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99" r:id="rId15"/>
    <p:sldId id="301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45" autoAdjust="0"/>
  </p:normalViewPr>
  <p:slideViewPr>
    <p:cSldViewPr snapToGrid="0" snapToObjects="1">
      <p:cViewPr>
        <p:scale>
          <a:sx n="100" d="100"/>
          <a:sy n="100" d="100"/>
        </p:scale>
        <p:origin x="-102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104DD-BB10-064D-B9B3-178AD1B5BE17}" type="datetimeFigureOut">
              <a:rPr lang="en-US" smtClean="0"/>
              <a:t>7/25/13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4321F-7F5A-CB47-B840-D5EA7E0B3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15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149B2-C3ED-C24D-998D-24C9D2C3507E}" type="datetimeFigureOut">
              <a:rPr lang="en-US" smtClean="0"/>
              <a:t>7/25/13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BF9FD-DB11-424E-8753-09DE963B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3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00DC6-791A-EF4A-BB1A-61E2C70A04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93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BF9FD-DB11-424E-8753-09DE963B0E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04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63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BF9FD-DB11-424E-8753-09DE963B0E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04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BF9FD-DB11-424E-8753-09DE963B0E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78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7F2BA-944E-0A42-BBD4-EB289F3A630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286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43E973-2F78-F34A-985E-1CADD5692DC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86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00DC6-791A-EF4A-BB1A-61E2C70A04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93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76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7F2BA-944E-0A42-BBD4-EB289F3A630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300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7F2BA-944E-0A42-BBD4-EB289F3A630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286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7F2BA-944E-0A42-BBD4-EB289F3A630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286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7F2BA-944E-0A42-BBD4-EB289F3A630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286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BF9FD-DB11-424E-8753-09DE963B0E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68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BF9FD-DB11-424E-8753-09DE963B0E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97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BF9FD-DB11-424E-8753-09DE963B0E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57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9EC9-3316-0146-9E55-2201C3B5CA14}" type="datetimeFigureOut">
              <a:rPr lang="en-US" smtClean="0"/>
              <a:t>7/25/13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7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9EC9-3316-0146-9E55-2201C3B5CA14}" type="datetimeFigureOut">
              <a:rPr lang="en-US" smtClean="0"/>
              <a:t>7/25/13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8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9EC9-3316-0146-9E55-2201C3B5CA14}" type="datetimeFigureOut">
              <a:rPr lang="en-US" smtClean="0"/>
              <a:t>7/25/13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45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9EC9-3316-0146-9E55-2201C3B5CA14}" type="datetimeFigureOut">
              <a:rPr lang="en-US" smtClean="0"/>
              <a:t>7/25/13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9EC9-3316-0146-9E55-2201C3B5CA14}" type="datetimeFigureOut">
              <a:rPr lang="en-US" smtClean="0"/>
              <a:t>7/25/13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9EC9-3316-0146-9E55-2201C3B5CA14}" type="datetimeFigureOut">
              <a:rPr lang="en-US" smtClean="0"/>
              <a:t>7/25/13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7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9EC9-3316-0146-9E55-2201C3B5CA14}" type="datetimeFigureOut">
              <a:rPr lang="en-US" smtClean="0"/>
              <a:t>7/25/13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19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9EC9-3316-0146-9E55-2201C3B5CA14}" type="datetimeFigureOut">
              <a:rPr lang="en-US" smtClean="0"/>
              <a:t>7/25/13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4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9EC9-3316-0146-9E55-2201C3B5CA14}" type="datetimeFigureOut">
              <a:rPr lang="en-US" smtClean="0"/>
              <a:t>7/25/13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7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9EC9-3316-0146-9E55-2201C3B5CA14}" type="datetimeFigureOut">
              <a:rPr lang="en-US" smtClean="0"/>
              <a:t>7/25/13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2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9EC9-3316-0146-9E55-2201C3B5CA14}" type="datetimeFigureOut">
              <a:rPr lang="en-US" smtClean="0"/>
              <a:t>7/25/13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DDAB-F9A0-3B4E-801A-A0F89EF8B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3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 Neue Medium"/>
              </a:defRPr>
            </a:lvl1pPr>
          </a:lstStyle>
          <a:p>
            <a:fld id="{C3029EC9-3316-0146-9E55-2201C3B5CA14}" type="datetimeFigureOut">
              <a:rPr lang="en-US" smtClean="0"/>
              <a:pPr/>
              <a:t>7/25/13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Neue Medium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 Medium"/>
              </a:defRPr>
            </a:lvl1pPr>
          </a:lstStyle>
          <a:p>
            <a:fld id="{50B1DDAB-F9A0-3B4E-801A-A0F89EF8BE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1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 Medium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Medium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Medium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Medium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Medium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Medium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microsoft.com/office/2007/relationships/hdphoto" Target="../media/hdphoto2.wdp"/><Relationship Id="rId6" Type="http://schemas.openxmlformats.org/officeDocument/2006/relationships/image" Target="../media/image4.png"/><Relationship Id="rId7" Type="http://schemas.microsoft.com/office/2007/relationships/hdphoto" Target="../media/hdphoto3.wdp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6" Type="http://schemas.openxmlformats.org/officeDocument/2006/relationships/image" Target="../media/image18.emf"/><Relationship Id="rId7" Type="http://schemas.openxmlformats.org/officeDocument/2006/relationships/image" Target="../media/image19.emf"/><Relationship Id="rId8" Type="http://schemas.openxmlformats.org/officeDocument/2006/relationships/image" Target="../media/image20.emf"/><Relationship Id="rId9" Type="http://schemas.openxmlformats.org/officeDocument/2006/relationships/image" Target="../media/image21.emf"/><Relationship Id="rId10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4.wdp"/><Relationship Id="rId5" Type="http://schemas.openxmlformats.org/officeDocument/2006/relationships/image" Target="../media/image3.png"/><Relationship Id="rId6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999" b="90273" l="14063" r="93945">
                        <a14:foregroundMark x1="41309" y1="10795" x2="26855" y2="19454"/>
                        <a14:foregroundMark x1="21191" y1="23725" x2="20410" y2="24792"/>
                        <a14:foregroundMark x1="15430" y1="32028" x2="15430" y2="32028"/>
                        <a14:foregroundMark x1="63867" y1="87782" x2="81738" y2="87426"/>
                        <a14:foregroundMark x1="72754" y1="43891" x2="81836" y2="43891"/>
                        <a14:foregroundMark x1="82520" y1="44603" x2="88867" y2="72954"/>
                        <a14:foregroundMark x1="45996" y1="10913" x2="73438" y2="32028"/>
                        <a14:foregroundMark x1="53223" y1="26809" x2="80371" y2="78885"/>
                        <a14:foregroundMark x1="51074" y1="20759" x2="51074" y2="20759"/>
                        <a14:foregroundMark x1="20605" y1="28470" x2="20605" y2="28470"/>
                        <a14:foregroundMark x1="23926" y1="29063" x2="23926" y2="29063"/>
                        <a14:foregroundMark x1="16895" y1="29775" x2="16895" y2="297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146300" y="1135529"/>
            <a:ext cx="9002905" cy="741157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330200"/>
            <a:ext cx="8851900" cy="2819400"/>
          </a:xfrm>
          <a:ln>
            <a:noFill/>
          </a:ln>
        </p:spPr>
        <p:txBody>
          <a:bodyPr anchor="t" anchorCtr="0">
            <a:noAutofit/>
          </a:bodyPr>
          <a:lstStyle/>
          <a:p>
            <a:pPr algn="r"/>
            <a:r>
              <a:rPr lang="en-US" sz="4800" dirty="0" err="1" smtClean="0">
                <a:solidFill>
                  <a:srgbClr val="CF5300"/>
                </a:solidFill>
              </a:rPr>
              <a:t>Eiger</a:t>
            </a:r>
            <a:r>
              <a:rPr lang="en-US" sz="4800" dirty="0" smtClean="0">
                <a:solidFill>
                  <a:srgbClr val="CF5300"/>
                </a:solidFill>
              </a:rPr>
              <a:t>:</a:t>
            </a:r>
            <a:r>
              <a:rPr lang="en-US" sz="4800" dirty="0" smtClean="0"/>
              <a:t> Stronger </a:t>
            </a:r>
            <a:r>
              <a:rPr lang="en-US" sz="4800" dirty="0"/>
              <a:t>Semantics for</a:t>
            </a:r>
            <a:br>
              <a:rPr lang="en-US" sz="4800" dirty="0"/>
            </a:br>
            <a:r>
              <a:rPr lang="en-US" sz="4800" dirty="0"/>
              <a:t>Low-</a:t>
            </a:r>
            <a:r>
              <a:rPr lang="en-US" sz="4800" dirty="0" smtClean="0"/>
              <a:t>Latency</a:t>
            </a:r>
            <a:br>
              <a:rPr lang="en-US" sz="4800" dirty="0" smtClean="0"/>
            </a:br>
            <a:r>
              <a:rPr lang="en-US" sz="4800" dirty="0" smtClean="0"/>
              <a:t>Geo</a:t>
            </a:r>
            <a:r>
              <a:rPr lang="en-US" sz="4800" dirty="0"/>
              <a:t>-Replicated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Storage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 rot="20109115">
            <a:off x="4484019" y="2739645"/>
            <a:ext cx="1912471" cy="430614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43000">
                <a:schemeClr val="bg1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5050" y="4454004"/>
            <a:ext cx="5568950" cy="2403996"/>
          </a:xfrm>
        </p:spPr>
        <p:txBody>
          <a:bodyPr>
            <a:noAutofit/>
          </a:bodyPr>
          <a:lstStyle/>
          <a:p>
            <a:pPr algn="l">
              <a:lnSpc>
                <a:spcPct val="80000"/>
              </a:lnSpc>
            </a:pPr>
            <a:r>
              <a:rPr lang="en-US" dirty="0" smtClean="0">
                <a:solidFill>
                  <a:srgbClr val="CF5300"/>
                </a:solidFill>
              </a:rPr>
              <a:t>      Wyatt Lloyd</a:t>
            </a:r>
            <a:r>
              <a:rPr lang="en-US" baseline="30000" dirty="0" smtClean="0">
                <a:solidFill>
                  <a:srgbClr val="CF5300"/>
                </a:solidFill>
              </a:rPr>
              <a:t>*</a:t>
            </a:r>
            <a:endParaRPr lang="en-US" dirty="0">
              <a:solidFill>
                <a:srgbClr val="CF5300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US" dirty="0" smtClean="0">
                <a:solidFill>
                  <a:schemeClr val="tx1"/>
                </a:solidFill>
              </a:rPr>
              <a:t>Michael J. Freedman</a:t>
            </a:r>
            <a:r>
              <a:rPr lang="en-US" baseline="30000" dirty="0" smtClean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dirty="0" smtClean="0">
                <a:solidFill>
                  <a:schemeClr val="tx1"/>
                </a:solidFill>
              </a:rPr>
              <a:t>		   Michael Kaminsky</a:t>
            </a:r>
            <a:r>
              <a:rPr lang="en-US" baseline="30000" dirty="0" smtClean="0">
                <a:solidFill>
                  <a:schemeClr val="tx1"/>
                </a:solidFill>
              </a:rPr>
              <a:t>†</a:t>
            </a:r>
            <a:endParaRPr lang="en-US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	 David G. Andersen</a:t>
            </a:r>
            <a:r>
              <a:rPr lang="en-US" baseline="30000" dirty="0" smtClean="0">
                <a:solidFill>
                  <a:schemeClr val="tx1"/>
                </a:solidFill>
              </a:rPr>
              <a:t>‡</a:t>
            </a:r>
          </a:p>
          <a:p>
            <a:r>
              <a:rPr lang="en-US" sz="2200" baseline="30000" dirty="0" smtClean="0">
                <a:solidFill>
                  <a:schemeClr val="tx1"/>
                </a:solidFill>
              </a:rPr>
              <a:t>                              *</a:t>
            </a:r>
            <a:r>
              <a:rPr lang="en-US" sz="2200" dirty="0" smtClean="0">
                <a:solidFill>
                  <a:schemeClr val="tx1"/>
                </a:solidFill>
              </a:rPr>
              <a:t>Princeton, </a:t>
            </a:r>
            <a:r>
              <a:rPr lang="en-US" sz="2400" baseline="30000" dirty="0">
                <a:solidFill>
                  <a:schemeClr val="tx1"/>
                </a:solidFill>
              </a:rPr>
              <a:t>†</a:t>
            </a:r>
            <a:r>
              <a:rPr lang="en-US" sz="2200" dirty="0" smtClean="0">
                <a:solidFill>
                  <a:srgbClr val="000000"/>
                </a:solidFill>
              </a:rPr>
              <a:t>Intel </a:t>
            </a:r>
            <a:r>
              <a:rPr lang="en-US" sz="2200" dirty="0">
                <a:solidFill>
                  <a:srgbClr val="000000"/>
                </a:solidFill>
              </a:rPr>
              <a:t>Labs, </a:t>
            </a:r>
            <a:r>
              <a:rPr lang="en-US" sz="2400" baseline="30000" dirty="0">
                <a:solidFill>
                  <a:schemeClr val="tx1"/>
                </a:solidFill>
              </a:rPr>
              <a:t>‡</a:t>
            </a:r>
            <a:r>
              <a:rPr lang="en-US" sz="2200" dirty="0" smtClean="0">
                <a:solidFill>
                  <a:srgbClr val="000000"/>
                </a:solidFill>
              </a:rPr>
              <a:t>CMU</a:t>
            </a:r>
            <a:endParaRPr lang="en-US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460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Causal For Column Families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82531"/>
            <a:ext cx="8229600" cy="207909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Operations update/read many columns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Range query columns concurrent w/ deletes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Counter columns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See paper for details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717799" y="2426453"/>
            <a:ext cx="1030478" cy="419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Lovelace</a:t>
            </a:r>
            <a:endParaRPr lang="en-US" b="1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717799" y="3358743"/>
            <a:ext cx="1030478" cy="419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Turing</a:t>
            </a:r>
            <a:endParaRPr lang="en-US" b="1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5190138" y="1993403"/>
            <a:ext cx="727629" cy="4195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Church</a:t>
            </a:r>
            <a:endParaRPr lang="en-US" sz="1600" b="1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5911672" y="1993403"/>
            <a:ext cx="980840" cy="4195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Lovelace</a:t>
            </a:r>
            <a:endParaRPr lang="en-US" sz="1600" b="1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6892513" y="1993403"/>
            <a:ext cx="727629" cy="4195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Turing</a:t>
            </a:r>
            <a:endParaRPr lang="en-US" sz="1600" b="1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5190138" y="2426453"/>
            <a:ext cx="727629" cy="4195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-</a:t>
            </a:r>
            <a:endParaRPr lang="en-US" sz="1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911673" y="2426453"/>
            <a:ext cx="980839" cy="4195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-</a:t>
            </a:r>
            <a:endParaRPr lang="en-US" sz="1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6892513" y="2426453"/>
            <a:ext cx="727629" cy="4195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Helvetica Neue Medium"/>
                <a:cs typeface="Helvetica Neue Medium"/>
              </a:rPr>
              <a:t>1/1/</a:t>
            </a:r>
            <a:r>
              <a:rPr lang="en-US" sz="1400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54</a:t>
            </a:r>
            <a:endParaRPr lang="en-US" sz="1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190138" y="3358742"/>
            <a:ext cx="727629" cy="4195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Helvetica Neue Medium"/>
                <a:cs typeface="Helvetica Neue Medium"/>
              </a:rPr>
              <a:t>9/1/36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5911672" y="3358742"/>
            <a:ext cx="980840" cy="4195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Helvetica Neue Medium"/>
                <a:cs typeface="Helvetica Neue Medium"/>
              </a:rPr>
              <a:t>1/1/54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6892513" y="3358742"/>
            <a:ext cx="727629" cy="4195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-</a:t>
            </a:r>
            <a:endParaRPr lang="en-US" sz="1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7627520" y="1993403"/>
            <a:ext cx="806375" cy="41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Friends</a:t>
            </a:r>
            <a:endParaRPr lang="en-US" sz="1600" b="1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7627520" y="2426453"/>
            <a:ext cx="806375" cy="41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631</a:t>
            </a:r>
            <a:endParaRPr lang="en-US" sz="1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7627520" y="3358742"/>
            <a:ext cx="806375" cy="41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457</a:t>
            </a:r>
            <a:endParaRPr lang="en-US" sz="1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5190138" y="1550430"/>
            <a:ext cx="2420139" cy="3574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 cmpd="sng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b="1" dirty="0" smtClean="0">
                <a:latin typeface="Helvetica Neue Medium"/>
                <a:cs typeface="Helvetica Neue Medium"/>
              </a:rPr>
              <a:t>Friends</a:t>
            </a:r>
            <a:endParaRPr lang="en-US" b="1" dirty="0">
              <a:latin typeface="Helvetica Neue Medium"/>
              <a:cs typeface="Helvetica Neue Medium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7610278" y="1550429"/>
            <a:ext cx="823618" cy="357457"/>
          </a:xfrm>
          <a:prstGeom prst="rect">
            <a:avLst/>
          </a:prstGeom>
          <a:solidFill>
            <a:srgbClr val="F2DCDB"/>
          </a:solidFill>
          <a:ln w="38100" cmpd="sng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b="1" dirty="0" smtClean="0">
                <a:latin typeface="Helvetica Neue Medium"/>
                <a:cs typeface="Helvetica Neue Medium"/>
              </a:rPr>
              <a:t>Count</a:t>
            </a:r>
            <a:endParaRPr lang="en-US" b="1" dirty="0">
              <a:latin typeface="Helvetica Neue Medium"/>
              <a:cs typeface="Helvetica Neue Medium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3751568" y="1550435"/>
            <a:ext cx="1431852" cy="357457"/>
          </a:xfrm>
          <a:prstGeom prst="rect">
            <a:avLst/>
          </a:prstGeom>
          <a:solidFill>
            <a:schemeClr val="bg2"/>
          </a:solidFill>
          <a:ln w="38100" cmpd="sng"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b="1" dirty="0" smtClean="0">
                <a:latin typeface="Helvetica Neue Medium"/>
                <a:cs typeface="Helvetica Neue Medium"/>
              </a:rPr>
              <a:t>Profile</a:t>
            </a:r>
            <a:endParaRPr lang="en-US" b="1" dirty="0">
              <a:latin typeface="Helvetica Neue Medium"/>
              <a:cs typeface="Helvetica Neue Medium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3760547" y="1993403"/>
            <a:ext cx="568042" cy="419551"/>
          </a:xfrm>
          <a:prstGeom prst="rect">
            <a:avLst/>
          </a:prstGeom>
          <a:solidFill>
            <a:schemeClr val="bg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Age</a:t>
            </a:r>
            <a:endParaRPr lang="en-US" sz="1600" b="1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4328588" y="1993403"/>
            <a:ext cx="854830" cy="419551"/>
          </a:xfrm>
          <a:prstGeom prst="rect">
            <a:avLst/>
          </a:prstGeom>
          <a:solidFill>
            <a:schemeClr val="bg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Town</a:t>
            </a:r>
            <a:endParaRPr lang="en-US" sz="1600" b="1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3760547" y="2426453"/>
            <a:ext cx="568042" cy="419551"/>
          </a:xfrm>
          <a:prstGeom prst="rect">
            <a:avLst/>
          </a:prstGeom>
          <a:solidFill>
            <a:schemeClr val="bg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197</a:t>
            </a:r>
            <a:endParaRPr lang="en-US" sz="1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4328588" y="2426453"/>
            <a:ext cx="854830" cy="419551"/>
          </a:xfrm>
          <a:prstGeom prst="rect">
            <a:avLst/>
          </a:prstGeom>
          <a:solidFill>
            <a:schemeClr val="bg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London</a:t>
            </a:r>
            <a:endParaRPr lang="en-US" sz="1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3760547" y="3358742"/>
            <a:ext cx="568042" cy="419551"/>
          </a:xfrm>
          <a:prstGeom prst="rect">
            <a:avLst/>
          </a:prstGeom>
          <a:solidFill>
            <a:schemeClr val="bg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100</a:t>
            </a:r>
            <a:endParaRPr lang="en-US" sz="1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4328588" y="3358742"/>
            <a:ext cx="854830" cy="419551"/>
          </a:xfrm>
          <a:prstGeom prst="rect">
            <a:avLst/>
          </a:prstGeom>
          <a:solidFill>
            <a:schemeClr val="bg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Helvetica Neue Medium"/>
                <a:cs typeface="Helvetica Neue Medium"/>
              </a:rPr>
              <a:t>Princeton</a:t>
            </a:r>
            <a:endParaRPr lang="en-US" sz="1400" dirty="0">
              <a:solidFill>
                <a:srgbClr val="000000"/>
              </a:solidFill>
              <a:latin typeface="Helvetica Neue Medium"/>
              <a:cs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172589" y="2911689"/>
            <a:ext cx="73750" cy="368750"/>
            <a:chOff x="1320800" y="2933700"/>
            <a:chExt cx="76200" cy="381000"/>
          </a:xfrm>
        </p:grpSpPr>
        <p:sp>
          <p:nvSpPr>
            <p:cNvPr id="4" name="Oval 3"/>
            <p:cNvSpPr/>
            <p:nvPr/>
          </p:nvSpPr>
          <p:spPr>
            <a:xfrm>
              <a:off x="1320800" y="29337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1320800" y="30861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1320800" y="32385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471128" y="2911689"/>
            <a:ext cx="73750" cy="368750"/>
            <a:chOff x="1320800" y="2933700"/>
            <a:chExt cx="76200" cy="381000"/>
          </a:xfrm>
        </p:grpSpPr>
        <p:sp>
          <p:nvSpPr>
            <p:cNvPr id="60" name="Oval 59"/>
            <p:cNvSpPr/>
            <p:nvPr/>
          </p:nvSpPr>
          <p:spPr>
            <a:xfrm>
              <a:off x="1320800" y="29337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1320800" y="30861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320800" y="32385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003209" y="2911689"/>
            <a:ext cx="73750" cy="368750"/>
            <a:chOff x="1320800" y="2933700"/>
            <a:chExt cx="76200" cy="381000"/>
          </a:xfrm>
        </p:grpSpPr>
        <p:sp>
          <p:nvSpPr>
            <p:cNvPr id="64" name="Oval 63"/>
            <p:cNvSpPr/>
            <p:nvPr/>
          </p:nvSpPr>
          <p:spPr>
            <a:xfrm>
              <a:off x="1320800" y="29337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1320800" y="30861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320800" y="32385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58800" y="2437857"/>
            <a:ext cx="1030478" cy="1351841"/>
            <a:chOff x="457200" y="2437857"/>
            <a:chExt cx="1610790" cy="1351841"/>
          </a:xfrm>
          <a:solidFill>
            <a:srgbClr val="FFFFFF"/>
          </a:solidFill>
        </p:grpSpPr>
        <p:sp>
          <p:nvSpPr>
            <p:cNvPr id="68" name="Rectangle 67"/>
            <p:cNvSpPr/>
            <p:nvPr/>
          </p:nvSpPr>
          <p:spPr>
            <a:xfrm>
              <a:off x="457200" y="2437857"/>
              <a:ext cx="1030478" cy="419551"/>
            </a:xfrm>
            <a:prstGeom prst="rect">
              <a:avLst/>
            </a:prstGeom>
            <a:grp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  <a:latin typeface="Helvetica Neue Medium"/>
                  <a:cs typeface="Helvetica Neue Medium"/>
                </a:rPr>
                <a:t>Key</a:t>
              </a:r>
              <a:r>
                <a:rPr lang="en-US" b="1" baseline="-25000" dirty="0" smtClean="0">
                  <a:solidFill>
                    <a:srgbClr val="000000"/>
                  </a:solidFill>
                  <a:latin typeface="Helvetica Neue Medium"/>
                  <a:cs typeface="Helvetica Neue Medium"/>
                </a:rPr>
                <a:t>1</a:t>
              </a:r>
              <a:endParaRPr lang="en-US" b="1" baseline="-25000" dirty="0">
                <a:solidFill>
                  <a:srgbClr val="000000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57200" y="3370147"/>
              <a:ext cx="1030478" cy="419551"/>
            </a:xfrm>
            <a:prstGeom prst="rect">
              <a:avLst/>
            </a:prstGeom>
            <a:grp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  <a:latin typeface="Helvetica Neue Medium"/>
                  <a:cs typeface="Helvetica Neue Medium"/>
                </a:rPr>
                <a:t>Key</a:t>
              </a:r>
              <a:r>
                <a:rPr lang="en-US" b="1" baseline="-25000" dirty="0" smtClean="0">
                  <a:solidFill>
                    <a:srgbClr val="000000"/>
                  </a:solidFill>
                  <a:latin typeface="Helvetica Neue Medium"/>
                  <a:cs typeface="Helvetica Neue Medium"/>
                </a:rPr>
                <a:t>2</a:t>
              </a:r>
              <a:endParaRPr lang="en-US" b="1" baseline="-25000" dirty="0">
                <a:solidFill>
                  <a:srgbClr val="000000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499948" y="2437857"/>
              <a:ext cx="568042" cy="419551"/>
            </a:xfrm>
            <a:prstGeom prst="rect">
              <a:avLst/>
            </a:prstGeom>
            <a:grp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  <a:latin typeface="Helvetica Neue Medium"/>
                  <a:cs typeface="Helvetica Neue Medium"/>
                </a:rPr>
                <a:t>Val</a:t>
              </a:r>
              <a:endParaRPr lang="en-US" sz="1400" dirty="0">
                <a:solidFill>
                  <a:srgbClr val="000000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499948" y="3370146"/>
              <a:ext cx="568042" cy="419551"/>
            </a:xfrm>
            <a:prstGeom prst="rect">
              <a:avLst/>
            </a:prstGeom>
            <a:grp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  <a:latin typeface="Helvetica Neue Medium"/>
                  <a:cs typeface="Helvetica Neue Medium"/>
                </a:rPr>
                <a:t>Val</a:t>
              </a:r>
              <a:endParaRPr lang="en-US" sz="1400" dirty="0">
                <a:solidFill>
                  <a:srgbClr val="000000"/>
                </a:solidFill>
                <a:latin typeface="Helvetica Neue Medium"/>
                <a:cs typeface="Helvetica Neue Medium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61190" y="2923093"/>
            <a:ext cx="73750" cy="368750"/>
            <a:chOff x="1320800" y="2933700"/>
            <a:chExt cx="76200" cy="381000"/>
          </a:xfrm>
        </p:grpSpPr>
        <p:sp>
          <p:nvSpPr>
            <p:cNvPr id="73" name="Oval 72"/>
            <p:cNvSpPr/>
            <p:nvPr/>
          </p:nvSpPr>
          <p:spPr>
            <a:xfrm>
              <a:off x="1320800" y="29337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1320800" y="30861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1320800" y="32385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Left Arrow 80"/>
          <p:cNvSpPr/>
          <p:nvPr/>
        </p:nvSpPr>
        <p:spPr>
          <a:xfrm rot="10800000">
            <a:off x="1817878" y="2383269"/>
            <a:ext cx="747522" cy="1351840"/>
          </a:xfrm>
          <a:prstGeom prst="leftArrow">
            <a:avLst/>
          </a:prstGeom>
          <a:solidFill>
            <a:srgbClr val="FF8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8000"/>
              </a:solidFill>
              <a:latin typeface="Helvetica Neue Medium"/>
              <a:cs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19603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Viewing Data Consistently Is Hard</a:t>
            </a:r>
            <a:endParaRPr 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457200" y="1454321"/>
            <a:ext cx="82487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Helvetica Neue Medium"/>
                <a:cs typeface="Helvetica Neue Medium"/>
              </a:rPr>
              <a:t>Asynchronous requests + distributed data = ????? </a:t>
            </a:r>
            <a:endParaRPr lang="en-US" sz="2600" dirty="0">
              <a:latin typeface="Helvetica Neue Medium"/>
              <a:cs typeface="Helvetica Neue Medium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88923" y="2116626"/>
            <a:ext cx="6862777" cy="4342686"/>
            <a:chOff x="388923" y="2116626"/>
            <a:chExt cx="6862777" cy="4342686"/>
          </a:xfrm>
        </p:grpSpPr>
        <p:grpSp>
          <p:nvGrpSpPr>
            <p:cNvPr id="8" name="Group 7"/>
            <p:cNvGrpSpPr/>
            <p:nvPr/>
          </p:nvGrpSpPr>
          <p:grpSpPr>
            <a:xfrm>
              <a:off x="388923" y="2116626"/>
              <a:ext cx="6862777" cy="4342686"/>
              <a:chOff x="388923" y="2116626"/>
              <a:chExt cx="6862777" cy="4342686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388923" y="2116626"/>
                <a:ext cx="6862777" cy="4342686"/>
              </a:xfrm>
              <a:prstGeom prst="roundRect">
                <a:avLst>
                  <a:gd name="adj" fmla="val 9225"/>
                </a:avLst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 Medium"/>
                  <a:cs typeface="Helvetica Neue Medium"/>
                </a:endParaRPr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2730880" y="2345115"/>
                <a:ext cx="2315937" cy="4060990"/>
                <a:chOff x="2730880" y="2345115"/>
                <a:chExt cx="2315937" cy="4060990"/>
              </a:xfrm>
            </p:grpSpPr>
            <p:sp>
              <p:nvSpPr>
                <p:cNvPr id="14" name="Rounded Rectangle 13"/>
                <p:cNvSpPr/>
                <p:nvPr/>
              </p:nvSpPr>
              <p:spPr>
                <a:xfrm>
                  <a:off x="2730880" y="2345115"/>
                  <a:ext cx="2315937" cy="4060990"/>
                </a:xfrm>
                <a:prstGeom prst="roundRect">
                  <a:avLst>
                    <a:gd name="adj" fmla="val 36514"/>
                  </a:avLst>
                </a:prstGeom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dk1">
                        <a:tint val="50000"/>
                        <a:shade val="100000"/>
                        <a:satMod val="350000"/>
                      </a:schemeClr>
                    </a:gs>
                  </a:gsLst>
                  <a:lin ang="13500000" scaled="0"/>
                </a:gra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Helvetica Neue Medium"/>
                    <a:cs typeface="Helvetica Neue Medium"/>
                  </a:endParaRPr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061423" y="2722376"/>
                  <a:ext cx="1625600" cy="575746"/>
                </a:xfrm>
                <a:prstGeom prst="ellipse">
                  <a:avLst/>
                </a:prstGeom>
                <a:gradFill>
                  <a:lin ang="13500000" scaled="0"/>
                </a:gra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en-US" sz="2400" dirty="0" smtClean="0">
                      <a:latin typeface="Helvetica Neue Medium"/>
                    </a:rPr>
                    <a:t>A</a:t>
                  </a:r>
                  <a:endParaRPr lang="en-US" sz="2400" dirty="0">
                    <a:latin typeface="Helvetica Neue Medium"/>
                  </a:endParaRPr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061423" y="3632617"/>
                  <a:ext cx="1625600" cy="575746"/>
                </a:xfrm>
                <a:prstGeom prst="ellipse">
                  <a:avLst/>
                </a:prstGeom>
                <a:gradFill>
                  <a:lin ang="13500000" scaled="0"/>
                </a:gra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en-US" sz="2400" dirty="0" smtClean="0">
                      <a:latin typeface="Helvetica Neue Medium"/>
                    </a:rPr>
                    <a:t>B</a:t>
                  </a:r>
                  <a:endParaRPr lang="en-US" sz="2400" dirty="0">
                    <a:latin typeface="Helvetica Neue Medium"/>
                  </a:endParaRPr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3061423" y="4542858"/>
                  <a:ext cx="1625600" cy="575746"/>
                </a:xfrm>
                <a:prstGeom prst="ellipse">
                  <a:avLst/>
                </a:prstGeom>
                <a:gradFill>
                  <a:lin ang="13500000" scaled="0"/>
                </a:gra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en-US" sz="2400" dirty="0" smtClean="0">
                      <a:latin typeface="Helvetica Neue Medium"/>
                    </a:rPr>
                    <a:t>C</a:t>
                  </a:r>
                  <a:endParaRPr lang="en-US" sz="2400" dirty="0">
                    <a:latin typeface="Helvetica Neue Medium"/>
                  </a:endParaRPr>
                </a:p>
              </p:txBody>
            </p:sp>
            <p:grpSp>
              <p:nvGrpSpPr>
                <p:cNvPr id="4" name="Group 3"/>
                <p:cNvGrpSpPr/>
                <p:nvPr/>
              </p:nvGrpSpPr>
              <p:grpSpPr>
                <a:xfrm>
                  <a:off x="3709123" y="5368998"/>
                  <a:ext cx="345031" cy="579401"/>
                  <a:chOff x="3709123" y="5368998"/>
                  <a:chExt cx="345031" cy="57940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3709123" y="5368998"/>
                    <a:ext cx="345031" cy="122201"/>
                  </a:xfrm>
                  <a:prstGeom prst="ellipse">
                    <a:avLst/>
                  </a:prstGeom>
                  <a:gradFill>
                    <a:lin ang="13500000" scaled="0"/>
                  </a:gra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ctr"/>
                    <a:endParaRPr lang="en-US" sz="2400" dirty="0">
                      <a:latin typeface="Helvetica Neue Medium"/>
                    </a:endParaRPr>
                  </a:p>
                </p:txBody>
              </p:sp>
              <p:sp>
                <p:nvSpPr>
                  <p:cNvPr id="36" name="Oval 35"/>
                  <p:cNvSpPr/>
                  <p:nvPr/>
                </p:nvSpPr>
                <p:spPr>
                  <a:xfrm>
                    <a:off x="3709123" y="5597598"/>
                    <a:ext cx="345031" cy="122201"/>
                  </a:xfrm>
                  <a:prstGeom prst="ellipse">
                    <a:avLst/>
                  </a:prstGeom>
                  <a:gradFill>
                    <a:lin ang="13500000" scaled="0"/>
                  </a:gra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ctr"/>
                    <a:endParaRPr lang="en-US" sz="2400" dirty="0">
                      <a:latin typeface="Helvetica Neue Medium"/>
                    </a:endParaRPr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3709123" y="5826198"/>
                    <a:ext cx="345031" cy="122201"/>
                  </a:xfrm>
                  <a:prstGeom prst="ellipse">
                    <a:avLst/>
                  </a:prstGeom>
                  <a:gradFill>
                    <a:lin ang="13500000" scaled="0"/>
                  </a:gra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ctr"/>
                    <a:endParaRPr lang="en-US" sz="2400" dirty="0">
                      <a:latin typeface="Helvetica Neue Medium"/>
                    </a:endParaRPr>
                  </a:p>
                </p:txBody>
              </p:sp>
            </p:grpSp>
          </p:grpSp>
        </p:grpSp>
        <p:sp>
          <p:nvSpPr>
            <p:cNvPr id="138" name="Rectangle 137"/>
            <p:cNvSpPr/>
            <p:nvPr/>
          </p:nvSpPr>
          <p:spPr>
            <a:xfrm>
              <a:off x="597623" y="4044371"/>
              <a:ext cx="824777" cy="502681"/>
            </a:xfrm>
            <a:prstGeom prst="rect">
              <a:avLst/>
            </a:prstGeom>
            <a:gradFill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3500000" scaled="0"/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n-US">
                <a:latin typeface="Helvetica Neue Medium"/>
                <a:cs typeface="Helvetica Neue Medium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422400" y="3010249"/>
            <a:ext cx="1639023" cy="1097622"/>
            <a:chOff x="1422400" y="3010249"/>
            <a:chExt cx="1639023" cy="1097622"/>
          </a:xfrm>
        </p:grpSpPr>
        <p:cxnSp>
          <p:nvCxnSpPr>
            <p:cNvPr id="139" name="Straight Arrow Connector 138"/>
            <p:cNvCxnSpPr>
              <a:stCxn id="19" idx="2"/>
            </p:cNvCxnSpPr>
            <p:nvPr/>
          </p:nvCxnSpPr>
          <p:spPr>
            <a:xfrm flipH="1">
              <a:off x="1422400" y="3010249"/>
              <a:ext cx="1639023" cy="1097622"/>
            </a:xfrm>
            <a:prstGeom prst="straightConnector1">
              <a:avLst/>
            </a:prstGeom>
            <a:ln w="57150" cmpd="sng">
              <a:solidFill>
                <a:srgbClr val="FF8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2108295" y="3076792"/>
              <a:ext cx="355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6">
                      <a:lumMod val="75000"/>
                    </a:schemeClr>
                  </a:solidFill>
                  <a:latin typeface="Helvetica Neue Medium"/>
                  <a:cs typeface="Helvetica Neue Medium"/>
                </a:rPr>
                <a:t>1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  <a:latin typeface="Helvetica Neue Medium"/>
                <a:cs typeface="Helvetica Neue Medium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1422401" y="3632617"/>
            <a:ext cx="1639022" cy="626546"/>
            <a:chOff x="1422401" y="3632617"/>
            <a:chExt cx="1639022" cy="626546"/>
          </a:xfrm>
        </p:grpSpPr>
        <p:cxnSp>
          <p:nvCxnSpPr>
            <p:cNvPr id="157" name="Straight Arrow Connector 156"/>
            <p:cNvCxnSpPr>
              <a:stCxn id="20" idx="2"/>
            </p:cNvCxnSpPr>
            <p:nvPr/>
          </p:nvCxnSpPr>
          <p:spPr>
            <a:xfrm flipH="1">
              <a:off x="1422401" y="3920490"/>
              <a:ext cx="1639022" cy="338673"/>
            </a:xfrm>
            <a:prstGeom prst="straightConnector1">
              <a:avLst/>
            </a:prstGeom>
            <a:ln w="57150" cmpd="sng">
              <a:solidFill>
                <a:srgbClr val="FF8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2108295" y="3632617"/>
              <a:ext cx="355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6">
                      <a:lumMod val="75000"/>
                    </a:schemeClr>
                  </a:solidFill>
                  <a:latin typeface="Helvetica Neue Medium"/>
                  <a:cs typeface="Helvetica Neue Medium"/>
                </a:rPr>
                <a:t>5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  <a:latin typeface="Helvetica Neue Medium"/>
                <a:cs typeface="Helvetica Neue Medium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422401" y="4195036"/>
            <a:ext cx="1639022" cy="635695"/>
            <a:chOff x="1422401" y="4195036"/>
            <a:chExt cx="1639022" cy="635695"/>
          </a:xfrm>
        </p:grpSpPr>
        <p:cxnSp>
          <p:nvCxnSpPr>
            <p:cNvPr id="158" name="Straight Arrow Connector 157"/>
            <p:cNvCxnSpPr>
              <a:stCxn id="21" idx="2"/>
            </p:cNvCxnSpPr>
            <p:nvPr/>
          </p:nvCxnSpPr>
          <p:spPr>
            <a:xfrm flipH="1" flipV="1">
              <a:off x="1422401" y="4425869"/>
              <a:ext cx="1639022" cy="404862"/>
            </a:xfrm>
            <a:prstGeom prst="straightConnector1">
              <a:avLst/>
            </a:prstGeom>
            <a:ln w="57150" cmpd="sng">
              <a:solidFill>
                <a:srgbClr val="FF8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/>
            <p:cNvSpPr txBox="1"/>
            <p:nvPr/>
          </p:nvSpPr>
          <p:spPr>
            <a:xfrm>
              <a:off x="2108295" y="4195036"/>
              <a:ext cx="355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accent6">
                      <a:lumMod val="75000"/>
                    </a:schemeClr>
                  </a:solidFill>
                  <a:latin typeface="Helvetica Neue Medium"/>
                  <a:cs typeface="Helvetica Neue Medium"/>
                </a:rPr>
                <a:t>6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  <a:latin typeface="Helvetica Neue Medium"/>
                <a:cs typeface="Helvetica Neue Medium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687023" y="2403773"/>
            <a:ext cx="2352508" cy="603762"/>
            <a:chOff x="4687023" y="2403773"/>
            <a:chExt cx="2352508" cy="603762"/>
          </a:xfrm>
        </p:grpSpPr>
        <p:sp>
          <p:nvSpPr>
            <p:cNvPr id="107" name="TextBox 106"/>
            <p:cNvSpPr txBox="1"/>
            <p:nvPr/>
          </p:nvSpPr>
          <p:spPr>
            <a:xfrm>
              <a:off x="5730865" y="2638203"/>
              <a:ext cx="1308666" cy="3693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b="1" dirty="0" smtClean="0">
                  <a:latin typeface="Helvetica Neue Medium"/>
                  <a:cs typeface="Helvetica Neue Medium"/>
                </a:rPr>
                <a:t>Update A</a:t>
              </a:r>
              <a:endParaRPr lang="en-US" b="1" dirty="0">
                <a:latin typeface="Helvetica Neue Medium"/>
                <a:cs typeface="Helvetica Neue Medium"/>
              </a:endParaRP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4687023" y="2403773"/>
              <a:ext cx="1043842" cy="603762"/>
              <a:chOff x="4687023" y="2403773"/>
              <a:chExt cx="1043842" cy="603762"/>
            </a:xfrm>
          </p:grpSpPr>
          <p:cxnSp>
            <p:nvCxnSpPr>
              <p:cNvPr id="161" name="Straight Arrow Connector 160"/>
              <p:cNvCxnSpPr/>
              <p:nvPr/>
            </p:nvCxnSpPr>
            <p:spPr>
              <a:xfrm flipV="1">
                <a:off x="4687023" y="2825583"/>
                <a:ext cx="1043842" cy="181952"/>
              </a:xfrm>
              <a:prstGeom prst="straightConnector1">
                <a:avLst/>
              </a:prstGeom>
              <a:ln w="57150" cmpd="sng">
                <a:solidFill>
                  <a:schemeClr val="accent4">
                    <a:lumMod val="75000"/>
                  </a:schemeClr>
                </a:solidFill>
                <a:headEnd type="arrow"/>
                <a:tailEnd type="non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76" name="TextBox 175"/>
              <p:cNvSpPr txBox="1"/>
              <p:nvPr/>
            </p:nvSpPr>
            <p:spPr>
              <a:xfrm>
                <a:off x="5156770" y="2403773"/>
                <a:ext cx="3557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4">
                        <a:lumMod val="75000"/>
                      </a:schemeClr>
                    </a:solidFill>
                    <a:latin typeface="Helvetica Neue Medium"/>
                    <a:cs typeface="Helvetica Neue Medium"/>
                  </a:rPr>
                  <a:t>2</a:t>
                </a:r>
                <a:endParaRPr lang="en-US" sz="2400" dirty="0">
                  <a:solidFill>
                    <a:schemeClr val="accent4">
                      <a:lumMod val="75000"/>
                    </a:schemeClr>
                  </a:solidFill>
                  <a:latin typeface="Helvetica Neue Medium"/>
                  <a:cs typeface="Helvetica Neue Medium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4687023" y="3345725"/>
            <a:ext cx="2352508" cy="574765"/>
            <a:chOff x="4687023" y="3345725"/>
            <a:chExt cx="2352508" cy="574765"/>
          </a:xfrm>
        </p:grpSpPr>
        <p:sp>
          <p:nvSpPr>
            <p:cNvPr id="104" name="TextBox 103"/>
            <p:cNvSpPr txBox="1"/>
            <p:nvPr/>
          </p:nvSpPr>
          <p:spPr>
            <a:xfrm>
              <a:off x="5730865" y="3551158"/>
              <a:ext cx="1308666" cy="3693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b="1" dirty="0" smtClean="0">
                  <a:latin typeface="Helvetica Neue Medium"/>
                  <a:cs typeface="Helvetica Neue Medium"/>
                </a:rPr>
                <a:t>Update B</a:t>
              </a:r>
              <a:endParaRPr lang="en-US" b="1" dirty="0">
                <a:latin typeface="Helvetica Neue Medium"/>
                <a:cs typeface="Helvetica Neue Medium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4687023" y="3345725"/>
              <a:ext cx="1043842" cy="574765"/>
              <a:chOff x="4687023" y="3345725"/>
              <a:chExt cx="1043842" cy="574765"/>
            </a:xfrm>
          </p:grpSpPr>
          <p:cxnSp>
            <p:nvCxnSpPr>
              <p:cNvPr id="160" name="Straight Arrow Connector 159"/>
              <p:cNvCxnSpPr>
                <a:stCxn id="20" idx="6"/>
              </p:cNvCxnSpPr>
              <p:nvPr/>
            </p:nvCxnSpPr>
            <p:spPr>
              <a:xfrm flipV="1">
                <a:off x="4687023" y="3738539"/>
                <a:ext cx="1043842" cy="181951"/>
              </a:xfrm>
              <a:prstGeom prst="straightConnector1">
                <a:avLst/>
              </a:prstGeom>
              <a:ln w="57150" cmpd="sng">
                <a:solidFill>
                  <a:schemeClr val="accent4">
                    <a:lumMod val="75000"/>
                  </a:schemeClr>
                </a:solidFill>
                <a:headEnd type="arrow"/>
                <a:tailEnd type="non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77" name="TextBox 176"/>
              <p:cNvSpPr txBox="1"/>
              <p:nvPr/>
            </p:nvSpPr>
            <p:spPr>
              <a:xfrm>
                <a:off x="5156770" y="3345725"/>
                <a:ext cx="3557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4">
                        <a:lumMod val="75000"/>
                      </a:schemeClr>
                    </a:solidFill>
                    <a:latin typeface="Helvetica Neue Medium"/>
                    <a:cs typeface="Helvetica Neue Medium"/>
                  </a:rPr>
                  <a:t>3</a:t>
                </a:r>
                <a:endParaRPr lang="en-US" sz="2400" dirty="0">
                  <a:solidFill>
                    <a:schemeClr val="accent4">
                      <a:lumMod val="75000"/>
                    </a:schemeClr>
                  </a:solidFill>
                  <a:latin typeface="Helvetica Neue Medium"/>
                  <a:cs typeface="Helvetica Neue Medium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687023" y="4284563"/>
            <a:ext cx="2352508" cy="558340"/>
            <a:chOff x="4687023" y="4284563"/>
            <a:chExt cx="2352508" cy="558340"/>
          </a:xfrm>
        </p:grpSpPr>
        <p:sp>
          <p:nvSpPr>
            <p:cNvPr id="105" name="TextBox 104"/>
            <p:cNvSpPr txBox="1"/>
            <p:nvPr/>
          </p:nvSpPr>
          <p:spPr>
            <a:xfrm>
              <a:off x="5730865" y="4473571"/>
              <a:ext cx="1308666" cy="369332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b="1" dirty="0" smtClean="0">
                  <a:latin typeface="Helvetica Neue Medium"/>
                  <a:cs typeface="Helvetica Neue Medium"/>
                </a:rPr>
                <a:t>Update C</a:t>
              </a:r>
              <a:endParaRPr lang="en-US" b="1" dirty="0">
                <a:latin typeface="Helvetica Neue Medium"/>
                <a:cs typeface="Helvetica Neue Medium"/>
              </a:endParaRP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4687023" y="4284563"/>
              <a:ext cx="1043842" cy="558340"/>
              <a:chOff x="4687023" y="4284563"/>
              <a:chExt cx="1043842" cy="558340"/>
            </a:xfrm>
          </p:grpSpPr>
          <p:cxnSp>
            <p:nvCxnSpPr>
              <p:cNvPr id="169" name="Straight Arrow Connector 168"/>
              <p:cNvCxnSpPr/>
              <p:nvPr/>
            </p:nvCxnSpPr>
            <p:spPr>
              <a:xfrm flipV="1">
                <a:off x="4687023" y="4660952"/>
                <a:ext cx="1043842" cy="181951"/>
              </a:xfrm>
              <a:prstGeom prst="straightConnector1">
                <a:avLst/>
              </a:prstGeom>
              <a:ln w="57150" cmpd="sng">
                <a:solidFill>
                  <a:schemeClr val="accent4">
                    <a:lumMod val="75000"/>
                  </a:schemeClr>
                </a:solidFill>
                <a:headEnd type="arrow"/>
                <a:tailEnd type="non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78" name="TextBox 177"/>
              <p:cNvSpPr txBox="1"/>
              <p:nvPr/>
            </p:nvSpPr>
            <p:spPr>
              <a:xfrm>
                <a:off x="5157910" y="4284563"/>
                <a:ext cx="3557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4">
                        <a:lumMod val="75000"/>
                      </a:schemeClr>
                    </a:solidFill>
                    <a:latin typeface="Helvetica Neue Medium"/>
                    <a:cs typeface="Helvetica Neue Medium"/>
                  </a:rPr>
                  <a:t>4</a:t>
                </a:r>
                <a:endParaRPr lang="en-US" sz="2400" dirty="0">
                  <a:solidFill>
                    <a:schemeClr val="accent4">
                      <a:lumMod val="75000"/>
                    </a:schemeClr>
                  </a:solidFill>
                  <a:latin typeface="Helvetica Neue Medium"/>
                  <a:cs typeface="Helvetica Neue Medium"/>
                </a:endParaRPr>
              </a:p>
            </p:txBody>
          </p:sp>
        </p:grpSp>
      </p:grpSp>
      <p:cxnSp>
        <p:nvCxnSpPr>
          <p:cNvPr id="180" name="Straight Arrow Connector 179"/>
          <p:cNvCxnSpPr>
            <a:stCxn id="170" idx="2"/>
          </p:cNvCxnSpPr>
          <p:nvPr/>
        </p:nvCxnSpPr>
        <p:spPr>
          <a:xfrm flipH="1">
            <a:off x="1435101" y="4094282"/>
            <a:ext cx="851089" cy="173344"/>
          </a:xfrm>
          <a:prstGeom prst="straightConnector1">
            <a:avLst/>
          </a:prstGeom>
          <a:ln w="57150" cmpd="sng">
            <a:solidFill>
              <a:srgbClr val="FF8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75" idx="2"/>
          </p:cNvCxnSpPr>
          <p:nvPr/>
        </p:nvCxnSpPr>
        <p:spPr>
          <a:xfrm flipH="1" flipV="1">
            <a:off x="1435101" y="4420026"/>
            <a:ext cx="851089" cy="236675"/>
          </a:xfrm>
          <a:prstGeom prst="straightConnector1">
            <a:avLst/>
          </a:prstGeom>
          <a:ln w="57150" cmpd="sng">
            <a:solidFill>
              <a:srgbClr val="FF8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559263" y="3490373"/>
            <a:ext cx="9547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Helvetica Neue Medium"/>
                <a:cs typeface="Helvetica Neue Medium"/>
              </a:rPr>
              <a:t>??</a:t>
            </a:r>
            <a:r>
              <a:rPr lang="en-US" sz="3600" b="1" dirty="0" smtClean="0">
                <a:latin typeface="Helvetica Neue Medium"/>
                <a:cs typeface="Helvetica Neue Medium"/>
              </a:rPr>
              <a:t>?</a:t>
            </a:r>
            <a:r>
              <a:rPr lang="en-US" sz="2800" b="1" dirty="0" smtClean="0">
                <a:latin typeface="Helvetica Neue Medium"/>
                <a:cs typeface="Helvetica Neue Medium"/>
              </a:rPr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2471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Read-Only Transactions</a:t>
            </a:r>
            <a:endParaRPr lang="en-US" dirty="0"/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673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Logical time gives a global view of data store</a:t>
            </a:r>
          </a:p>
          <a:p>
            <a:pPr lvl="1"/>
            <a:r>
              <a:rPr lang="en-US" dirty="0" smtClean="0"/>
              <a:t>Clocks on all nodes, carried with all messages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Insight: Store is consistent at all logical times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861725" y="3570013"/>
            <a:ext cx="5020046" cy="3047244"/>
            <a:chOff x="2423378" y="3570013"/>
            <a:chExt cx="5020046" cy="3047244"/>
          </a:xfrm>
        </p:grpSpPr>
        <p:grpSp>
          <p:nvGrpSpPr>
            <p:cNvPr id="45" name="Group 44"/>
            <p:cNvGrpSpPr/>
            <p:nvPr/>
          </p:nvGrpSpPr>
          <p:grpSpPr>
            <a:xfrm>
              <a:off x="3201655" y="6155592"/>
              <a:ext cx="4241769" cy="461665"/>
              <a:chOff x="3213131" y="5418901"/>
              <a:chExt cx="4241769" cy="461665"/>
            </a:xfrm>
          </p:grpSpPr>
          <p:cxnSp>
            <p:nvCxnSpPr>
              <p:cNvPr id="78" name="Straight Arrow Connector 77"/>
              <p:cNvCxnSpPr/>
              <p:nvPr/>
            </p:nvCxnSpPr>
            <p:spPr>
              <a:xfrm>
                <a:off x="3213131" y="5484986"/>
                <a:ext cx="4241769" cy="0"/>
              </a:xfrm>
              <a:prstGeom prst="straightConnector1">
                <a:avLst/>
              </a:prstGeom>
              <a:ln cap="sq">
                <a:round/>
                <a:headEnd type="none"/>
                <a:tailEnd type="triangle" w="med" len="med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TextBox 78"/>
              <p:cNvSpPr txBox="1"/>
              <p:nvPr/>
            </p:nvSpPr>
            <p:spPr>
              <a:xfrm>
                <a:off x="4353943" y="5418901"/>
                <a:ext cx="1998066" cy="461665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:r>
                  <a:rPr lang="en-US" sz="2400" dirty="0" smtClean="0">
                    <a:latin typeface="Helvetica Neue Medium"/>
                    <a:cs typeface="Helvetica Neue Medium"/>
                  </a:rPr>
                  <a:t>Logical Time</a:t>
                </a:r>
                <a:endParaRPr lang="en-US" sz="2400" dirty="0">
                  <a:latin typeface="Helvetica Neue Medium"/>
                  <a:cs typeface="Helvetica Neue Medium"/>
                </a:endParaRPr>
              </a:p>
            </p:txBody>
          </p:sp>
        </p:grpSp>
        <p:cxnSp>
          <p:nvCxnSpPr>
            <p:cNvPr id="46" name="Straight Arrow Connector 45"/>
            <p:cNvCxnSpPr/>
            <p:nvPr/>
          </p:nvCxnSpPr>
          <p:spPr>
            <a:xfrm>
              <a:off x="3240948" y="4026303"/>
              <a:ext cx="4202476" cy="0"/>
            </a:xfrm>
            <a:prstGeom prst="straightConnector1">
              <a:avLst/>
            </a:prstGeom>
            <a:ln cap="sq">
              <a:solidFill>
                <a:srgbClr val="1F497D"/>
              </a:solidFill>
              <a:round/>
              <a:headEnd type="none"/>
              <a:tailEnd type="non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3231385" y="3912406"/>
              <a:ext cx="0" cy="227795"/>
            </a:xfrm>
            <a:prstGeom prst="straightConnector1">
              <a:avLst/>
            </a:prstGeom>
            <a:ln cap="sq">
              <a:solidFill>
                <a:srgbClr val="1F497D"/>
              </a:solidFill>
              <a:round/>
              <a:headEnd type="none"/>
              <a:tailEnd type="non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4537342" y="3912406"/>
              <a:ext cx="0" cy="227795"/>
            </a:xfrm>
            <a:prstGeom prst="straightConnector1">
              <a:avLst/>
            </a:prstGeom>
            <a:ln cap="sq">
              <a:solidFill>
                <a:srgbClr val="1F497D"/>
              </a:solidFill>
              <a:round/>
              <a:headEnd type="none"/>
              <a:tailEnd type="non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431841" y="3718495"/>
              <a:ext cx="389951" cy="461665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2"/>
                  </a:solidFill>
                  <a:latin typeface="Helvetica Neue Medium"/>
                  <a:cs typeface="Helvetica Neue Medium"/>
                </a:rPr>
                <a:t>A</a:t>
              </a:r>
              <a:endParaRPr lang="en-US" sz="2400" dirty="0">
                <a:solidFill>
                  <a:schemeClr val="tx2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72852" y="3570013"/>
              <a:ext cx="327269" cy="400110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2"/>
                  </a:solidFill>
                  <a:latin typeface="Helvetica Neue Medium"/>
                  <a:cs typeface="Helvetica Neue Medium"/>
                </a:rPr>
                <a:t>0</a:t>
              </a:r>
              <a:endParaRPr lang="en-US" sz="2000" dirty="0">
                <a:solidFill>
                  <a:schemeClr val="tx2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71748" y="3570013"/>
              <a:ext cx="327269" cy="400110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2"/>
                  </a:solidFill>
                  <a:latin typeface="Helvetica Neue Medium"/>
                  <a:cs typeface="Helvetica Neue Medium"/>
                </a:rPr>
                <a:t>2</a:t>
              </a:r>
              <a:endParaRPr lang="en-US" sz="2000" dirty="0">
                <a:solidFill>
                  <a:schemeClr val="tx2"/>
                </a:solidFill>
                <a:latin typeface="Helvetica Neue Medium"/>
                <a:cs typeface="Helvetica Neue Medium"/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3246951" y="4836360"/>
              <a:ext cx="4069473" cy="0"/>
            </a:xfrm>
            <a:prstGeom prst="straightConnector1">
              <a:avLst/>
            </a:prstGeom>
            <a:ln cap="sq">
              <a:solidFill>
                <a:schemeClr val="accent2"/>
              </a:solidFill>
              <a:round/>
              <a:headEnd type="none"/>
              <a:tailEnd type="non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3237735" y="4722463"/>
              <a:ext cx="0" cy="227795"/>
            </a:xfrm>
            <a:prstGeom prst="straightConnector1">
              <a:avLst/>
            </a:prstGeom>
            <a:ln cap="sq">
              <a:solidFill>
                <a:schemeClr val="accent2"/>
              </a:solidFill>
              <a:round/>
              <a:headEnd type="none"/>
              <a:tailEnd type="non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426147" y="4536867"/>
              <a:ext cx="4013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2"/>
                  </a:solidFill>
                  <a:latin typeface="Helvetica Neue Medium"/>
                  <a:cs typeface="Helvetica Neue Medium"/>
                </a:rPr>
                <a:t>B</a:t>
              </a:r>
              <a:endParaRPr lang="en-US" sz="2400" dirty="0">
                <a:solidFill>
                  <a:schemeClr val="accent2"/>
                </a:solidFill>
                <a:latin typeface="Helvetica Neue Medium"/>
                <a:cs typeface="Helvetica Neue Medium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4892964" y="4722462"/>
              <a:ext cx="0" cy="227795"/>
            </a:xfrm>
            <a:prstGeom prst="straightConnector1">
              <a:avLst/>
            </a:prstGeom>
            <a:ln cap="sq">
              <a:solidFill>
                <a:schemeClr val="accent2"/>
              </a:solidFill>
              <a:round/>
              <a:headEnd type="none"/>
              <a:tailEnd type="non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083316" y="4379571"/>
              <a:ext cx="32726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2"/>
                  </a:solidFill>
                  <a:latin typeface="Helvetica Neue Medium"/>
                  <a:cs typeface="Helvetica Neue Medium"/>
                </a:rPr>
                <a:t>0</a:t>
              </a:r>
              <a:endParaRPr lang="en-US" sz="2000" dirty="0">
                <a:solidFill>
                  <a:schemeClr val="accent2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29329" y="4379571"/>
              <a:ext cx="32726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2"/>
                  </a:solidFill>
                  <a:latin typeface="Helvetica Neue Medium"/>
                  <a:cs typeface="Helvetica Neue Medium"/>
                </a:rPr>
                <a:t>3</a:t>
              </a:r>
              <a:endParaRPr lang="en-US" sz="2000" dirty="0">
                <a:solidFill>
                  <a:schemeClr val="accent2"/>
                </a:solidFill>
                <a:latin typeface="Helvetica Neue Medium"/>
                <a:cs typeface="Helvetica Neue Medium"/>
              </a:endParaRP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>
              <a:off x="3240948" y="5622844"/>
              <a:ext cx="4202476" cy="0"/>
            </a:xfrm>
            <a:prstGeom prst="straightConnector1">
              <a:avLst/>
            </a:prstGeom>
            <a:ln cap="sq">
              <a:solidFill>
                <a:srgbClr val="9BBB59"/>
              </a:solidFill>
              <a:round/>
              <a:headEnd type="none"/>
              <a:tailEnd type="non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3231385" y="5508947"/>
              <a:ext cx="0" cy="227795"/>
            </a:xfrm>
            <a:prstGeom prst="straightConnector1">
              <a:avLst/>
            </a:prstGeom>
            <a:ln cap="sq">
              <a:solidFill>
                <a:srgbClr val="9BBB59"/>
              </a:solidFill>
              <a:round/>
              <a:headEnd type="none"/>
              <a:tailEnd type="non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5553342" y="5508947"/>
              <a:ext cx="0" cy="227795"/>
            </a:xfrm>
            <a:prstGeom prst="straightConnector1">
              <a:avLst/>
            </a:prstGeom>
            <a:ln cap="sq">
              <a:solidFill>
                <a:srgbClr val="9BBB59"/>
              </a:solidFill>
              <a:round/>
              <a:headEnd type="none"/>
              <a:tailEnd type="non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2423378" y="5315036"/>
              <a:ext cx="406876" cy="461665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3"/>
                  </a:solidFill>
                  <a:latin typeface="Helvetica Neue Medium"/>
                  <a:cs typeface="Helvetica Neue Medium"/>
                </a:rPr>
                <a:t>C</a:t>
              </a:r>
              <a:endParaRPr lang="en-US" sz="2400" dirty="0">
                <a:solidFill>
                  <a:schemeClr val="accent3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072852" y="5166554"/>
              <a:ext cx="327269" cy="400110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3"/>
                  </a:solidFill>
                  <a:latin typeface="Helvetica Neue Medium"/>
                  <a:cs typeface="Helvetica Neue Medium"/>
                </a:rPr>
                <a:t>0</a:t>
              </a:r>
              <a:endParaRPr lang="en-US" sz="2000" dirty="0">
                <a:solidFill>
                  <a:schemeClr val="accent3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387748" y="5166554"/>
              <a:ext cx="327269" cy="400110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3"/>
                  </a:solidFill>
                  <a:latin typeface="Helvetica Neue Medium"/>
                  <a:cs typeface="Helvetica Neue Medium"/>
                </a:rPr>
                <a:t>5</a:t>
              </a:r>
              <a:endParaRPr lang="en-US" sz="2000" dirty="0">
                <a:solidFill>
                  <a:schemeClr val="accent3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674491" y="3770070"/>
              <a:ext cx="504033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2"/>
                  </a:solidFill>
                  <a:latin typeface="Helvetica Neue Medium"/>
                  <a:cs typeface="Helvetica Neue Medium"/>
                </a:rPr>
                <a:t>A</a:t>
              </a:r>
              <a:r>
                <a:rPr lang="en-US" sz="2400" baseline="-25000" dirty="0" smtClean="0">
                  <a:solidFill>
                    <a:schemeClr val="tx2"/>
                  </a:solidFill>
                  <a:latin typeface="Helvetica Neue Medium"/>
                  <a:cs typeface="Helvetica Neue Medium"/>
                </a:rPr>
                <a:t>1</a:t>
              </a:r>
              <a:endParaRPr lang="en-US" sz="2400" baseline="-25000" dirty="0">
                <a:solidFill>
                  <a:schemeClr val="tx2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574110" y="3770070"/>
              <a:ext cx="505267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2"/>
                  </a:solidFill>
                  <a:latin typeface="Helvetica Neue Medium"/>
                  <a:cs typeface="Helvetica Neue Medium"/>
                </a:rPr>
                <a:t>A</a:t>
              </a:r>
              <a:r>
                <a:rPr lang="en-US" sz="2400" baseline="-25000" dirty="0" smtClean="0">
                  <a:solidFill>
                    <a:schemeClr val="tx2"/>
                  </a:solidFill>
                  <a:latin typeface="Helvetica Neue Medium"/>
                  <a:cs typeface="Helvetica Neue Medium"/>
                </a:rPr>
                <a:t>2</a:t>
              </a:r>
              <a:endParaRPr lang="en-US" sz="2400" baseline="-25000" dirty="0">
                <a:solidFill>
                  <a:schemeClr val="tx2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833419" y="4605526"/>
              <a:ext cx="515421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2"/>
                  </a:solidFill>
                  <a:latin typeface="Helvetica Neue Medium"/>
                  <a:cs typeface="Helvetica Neue Medium"/>
                </a:rPr>
                <a:t>B</a:t>
              </a:r>
              <a:r>
                <a:rPr lang="en-US" sz="2400" baseline="-25000" dirty="0" smtClean="0">
                  <a:solidFill>
                    <a:schemeClr val="accent2"/>
                  </a:solidFill>
                  <a:latin typeface="Helvetica Neue Medium"/>
                  <a:cs typeface="Helvetica Neue Medium"/>
                </a:rPr>
                <a:t>1</a:t>
              </a:r>
              <a:endParaRPr lang="en-US" sz="2400" baseline="-25000" dirty="0">
                <a:solidFill>
                  <a:schemeClr val="tx2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803347" y="4605527"/>
              <a:ext cx="518091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2"/>
                  </a:solidFill>
                  <a:latin typeface="Helvetica Neue Medium"/>
                  <a:cs typeface="Helvetica Neue Medium"/>
                </a:rPr>
                <a:t>B</a:t>
              </a:r>
              <a:r>
                <a:rPr lang="en-US" sz="2400" baseline="-25000" dirty="0" smtClean="0">
                  <a:solidFill>
                    <a:schemeClr val="accent2"/>
                  </a:solidFill>
                  <a:latin typeface="Helvetica Neue Medium"/>
                  <a:cs typeface="Helvetica Neue Medium"/>
                </a:rPr>
                <a:t>2</a:t>
              </a:r>
              <a:endParaRPr lang="en-US" sz="2400" baseline="-25000" dirty="0">
                <a:solidFill>
                  <a:schemeClr val="tx2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062796" y="5392011"/>
              <a:ext cx="520958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3"/>
                  </a:solidFill>
                  <a:latin typeface="Helvetica Neue Medium"/>
                  <a:cs typeface="Helvetica Neue Medium"/>
                </a:rPr>
                <a:t>C</a:t>
              </a:r>
              <a:r>
                <a:rPr lang="en-US" sz="2400" baseline="-25000" dirty="0" smtClean="0">
                  <a:solidFill>
                    <a:schemeClr val="accent3"/>
                  </a:solidFill>
                  <a:latin typeface="Helvetica Neue Medium"/>
                  <a:cs typeface="Helvetica Neue Medium"/>
                </a:rPr>
                <a:t>1</a:t>
              </a:r>
              <a:endParaRPr lang="en-US" sz="2400" baseline="-25000" dirty="0">
                <a:solidFill>
                  <a:schemeClr val="accent3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133693" y="5392011"/>
              <a:ext cx="520958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3"/>
                  </a:solidFill>
                  <a:latin typeface="Helvetica Neue Medium"/>
                  <a:cs typeface="Helvetica Neue Medium"/>
                </a:rPr>
                <a:t>C</a:t>
              </a:r>
              <a:r>
                <a:rPr lang="en-US" sz="2400" baseline="-25000" dirty="0" smtClean="0">
                  <a:solidFill>
                    <a:schemeClr val="accent3"/>
                  </a:solidFill>
                  <a:latin typeface="Helvetica Neue Medium"/>
                  <a:cs typeface="Helvetica Neue Medium"/>
                </a:rPr>
                <a:t>2</a:t>
              </a:r>
              <a:endParaRPr lang="en-US" sz="2400" baseline="-25000" dirty="0">
                <a:solidFill>
                  <a:schemeClr val="accent3"/>
                </a:solidFill>
                <a:latin typeface="Helvetica Neue Medium"/>
                <a:cs typeface="Helvetica Neue Medium"/>
              </a:endParaRPr>
            </a:p>
          </p:txBody>
        </p:sp>
      </p:grpSp>
      <p:cxnSp>
        <p:nvCxnSpPr>
          <p:cNvPr id="40" name="Straight Arrow Connector 39"/>
          <p:cNvCxnSpPr/>
          <p:nvPr/>
        </p:nvCxnSpPr>
        <p:spPr>
          <a:xfrm>
            <a:off x="3753646" y="3641475"/>
            <a:ext cx="0" cy="2554802"/>
          </a:xfrm>
          <a:prstGeom prst="straightConnector1">
            <a:avLst/>
          </a:prstGeom>
          <a:ln w="76200" cap="sq" cmpd="sng">
            <a:solidFill>
              <a:srgbClr val="FF8000">
                <a:alpha val="80000"/>
              </a:srgbClr>
            </a:solidFill>
            <a:round/>
            <a:headEnd type="none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264946" y="3641475"/>
            <a:ext cx="0" cy="2554802"/>
          </a:xfrm>
          <a:prstGeom prst="straightConnector1">
            <a:avLst/>
          </a:prstGeom>
          <a:ln w="76200" cap="sq" cmpd="sng">
            <a:solidFill>
              <a:srgbClr val="FF8000">
                <a:alpha val="80000"/>
              </a:srgbClr>
            </a:solidFill>
            <a:round/>
            <a:headEnd type="none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736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Read-Only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Extract </a:t>
            </a:r>
            <a:r>
              <a:rPr lang="en-US" dirty="0"/>
              <a:t>c</a:t>
            </a:r>
            <a:r>
              <a:rPr lang="en-US" dirty="0" smtClean="0"/>
              <a:t>onsistent up-to-date view of data</a:t>
            </a:r>
          </a:p>
          <a:p>
            <a:pPr lvl="1"/>
            <a:r>
              <a:rPr lang="en-US" dirty="0" smtClean="0"/>
              <a:t>Across many servers</a:t>
            </a:r>
          </a:p>
          <a:p>
            <a:endParaRPr lang="en-US" dirty="0" smtClean="0"/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Scalability</a:t>
            </a:r>
          </a:p>
          <a:p>
            <a:pPr lvl="2"/>
            <a:r>
              <a:rPr lang="en-US" dirty="0" smtClean="0"/>
              <a:t>Decentralized algorithm</a:t>
            </a:r>
          </a:p>
          <a:p>
            <a:pPr lvl="1"/>
            <a:r>
              <a:rPr lang="en-US" dirty="0" smtClean="0"/>
              <a:t>Guaranteed low latency</a:t>
            </a:r>
          </a:p>
          <a:p>
            <a:pPr lvl="2"/>
            <a:r>
              <a:rPr lang="en-US" dirty="0" smtClean="0"/>
              <a:t>At most 2 parallel rounds of local reads</a:t>
            </a:r>
          </a:p>
          <a:p>
            <a:pPr lvl="2"/>
            <a:r>
              <a:rPr lang="en-US" dirty="0" smtClean="0"/>
              <a:t>No locks, no blocking</a:t>
            </a:r>
          </a:p>
          <a:p>
            <a:pPr lvl="1"/>
            <a:r>
              <a:rPr lang="en-US" dirty="0" smtClean="0"/>
              <a:t>High performance</a:t>
            </a:r>
          </a:p>
          <a:p>
            <a:pPr lvl="2"/>
            <a:r>
              <a:rPr lang="en-US" dirty="0" smtClean="0"/>
              <a:t>Normal case: 1 round of reads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F269-07BC-CA47-BF8F-CBBA8D6295B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681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Read-Only Transactions</a:t>
            </a:r>
            <a:endParaRPr lang="en-US" dirty="0"/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457200" y="1328739"/>
            <a:ext cx="8229600" cy="200929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sz="2800" dirty="0"/>
              <a:t>Round 1: Optimistic parallel </a:t>
            </a:r>
            <a:r>
              <a:rPr lang="en-US" sz="2800" dirty="0" smtClean="0"/>
              <a:t>reads</a:t>
            </a:r>
          </a:p>
          <a:p>
            <a:pPr>
              <a:lnSpc>
                <a:spcPct val="160000"/>
              </a:lnSpc>
            </a:pPr>
            <a:r>
              <a:rPr lang="en-US" sz="2800" dirty="0" smtClean="0"/>
              <a:t>Calculate </a:t>
            </a:r>
            <a:r>
              <a:rPr lang="en-US" sz="2800" i="1" dirty="0" smtClean="0"/>
              <a:t>effective time</a:t>
            </a:r>
          </a:p>
          <a:p>
            <a:pPr>
              <a:lnSpc>
                <a:spcPct val="160000"/>
              </a:lnSpc>
            </a:pPr>
            <a:r>
              <a:rPr lang="en-US" sz="2800" dirty="0"/>
              <a:t>Round 2: Parallel </a:t>
            </a:r>
            <a:r>
              <a:rPr lang="en-US" sz="2800" dirty="0" err="1"/>
              <a:t>read_at_times</a:t>
            </a:r>
            <a:endParaRPr lang="en-US" sz="2800" dirty="0"/>
          </a:p>
          <a:p>
            <a:pPr>
              <a:lnSpc>
                <a:spcPct val="160000"/>
              </a:lnSpc>
            </a:pPr>
            <a:endParaRPr lang="en-US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4402702" y="3811313"/>
            <a:ext cx="3839862" cy="2564087"/>
            <a:chOff x="3526138" y="3811313"/>
            <a:chExt cx="5020046" cy="2869444"/>
          </a:xfrm>
        </p:grpSpPr>
        <p:grpSp>
          <p:nvGrpSpPr>
            <p:cNvPr id="45" name="Group 44"/>
            <p:cNvGrpSpPr/>
            <p:nvPr/>
          </p:nvGrpSpPr>
          <p:grpSpPr>
            <a:xfrm>
              <a:off x="4304415" y="6219092"/>
              <a:ext cx="4241769" cy="461665"/>
              <a:chOff x="3213131" y="5418901"/>
              <a:chExt cx="4241769" cy="461665"/>
            </a:xfrm>
          </p:grpSpPr>
          <p:cxnSp>
            <p:nvCxnSpPr>
              <p:cNvPr id="78" name="Straight Arrow Connector 77"/>
              <p:cNvCxnSpPr/>
              <p:nvPr/>
            </p:nvCxnSpPr>
            <p:spPr>
              <a:xfrm>
                <a:off x="3213131" y="5484986"/>
                <a:ext cx="4241769" cy="0"/>
              </a:xfrm>
              <a:prstGeom prst="straightConnector1">
                <a:avLst/>
              </a:prstGeom>
              <a:ln cap="sq">
                <a:round/>
                <a:headEnd type="none"/>
                <a:tailEnd type="triangle" w="med" len="med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TextBox 78"/>
              <p:cNvSpPr txBox="1"/>
              <p:nvPr/>
            </p:nvSpPr>
            <p:spPr>
              <a:xfrm>
                <a:off x="4353943" y="5418901"/>
                <a:ext cx="1998066" cy="461665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:r>
                  <a:rPr lang="en-US" sz="2400" dirty="0" smtClean="0">
                    <a:latin typeface="Helvetica Neue Medium"/>
                    <a:cs typeface="Helvetica Neue Medium"/>
                  </a:rPr>
                  <a:t>Logical Time</a:t>
                </a:r>
                <a:endParaRPr lang="en-US" sz="2400" dirty="0">
                  <a:latin typeface="Helvetica Neue Medium"/>
                  <a:cs typeface="Helvetica Neue Medium"/>
                </a:endParaRPr>
              </a:p>
            </p:txBody>
          </p:sp>
        </p:grpSp>
        <p:cxnSp>
          <p:nvCxnSpPr>
            <p:cNvPr id="46" name="Straight Arrow Connector 45"/>
            <p:cNvCxnSpPr/>
            <p:nvPr/>
          </p:nvCxnSpPr>
          <p:spPr>
            <a:xfrm>
              <a:off x="4343708" y="4267603"/>
              <a:ext cx="4202476" cy="0"/>
            </a:xfrm>
            <a:prstGeom prst="straightConnector1">
              <a:avLst/>
            </a:prstGeom>
            <a:ln cap="sq">
              <a:solidFill>
                <a:srgbClr val="1F497D"/>
              </a:solidFill>
              <a:round/>
              <a:headEnd type="none"/>
              <a:tailEnd type="non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4334145" y="4153706"/>
              <a:ext cx="0" cy="227795"/>
            </a:xfrm>
            <a:prstGeom prst="straightConnector1">
              <a:avLst/>
            </a:prstGeom>
            <a:ln cap="sq">
              <a:solidFill>
                <a:srgbClr val="1F497D"/>
              </a:solidFill>
              <a:round/>
              <a:headEnd type="none"/>
              <a:tailEnd type="non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5640102" y="4153706"/>
              <a:ext cx="0" cy="227795"/>
            </a:xfrm>
            <a:prstGeom prst="straightConnector1">
              <a:avLst/>
            </a:prstGeom>
            <a:ln cap="sq">
              <a:solidFill>
                <a:srgbClr val="1F497D"/>
              </a:solidFill>
              <a:round/>
              <a:headEnd type="none"/>
              <a:tailEnd type="non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534601" y="3959795"/>
              <a:ext cx="389951" cy="461665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2"/>
                  </a:solidFill>
                  <a:latin typeface="Helvetica Neue Medium"/>
                  <a:cs typeface="Helvetica Neue Medium"/>
                </a:rPr>
                <a:t>A</a:t>
              </a:r>
              <a:endParaRPr lang="en-US" sz="2400" dirty="0">
                <a:solidFill>
                  <a:schemeClr val="tx2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175612" y="3811313"/>
              <a:ext cx="327269" cy="400110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2"/>
                  </a:solidFill>
                  <a:latin typeface="Helvetica Neue Medium"/>
                  <a:cs typeface="Helvetica Neue Medium"/>
                </a:rPr>
                <a:t>0</a:t>
              </a:r>
              <a:endParaRPr lang="en-US" sz="2000" dirty="0">
                <a:solidFill>
                  <a:schemeClr val="tx2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74508" y="3811313"/>
              <a:ext cx="327269" cy="400110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2"/>
                  </a:solidFill>
                  <a:latin typeface="Helvetica Neue Medium"/>
                  <a:cs typeface="Helvetica Neue Medium"/>
                </a:rPr>
                <a:t>2</a:t>
              </a:r>
              <a:endParaRPr lang="en-US" sz="2000" dirty="0">
                <a:solidFill>
                  <a:schemeClr val="tx2"/>
                </a:solidFill>
                <a:latin typeface="Helvetica Neue Medium"/>
                <a:cs typeface="Helvetica Neue Medium"/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4349711" y="5026860"/>
              <a:ext cx="4069473" cy="0"/>
            </a:xfrm>
            <a:prstGeom prst="straightConnector1">
              <a:avLst/>
            </a:prstGeom>
            <a:ln cap="sq">
              <a:solidFill>
                <a:schemeClr val="accent2"/>
              </a:solidFill>
              <a:round/>
              <a:headEnd type="none"/>
              <a:tailEnd type="non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340495" y="4912963"/>
              <a:ext cx="0" cy="227795"/>
            </a:xfrm>
            <a:prstGeom prst="straightConnector1">
              <a:avLst/>
            </a:prstGeom>
            <a:ln cap="sq">
              <a:solidFill>
                <a:schemeClr val="accent2"/>
              </a:solidFill>
              <a:round/>
              <a:headEnd type="none"/>
              <a:tailEnd type="non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3528907" y="4727367"/>
              <a:ext cx="4013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2"/>
                  </a:solidFill>
                  <a:latin typeface="Helvetica Neue Medium"/>
                  <a:cs typeface="Helvetica Neue Medium"/>
                </a:rPr>
                <a:t>B</a:t>
              </a:r>
              <a:endParaRPr lang="en-US" sz="2400" dirty="0">
                <a:solidFill>
                  <a:schemeClr val="accent2"/>
                </a:solidFill>
                <a:latin typeface="Helvetica Neue Medium"/>
                <a:cs typeface="Helvetica Neue Medium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5995724" y="4912962"/>
              <a:ext cx="0" cy="227795"/>
            </a:xfrm>
            <a:prstGeom prst="straightConnector1">
              <a:avLst/>
            </a:prstGeom>
            <a:ln cap="sq">
              <a:solidFill>
                <a:schemeClr val="accent2"/>
              </a:solidFill>
              <a:round/>
              <a:headEnd type="none"/>
              <a:tailEnd type="non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186076" y="4570071"/>
              <a:ext cx="32726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2"/>
                  </a:solidFill>
                  <a:latin typeface="Helvetica Neue Medium"/>
                  <a:cs typeface="Helvetica Neue Medium"/>
                </a:rPr>
                <a:t>0</a:t>
              </a:r>
              <a:endParaRPr lang="en-US" sz="2000" dirty="0">
                <a:solidFill>
                  <a:schemeClr val="accent2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832089" y="4570071"/>
              <a:ext cx="32726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2"/>
                  </a:solidFill>
                  <a:latin typeface="Helvetica Neue Medium"/>
                  <a:cs typeface="Helvetica Neue Medium"/>
                </a:rPr>
                <a:t>3</a:t>
              </a:r>
              <a:endParaRPr lang="en-US" sz="2000" dirty="0">
                <a:solidFill>
                  <a:schemeClr val="accent2"/>
                </a:solidFill>
                <a:latin typeface="Helvetica Neue Medium"/>
                <a:cs typeface="Helvetica Neue Medium"/>
              </a:endParaRP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>
              <a:off x="4343708" y="5737144"/>
              <a:ext cx="4202476" cy="0"/>
            </a:xfrm>
            <a:prstGeom prst="straightConnector1">
              <a:avLst/>
            </a:prstGeom>
            <a:ln cap="sq">
              <a:solidFill>
                <a:srgbClr val="9BBB59"/>
              </a:solidFill>
              <a:round/>
              <a:headEnd type="none"/>
              <a:tailEnd type="non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4334145" y="5623247"/>
              <a:ext cx="0" cy="227795"/>
            </a:xfrm>
            <a:prstGeom prst="straightConnector1">
              <a:avLst/>
            </a:prstGeom>
            <a:ln cap="sq">
              <a:solidFill>
                <a:srgbClr val="9BBB59"/>
              </a:solidFill>
              <a:round/>
              <a:headEnd type="none"/>
              <a:tailEnd type="non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6656102" y="5623247"/>
              <a:ext cx="0" cy="227795"/>
            </a:xfrm>
            <a:prstGeom prst="straightConnector1">
              <a:avLst/>
            </a:prstGeom>
            <a:ln cap="sq">
              <a:solidFill>
                <a:srgbClr val="9BBB59"/>
              </a:solidFill>
              <a:round/>
              <a:headEnd type="none"/>
              <a:tailEnd type="non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526138" y="5429336"/>
              <a:ext cx="406876" cy="461665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3"/>
                  </a:solidFill>
                  <a:latin typeface="Helvetica Neue Medium"/>
                  <a:cs typeface="Helvetica Neue Medium"/>
                </a:rPr>
                <a:t>C</a:t>
              </a:r>
              <a:endParaRPr lang="en-US" sz="2400" dirty="0">
                <a:solidFill>
                  <a:schemeClr val="accent3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75612" y="5280854"/>
              <a:ext cx="327269" cy="400110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3"/>
                  </a:solidFill>
                  <a:latin typeface="Helvetica Neue Medium"/>
                  <a:cs typeface="Helvetica Neue Medium"/>
                </a:rPr>
                <a:t>0</a:t>
              </a:r>
              <a:endParaRPr lang="en-US" sz="2000" dirty="0">
                <a:solidFill>
                  <a:schemeClr val="accent3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490508" y="5280854"/>
              <a:ext cx="327269" cy="400110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3"/>
                  </a:solidFill>
                  <a:latin typeface="Helvetica Neue Medium"/>
                  <a:cs typeface="Helvetica Neue Medium"/>
                </a:rPr>
                <a:t>5</a:t>
              </a:r>
              <a:endParaRPr lang="en-US" sz="2000" dirty="0">
                <a:solidFill>
                  <a:schemeClr val="accent3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777251" y="4011370"/>
              <a:ext cx="504033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2"/>
                  </a:solidFill>
                  <a:latin typeface="Helvetica Neue Medium"/>
                  <a:cs typeface="Helvetica Neue Medium"/>
                </a:rPr>
                <a:t>A</a:t>
              </a:r>
              <a:r>
                <a:rPr lang="en-US" sz="2400" baseline="-25000" dirty="0" smtClean="0">
                  <a:solidFill>
                    <a:schemeClr val="tx2"/>
                  </a:solidFill>
                  <a:latin typeface="Helvetica Neue Medium"/>
                  <a:cs typeface="Helvetica Neue Medium"/>
                </a:rPr>
                <a:t>1</a:t>
              </a:r>
              <a:endParaRPr lang="en-US" sz="2400" baseline="-25000" dirty="0">
                <a:solidFill>
                  <a:schemeClr val="tx2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676870" y="4011370"/>
              <a:ext cx="505267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2"/>
                  </a:solidFill>
                  <a:latin typeface="Helvetica Neue Medium"/>
                  <a:cs typeface="Helvetica Neue Medium"/>
                </a:rPr>
                <a:t>A</a:t>
              </a:r>
              <a:r>
                <a:rPr lang="en-US" sz="2400" baseline="-25000" dirty="0" smtClean="0">
                  <a:solidFill>
                    <a:schemeClr val="tx2"/>
                  </a:solidFill>
                  <a:latin typeface="Helvetica Neue Medium"/>
                  <a:cs typeface="Helvetica Neue Medium"/>
                </a:rPr>
                <a:t>2</a:t>
              </a:r>
              <a:endParaRPr lang="en-US" sz="2400" baseline="-25000" dirty="0">
                <a:solidFill>
                  <a:schemeClr val="tx2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936179" y="4796026"/>
              <a:ext cx="515421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2"/>
                  </a:solidFill>
                  <a:latin typeface="Helvetica Neue Medium"/>
                  <a:cs typeface="Helvetica Neue Medium"/>
                </a:rPr>
                <a:t>B</a:t>
              </a:r>
              <a:r>
                <a:rPr lang="en-US" sz="2400" baseline="-25000" dirty="0" smtClean="0">
                  <a:solidFill>
                    <a:schemeClr val="accent2"/>
                  </a:solidFill>
                  <a:latin typeface="Helvetica Neue Medium"/>
                  <a:cs typeface="Helvetica Neue Medium"/>
                </a:rPr>
                <a:t>1</a:t>
              </a:r>
              <a:endParaRPr lang="en-US" sz="2400" baseline="-25000" dirty="0">
                <a:solidFill>
                  <a:schemeClr val="tx2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906107" y="4796027"/>
              <a:ext cx="518091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2"/>
                  </a:solidFill>
                  <a:latin typeface="Helvetica Neue Medium"/>
                  <a:cs typeface="Helvetica Neue Medium"/>
                </a:rPr>
                <a:t>B</a:t>
              </a:r>
              <a:r>
                <a:rPr lang="en-US" sz="2400" baseline="-25000" dirty="0" smtClean="0">
                  <a:solidFill>
                    <a:schemeClr val="accent2"/>
                  </a:solidFill>
                  <a:latin typeface="Helvetica Neue Medium"/>
                  <a:cs typeface="Helvetica Neue Medium"/>
                </a:rPr>
                <a:t>2</a:t>
              </a:r>
              <a:endParaRPr lang="en-US" sz="2400" baseline="-25000" dirty="0">
                <a:solidFill>
                  <a:schemeClr val="tx2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165556" y="5506311"/>
              <a:ext cx="520958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3"/>
                  </a:solidFill>
                  <a:latin typeface="Helvetica Neue Medium"/>
                  <a:cs typeface="Helvetica Neue Medium"/>
                </a:rPr>
                <a:t>C</a:t>
              </a:r>
              <a:r>
                <a:rPr lang="en-US" sz="2400" baseline="-25000" dirty="0" smtClean="0">
                  <a:solidFill>
                    <a:schemeClr val="accent3"/>
                  </a:solidFill>
                  <a:latin typeface="Helvetica Neue Medium"/>
                  <a:cs typeface="Helvetica Neue Medium"/>
                </a:rPr>
                <a:t>1</a:t>
              </a:r>
              <a:endParaRPr lang="en-US" sz="2400" baseline="-25000" dirty="0">
                <a:solidFill>
                  <a:schemeClr val="accent3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236453" y="5506311"/>
              <a:ext cx="520958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3"/>
                  </a:solidFill>
                  <a:latin typeface="Helvetica Neue Medium"/>
                  <a:cs typeface="Helvetica Neue Medium"/>
                </a:rPr>
                <a:t>C</a:t>
              </a:r>
              <a:r>
                <a:rPr lang="en-US" sz="2400" baseline="-25000" dirty="0" smtClean="0">
                  <a:solidFill>
                    <a:schemeClr val="accent3"/>
                  </a:solidFill>
                  <a:latin typeface="Helvetica Neue Medium"/>
                  <a:cs typeface="Helvetica Neue Medium"/>
                </a:rPr>
                <a:t>2</a:t>
              </a:r>
              <a:endParaRPr lang="en-US" sz="2400" baseline="-25000" dirty="0">
                <a:solidFill>
                  <a:schemeClr val="accent3"/>
                </a:solidFill>
                <a:latin typeface="Helvetica Neue Medium"/>
                <a:cs typeface="Helvetica Neue Medium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349712" y="3388833"/>
            <a:ext cx="40694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latin typeface="Helvetica Neue Medium"/>
                <a:cs typeface="Helvetica Neue Medium"/>
              </a:rPr>
              <a:t>Distributed Storage</a:t>
            </a:r>
            <a:endParaRPr lang="en-US" sz="2600" b="1" dirty="0">
              <a:latin typeface="Helvetica Neue Medium"/>
              <a:cs typeface="Helvetica Neue Medium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4943" y="3388833"/>
            <a:ext cx="25463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latin typeface="Helvetica Neue Medium"/>
                <a:cs typeface="Helvetica Neue Medium"/>
              </a:rPr>
              <a:t>Client</a:t>
            </a:r>
            <a:endParaRPr lang="en-US" sz="2600" b="1" dirty="0">
              <a:latin typeface="Helvetica Neue Medium"/>
              <a:cs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24853" y="3764624"/>
            <a:ext cx="952999" cy="637993"/>
            <a:chOff x="524853" y="3764624"/>
            <a:chExt cx="952999" cy="637993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653431" y="4219046"/>
              <a:ext cx="628636" cy="0"/>
            </a:xfrm>
            <a:prstGeom prst="straightConnector1">
              <a:avLst/>
            </a:prstGeom>
            <a:ln cap="sq">
              <a:solidFill>
                <a:srgbClr val="1F497D"/>
              </a:solidFill>
              <a:round/>
              <a:headEnd type="none"/>
              <a:tailEnd type="non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646116" y="4117270"/>
              <a:ext cx="0" cy="203554"/>
            </a:xfrm>
            <a:prstGeom prst="straightConnector1">
              <a:avLst/>
            </a:prstGeom>
            <a:ln cap="sq">
              <a:solidFill>
                <a:srgbClr val="1F497D"/>
              </a:solidFill>
              <a:round/>
              <a:headEnd type="none"/>
              <a:tailEnd type="non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314217" y="4117270"/>
              <a:ext cx="0" cy="203554"/>
            </a:xfrm>
            <a:prstGeom prst="straightConnector1">
              <a:avLst/>
            </a:prstGeom>
            <a:ln cap="sq">
              <a:solidFill>
                <a:srgbClr val="1F497D"/>
              </a:solidFill>
              <a:round/>
              <a:headEnd type="none"/>
              <a:tailEnd type="non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524853" y="3785913"/>
              <a:ext cx="250330" cy="357532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2"/>
                  </a:solidFill>
                  <a:latin typeface="Helvetica Neue Medium"/>
                  <a:cs typeface="Helvetica Neue Medium"/>
                </a:rPr>
                <a:t>0</a:t>
              </a:r>
              <a:endParaRPr lang="en-US" sz="2000" dirty="0">
                <a:solidFill>
                  <a:schemeClr val="tx2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150583" y="3764624"/>
              <a:ext cx="327269" cy="400110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2"/>
                  </a:solidFill>
                  <a:latin typeface="Helvetica Neue Medium"/>
                  <a:cs typeface="Helvetica Neue Medium"/>
                </a:rPr>
                <a:t>1</a:t>
              </a:r>
              <a:endParaRPr lang="en-US" sz="2000" dirty="0">
                <a:solidFill>
                  <a:schemeClr val="tx2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95254" y="3990081"/>
              <a:ext cx="385538" cy="41253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2"/>
                  </a:solidFill>
                  <a:latin typeface="Helvetica Neue Medium"/>
                  <a:cs typeface="Helvetica Neue Medium"/>
                </a:rPr>
                <a:t>A</a:t>
              </a:r>
              <a:r>
                <a:rPr lang="en-US" sz="2400" baseline="-25000" dirty="0" smtClean="0">
                  <a:solidFill>
                    <a:schemeClr val="tx2"/>
                  </a:solidFill>
                  <a:latin typeface="Helvetica Neue Medium"/>
                  <a:cs typeface="Helvetica Neue Medium"/>
                </a:rPr>
                <a:t>1</a:t>
              </a:r>
              <a:endParaRPr lang="en-US" sz="2400" baseline="-25000" dirty="0">
                <a:solidFill>
                  <a:schemeClr val="tx2"/>
                </a:solidFill>
                <a:latin typeface="Helvetica Neue Medium"/>
                <a:cs typeface="Helvetica Neue Medium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817279" y="5056492"/>
            <a:ext cx="1203856" cy="669279"/>
            <a:chOff x="1817279" y="5056492"/>
            <a:chExt cx="1203856" cy="669279"/>
          </a:xfrm>
        </p:grpSpPr>
        <p:cxnSp>
          <p:nvCxnSpPr>
            <p:cNvPr id="92" name="Straight Arrow Connector 91"/>
            <p:cNvCxnSpPr/>
            <p:nvPr/>
          </p:nvCxnSpPr>
          <p:spPr>
            <a:xfrm>
              <a:off x="1981164" y="5532203"/>
              <a:ext cx="876336" cy="0"/>
            </a:xfrm>
            <a:prstGeom prst="straightConnector1">
              <a:avLst/>
            </a:prstGeom>
            <a:ln cap="sq">
              <a:solidFill>
                <a:srgbClr val="9BBB59"/>
              </a:solidFill>
              <a:round/>
              <a:headEnd type="none"/>
              <a:tailEnd type="non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1981164" y="5414728"/>
              <a:ext cx="0" cy="203554"/>
            </a:xfrm>
            <a:prstGeom prst="straightConnector1">
              <a:avLst/>
            </a:prstGeom>
            <a:ln cap="sq">
              <a:solidFill>
                <a:srgbClr val="9BBB59"/>
              </a:solidFill>
              <a:round/>
              <a:headEnd type="none"/>
              <a:tailEnd type="non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2857500" y="5430427"/>
              <a:ext cx="0" cy="203554"/>
            </a:xfrm>
            <a:prstGeom prst="straightConnector1">
              <a:avLst/>
            </a:prstGeom>
            <a:ln cap="sq">
              <a:solidFill>
                <a:srgbClr val="9BBB59"/>
              </a:solidFill>
              <a:round/>
              <a:headEnd type="none"/>
              <a:tailEnd type="non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1817279" y="5056492"/>
              <a:ext cx="327269" cy="400110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3"/>
                  </a:solidFill>
                  <a:latin typeface="Helvetica Neue Medium"/>
                  <a:cs typeface="Helvetica Neue Medium"/>
                </a:rPr>
                <a:t>4</a:t>
              </a:r>
              <a:endParaRPr lang="en-US" sz="2000" dirty="0">
                <a:solidFill>
                  <a:schemeClr val="accent3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693866" y="5077781"/>
              <a:ext cx="327269" cy="400110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3"/>
                  </a:solidFill>
                  <a:latin typeface="Helvetica Neue Medium"/>
                  <a:cs typeface="Helvetica Neue Medium"/>
                </a:rPr>
                <a:t>6</a:t>
              </a:r>
              <a:endParaRPr lang="en-US" sz="2000" dirty="0">
                <a:solidFill>
                  <a:schemeClr val="accent3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231882" y="5313235"/>
              <a:ext cx="398484" cy="41253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3"/>
                  </a:solidFill>
                  <a:latin typeface="Helvetica Neue Medium"/>
                  <a:cs typeface="Helvetica Neue Medium"/>
                </a:rPr>
                <a:t>C</a:t>
              </a:r>
              <a:r>
                <a:rPr lang="en-US" sz="2400" baseline="-25000" dirty="0" smtClean="0">
                  <a:solidFill>
                    <a:schemeClr val="accent3"/>
                  </a:solidFill>
                  <a:latin typeface="Helvetica Neue Medium"/>
                  <a:cs typeface="Helvetica Neue Medium"/>
                </a:rPr>
                <a:t>2</a:t>
              </a:r>
              <a:endParaRPr lang="en-US" sz="2400" baseline="-25000" dirty="0">
                <a:solidFill>
                  <a:schemeClr val="accent3"/>
                </a:solidFill>
                <a:latin typeface="Helvetica Neue Medium"/>
                <a:cs typeface="Helvetica Neue Medium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449002" y="4442637"/>
            <a:ext cx="1260492" cy="661136"/>
            <a:chOff x="1449002" y="4442637"/>
            <a:chExt cx="1260492" cy="661136"/>
          </a:xfrm>
        </p:grpSpPr>
        <p:cxnSp>
          <p:nvCxnSpPr>
            <p:cNvPr id="86" name="Straight Arrow Connector 85"/>
            <p:cNvCxnSpPr/>
            <p:nvPr/>
          </p:nvCxnSpPr>
          <p:spPr>
            <a:xfrm>
              <a:off x="1574167" y="4897505"/>
              <a:ext cx="971693" cy="0"/>
            </a:xfrm>
            <a:prstGeom prst="straightConnector1">
              <a:avLst/>
            </a:prstGeom>
            <a:ln cap="sq">
              <a:solidFill>
                <a:schemeClr val="accent2"/>
              </a:solidFill>
              <a:round/>
              <a:headEnd type="none"/>
              <a:tailEnd type="non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1574167" y="4795728"/>
              <a:ext cx="0" cy="203554"/>
            </a:xfrm>
            <a:prstGeom prst="straightConnector1">
              <a:avLst/>
            </a:prstGeom>
            <a:ln cap="sq">
              <a:solidFill>
                <a:schemeClr val="accent2"/>
              </a:solidFill>
              <a:round/>
              <a:headEnd type="none"/>
              <a:tailEnd type="non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1449002" y="4463926"/>
              <a:ext cx="250330" cy="3575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2"/>
                  </a:solidFill>
                  <a:latin typeface="Helvetica Neue Medium"/>
                  <a:cs typeface="Helvetica Neue Medium"/>
                </a:rPr>
                <a:t>3</a:t>
              </a:r>
              <a:endParaRPr lang="en-US" sz="2000" dirty="0">
                <a:solidFill>
                  <a:schemeClr val="accent2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881148" y="4691237"/>
              <a:ext cx="396291" cy="412536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2"/>
                  </a:solidFill>
                  <a:latin typeface="Helvetica Neue Medium"/>
                  <a:cs typeface="Helvetica Neue Medium"/>
                </a:rPr>
                <a:t>B</a:t>
              </a:r>
              <a:r>
                <a:rPr lang="en-US" sz="2400" baseline="-25000" dirty="0" smtClean="0">
                  <a:solidFill>
                    <a:schemeClr val="accent2"/>
                  </a:solidFill>
                  <a:latin typeface="Helvetica Neue Medium"/>
                  <a:cs typeface="Helvetica Neue Medium"/>
                </a:rPr>
                <a:t>2</a:t>
              </a:r>
              <a:endParaRPr lang="en-US" sz="2400" baseline="-25000" dirty="0">
                <a:solidFill>
                  <a:schemeClr val="tx2"/>
                </a:solidFill>
                <a:latin typeface="Helvetica Neue Medium"/>
                <a:cs typeface="Helvetica Neue Medium"/>
              </a:endParaRPr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2545860" y="4795728"/>
              <a:ext cx="0" cy="203554"/>
            </a:xfrm>
            <a:prstGeom prst="straightConnector1">
              <a:avLst/>
            </a:prstGeom>
            <a:ln cap="sq">
              <a:solidFill>
                <a:schemeClr val="accent2"/>
              </a:solidFill>
              <a:round/>
              <a:headEnd type="none"/>
              <a:tailEnd type="non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2382225" y="4442637"/>
              <a:ext cx="32726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2"/>
                  </a:solidFill>
                  <a:latin typeface="Helvetica Neue Medium"/>
                  <a:cs typeface="Helvetica Neue Medium"/>
                </a:rPr>
                <a:t>5</a:t>
              </a:r>
              <a:endParaRPr lang="en-US" sz="2000" dirty="0">
                <a:solidFill>
                  <a:schemeClr val="accent2"/>
                </a:solidFill>
                <a:latin typeface="Helvetica Neue Medium"/>
                <a:cs typeface="Helvetica Neue Medium"/>
              </a:endParaRPr>
            </a:p>
          </p:txBody>
        </p:sp>
      </p:grpSp>
      <p:cxnSp>
        <p:nvCxnSpPr>
          <p:cNvPr id="70" name="Straight Arrow Connector 69"/>
          <p:cNvCxnSpPr/>
          <p:nvPr/>
        </p:nvCxnSpPr>
        <p:spPr>
          <a:xfrm>
            <a:off x="2545860" y="3931294"/>
            <a:ext cx="0" cy="2031570"/>
          </a:xfrm>
          <a:prstGeom prst="straightConnector1">
            <a:avLst/>
          </a:prstGeom>
          <a:ln w="76200" cap="sq" cmpd="sng">
            <a:solidFill>
              <a:srgbClr val="FF8000">
                <a:alpha val="80000"/>
              </a:srgbClr>
            </a:solidFill>
            <a:round/>
            <a:headEnd type="none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2231882" y="3933575"/>
            <a:ext cx="649166" cy="488306"/>
            <a:chOff x="3390900" y="3933575"/>
            <a:chExt cx="649166" cy="488306"/>
          </a:xfrm>
        </p:grpSpPr>
        <p:sp>
          <p:nvSpPr>
            <p:cNvPr id="13" name="Rectangle 12"/>
            <p:cNvSpPr/>
            <p:nvPr/>
          </p:nvSpPr>
          <p:spPr>
            <a:xfrm>
              <a:off x="3505200" y="3990081"/>
              <a:ext cx="431800" cy="431800"/>
            </a:xfrm>
            <a:prstGeom prst="rect">
              <a:avLst/>
            </a:prstGeom>
            <a:solidFill>
              <a:srgbClr val="FFFFFF"/>
            </a:solidFill>
            <a:ln w="3810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390900" y="3933575"/>
              <a:ext cx="649166" cy="461665"/>
            </a:xfrm>
            <a:prstGeom prst="rect">
              <a:avLst/>
            </a:prstGeom>
            <a:noFill/>
            <a:ln w="19050" cmpd="sng">
              <a:noFill/>
            </a:ln>
          </p:spPr>
          <p:txBody>
            <a:bodyPr wrap="square" rtlCol="0" anchor="ctr" anchorCtr="1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2"/>
                  </a:solidFill>
                  <a:latin typeface="Helvetica Neue Medium"/>
                  <a:cs typeface="Helvetica Neue Medium"/>
                </a:rPr>
                <a:t>A</a:t>
              </a:r>
              <a:r>
                <a:rPr lang="en-US" sz="2400" baseline="-25000" dirty="0" smtClean="0">
                  <a:solidFill>
                    <a:schemeClr val="tx2"/>
                  </a:solidFill>
                  <a:latin typeface="Helvetica Neue Medium"/>
                  <a:cs typeface="Helvetica Neue Medium"/>
                </a:rPr>
                <a:t>2</a:t>
              </a:r>
              <a:endParaRPr lang="en-US" sz="2400" baseline="-25000" dirty="0">
                <a:solidFill>
                  <a:schemeClr val="tx2"/>
                </a:solidFill>
                <a:latin typeface="Helvetica Neue Medium"/>
                <a:cs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9249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1600720" y="3570013"/>
            <a:ext cx="5511280" cy="3047244"/>
            <a:chOff x="3769578" y="3570013"/>
            <a:chExt cx="5511280" cy="3047244"/>
          </a:xfrm>
        </p:grpSpPr>
        <p:grpSp>
          <p:nvGrpSpPr>
            <p:cNvPr id="88" name="Group 87"/>
            <p:cNvGrpSpPr/>
            <p:nvPr/>
          </p:nvGrpSpPr>
          <p:grpSpPr>
            <a:xfrm>
              <a:off x="4537342" y="6155592"/>
              <a:ext cx="4743516" cy="461665"/>
              <a:chOff x="4548818" y="5418901"/>
              <a:chExt cx="4743516" cy="461665"/>
            </a:xfrm>
          </p:grpSpPr>
          <p:cxnSp>
            <p:nvCxnSpPr>
              <p:cNvPr id="113" name="Straight Arrow Connector 112"/>
              <p:cNvCxnSpPr/>
              <p:nvPr/>
            </p:nvCxnSpPr>
            <p:spPr>
              <a:xfrm>
                <a:off x="4548818" y="5484986"/>
                <a:ext cx="4743516" cy="0"/>
              </a:xfrm>
              <a:prstGeom prst="straightConnector1">
                <a:avLst/>
              </a:prstGeom>
              <a:ln cap="sq">
                <a:round/>
                <a:headEnd type="none"/>
                <a:tailEnd type="triangle" w="med" len="med"/>
              </a:ln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4" name="TextBox 113"/>
              <p:cNvSpPr txBox="1"/>
              <p:nvPr/>
            </p:nvSpPr>
            <p:spPr>
              <a:xfrm>
                <a:off x="5962785" y="5418901"/>
                <a:ext cx="1998066" cy="461665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:r>
                  <a:rPr lang="en-US" sz="2400" dirty="0" smtClean="0">
                    <a:latin typeface="Helvetica Neue Medium"/>
                    <a:cs typeface="Helvetica Neue Medium"/>
                  </a:rPr>
                  <a:t>Logical Time</a:t>
                </a:r>
                <a:endParaRPr lang="en-US" sz="2400" dirty="0">
                  <a:latin typeface="Helvetica Neue Medium"/>
                  <a:cs typeface="Helvetica Neue Medium"/>
                </a:endParaRPr>
              </a:p>
            </p:txBody>
          </p:sp>
        </p:grpSp>
        <p:cxnSp>
          <p:nvCxnSpPr>
            <p:cNvPr id="89" name="Straight Arrow Connector 88"/>
            <p:cNvCxnSpPr/>
            <p:nvPr/>
          </p:nvCxnSpPr>
          <p:spPr>
            <a:xfrm>
              <a:off x="4537342" y="4026303"/>
              <a:ext cx="4337116" cy="0"/>
            </a:xfrm>
            <a:prstGeom prst="straightConnector1">
              <a:avLst/>
            </a:prstGeom>
            <a:ln cap="sq">
              <a:solidFill>
                <a:srgbClr val="1F497D"/>
              </a:solidFill>
              <a:round/>
              <a:headEnd type="none"/>
              <a:tailEnd type="non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4537342" y="3912406"/>
              <a:ext cx="0" cy="227795"/>
            </a:xfrm>
            <a:prstGeom prst="straightConnector1">
              <a:avLst/>
            </a:prstGeom>
            <a:ln cap="sq">
              <a:solidFill>
                <a:srgbClr val="1F497D"/>
              </a:solidFill>
              <a:round/>
              <a:headEnd type="none"/>
              <a:tailEnd type="non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3778041" y="3718495"/>
              <a:ext cx="389951" cy="461665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2"/>
                  </a:solidFill>
                  <a:latin typeface="Helvetica Neue Medium"/>
                  <a:cs typeface="Helvetica Neue Medium"/>
                </a:rPr>
                <a:t>A</a:t>
              </a:r>
              <a:endParaRPr lang="en-US" sz="2400" dirty="0">
                <a:solidFill>
                  <a:schemeClr val="tx2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371748" y="3570013"/>
              <a:ext cx="327269" cy="400110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2"/>
                  </a:solidFill>
                  <a:latin typeface="Helvetica Neue Medium"/>
                  <a:cs typeface="Helvetica Neue Medium"/>
                </a:rPr>
                <a:t>2</a:t>
              </a:r>
              <a:endParaRPr lang="en-US" sz="2000" dirty="0">
                <a:solidFill>
                  <a:schemeClr val="tx2"/>
                </a:solidFill>
                <a:latin typeface="Helvetica Neue Medium"/>
                <a:cs typeface="Helvetica Neue Medium"/>
              </a:endParaRP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>
              <a:off x="4892964" y="4836360"/>
              <a:ext cx="3981494" cy="0"/>
            </a:xfrm>
            <a:prstGeom prst="straightConnector1">
              <a:avLst/>
            </a:prstGeom>
            <a:ln cap="sq">
              <a:solidFill>
                <a:schemeClr val="accent2"/>
              </a:solidFill>
              <a:round/>
              <a:headEnd type="none"/>
              <a:tailEnd type="non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3772347" y="4536867"/>
              <a:ext cx="4013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2"/>
                  </a:solidFill>
                  <a:latin typeface="Helvetica Neue Medium"/>
                  <a:cs typeface="Helvetica Neue Medium"/>
                </a:rPr>
                <a:t>B</a:t>
              </a:r>
              <a:endParaRPr lang="en-US" sz="2400" dirty="0">
                <a:solidFill>
                  <a:schemeClr val="accent2"/>
                </a:solidFill>
                <a:latin typeface="Helvetica Neue Medium"/>
                <a:cs typeface="Helvetica Neue Medium"/>
              </a:endParaRPr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>
              <a:off x="4892964" y="4722462"/>
              <a:ext cx="0" cy="227795"/>
            </a:xfrm>
            <a:prstGeom prst="straightConnector1">
              <a:avLst/>
            </a:prstGeom>
            <a:ln cap="sq">
              <a:solidFill>
                <a:schemeClr val="accent2"/>
              </a:solidFill>
              <a:round/>
              <a:headEnd type="none"/>
              <a:tailEnd type="non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4729329" y="4379571"/>
              <a:ext cx="32726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2"/>
                  </a:solidFill>
                  <a:latin typeface="Helvetica Neue Medium"/>
                  <a:cs typeface="Helvetica Neue Medium"/>
                </a:rPr>
                <a:t>3</a:t>
              </a:r>
              <a:endParaRPr lang="en-US" sz="2000" dirty="0">
                <a:solidFill>
                  <a:schemeClr val="accent2"/>
                </a:solidFill>
                <a:latin typeface="Helvetica Neue Medium"/>
                <a:cs typeface="Helvetica Neue Medium"/>
              </a:endParaRPr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>
              <a:off x="5553342" y="5622844"/>
              <a:ext cx="3321116" cy="0"/>
            </a:xfrm>
            <a:prstGeom prst="straightConnector1">
              <a:avLst/>
            </a:prstGeom>
            <a:ln cap="sq">
              <a:solidFill>
                <a:srgbClr val="9BBB59"/>
              </a:solidFill>
              <a:round/>
              <a:headEnd type="none"/>
              <a:tailEnd type="non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5553342" y="5508947"/>
              <a:ext cx="0" cy="227795"/>
            </a:xfrm>
            <a:prstGeom prst="straightConnector1">
              <a:avLst/>
            </a:prstGeom>
            <a:ln cap="sq">
              <a:solidFill>
                <a:srgbClr val="9BBB59"/>
              </a:solidFill>
              <a:round/>
              <a:headEnd type="none"/>
              <a:tailEnd type="non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3769578" y="5315036"/>
              <a:ext cx="406876" cy="461665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3"/>
                  </a:solidFill>
                  <a:latin typeface="Helvetica Neue Medium"/>
                  <a:cs typeface="Helvetica Neue Medium"/>
                </a:rPr>
                <a:t>C</a:t>
              </a:r>
              <a:endParaRPr lang="en-US" sz="2400" dirty="0">
                <a:solidFill>
                  <a:schemeClr val="accent3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387748" y="5166554"/>
              <a:ext cx="327269" cy="400110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3"/>
                  </a:solidFill>
                  <a:latin typeface="Helvetica Neue Medium"/>
                  <a:cs typeface="Helvetica Neue Medium"/>
                </a:rPr>
                <a:t>5</a:t>
              </a:r>
              <a:endParaRPr lang="en-US" sz="2000" dirty="0">
                <a:solidFill>
                  <a:schemeClr val="accent3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574110" y="3770070"/>
              <a:ext cx="505267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2"/>
                  </a:solidFill>
                  <a:latin typeface="Helvetica Neue Medium"/>
                  <a:cs typeface="Helvetica Neue Medium"/>
                </a:rPr>
                <a:t>A</a:t>
              </a:r>
              <a:r>
                <a:rPr lang="en-US" sz="2400" baseline="-25000" dirty="0" smtClean="0">
                  <a:solidFill>
                    <a:schemeClr val="tx2"/>
                  </a:solidFill>
                  <a:latin typeface="Helvetica Neue Medium"/>
                  <a:cs typeface="Helvetica Neue Medium"/>
                </a:rPr>
                <a:t>2</a:t>
              </a:r>
              <a:endParaRPr lang="en-US" sz="2400" baseline="-25000" dirty="0">
                <a:solidFill>
                  <a:schemeClr val="tx2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803347" y="4605527"/>
              <a:ext cx="518091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2"/>
                  </a:solidFill>
                  <a:latin typeface="Helvetica Neue Medium"/>
                  <a:cs typeface="Helvetica Neue Medium"/>
                </a:rPr>
                <a:t>B</a:t>
              </a:r>
              <a:r>
                <a:rPr lang="en-US" sz="2400" baseline="-25000" dirty="0" smtClean="0">
                  <a:solidFill>
                    <a:schemeClr val="accent2"/>
                  </a:solidFill>
                  <a:latin typeface="Helvetica Neue Medium"/>
                  <a:cs typeface="Helvetica Neue Medium"/>
                </a:rPr>
                <a:t>2</a:t>
              </a:r>
              <a:endParaRPr lang="en-US" sz="2400" baseline="-25000" dirty="0">
                <a:solidFill>
                  <a:schemeClr val="tx2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133693" y="5392011"/>
              <a:ext cx="520958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3"/>
                  </a:solidFill>
                  <a:latin typeface="Helvetica Neue Medium"/>
                  <a:cs typeface="Helvetica Neue Medium"/>
                </a:rPr>
                <a:t>C</a:t>
              </a:r>
              <a:r>
                <a:rPr lang="en-US" sz="2400" baseline="-25000" dirty="0" smtClean="0">
                  <a:solidFill>
                    <a:schemeClr val="accent3"/>
                  </a:solidFill>
                  <a:latin typeface="Helvetica Neue Medium"/>
                  <a:cs typeface="Helvetica Neue Medium"/>
                </a:rPr>
                <a:t>2</a:t>
              </a:r>
              <a:endParaRPr lang="en-US" sz="2400" baseline="-25000" dirty="0">
                <a:solidFill>
                  <a:schemeClr val="accent3"/>
                </a:solidFill>
                <a:latin typeface="Helvetica Neue Medium"/>
                <a:cs typeface="Helvetica Neue Medium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Intuition</a:t>
            </a:r>
            <a:endParaRPr lang="en-US" dirty="0"/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673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Read-only transactions</a:t>
            </a:r>
          </a:p>
          <a:p>
            <a:pPr lvl="1"/>
            <a:r>
              <a:rPr lang="en-US" dirty="0" smtClean="0"/>
              <a:t>Read from a single logical time</a:t>
            </a:r>
          </a:p>
          <a:p>
            <a:pPr lvl="6"/>
            <a:endParaRPr lang="en-US" dirty="0" smtClean="0"/>
          </a:p>
          <a:p>
            <a:r>
              <a:rPr lang="en-US" dirty="0" smtClean="0"/>
              <a:t>Write-only transactions</a:t>
            </a:r>
          </a:p>
          <a:p>
            <a:pPr lvl="1"/>
            <a:r>
              <a:rPr lang="en-US" dirty="0" smtClean="0"/>
              <a:t>Appear at a single logical time</a:t>
            </a:r>
            <a:endParaRPr lang="en-US" dirty="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3877427" y="3617723"/>
            <a:ext cx="0" cy="2554802"/>
          </a:xfrm>
          <a:prstGeom prst="straightConnector1">
            <a:avLst/>
          </a:prstGeom>
          <a:ln w="76200" cap="sq" cmpd="sng">
            <a:solidFill>
              <a:srgbClr val="FF8000"/>
            </a:solidFill>
            <a:round/>
            <a:headEnd type="none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4732686" y="1778867"/>
            <a:ext cx="1043773" cy="0"/>
          </a:xfrm>
          <a:prstGeom prst="straightConnector1">
            <a:avLst/>
          </a:prstGeom>
          <a:ln w="76200" cap="sq" cmpd="sng">
            <a:solidFill>
              <a:srgbClr val="FF8000"/>
            </a:solidFill>
            <a:round/>
            <a:headEnd type="none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4718323" y="2878667"/>
            <a:ext cx="1043773" cy="0"/>
          </a:xfrm>
          <a:prstGeom prst="straightConnector1">
            <a:avLst/>
          </a:prstGeom>
          <a:ln w="76200" cap="sq" cmpd="sng">
            <a:solidFill>
              <a:srgbClr val="FF0000"/>
            </a:solidFill>
            <a:round/>
            <a:headEnd type="none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6231968" y="1676402"/>
            <a:ext cx="2552699" cy="1595602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 smtClean="0">
                <a:solidFill>
                  <a:schemeClr val="tx1"/>
                </a:solidFill>
                <a:latin typeface="Helvetica Neue Medium"/>
                <a:cs typeface="Helvetica Neue Medium"/>
              </a:rPr>
              <a:t>Bonus: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Helvetica Neue Medium"/>
                <a:cs typeface="Helvetica Neue Medium"/>
              </a:rPr>
              <a:t>Works for Linearizability</a:t>
            </a:r>
            <a:endParaRPr lang="en-US" sz="28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495368" y="3757370"/>
            <a:ext cx="520958" cy="2083606"/>
            <a:chOff x="6231968" y="3757370"/>
            <a:chExt cx="520958" cy="2083606"/>
          </a:xfrm>
        </p:grpSpPr>
        <p:sp>
          <p:nvSpPr>
            <p:cNvPr id="115" name="TextBox 114"/>
            <p:cNvSpPr txBox="1"/>
            <p:nvPr/>
          </p:nvSpPr>
          <p:spPr>
            <a:xfrm>
              <a:off x="6231968" y="3757370"/>
              <a:ext cx="505267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2"/>
                  </a:solidFill>
                  <a:latin typeface="Helvetica Neue Medium"/>
                  <a:cs typeface="Helvetica Neue Medium"/>
                </a:rPr>
                <a:t>A</a:t>
              </a:r>
              <a:r>
                <a:rPr lang="en-US" sz="2400" baseline="-25000" dirty="0" smtClean="0">
                  <a:solidFill>
                    <a:schemeClr val="tx2"/>
                  </a:solidFill>
                  <a:latin typeface="Helvetica Neue Medium"/>
                  <a:cs typeface="Helvetica Neue Medium"/>
                </a:rPr>
                <a:t>3</a:t>
              </a:r>
              <a:endParaRPr lang="en-US" sz="2400" baseline="-25000" dirty="0">
                <a:solidFill>
                  <a:schemeClr val="tx2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231968" y="4592827"/>
              <a:ext cx="518091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2"/>
                  </a:solidFill>
                  <a:latin typeface="Helvetica Neue Medium"/>
                  <a:cs typeface="Helvetica Neue Medium"/>
                </a:rPr>
                <a:t>B</a:t>
              </a:r>
              <a:r>
                <a:rPr lang="en-US" sz="2400" baseline="-25000" dirty="0" smtClean="0">
                  <a:solidFill>
                    <a:schemeClr val="accent2"/>
                  </a:solidFill>
                  <a:latin typeface="Helvetica Neue Medium"/>
                  <a:cs typeface="Helvetica Neue Medium"/>
                </a:rPr>
                <a:t>3</a:t>
              </a:r>
              <a:endParaRPr lang="en-US" sz="2400" baseline="-25000" dirty="0">
                <a:solidFill>
                  <a:schemeClr val="tx2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231968" y="5379311"/>
              <a:ext cx="520958" cy="461665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 anchor="ctr" anchorCtr="1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3"/>
                  </a:solidFill>
                  <a:latin typeface="Helvetica Neue Medium"/>
                  <a:cs typeface="Helvetica Neue Medium"/>
                </a:rPr>
                <a:t>C</a:t>
              </a:r>
              <a:r>
                <a:rPr lang="en-US" sz="2400" baseline="-25000" dirty="0" smtClean="0">
                  <a:solidFill>
                    <a:schemeClr val="accent3"/>
                  </a:solidFill>
                  <a:latin typeface="Helvetica Neue Medium"/>
                  <a:cs typeface="Helvetica Neue Medium"/>
                </a:rPr>
                <a:t>3</a:t>
              </a:r>
              <a:endParaRPr lang="en-US" sz="2400" baseline="-25000" dirty="0">
                <a:solidFill>
                  <a:schemeClr val="accent3"/>
                </a:solidFill>
                <a:latin typeface="Helvetica Neue Medium"/>
                <a:cs typeface="Helvetica Neue Medium"/>
              </a:endParaRPr>
            </a:p>
          </p:txBody>
        </p:sp>
      </p:grpSp>
      <p:cxnSp>
        <p:nvCxnSpPr>
          <p:cNvPr id="118" name="Straight Arrow Connector 117"/>
          <p:cNvCxnSpPr/>
          <p:nvPr/>
        </p:nvCxnSpPr>
        <p:spPr>
          <a:xfrm>
            <a:off x="6493627" y="3634656"/>
            <a:ext cx="0" cy="2554802"/>
          </a:xfrm>
          <a:prstGeom prst="straightConnector1">
            <a:avLst/>
          </a:prstGeom>
          <a:ln w="76200" cap="sq" cmpd="sng">
            <a:solidFill>
              <a:srgbClr val="FF8000"/>
            </a:solidFill>
            <a:round/>
            <a:headEnd type="none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781484" y="3912406"/>
            <a:ext cx="0" cy="1824336"/>
            <a:chOff x="3257484" y="4064806"/>
            <a:chExt cx="0" cy="1824336"/>
          </a:xfrm>
        </p:grpSpPr>
        <p:cxnSp>
          <p:nvCxnSpPr>
            <p:cNvPr id="119" name="Straight Arrow Connector 118"/>
            <p:cNvCxnSpPr/>
            <p:nvPr/>
          </p:nvCxnSpPr>
          <p:spPr>
            <a:xfrm>
              <a:off x="3257484" y="4064806"/>
              <a:ext cx="0" cy="227795"/>
            </a:xfrm>
            <a:prstGeom prst="straightConnector1">
              <a:avLst/>
            </a:prstGeom>
            <a:ln cap="sq">
              <a:solidFill>
                <a:srgbClr val="1F497D"/>
              </a:solidFill>
              <a:round/>
              <a:headEnd type="none"/>
              <a:tailEnd type="non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3257484" y="4874862"/>
              <a:ext cx="0" cy="227795"/>
            </a:xfrm>
            <a:prstGeom prst="straightConnector1">
              <a:avLst/>
            </a:prstGeom>
            <a:ln cap="sq">
              <a:solidFill>
                <a:schemeClr val="accent2"/>
              </a:solidFill>
              <a:round/>
              <a:headEnd type="none"/>
              <a:tailEnd type="non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3257484" y="5661347"/>
              <a:ext cx="0" cy="227795"/>
            </a:xfrm>
            <a:prstGeom prst="straightConnector1">
              <a:avLst/>
            </a:prstGeom>
            <a:ln cap="sq">
              <a:solidFill>
                <a:srgbClr val="9BBB59"/>
              </a:solidFill>
              <a:round/>
              <a:headEnd type="none"/>
              <a:tailEnd type="non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3" name="Straight Arrow Connector 82"/>
          <p:cNvCxnSpPr/>
          <p:nvPr/>
        </p:nvCxnSpPr>
        <p:spPr>
          <a:xfrm>
            <a:off x="4781484" y="3619546"/>
            <a:ext cx="0" cy="2554802"/>
          </a:xfrm>
          <a:prstGeom prst="straightConnector1">
            <a:avLst/>
          </a:prstGeom>
          <a:ln w="76200" cap="sq" cmpd="sng">
            <a:solidFill>
              <a:srgbClr val="FF0000"/>
            </a:solidFill>
            <a:round/>
            <a:headEnd type="none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99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Eiger</a:t>
            </a:r>
            <a:r>
              <a:rPr lang="en-US" dirty="0" smtClean="0"/>
              <a:t> Provides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√ Low latency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√ Rich data model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√ Causal+ consistency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√ Read-only transactions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√ Write-only transactions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8000"/>
                </a:solidFill>
              </a:rPr>
              <a:t>But what does all this cost?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FF8000"/>
                </a:solidFill>
              </a:rPr>
              <a:t> </a:t>
            </a:r>
            <a:r>
              <a:rPr lang="en-US" dirty="0" smtClean="0">
                <a:solidFill>
                  <a:srgbClr val="FF8000"/>
                </a:solidFill>
              </a:rPr>
              <a:t>  Does it scale?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9A36-386E-5B4C-8239-54E8521A45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74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Eiger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Fork of open-source Cassandra</a:t>
            </a:r>
          </a:p>
          <a:p>
            <a:endParaRPr lang="en-US" dirty="0"/>
          </a:p>
          <a:p>
            <a:r>
              <a:rPr lang="en-US" dirty="0" smtClean="0"/>
              <a:t>+5K lines of Java to Cassandra’s 75K</a:t>
            </a:r>
          </a:p>
          <a:p>
            <a:endParaRPr lang="en-US" dirty="0" smtClean="0"/>
          </a:p>
          <a:p>
            <a:r>
              <a:rPr lang="en-US" dirty="0" smtClean="0"/>
              <a:t>Code Available:</a:t>
            </a:r>
          </a:p>
          <a:p>
            <a:pPr lvl="1"/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wlloyd</a:t>
            </a:r>
            <a:r>
              <a:rPr lang="en-US" dirty="0" smtClean="0"/>
              <a:t>/</a:t>
            </a:r>
            <a:r>
              <a:rPr lang="en-US" dirty="0" err="1" smtClean="0"/>
              <a:t>eiger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538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919" y="1600200"/>
            <a:ext cx="8456711" cy="4525963"/>
          </a:xfrm>
        </p:spPr>
        <p:txBody>
          <a:bodyPr/>
          <a:lstStyle/>
          <a:p>
            <a:r>
              <a:rPr lang="en-US" dirty="0" smtClean="0"/>
              <a:t>Cost of stronger consistency &amp; semantics   </a:t>
            </a:r>
          </a:p>
          <a:p>
            <a:pPr lvl="1"/>
            <a:r>
              <a:rPr lang="en-US" dirty="0" smtClean="0"/>
              <a:t>Vs. eventually-consistent Cassandra</a:t>
            </a:r>
            <a:endParaRPr lang="en-US" sz="2400" dirty="0" smtClean="0"/>
          </a:p>
          <a:p>
            <a:pPr lvl="1"/>
            <a:r>
              <a:rPr lang="en-US" dirty="0" smtClean="0"/>
              <a:t>Overhead for real (Facebook) workload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Overhead for state-space of workloads</a:t>
            </a:r>
          </a:p>
          <a:p>
            <a:endParaRPr lang="en-US" sz="3600" dirty="0" smtClean="0"/>
          </a:p>
          <a:p>
            <a:r>
              <a:rPr lang="en-US" dirty="0" smtClean="0"/>
              <a:t>Scalability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638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889000" y="1804900"/>
            <a:ext cx="4640821" cy="4342686"/>
          </a:xfrm>
          <a:prstGeom prst="roundRect">
            <a:avLst>
              <a:gd name="adj" fmla="val 9225"/>
            </a:avLst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 Medium"/>
              <a:cs typeface="Helvetica Neue Medium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227471" y="1981806"/>
            <a:ext cx="2116587" cy="4060990"/>
            <a:chOff x="3227471" y="1981806"/>
            <a:chExt cx="2116587" cy="4060990"/>
          </a:xfrm>
        </p:grpSpPr>
        <p:sp>
          <p:nvSpPr>
            <p:cNvPr id="4" name="Rounded Rectangle 3"/>
            <p:cNvSpPr/>
            <p:nvPr/>
          </p:nvSpPr>
          <p:spPr>
            <a:xfrm>
              <a:off x="3227471" y="1981806"/>
              <a:ext cx="2116587" cy="4060990"/>
            </a:xfrm>
            <a:prstGeom prst="roundRect">
              <a:avLst>
                <a:gd name="adj" fmla="val 36514"/>
              </a:avLst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</a:schemeClr>
                </a:gs>
              </a:gsLst>
              <a:lin ang="13500000" scaled="0"/>
            </a:gra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 Medium"/>
                <a:cs typeface="Helvetica Neue Medium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472964" y="2359067"/>
              <a:ext cx="1625600" cy="3306469"/>
              <a:chOff x="2225527" y="2028429"/>
              <a:chExt cx="1625600" cy="3306469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2225527" y="2028429"/>
                <a:ext cx="1625600" cy="575746"/>
              </a:xfrm>
              <a:prstGeom prst="ellipse">
                <a:avLst/>
              </a:prstGeom>
              <a:gradFill>
                <a:lin ang="13500000" scaled="0"/>
              </a:gra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2400" dirty="0">
                    <a:latin typeface="Helvetica Neue Medium"/>
                  </a:rPr>
                  <a:t>A</a:t>
                </a:r>
                <a:r>
                  <a:rPr lang="en-US" sz="2400" dirty="0" smtClean="0">
                    <a:latin typeface="Helvetica Neue Medium"/>
                  </a:rPr>
                  <a:t>-</a:t>
                </a:r>
                <a:r>
                  <a:rPr lang="en-US" sz="2400" dirty="0">
                    <a:latin typeface="Helvetica Neue Medium"/>
                  </a:rPr>
                  <a:t>F</a:t>
                </a: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2225527" y="2938670"/>
                <a:ext cx="1625600" cy="575746"/>
              </a:xfrm>
              <a:prstGeom prst="ellipse">
                <a:avLst/>
              </a:prstGeom>
              <a:gradFill>
                <a:lin ang="13500000" scaled="0"/>
              </a:gra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2400" dirty="0">
                    <a:latin typeface="Helvetica Neue Medium"/>
                  </a:rPr>
                  <a:t>G</a:t>
                </a:r>
                <a:r>
                  <a:rPr lang="en-US" sz="2400" dirty="0" smtClean="0">
                    <a:latin typeface="Helvetica Neue Medium"/>
                  </a:rPr>
                  <a:t>-</a:t>
                </a:r>
                <a:r>
                  <a:rPr lang="en-US" sz="2400" dirty="0">
                    <a:latin typeface="Helvetica Neue Medium"/>
                  </a:rPr>
                  <a:t>L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225527" y="3848911"/>
                <a:ext cx="1625600" cy="575746"/>
              </a:xfrm>
              <a:prstGeom prst="ellipse">
                <a:avLst/>
              </a:prstGeom>
              <a:gradFill>
                <a:lin ang="13500000" scaled="0"/>
              </a:gra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2400" dirty="0" smtClean="0">
                    <a:latin typeface="Helvetica Neue Medium"/>
                  </a:rPr>
                  <a:t>M-R</a:t>
                </a:r>
                <a:endParaRPr lang="en-US" sz="2400" dirty="0">
                  <a:latin typeface="Helvetica Neue Medium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225527" y="4759152"/>
                <a:ext cx="1625600" cy="575746"/>
              </a:xfrm>
              <a:prstGeom prst="ellipse">
                <a:avLst/>
              </a:prstGeom>
              <a:gradFill>
                <a:lin ang="13500000" scaled="0"/>
              </a:gra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2400" dirty="0">
                    <a:latin typeface="Helvetica Neue Medium"/>
                  </a:rPr>
                  <a:t>S</a:t>
                </a:r>
                <a:r>
                  <a:rPr lang="en-US" sz="2400" dirty="0" smtClean="0">
                    <a:latin typeface="Helvetica Neue Medium"/>
                  </a:rPr>
                  <a:t>-</a:t>
                </a:r>
                <a:r>
                  <a:rPr lang="en-US" sz="2400" dirty="0">
                    <a:latin typeface="Helvetica Neue Medium"/>
                  </a:rPr>
                  <a:t>Z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7361360" y="3103312"/>
            <a:ext cx="1347028" cy="2116360"/>
            <a:chOff x="7339772" y="2922244"/>
            <a:chExt cx="1038095" cy="1630985"/>
          </a:xfrm>
        </p:grpSpPr>
        <p:sp>
          <p:nvSpPr>
            <p:cNvPr id="49" name="Rounded Rectangle 48"/>
            <p:cNvSpPr/>
            <p:nvPr/>
          </p:nvSpPr>
          <p:spPr>
            <a:xfrm rot="21589963">
              <a:off x="7339772" y="2922244"/>
              <a:ext cx="1038095" cy="1630985"/>
            </a:xfrm>
            <a:prstGeom prst="roundRect">
              <a:avLst>
                <a:gd name="adj" fmla="val 9225"/>
              </a:avLst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latin typeface="Helvetica Neue Medium"/>
                <a:cs typeface="Helvetica Neue Medium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 rot="21589963">
              <a:off x="7477902" y="3015154"/>
              <a:ext cx="755511" cy="1449560"/>
            </a:xfrm>
            <a:prstGeom prst="roundRect">
              <a:avLst>
                <a:gd name="adj" fmla="val 36514"/>
              </a:avLst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</a:schemeClr>
                </a:gs>
              </a:gsLst>
              <a:lin ang="13500000" scaled="0"/>
            </a:gra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n-US" sz="4000">
                <a:latin typeface="Helvetica Neue Medium"/>
                <a:cs typeface="Helvetica Neue Medium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 rot="21589963">
              <a:off x="7565530" y="3149816"/>
              <a:ext cx="580254" cy="1180236"/>
              <a:chOff x="2225527" y="2028429"/>
              <a:chExt cx="1625600" cy="3306469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225527" y="2028429"/>
                <a:ext cx="1625600" cy="575746"/>
              </a:xfrm>
              <a:prstGeom prst="ellipse">
                <a:avLst/>
              </a:prstGeom>
              <a:gradFill>
                <a:lin ang="13500000" scaled="0"/>
              </a:gra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100" dirty="0">
                    <a:latin typeface="Helvetica Neue Medium"/>
                  </a:rPr>
                  <a:t>A</a:t>
                </a:r>
                <a:r>
                  <a:rPr lang="en-US" sz="1100" dirty="0" smtClean="0">
                    <a:latin typeface="Helvetica Neue Medium"/>
                  </a:rPr>
                  <a:t>-</a:t>
                </a:r>
                <a:r>
                  <a:rPr lang="en-US" sz="1100" dirty="0">
                    <a:latin typeface="Helvetica Neue Medium"/>
                  </a:rPr>
                  <a:t>F</a:t>
                </a: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225527" y="2938670"/>
                <a:ext cx="1625600" cy="575746"/>
              </a:xfrm>
              <a:prstGeom prst="ellipse">
                <a:avLst/>
              </a:prstGeom>
              <a:gradFill>
                <a:lin ang="13500000" scaled="0"/>
              </a:gra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100" dirty="0">
                    <a:latin typeface="Helvetica Neue Medium"/>
                  </a:rPr>
                  <a:t>G</a:t>
                </a:r>
                <a:r>
                  <a:rPr lang="en-US" sz="1100" dirty="0" smtClean="0">
                    <a:latin typeface="Helvetica Neue Medium"/>
                  </a:rPr>
                  <a:t>-</a:t>
                </a:r>
                <a:r>
                  <a:rPr lang="en-US" sz="1100" dirty="0">
                    <a:latin typeface="Helvetica Neue Medium"/>
                  </a:rPr>
                  <a:t>L</a:t>
                </a: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225527" y="3848911"/>
                <a:ext cx="1625600" cy="575746"/>
              </a:xfrm>
              <a:prstGeom prst="ellipse">
                <a:avLst/>
              </a:prstGeom>
              <a:gradFill>
                <a:lin ang="13500000" scaled="0"/>
              </a:gra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100" dirty="0" smtClean="0">
                    <a:latin typeface="Helvetica Neue Medium"/>
                  </a:rPr>
                  <a:t>M-R</a:t>
                </a:r>
                <a:endParaRPr lang="en-US" sz="1100" dirty="0">
                  <a:latin typeface="Helvetica Neue Medium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225527" y="4759152"/>
                <a:ext cx="1625600" cy="575746"/>
              </a:xfrm>
              <a:prstGeom prst="ellipse">
                <a:avLst/>
              </a:prstGeom>
              <a:gradFill>
                <a:lin ang="13500000" scaled="0"/>
              </a:gra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1100" dirty="0">
                    <a:latin typeface="Helvetica Neue Medium"/>
                  </a:rPr>
                  <a:t>S</a:t>
                </a:r>
                <a:r>
                  <a:rPr lang="en-US" sz="1100" dirty="0" smtClean="0">
                    <a:latin typeface="Helvetica Neue Medium"/>
                  </a:rPr>
                  <a:t>-</a:t>
                </a:r>
                <a:r>
                  <a:rPr lang="en-US" sz="1100" dirty="0">
                    <a:latin typeface="Helvetica Neue Medium"/>
                  </a:rPr>
                  <a:t>Z</a:t>
                </a:r>
              </a:p>
            </p:txBody>
          </p:sp>
        </p:grpSp>
      </p:grp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263C-4789-E644-80C0-66CD49C8B398}" type="slidenum">
              <a:rPr lang="en-US" smtClean="0"/>
              <a:t>19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098564" y="2596657"/>
            <a:ext cx="2557587" cy="2793706"/>
            <a:chOff x="5098564" y="2990357"/>
            <a:chExt cx="2557587" cy="2793706"/>
          </a:xfrm>
        </p:grpSpPr>
        <p:cxnSp>
          <p:nvCxnSpPr>
            <p:cNvPr id="74" name="Straight Arrow Connector 73"/>
            <p:cNvCxnSpPr>
              <a:stCxn id="8" idx="6"/>
              <a:endCxn id="33" idx="2"/>
            </p:cNvCxnSpPr>
            <p:nvPr/>
          </p:nvCxnSpPr>
          <p:spPr>
            <a:xfrm flipV="1">
              <a:off x="5098564" y="5204240"/>
              <a:ext cx="2557587" cy="57982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5" idx="6"/>
              <a:endCxn id="30" idx="2"/>
            </p:cNvCxnSpPr>
            <p:nvPr/>
          </p:nvCxnSpPr>
          <p:spPr>
            <a:xfrm>
              <a:off x="5098564" y="3053340"/>
              <a:ext cx="2553895" cy="88610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5098564" y="4768325"/>
              <a:ext cx="2556356" cy="9254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6" idx="6"/>
              <a:endCxn id="31" idx="2"/>
            </p:cNvCxnSpPr>
            <p:nvPr/>
          </p:nvCxnSpPr>
          <p:spPr>
            <a:xfrm>
              <a:off x="5098564" y="3963581"/>
              <a:ext cx="2555126" cy="39746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 rot="1181676">
              <a:off x="5346700" y="2990357"/>
              <a:ext cx="2286000" cy="52322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ctr"/>
              <a:r>
                <a:rPr lang="en-US" sz="2800" dirty="0" smtClean="0">
                  <a:solidFill>
                    <a:schemeClr val="accent4"/>
                  </a:solidFill>
                  <a:latin typeface="Helvetica Neue Medium"/>
                </a:rPr>
                <a:t>Replication</a:t>
              </a:r>
              <a:endParaRPr lang="en-US" sz="2800" dirty="0">
                <a:solidFill>
                  <a:schemeClr val="accent4"/>
                </a:solidFill>
                <a:latin typeface="Helvetica Neue Medium"/>
              </a:endParaRPr>
            </a:p>
          </p:txBody>
        </p:sp>
      </p:grpSp>
      <p:sp>
        <p:nvSpPr>
          <p:cNvPr id="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Experimental Setup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02812" y="1281680"/>
            <a:ext cx="4741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Helvetica Neue Medium"/>
              </a:rPr>
              <a:t>Local Datacenter (Stanford)</a:t>
            </a:r>
            <a:endParaRPr lang="en-US" sz="2800" b="1" dirty="0">
              <a:latin typeface="Helvetica Neue Medium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188797" y="2375464"/>
            <a:ext cx="1790103" cy="771551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algn="ctr"/>
            <a:r>
              <a:rPr lang="en-US" sz="2400" b="1" dirty="0" smtClean="0">
                <a:latin typeface="Helvetica Neue Medium"/>
              </a:rPr>
              <a:t>Remote DC (UW)</a:t>
            </a:r>
            <a:endParaRPr lang="en-US" sz="2400" b="1" dirty="0">
              <a:latin typeface="Helvetica Neue Medium"/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1219257" y="6163476"/>
            <a:ext cx="1539628" cy="646346"/>
            <a:chOff x="1238699" y="6231286"/>
            <a:chExt cx="1539628" cy="646346"/>
          </a:xfrm>
        </p:grpSpPr>
        <p:sp>
          <p:nvSpPr>
            <p:cNvPr id="103" name="Left Brace 102"/>
            <p:cNvSpPr/>
            <p:nvPr/>
          </p:nvSpPr>
          <p:spPr>
            <a:xfrm rot="16200000">
              <a:off x="1883450" y="5586535"/>
              <a:ext cx="250125" cy="1539628"/>
            </a:xfrm>
            <a:prstGeom prst="leftBrac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Neue Medium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812987" y="6354412"/>
              <a:ext cx="3843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Helvetica Neue Medium"/>
                </a:rPr>
                <a:t>8</a:t>
              </a:r>
              <a:endParaRPr lang="en-US" sz="2800" dirty="0">
                <a:latin typeface="Helvetica Neue Medium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3604223" y="6169775"/>
            <a:ext cx="1539628" cy="646346"/>
            <a:chOff x="1238699" y="6231286"/>
            <a:chExt cx="1539628" cy="646346"/>
          </a:xfrm>
        </p:grpSpPr>
        <p:sp>
          <p:nvSpPr>
            <p:cNvPr id="112" name="Left Brace 111"/>
            <p:cNvSpPr/>
            <p:nvPr/>
          </p:nvSpPr>
          <p:spPr>
            <a:xfrm rot="16200000">
              <a:off x="1883450" y="5586535"/>
              <a:ext cx="250125" cy="1539628"/>
            </a:xfrm>
            <a:prstGeom prst="leftBrac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Neue Medium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825687" y="6354412"/>
              <a:ext cx="3843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Helvetica Neue Medium"/>
                </a:rPr>
                <a:t>8</a:t>
              </a:r>
              <a:endParaRPr lang="en-US" sz="2800" dirty="0">
                <a:latin typeface="Helvetica Neue Medium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7727108" y="5269450"/>
            <a:ext cx="682364" cy="722546"/>
            <a:chOff x="6990800" y="4842372"/>
            <a:chExt cx="561590" cy="722546"/>
          </a:xfrm>
        </p:grpSpPr>
        <p:sp>
          <p:nvSpPr>
            <p:cNvPr id="123" name="Left Brace 122"/>
            <p:cNvSpPr/>
            <p:nvPr/>
          </p:nvSpPr>
          <p:spPr>
            <a:xfrm rot="16200000">
              <a:off x="7146532" y="4686640"/>
              <a:ext cx="250125" cy="561590"/>
            </a:xfrm>
            <a:prstGeom prst="leftBrac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Neue Medium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135179" y="5041698"/>
              <a:ext cx="3432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Helvetica Neue Medium"/>
                </a:rPr>
                <a:t>8</a:t>
              </a:r>
              <a:endParaRPr lang="en-US" sz="2800" dirty="0">
                <a:latin typeface="Helvetica Neue Medium"/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2662768" y="2433119"/>
            <a:ext cx="994831" cy="3252433"/>
            <a:chOff x="2777069" y="2789180"/>
            <a:chExt cx="729126" cy="2598444"/>
          </a:xfrm>
        </p:grpSpPr>
        <p:grpSp>
          <p:nvGrpSpPr>
            <p:cNvPr id="139" name="Group 138"/>
            <p:cNvGrpSpPr/>
            <p:nvPr/>
          </p:nvGrpSpPr>
          <p:grpSpPr>
            <a:xfrm>
              <a:off x="2777069" y="2789180"/>
              <a:ext cx="558795" cy="2594855"/>
              <a:chOff x="4131736" y="2900011"/>
              <a:chExt cx="558795" cy="2594855"/>
            </a:xfrm>
          </p:grpSpPr>
          <p:cxnSp>
            <p:nvCxnSpPr>
              <p:cNvPr id="155" name="Straight Arrow Connector 154"/>
              <p:cNvCxnSpPr/>
              <p:nvPr/>
            </p:nvCxnSpPr>
            <p:spPr>
              <a:xfrm>
                <a:off x="4132994" y="3143959"/>
                <a:ext cx="489804" cy="2350907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>
                <a:off x="4131736" y="2900011"/>
                <a:ext cx="491062" cy="51391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4131736" y="2908846"/>
                <a:ext cx="558795" cy="753305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4131736" y="3009251"/>
                <a:ext cx="558795" cy="1413905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 flipV="1">
              <a:off x="2793307" y="2927477"/>
              <a:ext cx="558795" cy="2460147"/>
              <a:chOff x="4131736" y="2900011"/>
              <a:chExt cx="558795" cy="2460147"/>
            </a:xfrm>
          </p:grpSpPr>
          <p:cxnSp>
            <p:nvCxnSpPr>
              <p:cNvPr id="151" name="Straight Arrow Connector 150"/>
              <p:cNvCxnSpPr/>
              <p:nvPr/>
            </p:nvCxnSpPr>
            <p:spPr>
              <a:xfrm>
                <a:off x="4132994" y="3009251"/>
                <a:ext cx="489804" cy="2350907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/>
              <p:cNvCxnSpPr/>
              <p:nvPr/>
            </p:nvCxnSpPr>
            <p:spPr>
              <a:xfrm>
                <a:off x="4131736" y="2900011"/>
                <a:ext cx="491062" cy="51391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>
                <a:off x="4131736" y="2908846"/>
                <a:ext cx="558795" cy="753305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>
                <a:off x="4131736" y="3009251"/>
                <a:ext cx="558795" cy="1413905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Group 140"/>
            <p:cNvGrpSpPr/>
            <p:nvPr/>
          </p:nvGrpSpPr>
          <p:grpSpPr>
            <a:xfrm>
              <a:off x="2811068" y="3079877"/>
              <a:ext cx="695127" cy="2100601"/>
              <a:chOff x="4131736" y="2385779"/>
              <a:chExt cx="695127" cy="2100601"/>
            </a:xfrm>
          </p:grpSpPr>
          <p:cxnSp>
            <p:nvCxnSpPr>
              <p:cNvPr id="147" name="Straight Arrow Connector 146"/>
              <p:cNvCxnSpPr/>
              <p:nvPr/>
            </p:nvCxnSpPr>
            <p:spPr>
              <a:xfrm>
                <a:off x="4132994" y="3143959"/>
                <a:ext cx="693869" cy="1342421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/>
              <p:nvPr/>
            </p:nvCxnSpPr>
            <p:spPr>
              <a:xfrm flipV="1">
                <a:off x="4131736" y="2385779"/>
                <a:ext cx="558795" cy="514232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>
                <a:off x="4131736" y="3043554"/>
                <a:ext cx="457063" cy="40546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/>
              <p:cNvCxnSpPr/>
              <p:nvPr/>
            </p:nvCxnSpPr>
            <p:spPr>
              <a:xfrm>
                <a:off x="4131736" y="3143959"/>
                <a:ext cx="695127" cy="580061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oup 141"/>
            <p:cNvGrpSpPr/>
            <p:nvPr/>
          </p:nvGrpSpPr>
          <p:grpSpPr>
            <a:xfrm flipV="1">
              <a:off x="2793307" y="3128444"/>
              <a:ext cx="695127" cy="1965893"/>
              <a:chOff x="4131736" y="2385779"/>
              <a:chExt cx="695127" cy="1965893"/>
            </a:xfrm>
          </p:grpSpPr>
          <p:cxnSp>
            <p:nvCxnSpPr>
              <p:cNvPr id="143" name="Straight Arrow Connector 142"/>
              <p:cNvCxnSpPr/>
              <p:nvPr/>
            </p:nvCxnSpPr>
            <p:spPr>
              <a:xfrm>
                <a:off x="4132994" y="3009251"/>
                <a:ext cx="693869" cy="1342421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/>
              <p:nvPr/>
            </p:nvCxnSpPr>
            <p:spPr>
              <a:xfrm flipV="1">
                <a:off x="4131736" y="2385779"/>
                <a:ext cx="558795" cy="514232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/>
              <p:cNvCxnSpPr/>
              <p:nvPr/>
            </p:nvCxnSpPr>
            <p:spPr>
              <a:xfrm>
                <a:off x="4131736" y="2908846"/>
                <a:ext cx="457063" cy="40546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/>
              <p:nvPr/>
            </p:nvCxnSpPr>
            <p:spPr>
              <a:xfrm>
                <a:off x="4131736" y="3009251"/>
                <a:ext cx="695127" cy="580061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1171766" y="2279124"/>
            <a:ext cx="1524000" cy="575746"/>
            <a:chOff x="580309" y="2224762"/>
            <a:chExt cx="1524000" cy="575746"/>
          </a:xfrm>
        </p:grpSpPr>
        <p:sp>
          <p:nvSpPr>
            <p:cNvPr id="68" name="Rectangle 67"/>
            <p:cNvSpPr/>
            <p:nvPr/>
          </p:nvSpPr>
          <p:spPr>
            <a:xfrm>
              <a:off x="580309" y="2224762"/>
              <a:ext cx="1524000" cy="575746"/>
            </a:xfrm>
            <a:prstGeom prst="rect">
              <a:avLst/>
            </a:prstGeom>
            <a:gradFill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3500000" scaled="0"/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n-US">
                <a:latin typeface="Helvetica Neue Medium"/>
                <a:cs typeface="Helvetica Neue Medium"/>
              </a:endParaRPr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783687" y="2291260"/>
              <a:ext cx="819880" cy="138297"/>
            </a:xfrm>
            <a:custGeom>
              <a:avLst/>
              <a:gdLst>
                <a:gd name="connsiteX0" fmla="*/ 0 w 2810934"/>
                <a:gd name="connsiteY0" fmla="*/ 474147 h 474147"/>
                <a:gd name="connsiteX1" fmla="*/ 524934 w 2810934"/>
                <a:gd name="connsiteY1" fmla="*/ 13 h 474147"/>
                <a:gd name="connsiteX2" fmla="*/ 982134 w 2810934"/>
                <a:gd name="connsiteY2" fmla="*/ 457213 h 474147"/>
                <a:gd name="connsiteX3" fmla="*/ 1524000 w 2810934"/>
                <a:gd name="connsiteY3" fmla="*/ 50813 h 474147"/>
                <a:gd name="connsiteX4" fmla="*/ 1913467 w 2810934"/>
                <a:gd name="connsiteY4" fmla="*/ 406413 h 474147"/>
                <a:gd name="connsiteX5" fmla="*/ 2302934 w 2810934"/>
                <a:gd name="connsiteY5" fmla="*/ 101613 h 474147"/>
                <a:gd name="connsiteX6" fmla="*/ 2506134 w 2810934"/>
                <a:gd name="connsiteY6" fmla="*/ 423347 h 474147"/>
                <a:gd name="connsiteX7" fmla="*/ 2810934 w 2810934"/>
                <a:gd name="connsiteY7" fmla="*/ 220147 h 474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10934" h="474147">
                  <a:moveTo>
                    <a:pt x="0" y="474147"/>
                  </a:moveTo>
                  <a:cubicBezTo>
                    <a:pt x="180622" y="238491"/>
                    <a:pt x="361245" y="2835"/>
                    <a:pt x="524934" y="13"/>
                  </a:cubicBezTo>
                  <a:cubicBezTo>
                    <a:pt x="688623" y="-2809"/>
                    <a:pt x="815623" y="448746"/>
                    <a:pt x="982134" y="457213"/>
                  </a:cubicBezTo>
                  <a:cubicBezTo>
                    <a:pt x="1148645" y="465680"/>
                    <a:pt x="1368778" y="59280"/>
                    <a:pt x="1524000" y="50813"/>
                  </a:cubicBezTo>
                  <a:cubicBezTo>
                    <a:pt x="1679222" y="42346"/>
                    <a:pt x="1783645" y="397946"/>
                    <a:pt x="1913467" y="406413"/>
                  </a:cubicBezTo>
                  <a:cubicBezTo>
                    <a:pt x="2043289" y="414880"/>
                    <a:pt x="2204156" y="98791"/>
                    <a:pt x="2302934" y="101613"/>
                  </a:cubicBezTo>
                  <a:cubicBezTo>
                    <a:pt x="2401712" y="104435"/>
                    <a:pt x="2421468" y="403591"/>
                    <a:pt x="2506134" y="423347"/>
                  </a:cubicBezTo>
                  <a:cubicBezTo>
                    <a:pt x="2590800" y="443103"/>
                    <a:pt x="2740378" y="304814"/>
                    <a:pt x="2810934" y="220147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Neue Medium"/>
              </a:endParaRPr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1193627" y="2443660"/>
              <a:ext cx="819880" cy="138297"/>
            </a:xfrm>
            <a:custGeom>
              <a:avLst/>
              <a:gdLst>
                <a:gd name="connsiteX0" fmla="*/ 0 w 2810934"/>
                <a:gd name="connsiteY0" fmla="*/ 474147 h 474147"/>
                <a:gd name="connsiteX1" fmla="*/ 524934 w 2810934"/>
                <a:gd name="connsiteY1" fmla="*/ 13 h 474147"/>
                <a:gd name="connsiteX2" fmla="*/ 982134 w 2810934"/>
                <a:gd name="connsiteY2" fmla="*/ 457213 h 474147"/>
                <a:gd name="connsiteX3" fmla="*/ 1524000 w 2810934"/>
                <a:gd name="connsiteY3" fmla="*/ 50813 h 474147"/>
                <a:gd name="connsiteX4" fmla="*/ 1913467 w 2810934"/>
                <a:gd name="connsiteY4" fmla="*/ 406413 h 474147"/>
                <a:gd name="connsiteX5" fmla="*/ 2302934 w 2810934"/>
                <a:gd name="connsiteY5" fmla="*/ 101613 h 474147"/>
                <a:gd name="connsiteX6" fmla="*/ 2506134 w 2810934"/>
                <a:gd name="connsiteY6" fmla="*/ 423347 h 474147"/>
                <a:gd name="connsiteX7" fmla="*/ 2810934 w 2810934"/>
                <a:gd name="connsiteY7" fmla="*/ 220147 h 474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10934" h="474147">
                  <a:moveTo>
                    <a:pt x="0" y="474147"/>
                  </a:moveTo>
                  <a:cubicBezTo>
                    <a:pt x="180622" y="238491"/>
                    <a:pt x="361245" y="2835"/>
                    <a:pt x="524934" y="13"/>
                  </a:cubicBezTo>
                  <a:cubicBezTo>
                    <a:pt x="688623" y="-2809"/>
                    <a:pt x="815623" y="448746"/>
                    <a:pt x="982134" y="457213"/>
                  </a:cubicBezTo>
                  <a:cubicBezTo>
                    <a:pt x="1148645" y="465680"/>
                    <a:pt x="1368778" y="59280"/>
                    <a:pt x="1524000" y="50813"/>
                  </a:cubicBezTo>
                  <a:cubicBezTo>
                    <a:pt x="1679222" y="42346"/>
                    <a:pt x="1783645" y="397946"/>
                    <a:pt x="1913467" y="406413"/>
                  </a:cubicBezTo>
                  <a:cubicBezTo>
                    <a:pt x="2043289" y="414880"/>
                    <a:pt x="2204156" y="98791"/>
                    <a:pt x="2302934" y="101613"/>
                  </a:cubicBezTo>
                  <a:cubicBezTo>
                    <a:pt x="2401712" y="104435"/>
                    <a:pt x="2421468" y="403591"/>
                    <a:pt x="2506134" y="423347"/>
                  </a:cubicBezTo>
                  <a:cubicBezTo>
                    <a:pt x="2590800" y="443103"/>
                    <a:pt x="2740378" y="304814"/>
                    <a:pt x="2810934" y="220147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Neue Medium"/>
              </a:endParaRPr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875656" y="2596060"/>
              <a:ext cx="819880" cy="138297"/>
            </a:xfrm>
            <a:custGeom>
              <a:avLst/>
              <a:gdLst>
                <a:gd name="connsiteX0" fmla="*/ 0 w 2810934"/>
                <a:gd name="connsiteY0" fmla="*/ 474147 h 474147"/>
                <a:gd name="connsiteX1" fmla="*/ 524934 w 2810934"/>
                <a:gd name="connsiteY1" fmla="*/ 13 h 474147"/>
                <a:gd name="connsiteX2" fmla="*/ 982134 w 2810934"/>
                <a:gd name="connsiteY2" fmla="*/ 457213 h 474147"/>
                <a:gd name="connsiteX3" fmla="*/ 1524000 w 2810934"/>
                <a:gd name="connsiteY3" fmla="*/ 50813 h 474147"/>
                <a:gd name="connsiteX4" fmla="*/ 1913467 w 2810934"/>
                <a:gd name="connsiteY4" fmla="*/ 406413 h 474147"/>
                <a:gd name="connsiteX5" fmla="*/ 2302934 w 2810934"/>
                <a:gd name="connsiteY5" fmla="*/ 101613 h 474147"/>
                <a:gd name="connsiteX6" fmla="*/ 2506134 w 2810934"/>
                <a:gd name="connsiteY6" fmla="*/ 423347 h 474147"/>
                <a:gd name="connsiteX7" fmla="*/ 2810934 w 2810934"/>
                <a:gd name="connsiteY7" fmla="*/ 220147 h 474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10934" h="474147">
                  <a:moveTo>
                    <a:pt x="0" y="474147"/>
                  </a:moveTo>
                  <a:cubicBezTo>
                    <a:pt x="180622" y="238491"/>
                    <a:pt x="361245" y="2835"/>
                    <a:pt x="524934" y="13"/>
                  </a:cubicBezTo>
                  <a:cubicBezTo>
                    <a:pt x="688623" y="-2809"/>
                    <a:pt x="815623" y="448746"/>
                    <a:pt x="982134" y="457213"/>
                  </a:cubicBezTo>
                  <a:cubicBezTo>
                    <a:pt x="1148645" y="465680"/>
                    <a:pt x="1368778" y="59280"/>
                    <a:pt x="1524000" y="50813"/>
                  </a:cubicBezTo>
                  <a:cubicBezTo>
                    <a:pt x="1679222" y="42346"/>
                    <a:pt x="1783645" y="397946"/>
                    <a:pt x="1913467" y="406413"/>
                  </a:cubicBezTo>
                  <a:cubicBezTo>
                    <a:pt x="2043289" y="414880"/>
                    <a:pt x="2204156" y="98791"/>
                    <a:pt x="2302934" y="101613"/>
                  </a:cubicBezTo>
                  <a:cubicBezTo>
                    <a:pt x="2401712" y="104435"/>
                    <a:pt x="2421468" y="403591"/>
                    <a:pt x="2506134" y="423347"/>
                  </a:cubicBezTo>
                  <a:cubicBezTo>
                    <a:pt x="2590800" y="443103"/>
                    <a:pt x="2740378" y="304814"/>
                    <a:pt x="2810934" y="220147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Neue Medium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71766" y="3239618"/>
            <a:ext cx="1524000" cy="575746"/>
            <a:chOff x="580309" y="2972769"/>
            <a:chExt cx="1524000" cy="575746"/>
          </a:xfrm>
        </p:grpSpPr>
        <p:sp>
          <p:nvSpPr>
            <p:cNvPr id="80" name="Rectangle 79"/>
            <p:cNvSpPr/>
            <p:nvPr/>
          </p:nvSpPr>
          <p:spPr>
            <a:xfrm>
              <a:off x="580309" y="2972769"/>
              <a:ext cx="1524000" cy="575746"/>
            </a:xfrm>
            <a:prstGeom prst="rect">
              <a:avLst/>
            </a:prstGeom>
            <a:gradFill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3500000" scaled="0"/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n-US">
                <a:latin typeface="Helvetica Neue Medium"/>
                <a:cs typeface="Helvetica Neue Medium"/>
              </a:endParaRPr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783687" y="3051857"/>
              <a:ext cx="819880" cy="138297"/>
            </a:xfrm>
            <a:custGeom>
              <a:avLst/>
              <a:gdLst>
                <a:gd name="connsiteX0" fmla="*/ 0 w 2810934"/>
                <a:gd name="connsiteY0" fmla="*/ 474147 h 474147"/>
                <a:gd name="connsiteX1" fmla="*/ 524934 w 2810934"/>
                <a:gd name="connsiteY1" fmla="*/ 13 h 474147"/>
                <a:gd name="connsiteX2" fmla="*/ 982134 w 2810934"/>
                <a:gd name="connsiteY2" fmla="*/ 457213 h 474147"/>
                <a:gd name="connsiteX3" fmla="*/ 1524000 w 2810934"/>
                <a:gd name="connsiteY3" fmla="*/ 50813 h 474147"/>
                <a:gd name="connsiteX4" fmla="*/ 1913467 w 2810934"/>
                <a:gd name="connsiteY4" fmla="*/ 406413 h 474147"/>
                <a:gd name="connsiteX5" fmla="*/ 2302934 w 2810934"/>
                <a:gd name="connsiteY5" fmla="*/ 101613 h 474147"/>
                <a:gd name="connsiteX6" fmla="*/ 2506134 w 2810934"/>
                <a:gd name="connsiteY6" fmla="*/ 423347 h 474147"/>
                <a:gd name="connsiteX7" fmla="*/ 2810934 w 2810934"/>
                <a:gd name="connsiteY7" fmla="*/ 220147 h 474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10934" h="474147">
                  <a:moveTo>
                    <a:pt x="0" y="474147"/>
                  </a:moveTo>
                  <a:cubicBezTo>
                    <a:pt x="180622" y="238491"/>
                    <a:pt x="361245" y="2835"/>
                    <a:pt x="524934" y="13"/>
                  </a:cubicBezTo>
                  <a:cubicBezTo>
                    <a:pt x="688623" y="-2809"/>
                    <a:pt x="815623" y="448746"/>
                    <a:pt x="982134" y="457213"/>
                  </a:cubicBezTo>
                  <a:cubicBezTo>
                    <a:pt x="1148645" y="465680"/>
                    <a:pt x="1368778" y="59280"/>
                    <a:pt x="1524000" y="50813"/>
                  </a:cubicBezTo>
                  <a:cubicBezTo>
                    <a:pt x="1679222" y="42346"/>
                    <a:pt x="1783645" y="397946"/>
                    <a:pt x="1913467" y="406413"/>
                  </a:cubicBezTo>
                  <a:cubicBezTo>
                    <a:pt x="2043289" y="414880"/>
                    <a:pt x="2204156" y="98791"/>
                    <a:pt x="2302934" y="101613"/>
                  </a:cubicBezTo>
                  <a:cubicBezTo>
                    <a:pt x="2401712" y="104435"/>
                    <a:pt x="2421468" y="403591"/>
                    <a:pt x="2506134" y="423347"/>
                  </a:cubicBezTo>
                  <a:cubicBezTo>
                    <a:pt x="2590800" y="443103"/>
                    <a:pt x="2740378" y="304814"/>
                    <a:pt x="2810934" y="220147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Neue Medium"/>
              </a:endParaRPr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1193627" y="3204257"/>
              <a:ext cx="819880" cy="138297"/>
            </a:xfrm>
            <a:custGeom>
              <a:avLst/>
              <a:gdLst>
                <a:gd name="connsiteX0" fmla="*/ 0 w 2810934"/>
                <a:gd name="connsiteY0" fmla="*/ 474147 h 474147"/>
                <a:gd name="connsiteX1" fmla="*/ 524934 w 2810934"/>
                <a:gd name="connsiteY1" fmla="*/ 13 h 474147"/>
                <a:gd name="connsiteX2" fmla="*/ 982134 w 2810934"/>
                <a:gd name="connsiteY2" fmla="*/ 457213 h 474147"/>
                <a:gd name="connsiteX3" fmla="*/ 1524000 w 2810934"/>
                <a:gd name="connsiteY3" fmla="*/ 50813 h 474147"/>
                <a:gd name="connsiteX4" fmla="*/ 1913467 w 2810934"/>
                <a:gd name="connsiteY4" fmla="*/ 406413 h 474147"/>
                <a:gd name="connsiteX5" fmla="*/ 2302934 w 2810934"/>
                <a:gd name="connsiteY5" fmla="*/ 101613 h 474147"/>
                <a:gd name="connsiteX6" fmla="*/ 2506134 w 2810934"/>
                <a:gd name="connsiteY6" fmla="*/ 423347 h 474147"/>
                <a:gd name="connsiteX7" fmla="*/ 2810934 w 2810934"/>
                <a:gd name="connsiteY7" fmla="*/ 220147 h 474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10934" h="474147">
                  <a:moveTo>
                    <a:pt x="0" y="474147"/>
                  </a:moveTo>
                  <a:cubicBezTo>
                    <a:pt x="180622" y="238491"/>
                    <a:pt x="361245" y="2835"/>
                    <a:pt x="524934" y="13"/>
                  </a:cubicBezTo>
                  <a:cubicBezTo>
                    <a:pt x="688623" y="-2809"/>
                    <a:pt x="815623" y="448746"/>
                    <a:pt x="982134" y="457213"/>
                  </a:cubicBezTo>
                  <a:cubicBezTo>
                    <a:pt x="1148645" y="465680"/>
                    <a:pt x="1368778" y="59280"/>
                    <a:pt x="1524000" y="50813"/>
                  </a:cubicBezTo>
                  <a:cubicBezTo>
                    <a:pt x="1679222" y="42346"/>
                    <a:pt x="1783645" y="397946"/>
                    <a:pt x="1913467" y="406413"/>
                  </a:cubicBezTo>
                  <a:cubicBezTo>
                    <a:pt x="2043289" y="414880"/>
                    <a:pt x="2204156" y="98791"/>
                    <a:pt x="2302934" y="101613"/>
                  </a:cubicBezTo>
                  <a:cubicBezTo>
                    <a:pt x="2401712" y="104435"/>
                    <a:pt x="2421468" y="403591"/>
                    <a:pt x="2506134" y="423347"/>
                  </a:cubicBezTo>
                  <a:cubicBezTo>
                    <a:pt x="2590800" y="443103"/>
                    <a:pt x="2740378" y="304814"/>
                    <a:pt x="2810934" y="220147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Neue Medium"/>
              </a:endParaRPr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875656" y="3356657"/>
              <a:ext cx="819880" cy="138297"/>
            </a:xfrm>
            <a:custGeom>
              <a:avLst/>
              <a:gdLst>
                <a:gd name="connsiteX0" fmla="*/ 0 w 2810934"/>
                <a:gd name="connsiteY0" fmla="*/ 474147 h 474147"/>
                <a:gd name="connsiteX1" fmla="*/ 524934 w 2810934"/>
                <a:gd name="connsiteY1" fmla="*/ 13 h 474147"/>
                <a:gd name="connsiteX2" fmla="*/ 982134 w 2810934"/>
                <a:gd name="connsiteY2" fmla="*/ 457213 h 474147"/>
                <a:gd name="connsiteX3" fmla="*/ 1524000 w 2810934"/>
                <a:gd name="connsiteY3" fmla="*/ 50813 h 474147"/>
                <a:gd name="connsiteX4" fmla="*/ 1913467 w 2810934"/>
                <a:gd name="connsiteY4" fmla="*/ 406413 h 474147"/>
                <a:gd name="connsiteX5" fmla="*/ 2302934 w 2810934"/>
                <a:gd name="connsiteY5" fmla="*/ 101613 h 474147"/>
                <a:gd name="connsiteX6" fmla="*/ 2506134 w 2810934"/>
                <a:gd name="connsiteY6" fmla="*/ 423347 h 474147"/>
                <a:gd name="connsiteX7" fmla="*/ 2810934 w 2810934"/>
                <a:gd name="connsiteY7" fmla="*/ 220147 h 474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10934" h="474147">
                  <a:moveTo>
                    <a:pt x="0" y="474147"/>
                  </a:moveTo>
                  <a:cubicBezTo>
                    <a:pt x="180622" y="238491"/>
                    <a:pt x="361245" y="2835"/>
                    <a:pt x="524934" y="13"/>
                  </a:cubicBezTo>
                  <a:cubicBezTo>
                    <a:pt x="688623" y="-2809"/>
                    <a:pt x="815623" y="448746"/>
                    <a:pt x="982134" y="457213"/>
                  </a:cubicBezTo>
                  <a:cubicBezTo>
                    <a:pt x="1148645" y="465680"/>
                    <a:pt x="1368778" y="59280"/>
                    <a:pt x="1524000" y="50813"/>
                  </a:cubicBezTo>
                  <a:cubicBezTo>
                    <a:pt x="1679222" y="42346"/>
                    <a:pt x="1783645" y="397946"/>
                    <a:pt x="1913467" y="406413"/>
                  </a:cubicBezTo>
                  <a:cubicBezTo>
                    <a:pt x="2043289" y="414880"/>
                    <a:pt x="2204156" y="98791"/>
                    <a:pt x="2302934" y="101613"/>
                  </a:cubicBezTo>
                  <a:cubicBezTo>
                    <a:pt x="2401712" y="104435"/>
                    <a:pt x="2421468" y="403591"/>
                    <a:pt x="2506134" y="423347"/>
                  </a:cubicBezTo>
                  <a:cubicBezTo>
                    <a:pt x="2590800" y="443103"/>
                    <a:pt x="2740378" y="304814"/>
                    <a:pt x="2810934" y="220147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Neue Medium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171766" y="4200112"/>
            <a:ext cx="1524000" cy="575746"/>
            <a:chOff x="580309" y="3720776"/>
            <a:chExt cx="1524000" cy="575746"/>
          </a:xfrm>
        </p:grpSpPr>
        <p:sp>
          <p:nvSpPr>
            <p:cNvPr id="69" name="Rectangle 68"/>
            <p:cNvSpPr/>
            <p:nvPr/>
          </p:nvSpPr>
          <p:spPr>
            <a:xfrm>
              <a:off x="580309" y="3720776"/>
              <a:ext cx="1524000" cy="575746"/>
            </a:xfrm>
            <a:prstGeom prst="rect">
              <a:avLst/>
            </a:prstGeom>
            <a:gradFill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3500000" scaled="0"/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n-US">
                <a:latin typeface="Helvetica Neue Medium"/>
                <a:cs typeface="Helvetica Neue Medium"/>
              </a:endParaRPr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783687" y="3826869"/>
              <a:ext cx="819880" cy="138297"/>
            </a:xfrm>
            <a:custGeom>
              <a:avLst/>
              <a:gdLst>
                <a:gd name="connsiteX0" fmla="*/ 0 w 2810934"/>
                <a:gd name="connsiteY0" fmla="*/ 474147 h 474147"/>
                <a:gd name="connsiteX1" fmla="*/ 524934 w 2810934"/>
                <a:gd name="connsiteY1" fmla="*/ 13 h 474147"/>
                <a:gd name="connsiteX2" fmla="*/ 982134 w 2810934"/>
                <a:gd name="connsiteY2" fmla="*/ 457213 h 474147"/>
                <a:gd name="connsiteX3" fmla="*/ 1524000 w 2810934"/>
                <a:gd name="connsiteY3" fmla="*/ 50813 h 474147"/>
                <a:gd name="connsiteX4" fmla="*/ 1913467 w 2810934"/>
                <a:gd name="connsiteY4" fmla="*/ 406413 h 474147"/>
                <a:gd name="connsiteX5" fmla="*/ 2302934 w 2810934"/>
                <a:gd name="connsiteY5" fmla="*/ 101613 h 474147"/>
                <a:gd name="connsiteX6" fmla="*/ 2506134 w 2810934"/>
                <a:gd name="connsiteY6" fmla="*/ 423347 h 474147"/>
                <a:gd name="connsiteX7" fmla="*/ 2810934 w 2810934"/>
                <a:gd name="connsiteY7" fmla="*/ 220147 h 474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10934" h="474147">
                  <a:moveTo>
                    <a:pt x="0" y="474147"/>
                  </a:moveTo>
                  <a:cubicBezTo>
                    <a:pt x="180622" y="238491"/>
                    <a:pt x="361245" y="2835"/>
                    <a:pt x="524934" y="13"/>
                  </a:cubicBezTo>
                  <a:cubicBezTo>
                    <a:pt x="688623" y="-2809"/>
                    <a:pt x="815623" y="448746"/>
                    <a:pt x="982134" y="457213"/>
                  </a:cubicBezTo>
                  <a:cubicBezTo>
                    <a:pt x="1148645" y="465680"/>
                    <a:pt x="1368778" y="59280"/>
                    <a:pt x="1524000" y="50813"/>
                  </a:cubicBezTo>
                  <a:cubicBezTo>
                    <a:pt x="1679222" y="42346"/>
                    <a:pt x="1783645" y="397946"/>
                    <a:pt x="1913467" y="406413"/>
                  </a:cubicBezTo>
                  <a:cubicBezTo>
                    <a:pt x="2043289" y="414880"/>
                    <a:pt x="2204156" y="98791"/>
                    <a:pt x="2302934" y="101613"/>
                  </a:cubicBezTo>
                  <a:cubicBezTo>
                    <a:pt x="2401712" y="104435"/>
                    <a:pt x="2421468" y="403591"/>
                    <a:pt x="2506134" y="423347"/>
                  </a:cubicBezTo>
                  <a:cubicBezTo>
                    <a:pt x="2590800" y="443103"/>
                    <a:pt x="2740378" y="304814"/>
                    <a:pt x="2810934" y="220147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Neue Medium"/>
              </a:endParaRPr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1193627" y="3979269"/>
              <a:ext cx="819880" cy="138297"/>
            </a:xfrm>
            <a:custGeom>
              <a:avLst/>
              <a:gdLst>
                <a:gd name="connsiteX0" fmla="*/ 0 w 2810934"/>
                <a:gd name="connsiteY0" fmla="*/ 474147 h 474147"/>
                <a:gd name="connsiteX1" fmla="*/ 524934 w 2810934"/>
                <a:gd name="connsiteY1" fmla="*/ 13 h 474147"/>
                <a:gd name="connsiteX2" fmla="*/ 982134 w 2810934"/>
                <a:gd name="connsiteY2" fmla="*/ 457213 h 474147"/>
                <a:gd name="connsiteX3" fmla="*/ 1524000 w 2810934"/>
                <a:gd name="connsiteY3" fmla="*/ 50813 h 474147"/>
                <a:gd name="connsiteX4" fmla="*/ 1913467 w 2810934"/>
                <a:gd name="connsiteY4" fmla="*/ 406413 h 474147"/>
                <a:gd name="connsiteX5" fmla="*/ 2302934 w 2810934"/>
                <a:gd name="connsiteY5" fmla="*/ 101613 h 474147"/>
                <a:gd name="connsiteX6" fmla="*/ 2506134 w 2810934"/>
                <a:gd name="connsiteY6" fmla="*/ 423347 h 474147"/>
                <a:gd name="connsiteX7" fmla="*/ 2810934 w 2810934"/>
                <a:gd name="connsiteY7" fmla="*/ 220147 h 474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10934" h="474147">
                  <a:moveTo>
                    <a:pt x="0" y="474147"/>
                  </a:moveTo>
                  <a:cubicBezTo>
                    <a:pt x="180622" y="238491"/>
                    <a:pt x="361245" y="2835"/>
                    <a:pt x="524934" y="13"/>
                  </a:cubicBezTo>
                  <a:cubicBezTo>
                    <a:pt x="688623" y="-2809"/>
                    <a:pt x="815623" y="448746"/>
                    <a:pt x="982134" y="457213"/>
                  </a:cubicBezTo>
                  <a:cubicBezTo>
                    <a:pt x="1148645" y="465680"/>
                    <a:pt x="1368778" y="59280"/>
                    <a:pt x="1524000" y="50813"/>
                  </a:cubicBezTo>
                  <a:cubicBezTo>
                    <a:pt x="1679222" y="42346"/>
                    <a:pt x="1783645" y="397946"/>
                    <a:pt x="1913467" y="406413"/>
                  </a:cubicBezTo>
                  <a:cubicBezTo>
                    <a:pt x="2043289" y="414880"/>
                    <a:pt x="2204156" y="98791"/>
                    <a:pt x="2302934" y="101613"/>
                  </a:cubicBezTo>
                  <a:cubicBezTo>
                    <a:pt x="2401712" y="104435"/>
                    <a:pt x="2421468" y="403591"/>
                    <a:pt x="2506134" y="423347"/>
                  </a:cubicBezTo>
                  <a:cubicBezTo>
                    <a:pt x="2590800" y="443103"/>
                    <a:pt x="2740378" y="304814"/>
                    <a:pt x="2810934" y="220147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Neue Medium"/>
              </a:endParaRPr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875656" y="4131669"/>
              <a:ext cx="819880" cy="138297"/>
            </a:xfrm>
            <a:custGeom>
              <a:avLst/>
              <a:gdLst>
                <a:gd name="connsiteX0" fmla="*/ 0 w 2810934"/>
                <a:gd name="connsiteY0" fmla="*/ 474147 h 474147"/>
                <a:gd name="connsiteX1" fmla="*/ 524934 w 2810934"/>
                <a:gd name="connsiteY1" fmla="*/ 13 h 474147"/>
                <a:gd name="connsiteX2" fmla="*/ 982134 w 2810934"/>
                <a:gd name="connsiteY2" fmla="*/ 457213 h 474147"/>
                <a:gd name="connsiteX3" fmla="*/ 1524000 w 2810934"/>
                <a:gd name="connsiteY3" fmla="*/ 50813 h 474147"/>
                <a:gd name="connsiteX4" fmla="*/ 1913467 w 2810934"/>
                <a:gd name="connsiteY4" fmla="*/ 406413 h 474147"/>
                <a:gd name="connsiteX5" fmla="*/ 2302934 w 2810934"/>
                <a:gd name="connsiteY5" fmla="*/ 101613 h 474147"/>
                <a:gd name="connsiteX6" fmla="*/ 2506134 w 2810934"/>
                <a:gd name="connsiteY6" fmla="*/ 423347 h 474147"/>
                <a:gd name="connsiteX7" fmla="*/ 2810934 w 2810934"/>
                <a:gd name="connsiteY7" fmla="*/ 220147 h 474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10934" h="474147">
                  <a:moveTo>
                    <a:pt x="0" y="474147"/>
                  </a:moveTo>
                  <a:cubicBezTo>
                    <a:pt x="180622" y="238491"/>
                    <a:pt x="361245" y="2835"/>
                    <a:pt x="524934" y="13"/>
                  </a:cubicBezTo>
                  <a:cubicBezTo>
                    <a:pt x="688623" y="-2809"/>
                    <a:pt x="815623" y="448746"/>
                    <a:pt x="982134" y="457213"/>
                  </a:cubicBezTo>
                  <a:cubicBezTo>
                    <a:pt x="1148645" y="465680"/>
                    <a:pt x="1368778" y="59280"/>
                    <a:pt x="1524000" y="50813"/>
                  </a:cubicBezTo>
                  <a:cubicBezTo>
                    <a:pt x="1679222" y="42346"/>
                    <a:pt x="1783645" y="397946"/>
                    <a:pt x="1913467" y="406413"/>
                  </a:cubicBezTo>
                  <a:cubicBezTo>
                    <a:pt x="2043289" y="414880"/>
                    <a:pt x="2204156" y="98791"/>
                    <a:pt x="2302934" y="101613"/>
                  </a:cubicBezTo>
                  <a:cubicBezTo>
                    <a:pt x="2401712" y="104435"/>
                    <a:pt x="2421468" y="403591"/>
                    <a:pt x="2506134" y="423347"/>
                  </a:cubicBezTo>
                  <a:cubicBezTo>
                    <a:pt x="2590800" y="443103"/>
                    <a:pt x="2740378" y="304814"/>
                    <a:pt x="2810934" y="220147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Neue Medium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194269" y="5160606"/>
            <a:ext cx="1524000" cy="575746"/>
            <a:chOff x="580309" y="4468783"/>
            <a:chExt cx="1524000" cy="575746"/>
          </a:xfrm>
        </p:grpSpPr>
        <p:sp>
          <p:nvSpPr>
            <p:cNvPr id="70" name="Rectangle 69"/>
            <p:cNvSpPr/>
            <p:nvPr/>
          </p:nvSpPr>
          <p:spPr>
            <a:xfrm>
              <a:off x="580309" y="4468783"/>
              <a:ext cx="1524000" cy="575746"/>
            </a:xfrm>
            <a:prstGeom prst="rect">
              <a:avLst/>
            </a:prstGeom>
            <a:gradFill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3500000" scaled="0"/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en-US">
                <a:latin typeface="Helvetica Neue Medium"/>
                <a:cs typeface="Helvetica Neue Medium"/>
              </a:endParaRPr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783687" y="4546446"/>
              <a:ext cx="819880" cy="138297"/>
            </a:xfrm>
            <a:custGeom>
              <a:avLst/>
              <a:gdLst>
                <a:gd name="connsiteX0" fmla="*/ 0 w 2810934"/>
                <a:gd name="connsiteY0" fmla="*/ 474147 h 474147"/>
                <a:gd name="connsiteX1" fmla="*/ 524934 w 2810934"/>
                <a:gd name="connsiteY1" fmla="*/ 13 h 474147"/>
                <a:gd name="connsiteX2" fmla="*/ 982134 w 2810934"/>
                <a:gd name="connsiteY2" fmla="*/ 457213 h 474147"/>
                <a:gd name="connsiteX3" fmla="*/ 1524000 w 2810934"/>
                <a:gd name="connsiteY3" fmla="*/ 50813 h 474147"/>
                <a:gd name="connsiteX4" fmla="*/ 1913467 w 2810934"/>
                <a:gd name="connsiteY4" fmla="*/ 406413 h 474147"/>
                <a:gd name="connsiteX5" fmla="*/ 2302934 w 2810934"/>
                <a:gd name="connsiteY5" fmla="*/ 101613 h 474147"/>
                <a:gd name="connsiteX6" fmla="*/ 2506134 w 2810934"/>
                <a:gd name="connsiteY6" fmla="*/ 423347 h 474147"/>
                <a:gd name="connsiteX7" fmla="*/ 2810934 w 2810934"/>
                <a:gd name="connsiteY7" fmla="*/ 220147 h 474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10934" h="474147">
                  <a:moveTo>
                    <a:pt x="0" y="474147"/>
                  </a:moveTo>
                  <a:cubicBezTo>
                    <a:pt x="180622" y="238491"/>
                    <a:pt x="361245" y="2835"/>
                    <a:pt x="524934" y="13"/>
                  </a:cubicBezTo>
                  <a:cubicBezTo>
                    <a:pt x="688623" y="-2809"/>
                    <a:pt x="815623" y="448746"/>
                    <a:pt x="982134" y="457213"/>
                  </a:cubicBezTo>
                  <a:cubicBezTo>
                    <a:pt x="1148645" y="465680"/>
                    <a:pt x="1368778" y="59280"/>
                    <a:pt x="1524000" y="50813"/>
                  </a:cubicBezTo>
                  <a:cubicBezTo>
                    <a:pt x="1679222" y="42346"/>
                    <a:pt x="1783645" y="397946"/>
                    <a:pt x="1913467" y="406413"/>
                  </a:cubicBezTo>
                  <a:cubicBezTo>
                    <a:pt x="2043289" y="414880"/>
                    <a:pt x="2204156" y="98791"/>
                    <a:pt x="2302934" y="101613"/>
                  </a:cubicBezTo>
                  <a:cubicBezTo>
                    <a:pt x="2401712" y="104435"/>
                    <a:pt x="2421468" y="403591"/>
                    <a:pt x="2506134" y="423347"/>
                  </a:cubicBezTo>
                  <a:cubicBezTo>
                    <a:pt x="2590800" y="443103"/>
                    <a:pt x="2740378" y="304814"/>
                    <a:pt x="2810934" y="220147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Neue Medium"/>
              </a:endParaRPr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1193627" y="4698846"/>
              <a:ext cx="819880" cy="138297"/>
            </a:xfrm>
            <a:custGeom>
              <a:avLst/>
              <a:gdLst>
                <a:gd name="connsiteX0" fmla="*/ 0 w 2810934"/>
                <a:gd name="connsiteY0" fmla="*/ 474147 h 474147"/>
                <a:gd name="connsiteX1" fmla="*/ 524934 w 2810934"/>
                <a:gd name="connsiteY1" fmla="*/ 13 h 474147"/>
                <a:gd name="connsiteX2" fmla="*/ 982134 w 2810934"/>
                <a:gd name="connsiteY2" fmla="*/ 457213 h 474147"/>
                <a:gd name="connsiteX3" fmla="*/ 1524000 w 2810934"/>
                <a:gd name="connsiteY3" fmla="*/ 50813 h 474147"/>
                <a:gd name="connsiteX4" fmla="*/ 1913467 w 2810934"/>
                <a:gd name="connsiteY4" fmla="*/ 406413 h 474147"/>
                <a:gd name="connsiteX5" fmla="*/ 2302934 w 2810934"/>
                <a:gd name="connsiteY5" fmla="*/ 101613 h 474147"/>
                <a:gd name="connsiteX6" fmla="*/ 2506134 w 2810934"/>
                <a:gd name="connsiteY6" fmla="*/ 423347 h 474147"/>
                <a:gd name="connsiteX7" fmla="*/ 2810934 w 2810934"/>
                <a:gd name="connsiteY7" fmla="*/ 220147 h 474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10934" h="474147">
                  <a:moveTo>
                    <a:pt x="0" y="474147"/>
                  </a:moveTo>
                  <a:cubicBezTo>
                    <a:pt x="180622" y="238491"/>
                    <a:pt x="361245" y="2835"/>
                    <a:pt x="524934" y="13"/>
                  </a:cubicBezTo>
                  <a:cubicBezTo>
                    <a:pt x="688623" y="-2809"/>
                    <a:pt x="815623" y="448746"/>
                    <a:pt x="982134" y="457213"/>
                  </a:cubicBezTo>
                  <a:cubicBezTo>
                    <a:pt x="1148645" y="465680"/>
                    <a:pt x="1368778" y="59280"/>
                    <a:pt x="1524000" y="50813"/>
                  </a:cubicBezTo>
                  <a:cubicBezTo>
                    <a:pt x="1679222" y="42346"/>
                    <a:pt x="1783645" y="397946"/>
                    <a:pt x="1913467" y="406413"/>
                  </a:cubicBezTo>
                  <a:cubicBezTo>
                    <a:pt x="2043289" y="414880"/>
                    <a:pt x="2204156" y="98791"/>
                    <a:pt x="2302934" y="101613"/>
                  </a:cubicBezTo>
                  <a:cubicBezTo>
                    <a:pt x="2401712" y="104435"/>
                    <a:pt x="2421468" y="403591"/>
                    <a:pt x="2506134" y="423347"/>
                  </a:cubicBezTo>
                  <a:cubicBezTo>
                    <a:pt x="2590800" y="443103"/>
                    <a:pt x="2740378" y="304814"/>
                    <a:pt x="2810934" y="220147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Neue Medium"/>
              </a:endParaRPr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875656" y="4851246"/>
              <a:ext cx="819880" cy="138297"/>
            </a:xfrm>
            <a:custGeom>
              <a:avLst/>
              <a:gdLst>
                <a:gd name="connsiteX0" fmla="*/ 0 w 2810934"/>
                <a:gd name="connsiteY0" fmla="*/ 474147 h 474147"/>
                <a:gd name="connsiteX1" fmla="*/ 524934 w 2810934"/>
                <a:gd name="connsiteY1" fmla="*/ 13 h 474147"/>
                <a:gd name="connsiteX2" fmla="*/ 982134 w 2810934"/>
                <a:gd name="connsiteY2" fmla="*/ 457213 h 474147"/>
                <a:gd name="connsiteX3" fmla="*/ 1524000 w 2810934"/>
                <a:gd name="connsiteY3" fmla="*/ 50813 h 474147"/>
                <a:gd name="connsiteX4" fmla="*/ 1913467 w 2810934"/>
                <a:gd name="connsiteY4" fmla="*/ 406413 h 474147"/>
                <a:gd name="connsiteX5" fmla="*/ 2302934 w 2810934"/>
                <a:gd name="connsiteY5" fmla="*/ 101613 h 474147"/>
                <a:gd name="connsiteX6" fmla="*/ 2506134 w 2810934"/>
                <a:gd name="connsiteY6" fmla="*/ 423347 h 474147"/>
                <a:gd name="connsiteX7" fmla="*/ 2810934 w 2810934"/>
                <a:gd name="connsiteY7" fmla="*/ 220147 h 474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10934" h="474147">
                  <a:moveTo>
                    <a:pt x="0" y="474147"/>
                  </a:moveTo>
                  <a:cubicBezTo>
                    <a:pt x="180622" y="238491"/>
                    <a:pt x="361245" y="2835"/>
                    <a:pt x="524934" y="13"/>
                  </a:cubicBezTo>
                  <a:cubicBezTo>
                    <a:pt x="688623" y="-2809"/>
                    <a:pt x="815623" y="448746"/>
                    <a:pt x="982134" y="457213"/>
                  </a:cubicBezTo>
                  <a:cubicBezTo>
                    <a:pt x="1148645" y="465680"/>
                    <a:pt x="1368778" y="59280"/>
                    <a:pt x="1524000" y="50813"/>
                  </a:cubicBezTo>
                  <a:cubicBezTo>
                    <a:pt x="1679222" y="42346"/>
                    <a:pt x="1783645" y="397946"/>
                    <a:pt x="1913467" y="406413"/>
                  </a:cubicBezTo>
                  <a:cubicBezTo>
                    <a:pt x="2043289" y="414880"/>
                    <a:pt x="2204156" y="98791"/>
                    <a:pt x="2302934" y="101613"/>
                  </a:cubicBezTo>
                  <a:cubicBezTo>
                    <a:pt x="2401712" y="104435"/>
                    <a:pt x="2421468" y="403591"/>
                    <a:pt x="2506134" y="423347"/>
                  </a:cubicBezTo>
                  <a:cubicBezTo>
                    <a:pt x="2590800" y="443103"/>
                    <a:pt x="2740378" y="304814"/>
                    <a:pt x="2810934" y="220147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328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Helvetica Neue Medium"/>
              </a:rPr>
              <a:t>Geo-Replicated Storage</a:t>
            </a:r>
            <a:endParaRPr lang="en-US" dirty="0">
              <a:cs typeface="Helvetica Neue Mediu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F63C-B4E6-6041-B84D-EFD5916BABAF}" type="slidenum">
              <a:rPr lang="en-US" smtClean="0">
                <a:latin typeface="Helvetica Neue Medium"/>
                <a:cs typeface="Helvetica Neue Medium"/>
              </a:rPr>
              <a:t>2</a:t>
            </a:fld>
            <a:endParaRPr lang="en-US">
              <a:latin typeface="Helvetica Neue Medium"/>
              <a:cs typeface="Helvetica Neue Medium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73" y="1960473"/>
            <a:ext cx="1354222" cy="135422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064500" y="4953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Helvetica Neue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1231" y="1191330"/>
            <a:ext cx="69815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Helvetica Neue Medium"/>
                <a:cs typeface="Helvetica Neue Medium"/>
              </a:rPr>
              <a:t>is the backend of massive websites</a:t>
            </a:r>
            <a:endParaRPr lang="en-US" sz="3200" dirty="0">
              <a:latin typeface="Helvetica Neue Medium"/>
              <a:cs typeface="Helvetica Neue Medium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179233" y="2141705"/>
            <a:ext cx="4673394" cy="4093836"/>
            <a:chOff x="4089400" y="1609933"/>
            <a:chExt cx="4673394" cy="4093836"/>
          </a:xfrm>
        </p:grpSpPr>
        <p:sp>
          <p:nvSpPr>
            <p:cNvPr id="31" name="Freeform 30"/>
            <p:cNvSpPr/>
            <p:nvPr/>
          </p:nvSpPr>
          <p:spPr>
            <a:xfrm rot="3600000" flipH="1" flipV="1">
              <a:off x="6323506" y="3084478"/>
              <a:ext cx="557178" cy="2115182"/>
            </a:xfrm>
            <a:custGeom>
              <a:avLst/>
              <a:gdLst>
                <a:gd name="connsiteX0" fmla="*/ 0 w 482600"/>
                <a:gd name="connsiteY0" fmla="*/ 0 h 2038350"/>
                <a:gd name="connsiteX1" fmla="*/ 482600 w 482600"/>
                <a:gd name="connsiteY1" fmla="*/ 2038350 h 2038350"/>
                <a:gd name="connsiteX0" fmla="*/ 0 w 482600"/>
                <a:gd name="connsiteY0" fmla="*/ 0 h 2038350"/>
                <a:gd name="connsiteX1" fmla="*/ 482600 w 482600"/>
                <a:gd name="connsiteY1" fmla="*/ 2038350 h 2038350"/>
                <a:gd name="connsiteX0" fmla="*/ 0 w 482600"/>
                <a:gd name="connsiteY0" fmla="*/ 0 h 2038350"/>
                <a:gd name="connsiteX1" fmla="*/ 482600 w 482600"/>
                <a:gd name="connsiteY1" fmla="*/ 2038350 h 203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2600" h="2038350">
                  <a:moveTo>
                    <a:pt x="0" y="0"/>
                  </a:moveTo>
                  <a:cubicBezTo>
                    <a:pt x="2117" y="1022350"/>
                    <a:pt x="16933" y="1016000"/>
                    <a:pt x="482600" y="2038350"/>
                  </a:cubicBezTo>
                </a:path>
              </a:pathLst>
            </a:custGeom>
            <a:ln w="76200" cap="rnd" cmpd="sng">
              <a:solidFill>
                <a:schemeClr val="accent2">
                  <a:lumMod val="75000"/>
                </a:schemeClr>
              </a:solidFill>
              <a:headEnd type="none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Neue Medium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 rot="4500000" flipV="1">
              <a:off x="5608897" y="1306150"/>
              <a:ext cx="1108026" cy="1813846"/>
            </a:xfrm>
            <a:custGeom>
              <a:avLst/>
              <a:gdLst>
                <a:gd name="connsiteX0" fmla="*/ 0 w 482600"/>
                <a:gd name="connsiteY0" fmla="*/ 0 h 2038350"/>
                <a:gd name="connsiteX1" fmla="*/ 482600 w 482600"/>
                <a:gd name="connsiteY1" fmla="*/ 2038350 h 2038350"/>
                <a:gd name="connsiteX0" fmla="*/ 0 w 482600"/>
                <a:gd name="connsiteY0" fmla="*/ 0 h 2038350"/>
                <a:gd name="connsiteX1" fmla="*/ 482600 w 482600"/>
                <a:gd name="connsiteY1" fmla="*/ 2038350 h 2038350"/>
                <a:gd name="connsiteX0" fmla="*/ 0 w 482600"/>
                <a:gd name="connsiteY0" fmla="*/ 0 h 2038350"/>
                <a:gd name="connsiteX1" fmla="*/ 482600 w 482600"/>
                <a:gd name="connsiteY1" fmla="*/ 2038350 h 203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2600" h="2038350">
                  <a:moveTo>
                    <a:pt x="0" y="0"/>
                  </a:moveTo>
                  <a:cubicBezTo>
                    <a:pt x="2117" y="1022350"/>
                    <a:pt x="16933" y="1016000"/>
                    <a:pt x="482600" y="2038350"/>
                  </a:cubicBezTo>
                </a:path>
              </a:pathLst>
            </a:custGeom>
            <a:ln w="76200" cap="rnd" cmpd="sng">
              <a:solidFill>
                <a:srgbClr val="953735"/>
              </a:solidFill>
              <a:headEnd type="none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Neue Medium"/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>
              <a:off x="4561307" y="2742081"/>
              <a:ext cx="482600" cy="1912646"/>
            </a:xfrm>
            <a:custGeom>
              <a:avLst/>
              <a:gdLst>
                <a:gd name="connsiteX0" fmla="*/ 0 w 482600"/>
                <a:gd name="connsiteY0" fmla="*/ 0 h 2038350"/>
                <a:gd name="connsiteX1" fmla="*/ 482600 w 482600"/>
                <a:gd name="connsiteY1" fmla="*/ 2038350 h 2038350"/>
                <a:gd name="connsiteX0" fmla="*/ 0 w 482600"/>
                <a:gd name="connsiteY0" fmla="*/ 0 h 2038350"/>
                <a:gd name="connsiteX1" fmla="*/ 482600 w 482600"/>
                <a:gd name="connsiteY1" fmla="*/ 2038350 h 2038350"/>
                <a:gd name="connsiteX0" fmla="*/ 0 w 482600"/>
                <a:gd name="connsiteY0" fmla="*/ 0 h 2038350"/>
                <a:gd name="connsiteX1" fmla="*/ 482600 w 482600"/>
                <a:gd name="connsiteY1" fmla="*/ 2038350 h 203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2600" h="2038350">
                  <a:moveTo>
                    <a:pt x="0" y="0"/>
                  </a:moveTo>
                  <a:cubicBezTo>
                    <a:pt x="2117" y="1022350"/>
                    <a:pt x="16933" y="1016000"/>
                    <a:pt x="482600" y="2038350"/>
                  </a:cubicBezTo>
                </a:path>
              </a:pathLst>
            </a:custGeom>
            <a:ln w="76200" cap="rnd" cmpd="sng">
              <a:headEnd type="none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Neue Medium"/>
              </a:endParaRPr>
            </a:p>
          </p:txBody>
        </p:sp>
        <p:sp>
          <p:nvSpPr>
            <p:cNvPr id="37" name="Freeform 36"/>
            <p:cNvSpPr/>
            <p:nvPr/>
          </p:nvSpPr>
          <p:spPr>
            <a:xfrm rot="10800000">
              <a:off x="4878462" y="2678202"/>
              <a:ext cx="482600" cy="1912646"/>
            </a:xfrm>
            <a:custGeom>
              <a:avLst/>
              <a:gdLst>
                <a:gd name="connsiteX0" fmla="*/ 0 w 482600"/>
                <a:gd name="connsiteY0" fmla="*/ 0 h 2038350"/>
                <a:gd name="connsiteX1" fmla="*/ 482600 w 482600"/>
                <a:gd name="connsiteY1" fmla="*/ 2038350 h 2038350"/>
                <a:gd name="connsiteX0" fmla="*/ 0 w 482600"/>
                <a:gd name="connsiteY0" fmla="*/ 0 h 2038350"/>
                <a:gd name="connsiteX1" fmla="*/ 482600 w 482600"/>
                <a:gd name="connsiteY1" fmla="*/ 2038350 h 2038350"/>
                <a:gd name="connsiteX0" fmla="*/ 0 w 482600"/>
                <a:gd name="connsiteY0" fmla="*/ 0 h 2038350"/>
                <a:gd name="connsiteX1" fmla="*/ 482600 w 482600"/>
                <a:gd name="connsiteY1" fmla="*/ 2038350 h 203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2600" h="2038350">
                  <a:moveTo>
                    <a:pt x="0" y="0"/>
                  </a:moveTo>
                  <a:cubicBezTo>
                    <a:pt x="2117" y="1022350"/>
                    <a:pt x="16933" y="1016000"/>
                    <a:pt x="482600" y="2038350"/>
                  </a:cubicBezTo>
                </a:path>
              </a:pathLst>
            </a:custGeom>
            <a:ln w="76200" cap="rnd" cmpd="sng">
              <a:headEnd type="none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Neue Medium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4113216" y="1681344"/>
              <a:ext cx="1759865" cy="4022425"/>
              <a:chOff x="6109456" y="-1253825"/>
              <a:chExt cx="1759865" cy="4022425"/>
            </a:xfrm>
          </p:grpSpPr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4167" b="100000" l="0" r="91837">
                            <a14:foregroundMark x1="78912" y1="27083" x2="83673" y2="43750"/>
                            <a14:foregroundMark x1="59184" y1="10417" x2="69388" y2="14583"/>
                            <a14:foregroundMark x1="72789" y1="17361" x2="76190" y2="22222"/>
                            <a14:foregroundMark x1="21769" y1="17361" x2="12245" y2="36111"/>
                            <a14:foregroundMark x1="65306" y1="8333" x2="45578" y2="7639"/>
                            <a14:foregroundMark x1="78231" y1="62500" x2="78231" y2="62500"/>
                            <a14:foregroundMark x1="78912" y1="58333" x2="78912" y2="58333"/>
                            <a14:foregroundMark x1="78912" y1="59722" x2="78912" y2="59722"/>
                            <a14:backgroundMark x1="69388" y1="7639" x2="91156" y2="29167"/>
                            <a14:backgroundMark x1="26531" y1="62500" x2="26531" y2="84028"/>
                            <a14:backgroundMark x1="6122" y1="45139" x2="21088" y2="80556"/>
                            <a14:backgroundMark x1="3401" y1="38194" x2="8844" y2="25694"/>
                            <a14:backgroundMark x1="9524" y1="20833" x2="15646" y2="15278"/>
                            <a14:backgroundMark x1="38776" y1="6944" x2="16327" y2="13194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flipH="1">
                <a:off x="6109456" y="-1253825"/>
                <a:ext cx="1013653" cy="992966"/>
              </a:xfrm>
              <a:prstGeom prst="rect">
                <a:avLst/>
              </a:prstGeom>
            </p:spPr>
          </p:pic>
          <p:sp>
            <p:nvSpPr>
              <p:cNvPr id="50" name="Donut 49"/>
              <p:cNvSpPr/>
              <p:nvPr/>
            </p:nvSpPr>
            <p:spPr>
              <a:xfrm>
                <a:off x="6756400" y="1655679"/>
                <a:ext cx="1112921" cy="1112921"/>
              </a:xfrm>
              <a:prstGeom prst="donut">
                <a:avLst>
                  <a:gd name="adj" fmla="val 426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Helvetica Neue Medium"/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4089400" y="1609933"/>
              <a:ext cx="1741306" cy="4023318"/>
              <a:chOff x="5111750" y="2919330"/>
              <a:chExt cx="1741306" cy="4023318"/>
            </a:xfrm>
          </p:grpSpPr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100000" l="14907" r="8882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856106" y="5945698"/>
                <a:ext cx="996950" cy="996950"/>
              </a:xfrm>
              <a:prstGeom prst="rect">
                <a:avLst/>
              </a:prstGeom>
            </p:spPr>
          </p:pic>
          <p:sp>
            <p:nvSpPr>
              <p:cNvPr id="48" name="Donut 47"/>
              <p:cNvSpPr/>
              <p:nvPr/>
            </p:nvSpPr>
            <p:spPr>
              <a:xfrm>
                <a:off x="5111750" y="2919330"/>
                <a:ext cx="1112921" cy="1112921"/>
              </a:xfrm>
              <a:prstGeom prst="donut">
                <a:avLst>
                  <a:gd name="adj" fmla="val 426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Helvetica Neue Medium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 rot="4500000">
              <a:off x="3789387" y="3446334"/>
              <a:ext cx="1416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Helvetica Neue Medium"/>
                  <a:cs typeface="Helvetica Neue Medium"/>
                </a:rPr>
                <a:t>FriendOf</a:t>
              </a:r>
              <a:endParaRPr lang="en-US" sz="2400" dirty="0">
                <a:latin typeface="Helvetica Neue Medium"/>
                <a:cs typeface="Helvetica Neue Medium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rot="4500000">
              <a:off x="4749898" y="3287072"/>
              <a:ext cx="1416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Helvetica Neue Medium"/>
                  <a:cs typeface="Helvetica Neue Medium"/>
                </a:rPr>
                <a:t>FriendOf</a:t>
              </a:r>
              <a:endParaRPr lang="en-US" sz="2400" dirty="0">
                <a:latin typeface="Helvetica Neue Medium"/>
                <a:cs typeface="Helvetica Neue Medium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 rot="404539">
              <a:off x="5607571" y="1769488"/>
              <a:ext cx="7718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Helvetica Neue Medium"/>
                  <a:cs typeface="Helvetica Neue Medium"/>
                </a:rPr>
                <a:t>Like</a:t>
              </a:r>
              <a:endParaRPr lang="en-US" sz="2400" dirty="0">
                <a:latin typeface="Helvetica Neue Medium"/>
                <a:cs typeface="Helvetica Neue Medium"/>
              </a:endParaRPr>
            </a:p>
          </p:txBody>
        </p:sp>
        <p:sp>
          <p:nvSpPr>
            <p:cNvPr id="43" name="Frame 42"/>
            <p:cNvSpPr/>
            <p:nvPr/>
          </p:nvSpPr>
          <p:spPr>
            <a:xfrm>
              <a:off x="6551788" y="2513480"/>
              <a:ext cx="2211006" cy="839776"/>
            </a:xfrm>
            <a:prstGeom prst="frame">
              <a:avLst>
                <a:gd name="adj1" fmla="val 4931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Helvetica Neue Medium"/>
                  <a:cs typeface="Helvetica Neue Medium"/>
                </a:rPr>
                <a:t>“Halting </a:t>
              </a:r>
              <a:r>
                <a:rPr lang="en-US" sz="2400" dirty="0">
                  <a:solidFill>
                    <a:schemeClr val="tx1"/>
                  </a:solidFill>
                  <a:latin typeface="Helvetica Neue Medium"/>
                  <a:cs typeface="Helvetica Neue Medium"/>
                </a:rPr>
                <a:t>is </a:t>
              </a:r>
              <a:r>
                <a:rPr lang="en-US" sz="2400" dirty="0" err="1" smtClean="0">
                  <a:solidFill>
                    <a:schemeClr val="tx1"/>
                  </a:solidFill>
                  <a:latin typeface="Helvetica Neue Medium"/>
                  <a:cs typeface="Helvetica Neue Medium"/>
                </a:rPr>
                <a:t>Undecidable</a:t>
              </a:r>
              <a:r>
                <a:rPr lang="en-US" sz="2400" dirty="0" smtClean="0">
                  <a:solidFill>
                    <a:schemeClr val="tx1"/>
                  </a:solidFill>
                  <a:latin typeface="Helvetica Neue Medium"/>
                  <a:cs typeface="Helvetica Neue Medium"/>
                </a:rPr>
                <a:t>”</a:t>
              </a:r>
              <a:endParaRPr lang="en-US" sz="2400" dirty="0">
                <a:solidFill>
                  <a:schemeClr val="tx1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 rot="18761244">
              <a:off x="6092597" y="3744476"/>
              <a:ext cx="10965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Helvetica Neue Medium"/>
                  <a:cs typeface="Helvetica Neue Medium"/>
                </a:rPr>
                <a:t>Status</a:t>
              </a:r>
              <a:endParaRPr lang="en-US" sz="2400" dirty="0">
                <a:latin typeface="Helvetica Neue Medium"/>
                <a:cs typeface="Helvetica Neue Medium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136" y="3193041"/>
            <a:ext cx="2146096" cy="2146096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1575" y="5401736"/>
            <a:ext cx="2431219" cy="88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51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Facebook Workload Results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F269-07BC-CA47-BF8F-CBBA8D6295B6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76800" y="1608665"/>
            <a:ext cx="3810000" cy="2862323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facebook.0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63" y="2063551"/>
            <a:ext cx="7154665" cy="4292799"/>
          </a:xfrm>
          <a:prstGeom prst="rect">
            <a:avLst/>
          </a:prstGeom>
        </p:spPr>
      </p:pic>
      <p:pic>
        <p:nvPicPr>
          <p:cNvPr id="5" name="Picture 4" descr="facebook.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63" y="2063551"/>
            <a:ext cx="7154665" cy="4292799"/>
          </a:xfrm>
          <a:prstGeom prst="rect">
            <a:avLst/>
          </a:prstGeom>
        </p:spPr>
      </p:pic>
      <p:pic>
        <p:nvPicPr>
          <p:cNvPr id="7" name="Picture 6" descr="facebook.2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63" y="2063551"/>
            <a:ext cx="7154665" cy="4292799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936858" y="2847977"/>
            <a:ext cx="2752740" cy="1060198"/>
            <a:chOff x="6360789" y="360490"/>
            <a:chExt cx="2752740" cy="1060198"/>
          </a:xfrm>
        </p:grpSpPr>
        <p:sp>
          <p:nvSpPr>
            <p:cNvPr id="16" name="Left Arrow 15"/>
            <p:cNvSpPr/>
            <p:nvPr/>
          </p:nvSpPr>
          <p:spPr>
            <a:xfrm rot="11262241">
              <a:off x="7104887" y="360490"/>
              <a:ext cx="1498059" cy="365833"/>
            </a:xfrm>
            <a:prstGeom prst="leftArrow">
              <a:avLst/>
            </a:prstGeom>
            <a:solidFill>
              <a:srgbClr val="FF8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8000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60789" y="897468"/>
              <a:ext cx="2752740" cy="52322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8000"/>
                  </a:solidFill>
                  <a:latin typeface="Helvetica Neue Medium"/>
                  <a:cs typeface="Helvetica Neue Medium"/>
                </a:rPr>
                <a:t>6.6% Overhead</a:t>
              </a:r>
              <a:endParaRPr lang="en-US" sz="2800" dirty="0">
                <a:solidFill>
                  <a:srgbClr val="FF8000"/>
                </a:solidFill>
                <a:latin typeface="Helvetica Neue Medium"/>
                <a:cs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4196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ale_powerpoint_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06" y="1245255"/>
            <a:ext cx="8272642" cy="4963585"/>
          </a:xfrm>
          <a:prstGeom prst="rect">
            <a:avLst/>
          </a:prstGeom>
        </p:spPr>
      </p:pic>
      <p:pic>
        <p:nvPicPr>
          <p:cNvPr id="13" name="Picture 12" descr="scale_powerpoint_2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06" y="1245255"/>
            <a:ext cx="8272642" cy="4963585"/>
          </a:xfrm>
          <a:prstGeom prst="rect">
            <a:avLst/>
          </a:prstGeom>
        </p:spPr>
      </p:pic>
      <p:pic>
        <p:nvPicPr>
          <p:cNvPr id="14" name="Picture 13" descr="scale_powerpoint_4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06" y="1245255"/>
            <a:ext cx="8272642" cy="4963585"/>
          </a:xfrm>
          <a:prstGeom prst="rect">
            <a:avLst/>
          </a:prstGeom>
        </p:spPr>
      </p:pic>
      <p:pic>
        <p:nvPicPr>
          <p:cNvPr id="15" name="Picture 14" descr="scale_powerpoint_8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06" y="1245255"/>
            <a:ext cx="8272642" cy="4963585"/>
          </a:xfrm>
          <a:prstGeom prst="rect">
            <a:avLst/>
          </a:prstGeom>
        </p:spPr>
      </p:pic>
      <p:pic>
        <p:nvPicPr>
          <p:cNvPr id="16" name="Picture 15" descr="scale_powerpoint_16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06" y="1245255"/>
            <a:ext cx="8272642" cy="4963585"/>
          </a:xfrm>
          <a:prstGeom prst="rect">
            <a:avLst/>
          </a:prstGeom>
        </p:spPr>
      </p:pic>
      <p:pic>
        <p:nvPicPr>
          <p:cNvPr id="17" name="Picture 16" descr="scale_powerpoint_32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06" y="1245255"/>
            <a:ext cx="8272642" cy="4963585"/>
          </a:xfrm>
          <a:prstGeom prst="rect">
            <a:avLst/>
          </a:prstGeom>
        </p:spPr>
      </p:pic>
      <p:pic>
        <p:nvPicPr>
          <p:cNvPr id="18" name="Picture 17" descr="scale_powerpoint_64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06" y="1245255"/>
            <a:ext cx="8272642" cy="4963585"/>
          </a:xfrm>
          <a:prstGeom prst="rect">
            <a:avLst/>
          </a:prstGeom>
        </p:spPr>
      </p:pic>
      <p:pic>
        <p:nvPicPr>
          <p:cNvPr id="19" name="Picture 18" descr="scale_powerpoint_128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06" y="1245255"/>
            <a:ext cx="8272642" cy="49635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Eiger</a:t>
            </a:r>
            <a:r>
              <a:rPr lang="en-US" dirty="0" smtClean="0"/>
              <a:t> Scales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263C-4789-E644-80C0-66CD49C8B398}" type="slidenum">
              <a:rPr lang="en-US" smtClean="0"/>
              <a:t>21</a:t>
            </a:fld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060700" y="1210209"/>
            <a:ext cx="304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Helvetica Neue Medium"/>
                <a:cs typeface="Helvetica Neue Medium"/>
              </a:rPr>
              <a:t>Facebook Workload</a:t>
            </a:r>
            <a:endParaRPr lang="en-US" sz="2400" b="1" dirty="0">
              <a:latin typeface="Helvetica Neue Medium"/>
              <a:cs typeface="Helvetica Neue Medium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575751" y="5732954"/>
            <a:ext cx="2586490" cy="988521"/>
            <a:chOff x="5494481" y="-837180"/>
            <a:chExt cx="2586490" cy="988521"/>
          </a:xfrm>
        </p:grpSpPr>
        <p:sp>
          <p:nvSpPr>
            <p:cNvPr id="6" name="Left Arrow 5"/>
            <p:cNvSpPr/>
            <p:nvPr/>
          </p:nvSpPr>
          <p:spPr>
            <a:xfrm rot="5400000">
              <a:off x="7388086" y="-872802"/>
              <a:ext cx="538731" cy="609975"/>
            </a:xfrm>
            <a:prstGeom prst="leftArrow">
              <a:avLst/>
            </a:prstGeom>
            <a:solidFill>
              <a:srgbClr val="FF8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8000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94481" y="-371879"/>
              <a:ext cx="25864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8000"/>
                  </a:solidFill>
                  <a:latin typeface="Helvetica Neue Medium"/>
                  <a:cs typeface="Helvetica Neue Medium"/>
                </a:rPr>
                <a:t>384 Machines!</a:t>
              </a:r>
              <a:endParaRPr lang="en-US" sz="2800" dirty="0">
                <a:solidFill>
                  <a:srgbClr val="FF8000"/>
                </a:solidFill>
                <a:latin typeface="Helvetica Neue Medium"/>
                <a:cs typeface="Helvetica Neue Medium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096333" y="2760822"/>
            <a:ext cx="3000660" cy="805076"/>
            <a:chOff x="6349985" y="346104"/>
            <a:chExt cx="3000660" cy="805076"/>
          </a:xfrm>
        </p:grpSpPr>
        <p:sp>
          <p:nvSpPr>
            <p:cNvPr id="22" name="TextBox 21"/>
            <p:cNvSpPr txBox="1"/>
            <p:nvPr/>
          </p:nvSpPr>
          <p:spPr>
            <a:xfrm>
              <a:off x="6349985" y="613481"/>
              <a:ext cx="192873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8000"/>
                  </a:solidFill>
                  <a:latin typeface="Helvetica Neue Medium"/>
                  <a:cs typeface="Helvetica Neue Medium"/>
                </a:rPr>
                <a:t>Scales out</a:t>
              </a:r>
              <a:endParaRPr lang="en-US" sz="2800" dirty="0">
                <a:solidFill>
                  <a:srgbClr val="FF8000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21" name="Left Arrow 20"/>
            <p:cNvSpPr/>
            <p:nvPr/>
          </p:nvSpPr>
          <p:spPr>
            <a:xfrm rot="8834347">
              <a:off x="8270715" y="346104"/>
              <a:ext cx="1079930" cy="805076"/>
            </a:xfrm>
            <a:prstGeom prst="leftArrow">
              <a:avLst/>
            </a:prstGeom>
            <a:solidFill>
              <a:srgbClr val="FF8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8000"/>
                </a:solidFill>
                <a:latin typeface="Helvetica Neue Medium"/>
                <a:cs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5888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Improving Low-Latency </a:t>
            </a:r>
            <a:r>
              <a:rPr lang="en-US" dirty="0"/>
              <a:t>S</a:t>
            </a:r>
            <a:r>
              <a:rPr lang="en-US" dirty="0" smtClean="0"/>
              <a:t>torage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4800" y="1207247"/>
            <a:ext cx="86995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ct val="175000"/>
              </a:lnSpc>
            </a:pPr>
            <a:r>
              <a:rPr lang="en-US" sz="2800" dirty="0" smtClean="0">
                <a:latin typeface="Helvetica Neue Medium"/>
                <a:cs typeface="Helvetica Neue Medium"/>
              </a:rPr>
              <a:t>						   </a:t>
            </a:r>
            <a:r>
              <a:rPr lang="en-US" sz="3200" u="sng" dirty="0" smtClean="0">
                <a:latin typeface="Helvetica Neue Medium"/>
                <a:cs typeface="Helvetica Neue Medium"/>
              </a:rPr>
              <a:t>COPS</a:t>
            </a:r>
            <a:r>
              <a:rPr lang="en-US" sz="3200" dirty="0" smtClean="0">
                <a:latin typeface="Helvetica Neue Medium"/>
                <a:cs typeface="Helvetica Neue Medium"/>
              </a:rPr>
              <a:t> </a:t>
            </a:r>
            <a:r>
              <a:rPr lang="en-US" sz="2800" dirty="0" smtClean="0">
                <a:latin typeface="Helvetica Neue Medium"/>
                <a:cs typeface="Helvetica Neue Medium"/>
              </a:rPr>
              <a:t>		 </a:t>
            </a:r>
            <a:r>
              <a:rPr lang="en-US" sz="2800" dirty="0" smtClean="0">
                <a:latin typeface="Helvetica Neue Medium"/>
                <a:cs typeface="Helvetica Neue Medium"/>
                <a:sym typeface="Wingdings"/>
              </a:rPr>
              <a:t></a:t>
            </a:r>
            <a:r>
              <a:rPr lang="en-US" sz="2800" dirty="0" smtClean="0">
                <a:latin typeface="Helvetica Neue Medium"/>
                <a:cs typeface="Helvetica Neue Medium"/>
              </a:rPr>
              <a:t>  </a:t>
            </a:r>
            <a:r>
              <a:rPr lang="en-US" sz="3200" u="sng" dirty="0" err="1" smtClean="0">
                <a:latin typeface="Helvetica Neue Medium"/>
                <a:cs typeface="Helvetica Neue Medium"/>
              </a:rPr>
              <a:t>Eiger</a:t>
            </a:r>
            <a:endParaRPr lang="en-US" sz="2800" u="sng" dirty="0" smtClean="0">
              <a:latin typeface="Helvetica Neue Medium"/>
              <a:cs typeface="Helvetica Neue Medium"/>
            </a:endParaRPr>
          </a:p>
          <a:p>
            <a:pPr fontAlgn="ctr">
              <a:lnSpc>
                <a:spcPct val="175000"/>
              </a:lnSpc>
            </a:pPr>
            <a:r>
              <a:rPr lang="en-US" sz="2800" dirty="0" smtClean="0">
                <a:latin typeface="Helvetica Neue Medium"/>
                <a:cs typeface="Helvetica Neue Medium"/>
              </a:rPr>
              <a:t>Data model</a:t>
            </a:r>
            <a:r>
              <a:rPr lang="en-US" sz="2800" dirty="0">
                <a:latin typeface="Helvetica Neue Medium"/>
                <a:cs typeface="Helvetica Neue Medium"/>
              </a:rPr>
              <a:t>	</a:t>
            </a:r>
            <a:r>
              <a:rPr lang="en-US" sz="2800" dirty="0" smtClean="0">
                <a:latin typeface="Helvetica Neue Medium"/>
                <a:cs typeface="Helvetica Neue Medium"/>
              </a:rPr>
              <a:t>	   </a:t>
            </a:r>
            <a:r>
              <a:rPr lang="en-US" sz="2400" dirty="0" smtClean="0">
                <a:latin typeface="Helvetica Neue Medium"/>
                <a:cs typeface="Helvetica Neue Medium"/>
              </a:rPr>
              <a:t>Key</a:t>
            </a:r>
            <a:r>
              <a:rPr lang="en-US" sz="2400" dirty="0">
                <a:latin typeface="Helvetica Neue Medium"/>
                <a:cs typeface="Helvetica Neue Medium"/>
              </a:rPr>
              <a:t>-</a:t>
            </a:r>
            <a:r>
              <a:rPr lang="en-US" sz="2400" dirty="0" smtClean="0">
                <a:latin typeface="Helvetica Neue Medium"/>
                <a:cs typeface="Helvetica Neue Medium"/>
              </a:rPr>
              <a:t>Value		 </a:t>
            </a:r>
            <a:r>
              <a:rPr lang="en-US" sz="2400" dirty="0" smtClean="0">
                <a:latin typeface="Helvetica Neue Medium"/>
                <a:cs typeface="Helvetica Neue Medium"/>
                <a:sym typeface="Wingdings"/>
              </a:rPr>
              <a:t></a:t>
            </a:r>
            <a:r>
              <a:rPr lang="en-US" sz="2400" dirty="0" smtClean="0">
                <a:latin typeface="Helvetica Neue Medium"/>
                <a:cs typeface="Helvetica Neue Medium"/>
              </a:rPr>
              <a:t>   Column</a:t>
            </a:r>
            <a:r>
              <a:rPr lang="en-US" sz="2400" dirty="0">
                <a:latin typeface="Helvetica Neue Medium"/>
                <a:cs typeface="Helvetica Neue Medium"/>
              </a:rPr>
              <a:t>-Family</a:t>
            </a:r>
            <a:endParaRPr lang="en-US" sz="2800" dirty="0">
              <a:latin typeface="Helvetica Neue Medium"/>
              <a:cs typeface="Helvetica Neue Medium"/>
            </a:endParaRPr>
          </a:p>
          <a:p>
            <a:pPr fontAlgn="ctr">
              <a:lnSpc>
                <a:spcPct val="175000"/>
              </a:lnSpc>
            </a:pPr>
            <a:r>
              <a:rPr lang="en-US" sz="2800" dirty="0">
                <a:latin typeface="Helvetica Neue Medium"/>
                <a:cs typeface="Helvetica Neue Medium"/>
              </a:rPr>
              <a:t>Read-only </a:t>
            </a:r>
            <a:r>
              <a:rPr lang="en-US" sz="2800" dirty="0" err="1" smtClean="0">
                <a:latin typeface="Helvetica Neue Medium"/>
                <a:cs typeface="Helvetica Neue Medium"/>
              </a:rPr>
              <a:t>Txns</a:t>
            </a:r>
            <a:r>
              <a:rPr lang="en-US" sz="2800" dirty="0">
                <a:latin typeface="Helvetica Neue Medium"/>
                <a:cs typeface="Helvetica Neue Medium"/>
              </a:rPr>
              <a:t>	</a:t>
            </a:r>
            <a:r>
              <a:rPr lang="en-US" sz="2800" dirty="0" smtClean="0">
                <a:latin typeface="Helvetica Neue Medium"/>
                <a:cs typeface="Helvetica Neue Medium"/>
              </a:rPr>
              <a:t>	   </a:t>
            </a:r>
            <a:r>
              <a:rPr lang="en-US" sz="2400" dirty="0" smtClean="0">
                <a:latin typeface="Helvetica Neue Medium"/>
                <a:cs typeface="Helvetica Neue Medium"/>
              </a:rPr>
              <a:t>Causal stores	 </a:t>
            </a:r>
            <a:r>
              <a:rPr lang="en-US" sz="2400" dirty="0" smtClean="0">
                <a:latin typeface="Helvetica Neue Medium"/>
                <a:cs typeface="Helvetica Neue Medium"/>
                <a:sym typeface="Wingdings"/>
              </a:rPr>
              <a:t>   </a:t>
            </a:r>
            <a:r>
              <a:rPr lang="en-US" sz="2400" dirty="0" smtClean="0">
                <a:latin typeface="Helvetica Neue Medium"/>
                <a:cs typeface="Helvetica Neue Medium"/>
              </a:rPr>
              <a:t>All </a:t>
            </a:r>
            <a:r>
              <a:rPr lang="en-US" sz="2400" dirty="0">
                <a:latin typeface="Helvetica Neue Medium"/>
                <a:cs typeface="Helvetica Neue Medium"/>
              </a:rPr>
              <a:t>stores</a:t>
            </a:r>
            <a:endParaRPr lang="en-US" sz="2800" dirty="0">
              <a:latin typeface="Helvetica Neue Medium"/>
              <a:cs typeface="Helvetica Neue Medium"/>
            </a:endParaRPr>
          </a:p>
          <a:p>
            <a:pPr fontAlgn="ctr">
              <a:lnSpc>
                <a:spcPct val="175000"/>
              </a:lnSpc>
            </a:pPr>
            <a:r>
              <a:rPr lang="en-US" sz="2800" dirty="0">
                <a:latin typeface="Helvetica Neue Medium"/>
                <a:cs typeface="Helvetica Neue Medium"/>
              </a:rPr>
              <a:t>Write-only </a:t>
            </a:r>
            <a:r>
              <a:rPr lang="en-US" sz="2800" dirty="0" err="1" smtClean="0">
                <a:latin typeface="Helvetica Neue Medium"/>
                <a:cs typeface="Helvetica Neue Medium"/>
              </a:rPr>
              <a:t>Txns</a:t>
            </a:r>
            <a:r>
              <a:rPr lang="en-US" sz="2800" dirty="0">
                <a:latin typeface="Helvetica Neue Medium"/>
                <a:cs typeface="Helvetica Neue Medium"/>
              </a:rPr>
              <a:t>	</a:t>
            </a:r>
            <a:r>
              <a:rPr lang="en-US" sz="2800" dirty="0" smtClean="0">
                <a:latin typeface="Helvetica Neue Medium"/>
                <a:cs typeface="Helvetica Neue Medium"/>
              </a:rPr>
              <a:t>   </a:t>
            </a:r>
            <a:r>
              <a:rPr lang="en-US" sz="2400" dirty="0" smtClean="0">
                <a:latin typeface="Helvetica Neue Medium"/>
                <a:cs typeface="Helvetica Neue Medium"/>
              </a:rPr>
              <a:t>None</a:t>
            </a:r>
            <a:r>
              <a:rPr lang="en-US" sz="2400" dirty="0">
                <a:latin typeface="Helvetica Neue Medium"/>
                <a:cs typeface="Helvetica Neue Medium"/>
              </a:rPr>
              <a:t>	</a:t>
            </a:r>
            <a:r>
              <a:rPr lang="en-US" sz="2400" dirty="0" smtClean="0">
                <a:latin typeface="Helvetica Neue Medium"/>
                <a:cs typeface="Helvetica Neue Medium"/>
              </a:rPr>
              <a:t>		 </a:t>
            </a:r>
            <a:r>
              <a:rPr lang="en-US" sz="2400" dirty="0" smtClean="0">
                <a:latin typeface="Helvetica Neue Medium"/>
                <a:cs typeface="Helvetica Neue Medium"/>
                <a:sym typeface="Wingdings"/>
              </a:rPr>
              <a:t>   </a:t>
            </a:r>
            <a:r>
              <a:rPr lang="en-US" sz="2400" dirty="0" smtClean="0">
                <a:latin typeface="Helvetica Neue Medium"/>
                <a:cs typeface="Helvetica Neue Medium"/>
              </a:rPr>
              <a:t>Yes</a:t>
            </a:r>
            <a:endParaRPr lang="en-US" sz="2800" dirty="0">
              <a:latin typeface="Helvetica Neue Medium"/>
              <a:cs typeface="Helvetica Neue Medium"/>
            </a:endParaRPr>
          </a:p>
          <a:p>
            <a:pPr fontAlgn="ctr">
              <a:lnSpc>
                <a:spcPct val="175000"/>
              </a:lnSpc>
            </a:pPr>
            <a:r>
              <a:rPr lang="en-US" sz="2800" dirty="0" smtClean="0">
                <a:latin typeface="Helvetica Neue Medium"/>
                <a:cs typeface="Helvetica Neue Medium"/>
              </a:rPr>
              <a:t>Performance			   </a:t>
            </a:r>
            <a:r>
              <a:rPr lang="en-US" sz="2400" dirty="0" smtClean="0">
                <a:latin typeface="Helvetica Neue Medium"/>
                <a:cs typeface="Helvetica Neue Medium"/>
              </a:rPr>
              <a:t>Good			 </a:t>
            </a:r>
            <a:r>
              <a:rPr lang="en-US" sz="2400" dirty="0" smtClean="0">
                <a:latin typeface="Helvetica Neue Medium"/>
                <a:cs typeface="Helvetica Neue Medium"/>
                <a:sym typeface="Wingdings"/>
              </a:rPr>
              <a:t>   </a:t>
            </a:r>
            <a:r>
              <a:rPr lang="en-US" sz="2400" dirty="0" smtClean="0">
                <a:latin typeface="Helvetica Neue Medium"/>
                <a:cs typeface="Helvetica Neue Medium"/>
              </a:rPr>
              <a:t>Great</a:t>
            </a:r>
            <a:endParaRPr lang="en-US" sz="2800" dirty="0">
              <a:latin typeface="Helvetica Neue Medium"/>
              <a:cs typeface="Helvetica Neue Medium"/>
            </a:endParaRPr>
          </a:p>
          <a:p>
            <a:pPr fontAlgn="ctr">
              <a:lnSpc>
                <a:spcPct val="175000"/>
              </a:lnSpc>
            </a:pPr>
            <a:r>
              <a:rPr lang="en-US" sz="2800" dirty="0">
                <a:latin typeface="Helvetica Neue Medium"/>
                <a:cs typeface="Helvetica Neue Medium"/>
              </a:rPr>
              <a:t>DC </a:t>
            </a:r>
            <a:r>
              <a:rPr lang="en-US" sz="2800" dirty="0" smtClean="0">
                <a:latin typeface="Helvetica Neue Medium"/>
                <a:cs typeface="Helvetica Neue Medium"/>
              </a:rPr>
              <a:t>Failure				   </a:t>
            </a:r>
            <a:r>
              <a:rPr lang="en-US" sz="2400" dirty="0" smtClean="0">
                <a:latin typeface="Helvetica Neue Medium"/>
                <a:cs typeface="Helvetica Neue Medium"/>
              </a:rPr>
              <a:t>Throughput</a:t>
            </a:r>
            <a:r>
              <a:rPr lang="en-US" sz="2400" dirty="0">
                <a:latin typeface="Helvetica Neue Medium"/>
                <a:cs typeface="Helvetica Neue Medium"/>
              </a:rPr>
              <a:t>	</a:t>
            </a:r>
            <a:r>
              <a:rPr lang="en-US" sz="2400" dirty="0" smtClean="0">
                <a:latin typeface="Helvetica Neue Medium"/>
                <a:cs typeface="Helvetica Neue Medium"/>
              </a:rPr>
              <a:t> </a:t>
            </a:r>
            <a:r>
              <a:rPr lang="en-US" sz="2400" dirty="0" smtClean="0">
                <a:latin typeface="Helvetica Neue Medium"/>
                <a:cs typeface="Helvetica Neue Medium"/>
                <a:sym typeface="Wingdings"/>
              </a:rPr>
              <a:t>   </a:t>
            </a:r>
            <a:r>
              <a:rPr lang="en-US" sz="2400" dirty="0" smtClean="0">
                <a:latin typeface="Helvetica Neue Medium"/>
                <a:cs typeface="Helvetica Neue Medium"/>
              </a:rPr>
              <a:t>Resilient</a:t>
            </a:r>
            <a:endParaRPr lang="en-US" sz="2800" dirty="0" smtClean="0">
              <a:latin typeface="Helvetica Neue Medium"/>
              <a:cs typeface="Helvetica Neue Medium"/>
            </a:endParaRPr>
          </a:p>
          <a:p>
            <a:pPr fontAlgn="ctr">
              <a:lnSpc>
                <a:spcPct val="70000"/>
              </a:lnSpc>
            </a:pPr>
            <a:r>
              <a:rPr lang="en-US" sz="2800" dirty="0">
                <a:latin typeface="Helvetica Neue Medium"/>
                <a:cs typeface="Helvetica Neue Medium"/>
              </a:rPr>
              <a:t>	</a:t>
            </a:r>
            <a:r>
              <a:rPr lang="en-US" sz="2800" dirty="0" smtClean="0">
                <a:latin typeface="Helvetica Neue Medium"/>
                <a:cs typeface="Helvetica Neue Medium"/>
              </a:rPr>
              <a:t>					   </a:t>
            </a:r>
            <a:r>
              <a:rPr lang="en-US" sz="2400" dirty="0" smtClean="0">
                <a:latin typeface="Helvetica Neue Medium"/>
                <a:cs typeface="Helvetica Neue Medium"/>
              </a:rPr>
              <a:t>degradation</a:t>
            </a:r>
            <a:endParaRPr lang="en-US" sz="2400" dirty="0">
              <a:latin typeface="Helvetica Neue Medium"/>
              <a:cs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39314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Low-latency geo-replicated storage</a:t>
            </a:r>
          </a:p>
          <a:p>
            <a:pPr lvl="1"/>
            <a:r>
              <a:rPr lang="en-US" dirty="0" smtClean="0"/>
              <a:t>Causal+ for column families</a:t>
            </a:r>
          </a:p>
          <a:p>
            <a:pPr lvl="1"/>
            <a:r>
              <a:rPr lang="en-US" dirty="0" smtClean="0"/>
              <a:t>Read-only transactions</a:t>
            </a:r>
          </a:p>
          <a:p>
            <a:pPr lvl="1"/>
            <a:r>
              <a:rPr lang="en-US" dirty="0" smtClean="0"/>
              <a:t>Write-only transactions</a:t>
            </a:r>
          </a:p>
          <a:p>
            <a:endParaRPr lang="en-US" dirty="0"/>
          </a:p>
          <a:p>
            <a:r>
              <a:rPr lang="en-US" dirty="0" smtClean="0"/>
              <a:t>Demonstrated in working system</a:t>
            </a:r>
          </a:p>
          <a:p>
            <a:pPr lvl="1"/>
            <a:r>
              <a:rPr lang="en-US" dirty="0" smtClean="0"/>
              <a:t>Competitive with eventual</a:t>
            </a:r>
          </a:p>
          <a:p>
            <a:pPr lvl="1"/>
            <a:r>
              <a:rPr lang="en-US" dirty="0" smtClean="0"/>
              <a:t>Scales to large clusters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wlloyd</a:t>
            </a:r>
            <a:r>
              <a:rPr lang="en-US" dirty="0"/>
              <a:t>/</a:t>
            </a:r>
            <a:r>
              <a:rPr lang="en-US" dirty="0" err="1"/>
              <a:t>eiger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839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999" b="90273" l="14063" r="93945">
                        <a14:foregroundMark x1="41309" y1="10795" x2="26855" y2="19454"/>
                        <a14:foregroundMark x1="21191" y1="23725" x2="20410" y2="24792"/>
                        <a14:foregroundMark x1="15430" y1="32028" x2="15430" y2="32028"/>
                        <a14:foregroundMark x1="63867" y1="87782" x2="81738" y2="87426"/>
                        <a14:foregroundMark x1="72754" y1="43891" x2="81836" y2="43891"/>
                        <a14:foregroundMark x1="82520" y1="44603" x2="88867" y2="72954"/>
                        <a14:foregroundMark x1="45996" y1="10913" x2="73438" y2="32028"/>
                        <a14:foregroundMark x1="53223" y1="26809" x2="80371" y2="78885"/>
                        <a14:foregroundMark x1="51074" y1="20759" x2="51074" y2="20759"/>
                        <a14:foregroundMark x1="20605" y1="28470" x2="20605" y2="28470"/>
                        <a14:foregroundMark x1="23926" y1="29063" x2="23926" y2="29063"/>
                        <a14:foregroundMark x1="16895" y1="29775" x2="16895" y2="297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146300" y="1135529"/>
            <a:ext cx="9002905" cy="741157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0" y="330200"/>
            <a:ext cx="8851900" cy="2819400"/>
          </a:xfrm>
          <a:ln>
            <a:noFill/>
          </a:ln>
        </p:spPr>
        <p:txBody>
          <a:bodyPr anchor="t" anchorCtr="0">
            <a:noAutofit/>
          </a:bodyPr>
          <a:lstStyle/>
          <a:p>
            <a:pPr algn="r"/>
            <a:r>
              <a:rPr lang="en-US" sz="4800" dirty="0" err="1" smtClean="0">
                <a:solidFill>
                  <a:srgbClr val="CF5300"/>
                </a:solidFill>
              </a:rPr>
              <a:t>Eiger</a:t>
            </a:r>
            <a:r>
              <a:rPr lang="en-US" sz="4800" dirty="0" smtClean="0">
                <a:solidFill>
                  <a:srgbClr val="CF5300"/>
                </a:solidFill>
              </a:rPr>
              <a:t>:</a:t>
            </a:r>
            <a:r>
              <a:rPr lang="en-US" sz="4800" dirty="0" smtClean="0"/>
              <a:t> Stronger </a:t>
            </a:r>
            <a:r>
              <a:rPr lang="en-US" sz="4800" dirty="0"/>
              <a:t>Semantics for</a:t>
            </a:r>
            <a:br>
              <a:rPr lang="en-US" sz="4800" dirty="0"/>
            </a:br>
            <a:r>
              <a:rPr lang="en-US" sz="4800" dirty="0"/>
              <a:t>Low-</a:t>
            </a:r>
            <a:r>
              <a:rPr lang="en-US" sz="4800" dirty="0" smtClean="0"/>
              <a:t>Latency</a:t>
            </a:r>
            <a:br>
              <a:rPr lang="en-US" sz="4800" dirty="0" smtClean="0"/>
            </a:br>
            <a:r>
              <a:rPr lang="en-US" sz="4800" dirty="0" smtClean="0"/>
              <a:t>Geo</a:t>
            </a:r>
            <a:r>
              <a:rPr lang="en-US" sz="4800" dirty="0"/>
              <a:t>-Replicated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Storage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 rot="20109115">
            <a:off x="4484019" y="2739645"/>
            <a:ext cx="1912471" cy="430614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43000">
                <a:schemeClr val="bg1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5050" y="4454004"/>
            <a:ext cx="5568950" cy="2403996"/>
          </a:xfrm>
        </p:spPr>
        <p:txBody>
          <a:bodyPr>
            <a:noAutofit/>
          </a:bodyPr>
          <a:lstStyle/>
          <a:p>
            <a:pPr algn="l">
              <a:lnSpc>
                <a:spcPct val="80000"/>
              </a:lnSpc>
            </a:pPr>
            <a:r>
              <a:rPr lang="en-US" dirty="0" smtClean="0">
                <a:solidFill>
                  <a:srgbClr val="CF5300"/>
                </a:solidFill>
              </a:rPr>
              <a:t>      Wyatt Lloyd</a:t>
            </a:r>
            <a:r>
              <a:rPr lang="en-US" baseline="30000" dirty="0" smtClean="0">
                <a:solidFill>
                  <a:srgbClr val="CF5300"/>
                </a:solidFill>
              </a:rPr>
              <a:t>*</a:t>
            </a:r>
            <a:endParaRPr lang="en-US" dirty="0">
              <a:solidFill>
                <a:srgbClr val="CF5300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US" dirty="0" smtClean="0">
                <a:solidFill>
                  <a:schemeClr val="tx1"/>
                </a:solidFill>
              </a:rPr>
              <a:t>Michael J. Freedman</a:t>
            </a:r>
            <a:r>
              <a:rPr lang="en-US" baseline="30000" dirty="0" smtClean="0">
                <a:solidFill>
                  <a:schemeClr val="tx1"/>
                </a:solidFill>
              </a:rPr>
              <a:t>*</a:t>
            </a:r>
            <a:endParaRPr lang="en-US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dirty="0" smtClean="0">
                <a:solidFill>
                  <a:schemeClr val="tx1"/>
                </a:solidFill>
              </a:rPr>
              <a:t>		   Michael Kaminsky</a:t>
            </a:r>
            <a:r>
              <a:rPr lang="en-US" baseline="30000" dirty="0" smtClean="0">
                <a:solidFill>
                  <a:schemeClr val="tx1"/>
                </a:solidFill>
              </a:rPr>
              <a:t>†</a:t>
            </a:r>
            <a:endParaRPr lang="en-US" dirty="0">
              <a:solidFill>
                <a:schemeClr val="tx1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	 David G. Andersen</a:t>
            </a:r>
            <a:r>
              <a:rPr lang="en-US" baseline="30000" dirty="0" smtClean="0">
                <a:solidFill>
                  <a:schemeClr val="tx1"/>
                </a:solidFill>
              </a:rPr>
              <a:t>‡</a:t>
            </a:r>
          </a:p>
          <a:p>
            <a:r>
              <a:rPr lang="en-US" sz="2200" baseline="30000" dirty="0" smtClean="0">
                <a:solidFill>
                  <a:schemeClr val="tx1"/>
                </a:solidFill>
              </a:rPr>
              <a:t>                              *</a:t>
            </a:r>
            <a:r>
              <a:rPr lang="en-US" sz="2200" dirty="0" smtClean="0">
                <a:solidFill>
                  <a:schemeClr val="tx1"/>
                </a:solidFill>
              </a:rPr>
              <a:t>Princeton, </a:t>
            </a:r>
            <a:r>
              <a:rPr lang="en-US" sz="2400" baseline="30000" dirty="0">
                <a:solidFill>
                  <a:schemeClr val="tx1"/>
                </a:solidFill>
              </a:rPr>
              <a:t>†</a:t>
            </a:r>
            <a:r>
              <a:rPr lang="en-US" sz="2200" dirty="0" smtClean="0">
                <a:solidFill>
                  <a:srgbClr val="000000"/>
                </a:solidFill>
              </a:rPr>
              <a:t>Intel </a:t>
            </a:r>
            <a:r>
              <a:rPr lang="en-US" sz="2200" dirty="0">
                <a:solidFill>
                  <a:srgbClr val="000000"/>
                </a:solidFill>
              </a:rPr>
              <a:t>Labs, </a:t>
            </a:r>
            <a:r>
              <a:rPr lang="en-US" sz="2400" baseline="30000" dirty="0">
                <a:solidFill>
                  <a:schemeClr val="tx1"/>
                </a:solidFill>
              </a:rPr>
              <a:t>‡</a:t>
            </a:r>
            <a:r>
              <a:rPr lang="en-US" sz="2200" dirty="0" smtClean="0">
                <a:solidFill>
                  <a:srgbClr val="000000"/>
                </a:solidFill>
              </a:rPr>
              <a:t>CMU</a:t>
            </a:r>
            <a:endParaRPr lang="en-US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218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Storage Dimensions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388923" y="2168209"/>
            <a:ext cx="3497457" cy="4342686"/>
          </a:xfrm>
          <a:prstGeom prst="roundRect">
            <a:avLst>
              <a:gd name="adj" fmla="val 9225"/>
            </a:avLst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 Medium"/>
              <a:cs typeface="Helvetica Neue Medium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84030" y="2345115"/>
            <a:ext cx="2116587" cy="4060990"/>
          </a:xfrm>
          <a:prstGeom prst="roundRect">
            <a:avLst>
              <a:gd name="adj" fmla="val 36514"/>
            </a:avLst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  <a:lin ang="13500000" scaled="0"/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 Medium"/>
              <a:cs typeface="Helvetica Neue Medium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57198" y="1377962"/>
            <a:ext cx="3243419" cy="4928454"/>
            <a:chOff x="457198" y="1377962"/>
            <a:chExt cx="3243419" cy="4928454"/>
          </a:xfrm>
        </p:grpSpPr>
        <p:grpSp>
          <p:nvGrpSpPr>
            <p:cNvPr id="10" name="Group 9"/>
            <p:cNvGrpSpPr/>
            <p:nvPr/>
          </p:nvGrpSpPr>
          <p:grpSpPr>
            <a:xfrm>
              <a:off x="1829523" y="2722376"/>
              <a:ext cx="1625600" cy="3306469"/>
              <a:chOff x="2225527" y="2028429"/>
              <a:chExt cx="1625600" cy="3306469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2225527" y="2028429"/>
                <a:ext cx="1625600" cy="575746"/>
              </a:xfrm>
              <a:prstGeom prst="ellipse">
                <a:avLst/>
              </a:prstGeom>
              <a:gradFill>
                <a:lin ang="13500000" scaled="0"/>
              </a:gra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2400" dirty="0">
                    <a:latin typeface="Helvetica Neue Medium"/>
                  </a:rPr>
                  <a:t>A</a:t>
                </a:r>
                <a:r>
                  <a:rPr lang="en-US" sz="2400" dirty="0" smtClean="0">
                    <a:latin typeface="Helvetica Neue Medium"/>
                  </a:rPr>
                  <a:t>-</a:t>
                </a:r>
                <a:r>
                  <a:rPr lang="en-US" sz="2400" dirty="0">
                    <a:latin typeface="Helvetica Neue Medium"/>
                  </a:rPr>
                  <a:t>F</a:t>
                </a: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2225527" y="2938670"/>
                <a:ext cx="1625600" cy="575746"/>
              </a:xfrm>
              <a:prstGeom prst="ellipse">
                <a:avLst/>
              </a:prstGeom>
              <a:gradFill>
                <a:lin ang="13500000" scaled="0"/>
              </a:gra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2400" dirty="0">
                    <a:latin typeface="Helvetica Neue Medium"/>
                  </a:rPr>
                  <a:t>G</a:t>
                </a:r>
                <a:r>
                  <a:rPr lang="en-US" sz="2400" dirty="0" smtClean="0">
                    <a:latin typeface="Helvetica Neue Medium"/>
                  </a:rPr>
                  <a:t>-</a:t>
                </a:r>
                <a:r>
                  <a:rPr lang="en-US" sz="2400" dirty="0">
                    <a:latin typeface="Helvetica Neue Medium"/>
                  </a:rPr>
                  <a:t>L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225527" y="3848911"/>
                <a:ext cx="1625600" cy="575746"/>
              </a:xfrm>
              <a:prstGeom prst="ellipse">
                <a:avLst/>
              </a:prstGeom>
              <a:gradFill>
                <a:lin ang="13500000" scaled="0"/>
              </a:gra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2400" dirty="0" smtClean="0">
                    <a:latin typeface="Helvetica Neue Medium"/>
                  </a:rPr>
                  <a:t>M-R</a:t>
                </a:r>
                <a:endParaRPr lang="en-US" sz="2400" dirty="0">
                  <a:latin typeface="Helvetica Neue Medium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225527" y="4759152"/>
                <a:ext cx="1625600" cy="575746"/>
              </a:xfrm>
              <a:prstGeom prst="ellipse">
                <a:avLst/>
              </a:prstGeom>
              <a:gradFill>
                <a:lin ang="13500000" scaled="0"/>
              </a:gra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2400" dirty="0">
                    <a:latin typeface="Helvetica Neue Medium"/>
                  </a:rPr>
                  <a:t>S</a:t>
                </a:r>
                <a:r>
                  <a:rPr lang="en-US" sz="2400" dirty="0" smtClean="0">
                    <a:latin typeface="Helvetica Neue Medium"/>
                  </a:rPr>
                  <a:t>-</a:t>
                </a:r>
                <a:r>
                  <a:rPr lang="en-US" sz="2400" dirty="0">
                    <a:latin typeface="Helvetica Neue Medium"/>
                  </a:rPr>
                  <a:t>Z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57198" y="1377962"/>
              <a:ext cx="3243419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 smtClean="0">
                  <a:latin typeface="Helvetica Neue Medium"/>
                  <a:cs typeface="Helvetica Neue Medium"/>
                </a:rPr>
                <a:t>Shard Data Across </a:t>
              </a:r>
              <a:r>
                <a:rPr lang="en-US" sz="2600" b="1" dirty="0" smtClean="0">
                  <a:solidFill>
                    <a:srgbClr val="CF5300"/>
                  </a:solidFill>
                  <a:latin typeface="Helvetica Neue Medium"/>
                  <a:cs typeface="Helvetica Neue Medium"/>
                </a:rPr>
                <a:t>Many Nodes</a:t>
              </a:r>
              <a:endParaRPr lang="en-US" sz="2600" b="1" dirty="0">
                <a:solidFill>
                  <a:srgbClr val="CF5300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46" name="Left Bracket 45"/>
            <p:cNvSpPr/>
            <p:nvPr/>
          </p:nvSpPr>
          <p:spPr>
            <a:xfrm>
              <a:off x="942223" y="2345116"/>
              <a:ext cx="477939" cy="3961300"/>
            </a:xfrm>
            <a:prstGeom prst="leftBracket">
              <a:avLst>
                <a:gd name="adj" fmla="val 74043"/>
              </a:avLst>
            </a:prstGeom>
            <a:noFill/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Neue Medium"/>
              </a:endParaRPr>
            </a:p>
          </p:txBody>
        </p:sp>
      </p:grp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263C-4789-E644-80C0-66CD49C8B398}" type="slidenum">
              <a:rPr lang="en-US" smtClean="0"/>
              <a:t>3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479041" y="2479433"/>
            <a:ext cx="4557023" cy="3824118"/>
            <a:chOff x="3479041" y="2479433"/>
            <a:chExt cx="4557023" cy="3824118"/>
          </a:xfrm>
        </p:grpSpPr>
        <p:grpSp>
          <p:nvGrpSpPr>
            <p:cNvPr id="14" name="Group 13"/>
            <p:cNvGrpSpPr/>
            <p:nvPr/>
          </p:nvGrpSpPr>
          <p:grpSpPr>
            <a:xfrm>
              <a:off x="3479041" y="3423125"/>
              <a:ext cx="1148975" cy="2560000"/>
              <a:chOff x="3479041" y="3423125"/>
              <a:chExt cx="1148975" cy="2560000"/>
            </a:xfrm>
          </p:grpSpPr>
          <p:sp>
            <p:nvSpPr>
              <p:cNvPr id="11" name="Left Arrow 10"/>
              <p:cNvSpPr/>
              <p:nvPr/>
            </p:nvSpPr>
            <p:spPr>
              <a:xfrm rot="20138463">
                <a:off x="3479041" y="3423125"/>
                <a:ext cx="1135516" cy="474563"/>
              </a:xfrm>
              <a:prstGeom prst="leftArrow">
                <a:avLst>
                  <a:gd name="adj1" fmla="val 50000"/>
                  <a:gd name="adj2" fmla="val 66057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 Medium"/>
                </a:endParaRPr>
              </a:p>
            </p:txBody>
          </p:sp>
          <p:sp>
            <p:nvSpPr>
              <p:cNvPr id="71" name="Left Arrow 70"/>
              <p:cNvSpPr/>
              <p:nvPr/>
            </p:nvSpPr>
            <p:spPr>
              <a:xfrm>
                <a:off x="3492500" y="5508562"/>
                <a:ext cx="1135516" cy="474563"/>
              </a:xfrm>
              <a:prstGeom prst="leftArrow">
                <a:avLst>
                  <a:gd name="adj1" fmla="val 50000"/>
                  <a:gd name="adj2" fmla="val 66057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 Medium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547585" y="2633321"/>
              <a:ext cx="1231452" cy="3670230"/>
              <a:chOff x="4547585" y="2633321"/>
              <a:chExt cx="1231452" cy="3670230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4666116" y="5190630"/>
                <a:ext cx="1112921" cy="1112921"/>
                <a:chOff x="5111750" y="2919330"/>
                <a:chExt cx="1112921" cy="1112921"/>
              </a:xfrm>
            </p:grpSpPr>
            <p:pic>
              <p:nvPicPr>
                <p:cNvPr id="66" name="Picture 6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0" b="100000" l="14907" r="8882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68900" y="2993191"/>
                  <a:ext cx="996950" cy="996950"/>
                </a:xfrm>
                <a:prstGeom prst="rect">
                  <a:avLst/>
                </a:prstGeom>
              </p:spPr>
            </p:pic>
            <p:sp>
              <p:nvSpPr>
                <p:cNvPr id="67" name="Donut 66"/>
                <p:cNvSpPr/>
                <p:nvPr/>
              </p:nvSpPr>
              <p:spPr>
                <a:xfrm>
                  <a:off x="5111750" y="2919330"/>
                  <a:ext cx="1112921" cy="1112921"/>
                </a:xfrm>
                <a:prstGeom prst="donut">
                  <a:avLst>
                    <a:gd name="adj" fmla="val 4264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Helvetica Neue Medium"/>
                  </a:endParaRPr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4547585" y="2633321"/>
                <a:ext cx="1112921" cy="1112921"/>
                <a:chOff x="6637869" y="1655679"/>
                <a:chExt cx="1112921" cy="1112921"/>
              </a:xfrm>
            </p:grpSpPr>
            <p:pic>
              <p:nvPicPr>
                <p:cNvPr id="68" name="Picture 67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4167" b="100000" l="0" r="91837">
                              <a14:foregroundMark x1="78912" y1="27083" x2="83673" y2="43750"/>
                              <a14:foregroundMark x1="59184" y1="10417" x2="69388" y2="14583"/>
                              <a14:foregroundMark x1="72789" y1="17361" x2="76190" y2="22222"/>
                              <a14:foregroundMark x1="21769" y1="17361" x2="12245" y2="36111"/>
                              <a14:foregroundMark x1="65306" y1="8333" x2="45578" y2="7639"/>
                              <a14:foregroundMark x1="78231" y1="62500" x2="78231" y2="62500"/>
                              <a14:foregroundMark x1="78912" y1="58333" x2="78912" y2="58333"/>
                              <a14:foregroundMark x1="78912" y1="59722" x2="78912" y2="59722"/>
                              <a14:backgroundMark x1="69388" y1="7639" x2="91156" y2="29167"/>
                              <a14:backgroundMark x1="26531" y1="62500" x2="26531" y2="84028"/>
                              <a14:backgroundMark x1="6122" y1="45139" x2="21088" y2="80556"/>
                              <a14:backgroundMark x1="3401" y1="38194" x2="8844" y2="25694"/>
                              <a14:backgroundMark x1="9524" y1="20833" x2="15646" y2="15278"/>
                              <a14:backgroundMark x1="38776" y1="6944" x2="16327" y2="13194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6705601" y="1729888"/>
                  <a:ext cx="1013653" cy="992966"/>
                </a:xfrm>
                <a:prstGeom prst="rect">
                  <a:avLst/>
                </a:prstGeom>
              </p:spPr>
            </p:pic>
            <p:sp>
              <p:nvSpPr>
                <p:cNvPr id="69" name="Donut 68"/>
                <p:cNvSpPr/>
                <p:nvPr/>
              </p:nvSpPr>
              <p:spPr>
                <a:xfrm>
                  <a:off x="6637869" y="1655679"/>
                  <a:ext cx="1112921" cy="1112921"/>
                </a:xfrm>
                <a:prstGeom prst="donut">
                  <a:avLst>
                    <a:gd name="adj" fmla="val 4264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Helvetica Neue Medium"/>
                  </a:endParaRPr>
                </a:p>
              </p:txBody>
            </p:sp>
          </p:grpSp>
        </p:grpSp>
        <p:grpSp>
          <p:nvGrpSpPr>
            <p:cNvPr id="16" name="Group 15"/>
            <p:cNvGrpSpPr/>
            <p:nvPr/>
          </p:nvGrpSpPr>
          <p:grpSpPr>
            <a:xfrm>
              <a:off x="4863738" y="2479433"/>
              <a:ext cx="3172326" cy="3631417"/>
              <a:chOff x="4863738" y="2479433"/>
              <a:chExt cx="3172326" cy="3631417"/>
            </a:xfrm>
          </p:grpSpPr>
          <p:sp>
            <p:nvSpPr>
              <p:cNvPr id="25" name="Freeform 24"/>
              <p:cNvSpPr/>
              <p:nvPr/>
            </p:nvSpPr>
            <p:spPr>
              <a:xfrm rot="3600000" flipH="1" flipV="1">
                <a:off x="6088943" y="5278862"/>
                <a:ext cx="57198" cy="1039133"/>
              </a:xfrm>
              <a:custGeom>
                <a:avLst/>
                <a:gdLst>
                  <a:gd name="connsiteX0" fmla="*/ 0 w 482600"/>
                  <a:gd name="connsiteY0" fmla="*/ 0 h 2038350"/>
                  <a:gd name="connsiteX1" fmla="*/ 482600 w 482600"/>
                  <a:gd name="connsiteY1" fmla="*/ 2038350 h 2038350"/>
                  <a:gd name="connsiteX0" fmla="*/ 0 w 482600"/>
                  <a:gd name="connsiteY0" fmla="*/ 0 h 2038350"/>
                  <a:gd name="connsiteX1" fmla="*/ 482600 w 482600"/>
                  <a:gd name="connsiteY1" fmla="*/ 2038350 h 2038350"/>
                  <a:gd name="connsiteX0" fmla="*/ 0 w 482600"/>
                  <a:gd name="connsiteY0" fmla="*/ 0 h 2038350"/>
                  <a:gd name="connsiteX1" fmla="*/ 482600 w 482600"/>
                  <a:gd name="connsiteY1" fmla="*/ 2038350 h 2038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2600" h="2038350">
                    <a:moveTo>
                      <a:pt x="0" y="0"/>
                    </a:moveTo>
                    <a:cubicBezTo>
                      <a:pt x="2117" y="1022350"/>
                      <a:pt x="16933" y="1016000"/>
                      <a:pt x="482600" y="2038350"/>
                    </a:cubicBezTo>
                  </a:path>
                </a:pathLst>
              </a:custGeom>
              <a:ln w="38100" cap="rnd" cmpd="sng">
                <a:solidFill>
                  <a:schemeClr val="accent2">
                    <a:lumMod val="75000"/>
                  </a:schemeClr>
                </a:solidFill>
                <a:headEnd type="none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Helvetica Neue Medium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 rot="4500000" flipV="1">
                <a:off x="5735027" y="2577286"/>
                <a:ext cx="355736" cy="669490"/>
              </a:xfrm>
              <a:custGeom>
                <a:avLst/>
                <a:gdLst>
                  <a:gd name="connsiteX0" fmla="*/ 0 w 482600"/>
                  <a:gd name="connsiteY0" fmla="*/ 0 h 2038350"/>
                  <a:gd name="connsiteX1" fmla="*/ 482600 w 482600"/>
                  <a:gd name="connsiteY1" fmla="*/ 2038350 h 2038350"/>
                  <a:gd name="connsiteX0" fmla="*/ 0 w 482600"/>
                  <a:gd name="connsiteY0" fmla="*/ 0 h 2038350"/>
                  <a:gd name="connsiteX1" fmla="*/ 482600 w 482600"/>
                  <a:gd name="connsiteY1" fmla="*/ 2038350 h 2038350"/>
                  <a:gd name="connsiteX0" fmla="*/ 0 w 482600"/>
                  <a:gd name="connsiteY0" fmla="*/ 0 h 2038350"/>
                  <a:gd name="connsiteX1" fmla="*/ 482600 w 482600"/>
                  <a:gd name="connsiteY1" fmla="*/ 2038350 h 2038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2600" h="2038350">
                    <a:moveTo>
                      <a:pt x="0" y="0"/>
                    </a:moveTo>
                    <a:cubicBezTo>
                      <a:pt x="2117" y="1022350"/>
                      <a:pt x="16933" y="1016000"/>
                      <a:pt x="482600" y="2038350"/>
                    </a:cubicBezTo>
                  </a:path>
                </a:pathLst>
              </a:custGeom>
              <a:ln w="38100" cap="rnd" cmpd="sng">
                <a:solidFill>
                  <a:srgbClr val="953735"/>
                </a:solidFill>
                <a:headEnd type="none"/>
                <a:tailEnd type="triangl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Helvetica Neue Medium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 rot="404539">
                <a:off x="5617929" y="2479433"/>
                <a:ext cx="527217" cy="307777"/>
              </a:xfrm>
              <a:prstGeom prst="rect">
                <a:avLst/>
              </a:prstGeom>
              <a:noFill/>
              <a:ln w="38100" cmpd="sng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 Neue Medium"/>
                    <a:cs typeface="Helvetica Neue Medium"/>
                  </a:rPr>
                  <a:t>Like</a:t>
                </a:r>
                <a:endParaRPr lang="en-US" sz="1400" dirty="0">
                  <a:latin typeface="Helvetica Neue Medium"/>
                  <a:cs typeface="Helvetica Neue Medium"/>
                </a:endParaRPr>
              </a:p>
            </p:txBody>
          </p:sp>
          <p:sp>
            <p:nvSpPr>
              <p:cNvPr id="34" name="Frame 33"/>
              <p:cNvSpPr/>
              <p:nvPr/>
            </p:nvSpPr>
            <p:spPr>
              <a:xfrm>
                <a:off x="6521669" y="5065746"/>
                <a:ext cx="1514395" cy="665808"/>
              </a:xfrm>
              <a:prstGeom prst="frame">
                <a:avLst>
                  <a:gd name="adj1" fmla="val 4931"/>
                </a:avLst>
              </a:prstGeom>
              <a:ln w="28575" cmpd="sng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Helvetica Neue Medium"/>
                    <a:cs typeface="Helvetica Neue Medium"/>
                  </a:rPr>
                  <a:t>“Halting </a:t>
                </a:r>
                <a:r>
                  <a:rPr lang="en-US" sz="1400" dirty="0">
                    <a:solidFill>
                      <a:schemeClr val="tx1"/>
                    </a:solidFill>
                    <a:latin typeface="Helvetica Neue Medium"/>
                    <a:cs typeface="Helvetica Neue Medium"/>
                  </a:rPr>
                  <a:t>is </a:t>
                </a:r>
                <a:r>
                  <a:rPr lang="en-US" sz="1400" dirty="0" err="1" smtClean="0">
                    <a:solidFill>
                      <a:schemeClr val="tx1"/>
                    </a:solidFill>
                    <a:latin typeface="Helvetica Neue Medium"/>
                    <a:cs typeface="Helvetica Neue Medium"/>
                  </a:rPr>
                  <a:t>Undecidable</a:t>
                </a:r>
                <a:r>
                  <a:rPr lang="en-US" sz="1400" dirty="0" smtClean="0">
                    <a:solidFill>
                      <a:schemeClr val="tx1"/>
                    </a:solidFill>
                    <a:latin typeface="Helvetica Neue Medium"/>
                    <a:cs typeface="Helvetica Neue Medium"/>
                  </a:rPr>
                  <a:t>”</a:t>
                </a:r>
                <a:endParaRPr lang="en-US" sz="1400" dirty="0">
                  <a:solidFill>
                    <a:schemeClr val="tx1"/>
                  </a:solidFill>
                  <a:latin typeface="Helvetica Neue Medium"/>
                  <a:cs typeface="Helvetica Neue Medium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 rot="19443836">
                <a:off x="5782925" y="5803073"/>
                <a:ext cx="716626" cy="307777"/>
              </a:xfrm>
              <a:prstGeom prst="rect">
                <a:avLst/>
              </a:prstGeom>
              <a:noFill/>
              <a:ln w="38100" cmpd="sng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 Neue Medium"/>
                    <a:cs typeface="Helvetica Neue Medium"/>
                  </a:rPr>
                  <a:t>Status</a:t>
                </a:r>
                <a:endParaRPr lang="en-US" sz="1400" dirty="0">
                  <a:latin typeface="Helvetica Neue Medium"/>
                  <a:cs typeface="Helvetica Neue Medium"/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4863738" y="3650053"/>
                <a:ext cx="478753" cy="915635"/>
                <a:chOff x="4962614" y="3883389"/>
                <a:chExt cx="478753" cy="1728773"/>
              </a:xfrm>
            </p:grpSpPr>
            <p:sp>
              <p:nvSpPr>
                <p:cNvPr id="40" name="Freeform 39"/>
                <p:cNvSpPr/>
                <p:nvPr/>
              </p:nvSpPr>
              <p:spPr>
                <a:xfrm>
                  <a:off x="5164788" y="4058420"/>
                  <a:ext cx="276579" cy="1096139"/>
                </a:xfrm>
                <a:custGeom>
                  <a:avLst/>
                  <a:gdLst>
                    <a:gd name="connsiteX0" fmla="*/ 0 w 482600"/>
                    <a:gd name="connsiteY0" fmla="*/ 0 h 2038350"/>
                    <a:gd name="connsiteX1" fmla="*/ 482600 w 482600"/>
                    <a:gd name="connsiteY1" fmla="*/ 2038350 h 2038350"/>
                    <a:gd name="connsiteX0" fmla="*/ 0 w 482600"/>
                    <a:gd name="connsiteY0" fmla="*/ 0 h 2038350"/>
                    <a:gd name="connsiteX1" fmla="*/ 482600 w 482600"/>
                    <a:gd name="connsiteY1" fmla="*/ 2038350 h 2038350"/>
                    <a:gd name="connsiteX0" fmla="*/ 0 w 482600"/>
                    <a:gd name="connsiteY0" fmla="*/ 0 h 2038350"/>
                    <a:gd name="connsiteX1" fmla="*/ 482600 w 482600"/>
                    <a:gd name="connsiteY1" fmla="*/ 2038350 h 2038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82600" h="2038350">
                      <a:moveTo>
                        <a:pt x="0" y="0"/>
                      </a:moveTo>
                      <a:cubicBezTo>
                        <a:pt x="2117" y="1022350"/>
                        <a:pt x="16933" y="1016000"/>
                        <a:pt x="482600" y="2038350"/>
                      </a:cubicBezTo>
                    </a:path>
                  </a:pathLst>
                </a:custGeom>
                <a:ln w="38100" cap="rnd" cmpd="sng">
                  <a:headEnd type="none"/>
                  <a:tailEnd type="triangl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Helvetica Neue Medium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 rot="4500000">
                  <a:off x="4252116" y="4593887"/>
                  <a:ext cx="172877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err="1" smtClean="0">
                      <a:latin typeface="Helvetica Neue Medium"/>
                      <a:cs typeface="Helvetica Neue Medium"/>
                    </a:rPr>
                    <a:t>FriendOf</a:t>
                  </a:r>
                  <a:endParaRPr lang="en-US" sz="1400" dirty="0">
                    <a:latin typeface="Helvetica Neue Medium"/>
                    <a:cs typeface="Helvetica Neue Medium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5186813" y="4458785"/>
                <a:ext cx="563699" cy="915635"/>
                <a:chOff x="5504788" y="4250766"/>
                <a:chExt cx="563699" cy="915635"/>
              </a:xfrm>
            </p:grpSpPr>
            <p:sp>
              <p:nvSpPr>
                <p:cNvPr id="44" name="Freeform 43"/>
                <p:cNvSpPr/>
                <p:nvPr/>
              </p:nvSpPr>
              <p:spPr>
                <a:xfrm flipH="1" flipV="1">
                  <a:off x="5504788" y="4457565"/>
                  <a:ext cx="276579" cy="580564"/>
                </a:xfrm>
                <a:custGeom>
                  <a:avLst/>
                  <a:gdLst>
                    <a:gd name="connsiteX0" fmla="*/ 0 w 482600"/>
                    <a:gd name="connsiteY0" fmla="*/ 0 h 2038350"/>
                    <a:gd name="connsiteX1" fmla="*/ 482600 w 482600"/>
                    <a:gd name="connsiteY1" fmla="*/ 2038350 h 2038350"/>
                    <a:gd name="connsiteX0" fmla="*/ 0 w 482600"/>
                    <a:gd name="connsiteY0" fmla="*/ 0 h 2038350"/>
                    <a:gd name="connsiteX1" fmla="*/ 482600 w 482600"/>
                    <a:gd name="connsiteY1" fmla="*/ 2038350 h 2038350"/>
                    <a:gd name="connsiteX0" fmla="*/ 0 w 482600"/>
                    <a:gd name="connsiteY0" fmla="*/ 0 h 2038350"/>
                    <a:gd name="connsiteX1" fmla="*/ 482600 w 482600"/>
                    <a:gd name="connsiteY1" fmla="*/ 2038350 h 2038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82600" h="2038350">
                      <a:moveTo>
                        <a:pt x="0" y="0"/>
                      </a:moveTo>
                      <a:cubicBezTo>
                        <a:pt x="2117" y="1022350"/>
                        <a:pt x="16933" y="1016000"/>
                        <a:pt x="482600" y="2038350"/>
                      </a:cubicBezTo>
                    </a:path>
                  </a:pathLst>
                </a:custGeom>
                <a:ln w="38100" cap="rnd" cmpd="sng">
                  <a:headEnd type="none"/>
                  <a:tailEnd type="triangl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latin typeface="Helvetica Neue Medium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 rot="4500000">
                  <a:off x="5456781" y="4554695"/>
                  <a:ext cx="91563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err="1" smtClean="0">
                      <a:latin typeface="Helvetica Neue Medium"/>
                      <a:cs typeface="Helvetica Neue Medium"/>
                    </a:rPr>
                    <a:t>FriendOf</a:t>
                  </a:r>
                  <a:endParaRPr lang="en-US" sz="1400" dirty="0">
                    <a:latin typeface="Helvetica Neue Medium"/>
                    <a:cs typeface="Helvetica Neue Medium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22520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Dimensions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388923" y="2168209"/>
            <a:ext cx="3497457" cy="4342686"/>
          </a:xfrm>
          <a:prstGeom prst="roundRect">
            <a:avLst>
              <a:gd name="adj" fmla="val 9225"/>
            </a:avLst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 Medium"/>
              <a:cs typeface="Helvetica Neue Medium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84030" y="2345115"/>
            <a:ext cx="2116587" cy="4060990"/>
          </a:xfrm>
          <a:prstGeom prst="roundRect">
            <a:avLst>
              <a:gd name="adj" fmla="val 36514"/>
            </a:avLst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  <a:lin ang="13500000" scaled="0"/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 Medium"/>
              <a:cs typeface="Helvetica Neue Medium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57198" y="1377962"/>
            <a:ext cx="3243419" cy="4928454"/>
            <a:chOff x="457198" y="1377962"/>
            <a:chExt cx="3243419" cy="4928454"/>
          </a:xfrm>
        </p:grpSpPr>
        <p:grpSp>
          <p:nvGrpSpPr>
            <p:cNvPr id="10" name="Group 9"/>
            <p:cNvGrpSpPr/>
            <p:nvPr/>
          </p:nvGrpSpPr>
          <p:grpSpPr>
            <a:xfrm>
              <a:off x="1829523" y="2722376"/>
              <a:ext cx="1625600" cy="3306469"/>
              <a:chOff x="2225527" y="2028429"/>
              <a:chExt cx="1625600" cy="3306469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2225527" y="2028429"/>
                <a:ext cx="1625600" cy="575746"/>
              </a:xfrm>
              <a:prstGeom prst="ellipse">
                <a:avLst/>
              </a:prstGeom>
              <a:gradFill>
                <a:lin ang="13500000" scaled="0"/>
              </a:gra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2400" dirty="0">
                    <a:latin typeface="Helvetica Neue Medium"/>
                  </a:rPr>
                  <a:t>A</a:t>
                </a:r>
                <a:r>
                  <a:rPr lang="en-US" sz="2400" dirty="0" smtClean="0">
                    <a:latin typeface="Helvetica Neue Medium"/>
                  </a:rPr>
                  <a:t>-</a:t>
                </a:r>
                <a:r>
                  <a:rPr lang="en-US" sz="2400" dirty="0">
                    <a:latin typeface="Helvetica Neue Medium"/>
                  </a:rPr>
                  <a:t>F</a:t>
                </a: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2225527" y="2938670"/>
                <a:ext cx="1625600" cy="575746"/>
              </a:xfrm>
              <a:prstGeom prst="ellipse">
                <a:avLst/>
              </a:prstGeom>
              <a:gradFill>
                <a:lin ang="13500000" scaled="0"/>
              </a:gra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2400" dirty="0">
                    <a:latin typeface="Helvetica Neue Medium"/>
                  </a:rPr>
                  <a:t>G</a:t>
                </a:r>
                <a:r>
                  <a:rPr lang="en-US" sz="2400" dirty="0" smtClean="0">
                    <a:latin typeface="Helvetica Neue Medium"/>
                  </a:rPr>
                  <a:t>-</a:t>
                </a:r>
                <a:r>
                  <a:rPr lang="en-US" sz="2400" dirty="0">
                    <a:latin typeface="Helvetica Neue Medium"/>
                  </a:rPr>
                  <a:t>L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225527" y="3848911"/>
                <a:ext cx="1625600" cy="575746"/>
              </a:xfrm>
              <a:prstGeom prst="ellipse">
                <a:avLst/>
              </a:prstGeom>
              <a:gradFill>
                <a:lin ang="13500000" scaled="0"/>
              </a:gra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2400" dirty="0" smtClean="0">
                    <a:latin typeface="Helvetica Neue Medium"/>
                  </a:rPr>
                  <a:t>M-R</a:t>
                </a:r>
                <a:endParaRPr lang="en-US" sz="2400" dirty="0">
                  <a:latin typeface="Helvetica Neue Medium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225527" y="4759152"/>
                <a:ext cx="1625600" cy="575746"/>
              </a:xfrm>
              <a:prstGeom prst="ellipse">
                <a:avLst/>
              </a:prstGeom>
              <a:gradFill>
                <a:lin ang="13500000" scaled="0"/>
              </a:gra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en-US" sz="2400" dirty="0">
                    <a:latin typeface="Helvetica Neue Medium"/>
                  </a:rPr>
                  <a:t>S</a:t>
                </a:r>
                <a:r>
                  <a:rPr lang="en-US" sz="2400" dirty="0" smtClean="0">
                    <a:latin typeface="Helvetica Neue Medium"/>
                  </a:rPr>
                  <a:t>-</a:t>
                </a:r>
                <a:r>
                  <a:rPr lang="en-US" sz="2400" dirty="0">
                    <a:latin typeface="Helvetica Neue Medium"/>
                  </a:rPr>
                  <a:t>Z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57198" y="1377962"/>
              <a:ext cx="3243419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 smtClean="0">
                  <a:latin typeface="Helvetica Neue Medium"/>
                  <a:cs typeface="Helvetica Neue Medium"/>
                </a:rPr>
                <a:t>Shard Data Across </a:t>
              </a:r>
              <a:r>
                <a:rPr lang="en-US" sz="2600" b="1" dirty="0" smtClean="0">
                  <a:solidFill>
                    <a:srgbClr val="CF5300"/>
                  </a:solidFill>
                  <a:latin typeface="Helvetica Neue Medium"/>
                  <a:cs typeface="Helvetica Neue Medium"/>
                </a:rPr>
                <a:t>Many Nodes</a:t>
              </a:r>
              <a:endParaRPr lang="en-US" sz="2600" b="1" dirty="0">
                <a:solidFill>
                  <a:srgbClr val="CF5300"/>
                </a:solidFill>
                <a:latin typeface="Helvetica Neue Medium"/>
                <a:cs typeface="Helvetica Neue Medium"/>
              </a:endParaRPr>
            </a:p>
          </p:txBody>
        </p:sp>
        <p:sp>
          <p:nvSpPr>
            <p:cNvPr id="46" name="Left Bracket 45"/>
            <p:cNvSpPr/>
            <p:nvPr/>
          </p:nvSpPr>
          <p:spPr>
            <a:xfrm>
              <a:off x="942223" y="2345116"/>
              <a:ext cx="477939" cy="3961300"/>
            </a:xfrm>
            <a:prstGeom prst="leftBracket">
              <a:avLst>
                <a:gd name="adj" fmla="val 74043"/>
              </a:avLst>
            </a:prstGeom>
            <a:noFill/>
            <a:ln w="762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Neue Medium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700617" y="1377962"/>
            <a:ext cx="5119745" cy="5220728"/>
            <a:chOff x="3700617" y="1377962"/>
            <a:chExt cx="5119745" cy="5220728"/>
          </a:xfrm>
        </p:grpSpPr>
        <p:grpSp>
          <p:nvGrpSpPr>
            <p:cNvPr id="58" name="Group 57"/>
            <p:cNvGrpSpPr/>
            <p:nvPr/>
          </p:nvGrpSpPr>
          <p:grpSpPr>
            <a:xfrm>
              <a:off x="3700617" y="2581817"/>
              <a:ext cx="5119745" cy="4016873"/>
              <a:chOff x="3700617" y="2581817"/>
              <a:chExt cx="5119745" cy="4016873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6993760" y="2581817"/>
                <a:ext cx="1826602" cy="2096449"/>
                <a:chOff x="6993760" y="2581817"/>
                <a:chExt cx="1826602" cy="2096449"/>
              </a:xfrm>
            </p:grpSpPr>
            <p:sp>
              <p:nvSpPr>
                <p:cNvPr id="52" name="Rounded Rectangle 51"/>
                <p:cNvSpPr/>
                <p:nvPr/>
              </p:nvSpPr>
              <p:spPr>
                <a:xfrm>
                  <a:off x="6993760" y="2581817"/>
                  <a:ext cx="1826602" cy="2096449"/>
                </a:xfrm>
                <a:prstGeom prst="roundRect">
                  <a:avLst>
                    <a:gd name="adj" fmla="val 9225"/>
                  </a:avLst>
                </a:prstGeom>
                <a:gradFill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tint val="50000"/>
                        <a:shade val="100000"/>
                        <a:satMod val="350000"/>
                      </a:schemeClr>
                    </a:gs>
                  </a:gsLst>
                </a:gradFill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Helvetica Neue Medium"/>
                    <a:cs typeface="Helvetica Neue Medium"/>
                  </a:endParaRPr>
                </a:p>
              </p:txBody>
            </p:sp>
            <p:grpSp>
              <p:nvGrpSpPr>
                <p:cNvPr id="26" name="Group 25"/>
                <p:cNvGrpSpPr/>
                <p:nvPr/>
              </p:nvGrpSpPr>
              <p:grpSpPr>
                <a:xfrm>
                  <a:off x="7715676" y="2679959"/>
                  <a:ext cx="971124" cy="1863248"/>
                  <a:chOff x="6065189" y="1859946"/>
                  <a:chExt cx="2116587" cy="4060990"/>
                </a:xfrm>
              </p:grpSpPr>
              <p:sp>
                <p:nvSpPr>
                  <p:cNvPr id="20" name="Rounded Rectangle 19"/>
                  <p:cNvSpPr/>
                  <p:nvPr/>
                </p:nvSpPr>
                <p:spPr>
                  <a:xfrm>
                    <a:off x="6065189" y="1859946"/>
                    <a:ext cx="2116587" cy="4060990"/>
                  </a:xfrm>
                  <a:prstGeom prst="roundRect">
                    <a:avLst>
                      <a:gd name="adj" fmla="val 36514"/>
                    </a:avLst>
                  </a:prstGeom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dk1">
                          <a:tint val="50000"/>
                          <a:shade val="100000"/>
                          <a:satMod val="350000"/>
                        </a:schemeClr>
                      </a:gs>
                    </a:gsLst>
                    <a:lin ang="13500000" scaled="0"/>
                  </a:gradFill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rmAutofit/>
                  </a:bodyPr>
                  <a:lstStyle/>
                  <a:p>
                    <a:pPr algn="ctr"/>
                    <a:endParaRPr lang="en-US" sz="2400">
                      <a:latin typeface="Helvetica Neue Medium"/>
                      <a:cs typeface="Helvetica Neue Medium"/>
                    </a:endParaRPr>
                  </a:p>
                </p:txBody>
              </p:sp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6310682" y="2237207"/>
                    <a:ext cx="1625600" cy="3306469"/>
                    <a:chOff x="2225527" y="2028429"/>
                    <a:chExt cx="1625600" cy="3306469"/>
                  </a:xfrm>
                </p:grpSpPr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2225527" y="2028429"/>
                      <a:ext cx="1625600" cy="575746"/>
                    </a:xfrm>
                    <a:prstGeom prst="ellipse">
                      <a:avLst/>
                    </a:prstGeom>
                    <a:gradFill>
                      <a:lin ang="13500000" scaled="0"/>
                    </a:gradFill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Helvetica Neue Medium"/>
                        </a:rPr>
                        <a:t>A</a:t>
                      </a:r>
                      <a:r>
                        <a:rPr lang="en-US" sz="800" dirty="0" smtClean="0">
                          <a:latin typeface="Helvetica Neue Medium"/>
                        </a:rPr>
                        <a:t>-</a:t>
                      </a:r>
                      <a:r>
                        <a:rPr lang="en-US" sz="800" dirty="0">
                          <a:latin typeface="Helvetica Neue Medium"/>
                        </a:rPr>
                        <a:t>F</a:t>
                      </a:r>
                    </a:p>
                  </p:txBody>
                </p:sp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2225527" y="2938670"/>
                      <a:ext cx="1625600" cy="575746"/>
                    </a:xfrm>
                    <a:prstGeom prst="ellipse">
                      <a:avLst/>
                    </a:prstGeom>
                    <a:gradFill>
                      <a:lin ang="13500000" scaled="0"/>
                    </a:gradFill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Helvetica Neue Medium"/>
                        </a:rPr>
                        <a:t>G</a:t>
                      </a:r>
                      <a:r>
                        <a:rPr lang="en-US" sz="800" dirty="0" smtClean="0">
                          <a:latin typeface="Helvetica Neue Medium"/>
                        </a:rPr>
                        <a:t>-</a:t>
                      </a:r>
                      <a:r>
                        <a:rPr lang="en-US" sz="800" dirty="0">
                          <a:latin typeface="Helvetica Neue Medium"/>
                        </a:rPr>
                        <a:t>L</a:t>
                      </a:r>
                    </a:p>
                  </p:txBody>
                </p:sp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2225527" y="3848911"/>
                      <a:ext cx="1625600" cy="575746"/>
                    </a:xfrm>
                    <a:prstGeom prst="ellipse">
                      <a:avLst/>
                    </a:prstGeom>
                    <a:gradFill>
                      <a:lin ang="13500000" scaled="0"/>
                    </a:gradFill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ctr"/>
                      <a:r>
                        <a:rPr lang="en-US" sz="800" dirty="0" smtClean="0">
                          <a:latin typeface="Helvetica Neue Medium"/>
                        </a:rPr>
                        <a:t>M-R</a:t>
                      </a:r>
                      <a:endParaRPr lang="en-US" sz="800" dirty="0">
                        <a:latin typeface="Helvetica Neue Medium"/>
                      </a:endParaRPr>
                    </a:p>
                  </p:txBody>
                </p:sp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2225527" y="4759152"/>
                      <a:ext cx="1625600" cy="575746"/>
                    </a:xfrm>
                    <a:prstGeom prst="ellipse">
                      <a:avLst/>
                    </a:prstGeom>
                    <a:gradFill>
                      <a:lin ang="13500000" scaled="0"/>
                    </a:gradFill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Helvetica Neue Medium"/>
                        </a:rPr>
                        <a:t>S</a:t>
                      </a:r>
                      <a:r>
                        <a:rPr lang="en-US" sz="800" dirty="0" smtClean="0">
                          <a:latin typeface="Helvetica Neue Medium"/>
                        </a:rPr>
                        <a:t>-</a:t>
                      </a:r>
                      <a:r>
                        <a:rPr lang="en-US" sz="800" dirty="0">
                          <a:latin typeface="Helvetica Neue Medium"/>
                        </a:rPr>
                        <a:t>Z</a:t>
                      </a:r>
                    </a:p>
                  </p:txBody>
                </p:sp>
              </p:grpSp>
            </p:grpSp>
          </p:grpSp>
          <p:grpSp>
            <p:nvGrpSpPr>
              <p:cNvPr id="54" name="Group 53"/>
              <p:cNvGrpSpPr/>
              <p:nvPr/>
            </p:nvGrpSpPr>
            <p:grpSpPr>
              <a:xfrm>
                <a:off x="4929601" y="4502241"/>
                <a:ext cx="1826602" cy="2096449"/>
                <a:chOff x="4929601" y="4502241"/>
                <a:chExt cx="1826602" cy="2096449"/>
              </a:xfrm>
            </p:grpSpPr>
            <p:sp>
              <p:nvSpPr>
                <p:cNvPr id="49" name="Rounded Rectangle 48"/>
                <p:cNvSpPr/>
                <p:nvPr/>
              </p:nvSpPr>
              <p:spPr>
                <a:xfrm>
                  <a:off x="4929601" y="4502241"/>
                  <a:ext cx="1826602" cy="2096449"/>
                </a:xfrm>
                <a:prstGeom prst="roundRect">
                  <a:avLst>
                    <a:gd name="adj" fmla="val 9225"/>
                  </a:avLst>
                </a:prstGeom>
                <a:gradFill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100000">
                      <a:schemeClr val="accent3">
                        <a:tint val="50000"/>
                        <a:shade val="100000"/>
                        <a:satMod val="350000"/>
                      </a:schemeClr>
                    </a:gs>
                  </a:gsLst>
                </a:gradFill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Helvetica Neue Medium"/>
                    <a:cs typeface="Helvetica Neue Medium"/>
                  </a:endParaRPr>
                </a:p>
              </p:txBody>
            </p:sp>
            <p:grpSp>
              <p:nvGrpSpPr>
                <p:cNvPr id="27" name="Group 26"/>
                <p:cNvGrpSpPr/>
                <p:nvPr/>
              </p:nvGrpSpPr>
              <p:grpSpPr>
                <a:xfrm>
                  <a:off x="5660717" y="4616261"/>
                  <a:ext cx="971124" cy="1863248"/>
                  <a:chOff x="6065189" y="1859946"/>
                  <a:chExt cx="2116587" cy="4060990"/>
                </a:xfrm>
              </p:grpSpPr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6065189" y="1859946"/>
                    <a:ext cx="2116587" cy="4060990"/>
                  </a:xfrm>
                  <a:prstGeom prst="roundRect">
                    <a:avLst>
                      <a:gd name="adj" fmla="val 36514"/>
                    </a:avLst>
                  </a:prstGeom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dk1">
                          <a:tint val="50000"/>
                          <a:shade val="100000"/>
                          <a:satMod val="350000"/>
                        </a:schemeClr>
                      </a:gs>
                    </a:gsLst>
                    <a:lin ang="13500000" scaled="0"/>
                  </a:gradFill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rmAutofit/>
                  </a:bodyPr>
                  <a:lstStyle/>
                  <a:p>
                    <a:pPr algn="ctr"/>
                    <a:endParaRPr lang="en-US" sz="2400">
                      <a:latin typeface="Helvetica Neue Medium"/>
                      <a:cs typeface="Helvetica Neue Medium"/>
                    </a:endParaRPr>
                  </a:p>
                </p:txBody>
              </p:sp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6310682" y="2237207"/>
                    <a:ext cx="1625600" cy="3306469"/>
                    <a:chOff x="2225527" y="2028429"/>
                    <a:chExt cx="1625600" cy="3306469"/>
                  </a:xfrm>
                </p:grpSpPr>
                <p:sp>
                  <p:nvSpPr>
                    <p:cNvPr id="30" name="Oval 29"/>
                    <p:cNvSpPr/>
                    <p:nvPr/>
                  </p:nvSpPr>
                  <p:spPr>
                    <a:xfrm>
                      <a:off x="2225527" y="2028429"/>
                      <a:ext cx="1625600" cy="575746"/>
                    </a:xfrm>
                    <a:prstGeom prst="ellipse">
                      <a:avLst/>
                    </a:prstGeom>
                    <a:gradFill>
                      <a:lin ang="13500000" scaled="0"/>
                    </a:gradFill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Helvetica Neue Medium"/>
                        </a:rPr>
                        <a:t>A</a:t>
                      </a:r>
                      <a:r>
                        <a:rPr lang="en-US" sz="800" dirty="0" smtClean="0">
                          <a:latin typeface="Helvetica Neue Medium"/>
                        </a:rPr>
                        <a:t>-</a:t>
                      </a:r>
                      <a:r>
                        <a:rPr lang="en-US" sz="800" dirty="0">
                          <a:latin typeface="Helvetica Neue Medium"/>
                        </a:rPr>
                        <a:t>F</a:t>
                      </a:r>
                    </a:p>
                  </p:txBody>
                </p:sp>
                <p:sp>
                  <p:nvSpPr>
                    <p:cNvPr id="31" name="Oval 30"/>
                    <p:cNvSpPr/>
                    <p:nvPr/>
                  </p:nvSpPr>
                  <p:spPr>
                    <a:xfrm>
                      <a:off x="2225527" y="2938670"/>
                      <a:ext cx="1625600" cy="575746"/>
                    </a:xfrm>
                    <a:prstGeom prst="ellipse">
                      <a:avLst/>
                    </a:prstGeom>
                    <a:gradFill>
                      <a:lin ang="13500000" scaled="0"/>
                    </a:gradFill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Helvetica Neue Medium"/>
                        </a:rPr>
                        <a:t>G</a:t>
                      </a:r>
                      <a:r>
                        <a:rPr lang="en-US" sz="800" dirty="0" smtClean="0">
                          <a:latin typeface="Helvetica Neue Medium"/>
                        </a:rPr>
                        <a:t>-</a:t>
                      </a:r>
                      <a:r>
                        <a:rPr lang="en-US" sz="800" dirty="0">
                          <a:latin typeface="Helvetica Neue Medium"/>
                        </a:rPr>
                        <a:t>L</a:t>
                      </a:r>
                    </a:p>
                  </p:txBody>
                </p:sp>
                <p:sp>
                  <p:nvSpPr>
                    <p:cNvPr id="32" name="Oval 31"/>
                    <p:cNvSpPr/>
                    <p:nvPr/>
                  </p:nvSpPr>
                  <p:spPr>
                    <a:xfrm>
                      <a:off x="2225527" y="3848911"/>
                      <a:ext cx="1625600" cy="575746"/>
                    </a:xfrm>
                    <a:prstGeom prst="ellipse">
                      <a:avLst/>
                    </a:prstGeom>
                    <a:gradFill>
                      <a:lin ang="13500000" scaled="0"/>
                    </a:gradFill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ctr"/>
                      <a:r>
                        <a:rPr lang="en-US" sz="800" dirty="0" smtClean="0">
                          <a:latin typeface="Helvetica Neue Medium"/>
                        </a:rPr>
                        <a:t>M-R</a:t>
                      </a:r>
                      <a:endParaRPr lang="en-US" sz="800" dirty="0">
                        <a:latin typeface="Helvetica Neue Medium"/>
                      </a:endParaRPr>
                    </a:p>
                  </p:txBody>
                </p:sp>
                <p:sp>
                  <p:nvSpPr>
                    <p:cNvPr id="33" name="Oval 32"/>
                    <p:cNvSpPr/>
                    <p:nvPr/>
                  </p:nvSpPr>
                  <p:spPr>
                    <a:xfrm>
                      <a:off x="2225527" y="4759152"/>
                      <a:ext cx="1625600" cy="575746"/>
                    </a:xfrm>
                    <a:prstGeom prst="ellipse">
                      <a:avLst/>
                    </a:prstGeom>
                    <a:gradFill>
                      <a:lin ang="13500000" scaled="0"/>
                    </a:gradFill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>
                      <a:no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Helvetica Neue Medium"/>
                        </a:rPr>
                        <a:t>S</a:t>
                      </a:r>
                      <a:r>
                        <a:rPr lang="en-US" sz="800" dirty="0" smtClean="0">
                          <a:latin typeface="Helvetica Neue Medium"/>
                        </a:rPr>
                        <a:t>-</a:t>
                      </a:r>
                      <a:r>
                        <a:rPr lang="en-US" sz="800" dirty="0">
                          <a:latin typeface="Helvetica Neue Medium"/>
                        </a:rPr>
                        <a:t>Z</a:t>
                      </a:r>
                    </a:p>
                  </p:txBody>
                </p:sp>
              </p:grpSp>
            </p:grpSp>
          </p:grpSp>
          <p:cxnSp>
            <p:nvCxnSpPr>
              <p:cNvPr id="35" name="Straight Arrow Connector 34"/>
              <p:cNvCxnSpPr/>
              <p:nvPr/>
            </p:nvCxnSpPr>
            <p:spPr>
              <a:xfrm flipV="1">
                <a:off x="3700617" y="3117214"/>
                <a:ext cx="4015059" cy="385020"/>
              </a:xfrm>
              <a:prstGeom prst="straightConnector1">
                <a:avLst/>
              </a:prstGeom>
              <a:ln w="76200" cmpd="sng">
                <a:solidFill>
                  <a:schemeClr val="tx2">
                    <a:lumMod val="60000"/>
                    <a:lumOff val="40000"/>
                  </a:schemeClr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flipV="1">
                <a:off x="6631841" y="3952481"/>
                <a:ext cx="1083835" cy="1518668"/>
              </a:xfrm>
              <a:prstGeom prst="straightConnector1">
                <a:avLst/>
              </a:prstGeom>
              <a:ln w="76200" cmpd="sng">
                <a:solidFill>
                  <a:schemeClr val="tx2">
                    <a:lumMod val="60000"/>
                    <a:lumOff val="40000"/>
                  </a:schemeClr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3700617" y="4512160"/>
                <a:ext cx="1960100" cy="742994"/>
              </a:xfrm>
              <a:prstGeom prst="straightConnector1">
                <a:avLst/>
              </a:prstGeom>
              <a:ln w="76200" cmpd="sng">
                <a:solidFill>
                  <a:schemeClr val="tx2">
                    <a:lumMod val="60000"/>
                    <a:lumOff val="40000"/>
                  </a:schemeClr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3886380" y="1377962"/>
              <a:ext cx="4800420" cy="1386307"/>
              <a:chOff x="3886380" y="1377962"/>
              <a:chExt cx="4800420" cy="1386307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4542560" y="1377962"/>
                <a:ext cx="3882820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 smtClean="0">
                    <a:latin typeface="Helvetica Neue Medium"/>
                    <a:cs typeface="Helvetica Neue Medium"/>
                  </a:rPr>
                  <a:t>Data Geo-Replicated In </a:t>
                </a:r>
                <a:r>
                  <a:rPr lang="en-US" sz="2600" b="1" dirty="0" smtClean="0">
                    <a:solidFill>
                      <a:srgbClr val="CF5300"/>
                    </a:solidFill>
                    <a:latin typeface="Helvetica Neue Medium"/>
                    <a:cs typeface="Helvetica Neue Medium"/>
                  </a:rPr>
                  <a:t>Multiple Datacenters</a:t>
                </a:r>
                <a:endParaRPr lang="en-US" sz="2600" b="1" dirty="0">
                  <a:solidFill>
                    <a:srgbClr val="CF5300"/>
                  </a:solidFill>
                  <a:latin typeface="Helvetica Neue Medium"/>
                  <a:cs typeface="Helvetica Neue Medium"/>
                </a:endParaRPr>
              </a:p>
            </p:txBody>
          </p:sp>
          <p:sp>
            <p:nvSpPr>
              <p:cNvPr id="47" name="Left Bracket 46"/>
              <p:cNvSpPr/>
              <p:nvPr/>
            </p:nvSpPr>
            <p:spPr>
              <a:xfrm rot="5400000">
                <a:off x="6047620" y="125090"/>
                <a:ext cx="477939" cy="4800420"/>
              </a:xfrm>
              <a:prstGeom prst="leftBracket">
                <a:avLst>
                  <a:gd name="adj" fmla="val 74043"/>
                </a:avLst>
              </a:prstGeom>
              <a:noFill/>
              <a:ln w="762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 Medium"/>
                </a:endParaRPr>
              </a:p>
            </p:txBody>
          </p:sp>
        </p:grpSp>
      </p:grp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263C-4789-E644-80C0-66CD49C8B3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35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Sharded</a:t>
            </a:r>
            <a:r>
              <a:rPr lang="en-US" dirty="0" smtClean="0"/>
              <a:t>, Geo-</a:t>
            </a:r>
            <a:r>
              <a:rPr lang="en-US" dirty="0"/>
              <a:t>R</a:t>
            </a:r>
            <a:r>
              <a:rPr lang="en-US" dirty="0" smtClean="0"/>
              <a:t>eplicated Storage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388923" y="2168209"/>
            <a:ext cx="3497457" cy="4342686"/>
          </a:xfrm>
          <a:prstGeom prst="roundRect">
            <a:avLst>
              <a:gd name="adj" fmla="val 9225"/>
            </a:avLst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 Medium"/>
              <a:cs typeface="Helvetica Neue Medium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84030" y="2345115"/>
            <a:ext cx="2116587" cy="4060990"/>
          </a:xfrm>
          <a:prstGeom prst="roundRect">
            <a:avLst>
              <a:gd name="adj" fmla="val 36514"/>
            </a:avLst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  <a:lin ang="13500000" scaled="0"/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 Medium"/>
              <a:cs typeface="Helvetica Neue Medium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829523" y="2722376"/>
            <a:ext cx="1625600" cy="3306469"/>
            <a:chOff x="2225527" y="2028429"/>
            <a:chExt cx="1625600" cy="3306469"/>
          </a:xfrm>
        </p:grpSpPr>
        <p:sp>
          <p:nvSpPr>
            <p:cNvPr id="5" name="Oval 4"/>
            <p:cNvSpPr/>
            <p:nvPr/>
          </p:nvSpPr>
          <p:spPr>
            <a:xfrm>
              <a:off x="2225527" y="2028429"/>
              <a:ext cx="1625600" cy="575746"/>
            </a:xfrm>
            <a:prstGeom prst="ellipse">
              <a:avLst/>
            </a:prstGeom>
            <a:gradFill>
              <a:lin ang="13500000" scaled="0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400" dirty="0">
                  <a:latin typeface="Helvetica Neue Medium"/>
                </a:rPr>
                <a:t>A</a:t>
              </a:r>
              <a:r>
                <a:rPr lang="en-US" sz="2400" dirty="0" smtClean="0">
                  <a:latin typeface="Helvetica Neue Medium"/>
                </a:rPr>
                <a:t>-</a:t>
              </a:r>
              <a:r>
                <a:rPr lang="en-US" sz="2400" dirty="0">
                  <a:latin typeface="Helvetica Neue Medium"/>
                </a:rPr>
                <a:t>F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225527" y="2938670"/>
              <a:ext cx="1625600" cy="575746"/>
            </a:xfrm>
            <a:prstGeom prst="ellipse">
              <a:avLst/>
            </a:prstGeom>
            <a:gradFill>
              <a:lin ang="13500000" scaled="0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400" dirty="0">
                  <a:latin typeface="Helvetica Neue Medium"/>
                </a:rPr>
                <a:t>G</a:t>
              </a:r>
              <a:r>
                <a:rPr lang="en-US" sz="2400" dirty="0" smtClean="0">
                  <a:latin typeface="Helvetica Neue Medium"/>
                </a:rPr>
                <a:t>-</a:t>
              </a:r>
              <a:r>
                <a:rPr lang="en-US" sz="2400" dirty="0">
                  <a:latin typeface="Helvetica Neue Medium"/>
                </a:rPr>
                <a:t>L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225527" y="3848911"/>
              <a:ext cx="1625600" cy="575746"/>
            </a:xfrm>
            <a:prstGeom prst="ellipse">
              <a:avLst/>
            </a:prstGeom>
            <a:gradFill>
              <a:lin ang="13500000" scaled="0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400" dirty="0" smtClean="0">
                  <a:latin typeface="Helvetica Neue Medium"/>
                </a:rPr>
                <a:t>M-R</a:t>
              </a:r>
              <a:endParaRPr lang="en-US" sz="2400" dirty="0">
                <a:latin typeface="Helvetica Neue Medium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225527" y="4759152"/>
              <a:ext cx="1625600" cy="575746"/>
            </a:xfrm>
            <a:prstGeom prst="ellipse">
              <a:avLst/>
            </a:prstGeom>
            <a:gradFill>
              <a:lin ang="13500000" scaled="0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400" dirty="0">
                  <a:latin typeface="Helvetica Neue Medium"/>
                </a:rPr>
                <a:t>S</a:t>
              </a:r>
              <a:r>
                <a:rPr lang="en-US" sz="2400" dirty="0" smtClean="0">
                  <a:latin typeface="Helvetica Neue Medium"/>
                </a:rPr>
                <a:t>-</a:t>
              </a:r>
              <a:r>
                <a:rPr lang="en-US" sz="2400" dirty="0">
                  <a:latin typeface="Helvetica Neue Medium"/>
                </a:rPr>
                <a:t>Z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700617" y="2581817"/>
            <a:ext cx="5119745" cy="4016873"/>
            <a:chOff x="3700617" y="2581817"/>
            <a:chExt cx="5119745" cy="4016873"/>
          </a:xfrm>
        </p:grpSpPr>
        <p:grpSp>
          <p:nvGrpSpPr>
            <p:cNvPr id="55" name="Group 54"/>
            <p:cNvGrpSpPr/>
            <p:nvPr/>
          </p:nvGrpSpPr>
          <p:grpSpPr>
            <a:xfrm>
              <a:off x="6993760" y="2581817"/>
              <a:ext cx="1826602" cy="2096449"/>
              <a:chOff x="6993760" y="2581817"/>
              <a:chExt cx="1826602" cy="2096449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6993760" y="2581817"/>
                <a:ext cx="1826602" cy="2096449"/>
              </a:xfrm>
              <a:prstGeom prst="roundRect">
                <a:avLst>
                  <a:gd name="adj" fmla="val 9225"/>
                </a:avLst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 Medium"/>
                  <a:cs typeface="Helvetica Neue Medium"/>
                </a:endParaRP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7715676" y="2679959"/>
                <a:ext cx="971124" cy="1863248"/>
                <a:chOff x="6065189" y="1859946"/>
                <a:chExt cx="2116587" cy="4060990"/>
              </a:xfrm>
            </p:grpSpPr>
            <p:sp>
              <p:nvSpPr>
                <p:cNvPr id="20" name="Rounded Rectangle 19"/>
                <p:cNvSpPr/>
                <p:nvPr/>
              </p:nvSpPr>
              <p:spPr>
                <a:xfrm>
                  <a:off x="6065189" y="1859946"/>
                  <a:ext cx="2116587" cy="4060990"/>
                </a:xfrm>
                <a:prstGeom prst="roundRect">
                  <a:avLst>
                    <a:gd name="adj" fmla="val 36514"/>
                  </a:avLst>
                </a:prstGeom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dk1">
                        <a:tint val="50000"/>
                        <a:shade val="100000"/>
                        <a:satMod val="350000"/>
                      </a:schemeClr>
                    </a:gs>
                  </a:gsLst>
                  <a:lin ang="13500000" scaled="0"/>
                </a:gra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en-US" sz="2400">
                    <a:latin typeface="Helvetica Neue Medium"/>
                    <a:cs typeface="Helvetica Neue Medium"/>
                  </a:endParaRPr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6310682" y="2237207"/>
                  <a:ext cx="1625600" cy="3306469"/>
                  <a:chOff x="2225527" y="2028429"/>
                  <a:chExt cx="1625600" cy="3306469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2225527" y="2028429"/>
                    <a:ext cx="1625600" cy="575746"/>
                  </a:xfrm>
                  <a:prstGeom prst="ellipse">
                    <a:avLst/>
                  </a:prstGeom>
                  <a:gradFill>
                    <a:lin ang="13500000" scaled="0"/>
                  </a:gra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ctr"/>
                    <a:r>
                      <a:rPr lang="en-US" sz="800" dirty="0">
                        <a:latin typeface="Helvetica Neue Medium"/>
                      </a:rPr>
                      <a:t>A</a:t>
                    </a:r>
                    <a:r>
                      <a:rPr lang="en-US" sz="800" dirty="0" smtClean="0">
                        <a:latin typeface="Helvetica Neue Medium"/>
                      </a:rPr>
                      <a:t>-</a:t>
                    </a:r>
                    <a:r>
                      <a:rPr lang="en-US" sz="800" dirty="0">
                        <a:latin typeface="Helvetica Neue Medium"/>
                      </a:rPr>
                      <a:t>F</a:t>
                    </a:r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2225527" y="2938670"/>
                    <a:ext cx="1625600" cy="575746"/>
                  </a:xfrm>
                  <a:prstGeom prst="ellipse">
                    <a:avLst/>
                  </a:prstGeom>
                  <a:gradFill>
                    <a:lin ang="13500000" scaled="0"/>
                  </a:gra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ctr"/>
                    <a:r>
                      <a:rPr lang="en-US" sz="800" dirty="0">
                        <a:latin typeface="Helvetica Neue Medium"/>
                      </a:rPr>
                      <a:t>G</a:t>
                    </a:r>
                    <a:r>
                      <a:rPr lang="en-US" sz="800" dirty="0" smtClean="0">
                        <a:latin typeface="Helvetica Neue Medium"/>
                      </a:rPr>
                      <a:t>-</a:t>
                    </a:r>
                    <a:r>
                      <a:rPr lang="en-US" sz="800" dirty="0">
                        <a:latin typeface="Helvetica Neue Medium"/>
                      </a:rPr>
                      <a:t>L</a:t>
                    </a:r>
                  </a:p>
                </p:txBody>
              </p:sp>
              <p:sp>
                <p:nvSpPr>
                  <p:cNvPr id="24" name="Oval 23"/>
                  <p:cNvSpPr/>
                  <p:nvPr/>
                </p:nvSpPr>
                <p:spPr>
                  <a:xfrm>
                    <a:off x="2225527" y="3848911"/>
                    <a:ext cx="1625600" cy="575746"/>
                  </a:xfrm>
                  <a:prstGeom prst="ellipse">
                    <a:avLst/>
                  </a:prstGeom>
                  <a:gradFill>
                    <a:lin ang="13500000" scaled="0"/>
                  </a:gra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ctr"/>
                    <a:r>
                      <a:rPr lang="en-US" sz="800" dirty="0" smtClean="0">
                        <a:latin typeface="Helvetica Neue Medium"/>
                      </a:rPr>
                      <a:t>M-R</a:t>
                    </a:r>
                    <a:endParaRPr lang="en-US" sz="800" dirty="0">
                      <a:latin typeface="Helvetica Neue Medium"/>
                    </a:endParaRPr>
                  </a:p>
                </p:txBody>
              </p:sp>
              <p:sp>
                <p:nvSpPr>
                  <p:cNvPr id="25" name="Oval 24"/>
                  <p:cNvSpPr/>
                  <p:nvPr/>
                </p:nvSpPr>
                <p:spPr>
                  <a:xfrm>
                    <a:off x="2225527" y="4759152"/>
                    <a:ext cx="1625600" cy="575746"/>
                  </a:xfrm>
                  <a:prstGeom prst="ellipse">
                    <a:avLst/>
                  </a:prstGeom>
                  <a:gradFill>
                    <a:lin ang="13500000" scaled="0"/>
                  </a:gra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ctr"/>
                    <a:r>
                      <a:rPr lang="en-US" sz="800" dirty="0">
                        <a:latin typeface="Helvetica Neue Medium"/>
                      </a:rPr>
                      <a:t>S</a:t>
                    </a:r>
                    <a:r>
                      <a:rPr lang="en-US" sz="800" dirty="0" smtClean="0">
                        <a:latin typeface="Helvetica Neue Medium"/>
                      </a:rPr>
                      <a:t>-</a:t>
                    </a:r>
                    <a:r>
                      <a:rPr lang="en-US" sz="800" dirty="0">
                        <a:latin typeface="Helvetica Neue Medium"/>
                      </a:rPr>
                      <a:t>Z</a:t>
                    </a:r>
                  </a:p>
                </p:txBody>
              </p:sp>
            </p:grpSp>
          </p:grpSp>
        </p:grpSp>
        <p:grpSp>
          <p:nvGrpSpPr>
            <p:cNvPr id="54" name="Group 53"/>
            <p:cNvGrpSpPr/>
            <p:nvPr/>
          </p:nvGrpSpPr>
          <p:grpSpPr>
            <a:xfrm>
              <a:off x="4929601" y="4502241"/>
              <a:ext cx="1826602" cy="2096449"/>
              <a:chOff x="4929601" y="4502241"/>
              <a:chExt cx="1826602" cy="2096449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4929601" y="4502241"/>
                <a:ext cx="1826602" cy="2096449"/>
              </a:xfrm>
              <a:prstGeom prst="roundRect">
                <a:avLst>
                  <a:gd name="adj" fmla="val 9225"/>
                </a:avLst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 Medium"/>
                  <a:cs typeface="Helvetica Neue Medium"/>
                </a:endParaRP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5660717" y="4616261"/>
                <a:ext cx="971124" cy="1863248"/>
                <a:chOff x="6065189" y="1859946"/>
                <a:chExt cx="2116587" cy="4060990"/>
              </a:xfrm>
            </p:grpSpPr>
            <p:sp>
              <p:nvSpPr>
                <p:cNvPr id="28" name="Rounded Rectangle 27"/>
                <p:cNvSpPr/>
                <p:nvPr/>
              </p:nvSpPr>
              <p:spPr>
                <a:xfrm>
                  <a:off x="6065189" y="1859946"/>
                  <a:ext cx="2116587" cy="4060990"/>
                </a:xfrm>
                <a:prstGeom prst="roundRect">
                  <a:avLst>
                    <a:gd name="adj" fmla="val 36514"/>
                  </a:avLst>
                </a:prstGeom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dk1">
                        <a:tint val="50000"/>
                        <a:shade val="100000"/>
                        <a:satMod val="350000"/>
                      </a:schemeClr>
                    </a:gs>
                  </a:gsLst>
                  <a:lin ang="13500000" scaled="0"/>
                </a:gra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en-US" sz="2400">
                    <a:latin typeface="Helvetica Neue Medium"/>
                    <a:cs typeface="Helvetica Neue Medium"/>
                  </a:endParaRPr>
                </a:p>
              </p:txBody>
            </p:sp>
            <p:grpSp>
              <p:nvGrpSpPr>
                <p:cNvPr id="29" name="Group 28"/>
                <p:cNvGrpSpPr/>
                <p:nvPr/>
              </p:nvGrpSpPr>
              <p:grpSpPr>
                <a:xfrm>
                  <a:off x="6310682" y="2237207"/>
                  <a:ext cx="1625600" cy="3306469"/>
                  <a:chOff x="2225527" y="2028429"/>
                  <a:chExt cx="1625600" cy="3306469"/>
                </a:xfrm>
              </p:grpSpPr>
              <p:sp>
                <p:nvSpPr>
                  <p:cNvPr id="30" name="Oval 29"/>
                  <p:cNvSpPr/>
                  <p:nvPr/>
                </p:nvSpPr>
                <p:spPr>
                  <a:xfrm>
                    <a:off x="2225527" y="2028429"/>
                    <a:ext cx="1625600" cy="575746"/>
                  </a:xfrm>
                  <a:prstGeom prst="ellipse">
                    <a:avLst/>
                  </a:prstGeom>
                  <a:gradFill>
                    <a:lin ang="13500000" scaled="0"/>
                  </a:gra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ctr"/>
                    <a:r>
                      <a:rPr lang="en-US" sz="800" dirty="0">
                        <a:latin typeface="Helvetica Neue Medium"/>
                      </a:rPr>
                      <a:t>A</a:t>
                    </a:r>
                    <a:r>
                      <a:rPr lang="en-US" sz="800" dirty="0" smtClean="0">
                        <a:latin typeface="Helvetica Neue Medium"/>
                      </a:rPr>
                      <a:t>-</a:t>
                    </a:r>
                    <a:r>
                      <a:rPr lang="en-US" sz="800" dirty="0">
                        <a:latin typeface="Helvetica Neue Medium"/>
                      </a:rPr>
                      <a:t>F</a:t>
                    </a:r>
                  </a:p>
                </p:txBody>
              </p:sp>
              <p:sp>
                <p:nvSpPr>
                  <p:cNvPr id="31" name="Oval 30"/>
                  <p:cNvSpPr/>
                  <p:nvPr/>
                </p:nvSpPr>
                <p:spPr>
                  <a:xfrm>
                    <a:off x="2225527" y="2938670"/>
                    <a:ext cx="1625600" cy="575746"/>
                  </a:xfrm>
                  <a:prstGeom prst="ellipse">
                    <a:avLst/>
                  </a:prstGeom>
                  <a:gradFill>
                    <a:lin ang="13500000" scaled="0"/>
                  </a:gra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ctr"/>
                    <a:r>
                      <a:rPr lang="en-US" sz="800" dirty="0">
                        <a:latin typeface="Helvetica Neue Medium"/>
                      </a:rPr>
                      <a:t>G</a:t>
                    </a:r>
                    <a:r>
                      <a:rPr lang="en-US" sz="800" dirty="0" smtClean="0">
                        <a:latin typeface="Helvetica Neue Medium"/>
                      </a:rPr>
                      <a:t>-</a:t>
                    </a:r>
                    <a:r>
                      <a:rPr lang="en-US" sz="800" dirty="0">
                        <a:latin typeface="Helvetica Neue Medium"/>
                      </a:rPr>
                      <a:t>L</a:t>
                    </a:r>
                  </a:p>
                </p:txBody>
              </p:sp>
              <p:sp>
                <p:nvSpPr>
                  <p:cNvPr id="32" name="Oval 31"/>
                  <p:cNvSpPr/>
                  <p:nvPr/>
                </p:nvSpPr>
                <p:spPr>
                  <a:xfrm>
                    <a:off x="2225527" y="3848911"/>
                    <a:ext cx="1625600" cy="575746"/>
                  </a:xfrm>
                  <a:prstGeom prst="ellipse">
                    <a:avLst/>
                  </a:prstGeom>
                  <a:gradFill>
                    <a:lin ang="13500000" scaled="0"/>
                  </a:gra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ctr"/>
                    <a:r>
                      <a:rPr lang="en-US" sz="800" dirty="0" smtClean="0">
                        <a:latin typeface="Helvetica Neue Medium"/>
                      </a:rPr>
                      <a:t>M-R</a:t>
                    </a:r>
                    <a:endParaRPr lang="en-US" sz="800" dirty="0">
                      <a:latin typeface="Helvetica Neue Medium"/>
                    </a:endParaRPr>
                  </a:p>
                </p:txBody>
              </p:sp>
              <p:sp>
                <p:nvSpPr>
                  <p:cNvPr id="33" name="Oval 32"/>
                  <p:cNvSpPr/>
                  <p:nvPr/>
                </p:nvSpPr>
                <p:spPr>
                  <a:xfrm>
                    <a:off x="2225527" y="4759152"/>
                    <a:ext cx="1625600" cy="575746"/>
                  </a:xfrm>
                  <a:prstGeom prst="ellipse">
                    <a:avLst/>
                  </a:prstGeom>
                  <a:gradFill>
                    <a:lin ang="13500000" scaled="0"/>
                  </a:gra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ctr"/>
                    <a:r>
                      <a:rPr lang="en-US" sz="800" dirty="0">
                        <a:latin typeface="Helvetica Neue Medium"/>
                      </a:rPr>
                      <a:t>S</a:t>
                    </a:r>
                    <a:r>
                      <a:rPr lang="en-US" sz="800" dirty="0" smtClean="0">
                        <a:latin typeface="Helvetica Neue Medium"/>
                      </a:rPr>
                      <a:t>-</a:t>
                    </a:r>
                    <a:r>
                      <a:rPr lang="en-US" sz="800" dirty="0">
                        <a:latin typeface="Helvetica Neue Medium"/>
                      </a:rPr>
                      <a:t>Z</a:t>
                    </a:r>
                  </a:p>
                </p:txBody>
              </p:sp>
            </p:grpSp>
          </p:grpSp>
        </p:grpSp>
        <p:cxnSp>
          <p:nvCxnSpPr>
            <p:cNvPr id="35" name="Straight Arrow Connector 34"/>
            <p:cNvCxnSpPr/>
            <p:nvPr/>
          </p:nvCxnSpPr>
          <p:spPr>
            <a:xfrm flipV="1">
              <a:off x="3700617" y="3270685"/>
              <a:ext cx="3174316" cy="231549"/>
            </a:xfrm>
            <a:prstGeom prst="straightConnector1">
              <a:avLst/>
            </a:prstGeom>
            <a:ln w="76200" cmpd="sng">
              <a:solidFill>
                <a:schemeClr val="tx2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6631841" y="4616261"/>
              <a:ext cx="1083835" cy="854888"/>
            </a:xfrm>
            <a:prstGeom prst="straightConnector1">
              <a:avLst/>
            </a:prstGeom>
            <a:ln w="76200" cmpd="sng">
              <a:solidFill>
                <a:schemeClr val="tx2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3700617" y="4512160"/>
              <a:ext cx="1228984" cy="341035"/>
            </a:xfrm>
            <a:prstGeom prst="straightConnector1">
              <a:avLst/>
            </a:prstGeom>
            <a:ln w="76200" cmpd="sng">
              <a:solidFill>
                <a:schemeClr val="tx2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263C-4789-E644-80C0-66CD49C8B398}" type="slidenum">
              <a:rPr lang="en-US" smtClean="0"/>
              <a:t>5</a:t>
            </a:fld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597623" y="2581817"/>
            <a:ext cx="6937710" cy="3801611"/>
            <a:chOff x="597623" y="2581817"/>
            <a:chExt cx="6937710" cy="3801611"/>
          </a:xfrm>
        </p:grpSpPr>
        <p:grpSp>
          <p:nvGrpSpPr>
            <p:cNvPr id="3" name="Group 2"/>
            <p:cNvGrpSpPr/>
            <p:nvPr/>
          </p:nvGrpSpPr>
          <p:grpSpPr>
            <a:xfrm>
              <a:off x="597623" y="2581817"/>
              <a:ext cx="824777" cy="3531183"/>
              <a:chOff x="597623" y="2581817"/>
              <a:chExt cx="824777" cy="3531183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597623" y="2581817"/>
                <a:ext cx="824777" cy="502681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3500000" scaled="0"/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en-US">
                  <a:latin typeface="Helvetica Neue Medium"/>
                  <a:cs typeface="Helvetica Neue Medium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97623" y="3338943"/>
                <a:ext cx="824777" cy="502681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3500000" scaled="0"/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en-US">
                  <a:latin typeface="Helvetica Neue Medium"/>
                  <a:cs typeface="Helvetica Neue Medium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597623" y="4096069"/>
                <a:ext cx="824777" cy="502681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3500000" scaled="0"/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en-US">
                  <a:latin typeface="Helvetica Neue Medium"/>
                  <a:cs typeface="Helvetica Neue Medium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97623" y="4853195"/>
                <a:ext cx="824777" cy="502681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3500000" scaled="0"/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en-US">
                  <a:latin typeface="Helvetica Neue Medium"/>
                  <a:cs typeface="Helvetica Neue Medium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597623" y="5610319"/>
                <a:ext cx="824777" cy="502681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3500000" scaled="0"/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en-US">
                  <a:latin typeface="Helvetica Neue Medium"/>
                  <a:cs typeface="Helvetica Neue Medium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101890" y="2821072"/>
              <a:ext cx="2433443" cy="3562356"/>
              <a:chOff x="5101890" y="2821072"/>
              <a:chExt cx="2433443" cy="3562356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5101890" y="4760153"/>
                <a:ext cx="333710" cy="1623275"/>
                <a:chOff x="597623" y="2581817"/>
                <a:chExt cx="824777" cy="3531183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597623" y="2581817"/>
                  <a:ext cx="824777" cy="502681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2">
                        <a:tint val="50000"/>
                        <a:shade val="100000"/>
                        <a:satMod val="350000"/>
                      </a:schemeClr>
                    </a:gs>
                  </a:gsLst>
                  <a:lin ang="13500000" scaled="0"/>
                </a:gra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62500" lnSpcReduction="20000"/>
                </a:bodyPr>
                <a:lstStyle/>
                <a:p>
                  <a:pPr algn="ctr"/>
                  <a:endParaRPr lang="en-US">
                    <a:latin typeface="Helvetica Neue Medium"/>
                    <a:cs typeface="Helvetica Neue Medium"/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597623" y="3338943"/>
                  <a:ext cx="824777" cy="502681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2">
                        <a:tint val="50000"/>
                        <a:shade val="100000"/>
                        <a:satMod val="350000"/>
                      </a:schemeClr>
                    </a:gs>
                  </a:gsLst>
                  <a:lin ang="13500000" scaled="0"/>
                </a:gra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62500" lnSpcReduction="20000"/>
                </a:bodyPr>
                <a:lstStyle/>
                <a:p>
                  <a:pPr algn="ctr"/>
                  <a:endParaRPr lang="en-US">
                    <a:latin typeface="Helvetica Neue Medium"/>
                    <a:cs typeface="Helvetica Neue Medium"/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597623" y="4096069"/>
                  <a:ext cx="824777" cy="502681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2">
                        <a:tint val="50000"/>
                        <a:shade val="100000"/>
                        <a:satMod val="350000"/>
                      </a:schemeClr>
                    </a:gs>
                  </a:gsLst>
                  <a:lin ang="13500000" scaled="0"/>
                </a:gra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62500" lnSpcReduction="20000"/>
                </a:bodyPr>
                <a:lstStyle/>
                <a:p>
                  <a:pPr algn="ctr"/>
                  <a:endParaRPr lang="en-US">
                    <a:latin typeface="Helvetica Neue Medium"/>
                    <a:cs typeface="Helvetica Neue Medium"/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597623" y="4853195"/>
                  <a:ext cx="824777" cy="502681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2">
                        <a:tint val="50000"/>
                        <a:shade val="100000"/>
                        <a:satMod val="350000"/>
                      </a:schemeClr>
                    </a:gs>
                  </a:gsLst>
                  <a:lin ang="13500000" scaled="0"/>
                </a:gra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62500" lnSpcReduction="20000"/>
                </a:bodyPr>
                <a:lstStyle/>
                <a:p>
                  <a:pPr algn="ctr"/>
                  <a:endParaRPr lang="en-US">
                    <a:latin typeface="Helvetica Neue Medium"/>
                    <a:cs typeface="Helvetica Neue Medium"/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597623" y="5610319"/>
                  <a:ext cx="824777" cy="502681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2">
                        <a:tint val="50000"/>
                        <a:shade val="100000"/>
                        <a:satMod val="350000"/>
                      </a:schemeClr>
                    </a:gs>
                  </a:gsLst>
                  <a:lin ang="13500000" scaled="0"/>
                </a:gra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62500" lnSpcReduction="20000"/>
                </a:bodyPr>
                <a:lstStyle/>
                <a:p>
                  <a:pPr algn="ctr"/>
                  <a:endParaRPr lang="en-US">
                    <a:latin typeface="Helvetica Neue Medium"/>
                    <a:cs typeface="Helvetica Neue Medium"/>
                  </a:endParaRPr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7201623" y="2821072"/>
                <a:ext cx="333710" cy="1623275"/>
                <a:chOff x="597623" y="2581817"/>
                <a:chExt cx="824777" cy="3531183"/>
              </a:xfrm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597623" y="2581817"/>
                  <a:ext cx="824777" cy="502681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2">
                        <a:tint val="50000"/>
                        <a:shade val="100000"/>
                        <a:satMod val="350000"/>
                      </a:schemeClr>
                    </a:gs>
                  </a:gsLst>
                  <a:lin ang="13500000" scaled="0"/>
                </a:gra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62500" lnSpcReduction="20000"/>
                </a:bodyPr>
                <a:lstStyle/>
                <a:p>
                  <a:pPr algn="ctr"/>
                  <a:endParaRPr lang="en-US">
                    <a:latin typeface="Helvetica Neue Medium"/>
                    <a:cs typeface="Helvetica Neue Medium"/>
                  </a:endParaRPr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597623" y="3338943"/>
                  <a:ext cx="824777" cy="502681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2">
                        <a:tint val="50000"/>
                        <a:shade val="100000"/>
                        <a:satMod val="350000"/>
                      </a:schemeClr>
                    </a:gs>
                  </a:gsLst>
                  <a:lin ang="13500000" scaled="0"/>
                </a:gra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62500" lnSpcReduction="20000"/>
                </a:bodyPr>
                <a:lstStyle/>
                <a:p>
                  <a:pPr algn="ctr"/>
                  <a:endParaRPr lang="en-US">
                    <a:latin typeface="Helvetica Neue Medium"/>
                    <a:cs typeface="Helvetica Neue Medium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597623" y="4096069"/>
                  <a:ext cx="824777" cy="502681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2">
                        <a:tint val="50000"/>
                        <a:shade val="100000"/>
                        <a:satMod val="350000"/>
                      </a:schemeClr>
                    </a:gs>
                  </a:gsLst>
                  <a:lin ang="13500000" scaled="0"/>
                </a:gra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62500" lnSpcReduction="20000"/>
                </a:bodyPr>
                <a:lstStyle/>
                <a:p>
                  <a:pPr algn="ctr"/>
                  <a:endParaRPr lang="en-US">
                    <a:latin typeface="Helvetica Neue Medium"/>
                    <a:cs typeface="Helvetica Neue Medium"/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597623" y="4853195"/>
                  <a:ext cx="824777" cy="502681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2">
                        <a:tint val="50000"/>
                        <a:shade val="100000"/>
                        <a:satMod val="350000"/>
                      </a:schemeClr>
                    </a:gs>
                  </a:gsLst>
                  <a:lin ang="13500000" scaled="0"/>
                </a:gra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62500" lnSpcReduction="20000"/>
                </a:bodyPr>
                <a:lstStyle/>
                <a:p>
                  <a:pPr algn="ctr"/>
                  <a:endParaRPr lang="en-US">
                    <a:latin typeface="Helvetica Neue Medium"/>
                    <a:cs typeface="Helvetica Neue Medium"/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597623" y="5610319"/>
                  <a:ext cx="824777" cy="502681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2">
                        <a:tint val="50000"/>
                        <a:shade val="100000"/>
                        <a:satMod val="350000"/>
                      </a:schemeClr>
                    </a:gs>
                  </a:gsLst>
                  <a:lin ang="13500000" scaled="0"/>
                </a:gra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62500" lnSpcReduction="20000"/>
                </a:bodyPr>
                <a:lstStyle/>
                <a:p>
                  <a:pPr algn="ctr"/>
                  <a:endParaRPr lang="en-US">
                    <a:latin typeface="Helvetica Neue Medium"/>
                    <a:cs typeface="Helvetica Neue Medium"/>
                  </a:endParaRPr>
                </a:p>
              </p:txBody>
            </p:sp>
          </p:grpSp>
        </p:grpSp>
      </p:grpSp>
      <p:grpSp>
        <p:nvGrpSpPr>
          <p:cNvPr id="38" name="Group 37"/>
          <p:cNvGrpSpPr/>
          <p:nvPr/>
        </p:nvGrpSpPr>
        <p:grpSpPr>
          <a:xfrm>
            <a:off x="457200" y="1332596"/>
            <a:ext cx="1372323" cy="3520599"/>
            <a:chOff x="457200" y="1332596"/>
            <a:chExt cx="1372323" cy="3520599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" y="1332596"/>
              <a:ext cx="821267" cy="821267"/>
            </a:xfrm>
            <a:prstGeom prst="rect">
              <a:avLst/>
            </a:prstGeom>
          </p:spPr>
        </p:pic>
        <p:cxnSp>
          <p:nvCxnSpPr>
            <p:cNvPr id="72" name="Straight Arrow Connector 71"/>
            <p:cNvCxnSpPr>
              <a:stCxn id="71" idx="2"/>
              <a:endCxn id="41" idx="0"/>
            </p:cNvCxnSpPr>
            <p:nvPr/>
          </p:nvCxnSpPr>
          <p:spPr>
            <a:xfrm>
              <a:off x="867834" y="2153863"/>
              <a:ext cx="142178" cy="427954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>
              <a:off x="1422400" y="2800674"/>
              <a:ext cx="407123" cy="2052521"/>
              <a:chOff x="4165600" y="3575454"/>
              <a:chExt cx="407123" cy="2052521"/>
            </a:xfrm>
          </p:grpSpPr>
          <p:cxnSp>
            <p:nvCxnSpPr>
              <p:cNvPr id="74" name="Straight Arrow Connector 73"/>
              <p:cNvCxnSpPr>
                <a:endCxn id="5" idx="2"/>
              </p:cNvCxnSpPr>
              <p:nvPr/>
            </p:nvCxnSpPr>
            <p:spPr>
              <a:xfrm>
                <a:off x="4165600" y="3575454"/>
                <a:ext cx="407123" cy="209575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4165600" y="3713669"/>
                <a:ext cx="407123" cy="926329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4165600" y="3898002"/>
                <a:ext cx="407123" cy="1729973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63486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8650" y="1600200"/>
            <a:ext cx="625333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Low Latency</a:t>
            </a:r>
          </a:p>
          <a:p>
            <a:pPr lvl="1"/>
            <a:r>
              <a:rPr lang="en-US" dirty="0" smtClean="0"/>
              <a:t>Improves user experience</a:t>
            </a:r>
          </a:p>
          <a:p>
            <a:pPr lvl="1"/>
            <a:r>
              <a:rPr lang="en-US" dirty="0" smtClean="0"/>
              <a:t>Correlates with revenue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sz="1100" dirty="0" smtClean="0"/>
          </a:p>
          <a:p>
            <a:pPr marL="0" indent="0">
              <a:buNone/>
            </a:pPr>
            <a:r>
              <a:rPr lang="en-US" dirty="0" smtClean="0"/>
              <a:t>   Strong Consistency</a:t>
            </a:r>
          </a:p>
          <a:p>
            <a:pPr lvl="1"/>
            <a:r>
              <a:rPr lang="en-US" dirty="0" smtClean="0"/>
              <a:t>Obey user expectations</a:t>
            </a:r>
          </a:p>
          <a:p>
            <a:pPr lvl="1"/>
            <a:r>
              <a:rPr lang="en-US" dirty="0" smtClean="0"/>
              <a:t>Easier for programmers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3489" y="3275677"/>
            <a:ext cx="6378610" cy="108227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Helvetica Neue Medium"/>
                <a:cs typeface="Helvetica Neue Medium"/>
              </a:rPr>
              <a:t>Fundamentally in Conflict</a:t>
            </a:r>
            <a:endParaRPr lang="en-US" sz="3200" dirty="0" smtClean="0">
              <a:solidFill>
                <a:schemeClr val="tx1"/>
              </a:solidFill>
              <a:latin typeface="Helvetica Neue Medium"/>
              <a:cs typeface="Helvetica Neue Medium"/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Helvetica Neue Medium"/>
                <a:cs typeface="Helvetica Neue Medium"/>
              </a:rPr>
              <a:t>[LiptonSandberg88, AttiyaWelch94]</a:t>
            </a:r>
            <a:endParaRPr lang="en-US" sz="28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337513" y="1731636"/>
            <a:ext cx="0" cy="1342018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308650" y="4638279"/>
            <a:ext cx="0" cy="1292574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930491" y="1731636"/>
            <a:ext cx="0" cy="1342018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930491" y="4638279"/>
            <a:ext cx="0" cy="1292574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800" dirty="0" smtClean="0"/>
              <a:t>Strong Consistency or Low Latency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1432345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700" dirty="0" smtClean="0"/>
              <a:t>Strong Consistency or Low Latency</a:t>
            </a:r>
            <a:endParaRPr lang="en-US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15448" y="1600200"/>
            <a:ext cx="420762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   Megastore </a:t>
            </a:r>
            <a:r>
              <a:rPr lang="en-US" sz="1800" dirty="0" smtClean="0"/>
              <a:t>[SIGMOD ‘08]</a:t>
            </a:r>
            <a:endParaRPr lang="en-US" dirty="0"/>
          </a:p>
          <a:p>
            <a:pPr marL="0" indent="0" algn="r">
              <a:buNone/>
            </a:pPr>
            <a:endParaRPr lang="en-US" sz="1400" dirty="0" smtClean="0"/>
          </a:p>
          <a:p>
            <a:pPr marL="0" indent="0" algn="r">
              <a:buNone/>
            </a:pPr>
            <a:r>
              <a:rPr lang="en-US" sz="2800" dirty="0" smtClean="0"/>
              <a:t>Spanner </a:t>
            </a:r>
            <a:r>
              <a:rPr lang="en-US" sz="1800" dirty="0" smtClean="0"/>
              <a:t>[OSDI ‘12]</a:t>
            </a:r>
            <a:r>
              <a:rPr lang="en-US" sz="2000" dirty="0" smtClean="0"/>
              <a:t> 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>
                <a:solidFill>
                  <a:schemeClr val="bg1"/>
                </a:solidFill>
                <a:sym typeface="Wingdings"/>
              </a:rPr>
              <a:t>.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r">
              <a:buNone/>
            </a:pPr>
            <a:endParaRPr lang="en-US" sz="1400" dirty="0" smtClean="0"/>
          </a:p>
          <a:p>
            <a:pPr marL="0" indent="0" algn="r">
              <a:buNone/>
            </a:pPr>
            <a:r>
              <a:rPr lang="en-US" sz="2800" dirty="0" smtClean="0"/>
              <a:t>Gemini </a:t>
            </a:r>
            <a:r>
              <a:rPr lang="en-US" sz="1800" dirty="0" smtClean="0"/>
              <a:t>[OSDI ‘12]</a:t>
            </a:r>
            <a:r>
              <a:rPr lang="en-US" sz="2000" dirty="0" smtClean="0"/>
              <a:t> 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>
                <a:solidFill>
                  <a:schemeClr val="bg1"/>
                </a:solidFill>
                <a:sym typeface="Wingdings"/>
              </a:rPr>
              <a:t>.</a:t>
            </a:r>
            <a:endParaRPr lang="en-US" sz="2400" dirty="0" smtClean="0"/>
          </a:p>
          <a:p>
            <a:pPr marL="0" indent="0" algn="r">
              <a:buNone/>
            </a:pPr>
            <a:endParaRPr lang="en-US" sz="1400" dirty="0" smtClean="0"/>
          </a:p>
          <a:p>
            <a:pPr marL="0" indent="0" algn="r">
              <a:buNone/>
            </a:pPr>
            <a:r>
              <a:rPr lang="en-US" sz="2800" dirty="0" smtClean="0"/>
              <a:t>Walter </a:t>
            </a:r>
            <a:r>
              <a:rPr lang="en-US" sz="1800" dirty="0" smtClean="0"/>
              <a:t>[SOSP </a:t>
            </a:r>
            <a:r>
              <a:rPr lang="fr-FR" sz="1800" dirty="0" smtClean="0"/>
              <a:t>’</a:t>
            </a:r>
            <a:r>
              <a:rPr lang="en-US" sz="1800" dirty="0" smtClean="0"/>
              <a:t>11]</a:t>
            </a:r>
            <a:r>
              <a:rPr lang="en-US" sz="2000" dirty="0" smtClean="0"/>
              <a:t> 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>
                <a:solidFill>
                  <a:schemeClr val="bg1"/>
                </a:solidFill>
                <a:sym typeface="Wingdings"/>
              </a:rPr>
              <a:t>.</a:t>
            </a:r>
            <a:endParaRPr lang="en-US" sz="24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44530" y="1600200"/>
            <a:ext cx="412733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Helvetica Neue Medium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Helvetica Neue Medium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 Neue Medium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Helvetica Neue Medium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Helvetica Neue Medium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       Dynamo </a:t>
            </a:r>
            <a:r>
              <a:rPr lang="en-US" sz="1800" dirty="0" smtClean="0"/>
              <a:t>[SOSP </a:t>
            </a:r>
            <a:r>
              <a:rPr lang="fr-FR" sz="1800" dirty="0" smtClean="0"/>
              <a:t>’</a:t>
            </a:r>
            <a:r>
              <a:rPr lang="en-US" sz="1800" dirty="0" smtClean="0"/>
              <a:t>07]</a:t>
            </a:r>
            <a:endParaRPr lang="en-US" sz="2000" dirty="0" smtClean="0"/>
          </a:p>
          <a:p>
            <a:pPr>
              <a:buFont typeface="Wingdings" charset="0"/>
              <a:buChar char="ß"/>
            </a:pPr>
            <a:endParaRPr lang="en-US" sz="1400" dirty="0" smtClean="0"/>
          </a:p>
          <a:p>
            <a:pPr>
              <a:buFont typeface="Wingdings" charset="0"/>
              <a:buChar char="ß"/>
            </a:pPr>
            <a:r>
              <a:rPr lang="en-US" sz="2400" dirty="0" smtClean="0">
                <a:sym typeface="Wingdings"/>
              </a:rPr>
              <a:t> </a:t>
            </a:r>
            <a:r>
              <a:rPr lang="en-US" sz="2800" dirty="0" smtClean="0">
                <a:sym typeface="Wingdings"/>
              </a:rPr>
              <a:t>COPS </a:t>
            </a:r>
            <a:r>
              <a:rPr lang="en-US" sz="1800" dirty="0" smtClean="0">
                <a:sym typeface="Wingdings"/>
              </a:rPr>
              <a:t>[SOSP </a:t>
            </a:r>
            <a:r>
              <a:rPr lang="fr-FR" sz="1800" dirty="0" smtClean="0">
                <a:sym typeface="Wingdings"/>
              </a:rPr>
              <a:t>’</a:t>
            </a:r>
            <a:r>
              <a:rPr lang="en-US" sz="1800" dirty="0" smtClean="0">
                <a:sym typeface="Wingdings"/>
              </a:rPr>
              <a:t>11]</a:t>
            </a:r>
            <a:endParaRPr lang="en-US" sz="2000" dirty="0" smtClean="0">
              <a:sym typeface="Wingdings"/>
            </a:endParaRPr>
          </a:p>
          <a:p>
            <a:pPr>
              <a:buFont typeface="Wingdings" charset="0"/>
              <a:buChar char="ß"/>
            </a:pPr>
            <a:endParaRPr lang="en-US" sz="1600" dirty="0" smtClean="0">
              <a:sym typeface="Wingdings"/>
            </a:endParaRPr>
          </a:p>
          <a:p>
            <a:pPr>
              <a:buFont typeface="Wingdings" charset="0"/>
              <a:buChar char="ß"/>
            </a:pPr>
            <a:r>
              <a:rPr lang="en-US" sz="2400" dirty="0" smtClean="0">
                <a:solidFill>
                  <a:srgbClr val="FFFFFF"/>
                </a:solidFill>
                <a:sym typeface="Wingdings"/>
              </a:rPr>
              <a:t> </a:t>
            </a:r>
            <a:r>
              <a:rPr lang="en-US" b="1" dirty="0" err="1" smtClean="0">
                <a:sym typeface="Wingdings"/>
              </a:rPr>
              <a:t>Eiger</a:t>
            </a:r>
            <a:endParaRPr lang="en-US" sz="2400" b="1" dirty="0" smtClean="0">
              <a:sym typeface="Wingdings"/>
            </a:endParaRPr>
          </a:p>
          <a:p>
            <a:pPr marL="457200" lvl="1" indent="0">
              <a:buNone/>
            </a:pPr>
            <a:r>
              <a:rPr lang="en-US" sz="2000" dirty="0" smtClean="0"/>
              <a:t> </a:t>
            </a:r>
            <a:r>
              <a:rPr lang="en-US" sz="2400" dirty="0" smtClean="0"/>
              <a:t>Obey user expectations</a:t>
            </a:r>
          </a:p>
          <a:p>
            <a:pPr marL="457200" lvl="1" indent="0">
              <a:buNone/>
            </a:pPr>
            <a:r>
              <a:rPr lang="en-US" sz="2400" dirty="0" smtClean="0"/>
              <a:t> Easier for programmers</a:t>
            </a:r>
          </a:p>
          <a:p>
            <a:pPr>
              <a:buFont typeface="Wingdings" charset="0"/>
              <a:buChar char="ß"/>
            </a:pPr>
            <a:endParaRPr lang="en-US" sz="2400" b="1" dirty="0">
              <a:sym typeface="Wingdings"/>
            </a:endParaRPr>
          </a:p>
          <a:p>
            <a:pPr>
              <a:buFont typeface="Wingdings" charset="0"/>
              <a:buChar char="ß"/>
            </a:pP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 rot="5400000">
            <a:off x="1860833" y="3648983"/>
            <a:ext cx="5191439" cy="72874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820928" y="3424663"/>
            <a:ext cx="518637" cy="0"/>
          </a:xfrm>
          <a:prstGeom prst="straightConnector1">
            <a:avLst/>
          </a:prstGeom>
          <a:ln w="1016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416525" y="3775406"/>
            <a:ext cx="3565406" cy="894679"/>
          </a:xfrm>
          <a:prstGeom prst="rect">
            <a:avLst/>
          </a:prstGeom>
          <a:noFill/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642530" y="3775406"/>
            <a:ext cx="3773995" cy="2833671"/>
            <a:chOff x="1642530" y="3775406"/>
            <a:chExt cx="3773995" cy="2833671"/>
          </a:xfrm>
        </p:grpSpPr>
        <p:grpSp>
          <p:nvGrpSpPr>
            <p:cNvPr id="13" name="Group 12"/>
            <p:cNvGrpSpPr/>
            <p:nvPr/>
          </p:nvGrpSpPr>
          <p:grpSpPr>
            <a:xfrm>
              <a:off x="1642530" y="4670085"/>
              <a:ext cx="3480741" cy="1938992"/>
              <a:chOff x="524932" y="5267056"/>
              <a:chExt cx="3480741" cy="1938992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524932" y="5270634"/>
                <a:ext cx="3302000" cy="1604300"/>
              </a:xfrm>
              <a:prstGeom prst="rect">
                <a:avLst/>
              </a:prstGeom>
              <a:solidFill>
                <a:srgbClr val="FFFFFF"/>
              </a:solidFill>
              <a:ln w="28575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>
                  <a:solidFill>
                    <a:srgbClr val="000000"/>
                  </a:solidFill>
                  <a:latin typeface="Helvetica Neue Medium"/>
                  <a:cs typeface="Helvetica Neue Medium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92667" y="5267056"/>
                <a:ext cx="341300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Helvetica Neue Medium"/>
                    <a:cs typeface="Helvetica Neue Medium"/>
                  </a:rPr>
                  <a:t>Causal+ Consistency</a:t>
                </a:r>
              </a:p>
              <a:p>
                <a:r>
                  <a:rPr lang="en-US" sz="2400" dirty="0" smtClean="0">
                    <a:latin typeface="Helvetica Neue Medium"/>
                    <a:cs typeface="Helvetica Neue Medium"/>
                  </a:rPr>
                  <a:t>Rich Data Model</a:t>
                </a:r>
              </a:p>
              <a:p>
                <a:r>
                  <a:rPr lang="en-US" sz="2400" dirty="0" smtClean="0">
                    <a:latin typeface="Helvetica Neue Medium"/>
                    <a:cs typeface="Helvetica Neue Medium"/>
                  </a:rPr>
                  <a:t>Read-only </a:t>
                </a:r>
                <a:r>
                  <a:rPr lang="en-US" sz="2400" dirty="0" err="1" smtClean="0">
                    <a:latin typeface="Helvetica Neue Medium"/>
                    <a:cs typeface="Helvetica Neue Medium"/>
                  </a:rPr>
                  <a:t>Txns</a:t>
                </a:r>
                <a:endParaRPr lang="en-US" sz="2400" dirty="0" smtClean="0">
                  <a:latin typeface="Helvetica Neue Medium"/>
                  <a:cs typeface="Helvetica Neue Medium"/>
                </a:endParaRPr>
              </a:p>
              <a:p>
                <a:r>
                  <a:rPr lang="en-US" sz="2400" dirty="0" smtClean="0">
                    <a:latin typeface="Helvetica Neue Medium"/>
                    <a:cs typeface="Helvetica Neue Medium"/>
                  </a:rPr>
                  <a:t>Write-only </a:t>
                </a:r>
                <a:r>
                  <a:rPr lang="en-US" sz="2400" dirty="0" err="1" smtClean="0">
                    <a:latin typeface="Helvetica Neue Medium"/>
                    <a:cs typeface="Helvetica Neue Medium"/>
                  </a:rPr>
                  <a:t>Txns</a:t>
                </a:r>
                <a:endParaRPr lang="en-US" sz="2400" dirty="0" smtClean="0">
                  <a:latin typeface="Helvetica Neue Medium"/>
                  <a:cs typeface="Helvetica Neue Medium"/>
                </a:endParaRPr>
              </a:p>
              <a:p>
                <a:endParaRPr lang="en-US" sz="2400" dirty="0">
                  <a:latin typeface="Helvetica Neue Medium"/>
                  <a:cs typeface="Helvetica Neue Medium"/>
                </a:endParaRPr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 flipV="1">
              <a:off x="4944530" y="3775406"/>
              <a:ext cx="471995" cy="89468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4944530" y="4670085"/>
              <a:ext cx="471995" cy="1607878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1299601"/>
            <a:ext cx="9144000" cy="5604933"/>
          </a:xfrm>
          <a:custGeom>
            <a:avLst/>
            <a:gdLst>
              <a:gd name="connsiteX0" fmla="*/ 0 w 9144000"/>
              <a:gd name="connsiteY0" fmla="*/ 0 h 5604933"/>
              <a:gd name="connsiteX1" fmla="*/ 9144000 w 9144000"/>
              <a:gd name="connsiteY1" fmla="*/ 0 h 5604933"/>
              <a:gd name="connsiteX2" fmla="*/ 9144000 w 9144000"/>
              <a:gd name="connsiteY2" fmla="*/ 2416256 h 5604933"/>
              <a:gd name="connsiteX3" fmla="*/ 9076267 w 9144000"/>
              <a:gd name="connsiteY3" fmla="*/ 2421466 h 5604933"/>
              <a:gd name="connsiteX4" fmla="*/ 4811374 w 9144000"/>
              <a:gd name="connsiteY4" fmla="*/ 1673270 h 5604933"/>
              <a:gd name="connsiteX5" fmla="*/ 3894667 w 9144000"/>
              <a:gd name="connsiteY5" fmla="*/ 3166533 h 5604933"/>
              <a:gd name="connsiteX6" fmla="*/ 1100667 w 9144000"/>
              <a:gd name="connsiteY6" fmla="*/ 3183466 h 5604933"/>
              <a:gd name="connsiteX7" fmla="*/ 1100667 w 9144000"/>
              <a:gd name="connsiteY7" fmla="*/ 5604933 h 5604933"/>
              <a:gd name="connsiteX8" fmla="*/ 0 w 9144000"/>
              <a:gd name="connsiteY8" fmla="*/ 5604933 h 5604933"/>
              <a:gd name="connsiteX9" fmla="*/ 0 w 9144000"/>
              <a:gd name="connsiteY9" fmla="*/ 0 h 5604933"/>
              <a:gd name="connsiteX0" fmla="*/ 0 w 9144000"/>
              <a:gd name="connsiteY0" fmla="*/ 0 h 5604933"/>
              <a:gd name="connsiteX1" fmla="*/ 9144000 w 9144000"/>
              <a:gd name="connsiteY1" fmla="*/ 0 h 5604933"/>
              <a:gd name="connsiteX2" fmla="*/ 9144000 w 9144000"/>
              <a:gd name="connsiteY2" fmla="*/ 2416256 h 5604933"/>
              <a:gd name="connsiteX3" fmla="*/ 9114748 w 9144000"/>
              <a:gd name="connsiteY3" fmla="*/ 1709446 h 5604933"/>
              <a:gd name="connsiteX4" fmla="*/ 4811374 w 9144000"/>
              <a:gd name="connsiteY4" fmla="*/ 1673270 h 5604933"/>
              <a:gd name="connsiteX5" fmla="*/ 3894667 w 9144000"/>
              <a:gd name="connsiteY5" fmla="*/ 3166533 h 5604933"/>
              <a:gd name="connsiteX6" fmla="*/ 1100667 w 9144000"/>
              <a:gd name="connsiteY6" fmla="*/ 3183466 h 5604933"/>
              <a:gd name="connsiteX7" fmla="*/ 1100667 w 9144000"/>
              <a:gd name="connsiteY7" fmla="*/ 5604933 h 5604933"/>
              <a:gd name="connsiteX8" fmla="*/ 0 w 9144000"/>
              <a:gd name="connsiteY8" fmla="*/ 5604933 h 5604933"/>
              <a:gd name="connsiteX9" fmla="*/ 0 w 9144000"/>
              <a:gd name="connsiteY9" fmla="*/ 0 h 5604933"/>
              <a:gd name="connsiteX0" fmla="*/ 0 w 9144000"/>
              <a:gd name="connsiteY0" fmla="*/ 0 h 5604933"/>
              <a:gd name="connsiteX1" fmla="*/ 9144000 w 9144000"/>
              <a:gd name="connsiteY1" fmla="*/ 0 h 5604933"/>
              <a:gd name="connsiteX2" fmla="*/ 9144000 w 9144000"/>
              <a:gd name="connsiteY2" fmla="*/ 1665749 h 5604933"/>
              <a:gd name="connsiteX3" fmla="*/ 9114748 w 9144000"/>
              <a:gd name="connsiteY3" fmla="*/ 1709446 h 5604933"/>
              <a:gd name="connsiteX4" fmla="*/ 4811374 w 9144000"/>
              <a:gd name="connsiteY4" fmla="*/ 1673270 h 5604933"/>
              <a:gd name="connsiteX5" fmla="*/ 3894667 w 9144000"/>
              <a:gd name="connsiteY5" fmla="*/ 3166533 h 5604933"/>
              <a:gd name="connsiteX6" fmla="*/ 1100667 w 9144000"/>
              <a:gd name="connsiteY6" fmla="*/ 3183466 h 5604933"/>
              <a:gd name="connsiteX7" fmla="*/ 1100667 w 9144000"/>
              <a:gd name="connsiteY7" fmla="*/ 5604933 h 5604933"/>
              <a:gd name="connsiteX8" fmla="*/ 0 w 9144000"/>
              <a:gd name="connsiteY8" fmla="*/ 5604933 h 5604933"/>
              <a:gd name="connsiteX9" fmla="*/ 0 w 9144000"/>
              <a:gd name="connsiteY9" fmla="*/ 0 h 560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000" h="5604933">
                <a:moveTo>
                  <a:pt x="0" y="0"/>
                </a:moveTo>
                <a:lnTo>
                  <a:pt x="9144000" y="0"/>
                </a:lnTo>
                <a:lnTo>
                  <a:pt x="9144000" y="1665749"/>
                </a:lnTo>
                <a:lnTo>
                  <a:pt x="9114748" y="1709446"/>
                </a:lnTo>
                <a:lnTo>
                  <a:pt x="4811374" y="1673270"/>
                </a:lnTo>
                <a:lnTo>
                  <a:pt x="3894667" y="3166533"/>
                </a:lnTo>
                <a:lnTo>
                  <a:pt x="1100667" y="3183466"/>
                </a:lnTo>
                <a:lnTo>
                  <a:pt x="1100667" y="5604933"/>
                </a:lnTo>
                <a:lnTo>
                  <a:pt x="0" y="560493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9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Eiger</a:t>
            </a:r>
            <a:r>
              <a:rPr lang="en-US" dirty="0" smtClean="0"/>
              <a:t> Ensures Low Latency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388923" y="2168209"/>
            <a:ext cx="3497457" cy="4342686"/>
          </a:xfrm>
          <a:prstGeom prst="roundRect">
            <a:avLst>
              <a:gd name="adj" fmla="val 9225"/>
            </a:avLst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 Medium"/>
              <a:cs typeface="Helvetica Neue Medium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84030" y="2345115"/>
            <a:ext cx="2116587" cy="4060990"/>
          </a:xfrm>
          <a:prstGeom prst="roundRect">
            <a:avLst>
              <a:gd name="adj" fmla="val 36514"/>
            </a:avLst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  <a:lin ang="13500000" scaled="0"/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 Medium"/>
              <a:cs typeface="Helvetica Neue Medium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829523" y="2722376"/>
            <a:ext cx="1625600" cy="3306469"/>
            <a:chOff x="2225527" y="2028429"/>
            <a:chExt cx="1625600" cy="3306469"/>
          </a:xfrm>
        </p:grpSpPr>
        <p:sp>
          <p:nvSpPr>
            <p:cNvPr id="5" name="Oval 4"/>
            <p:cNvSpPr/>
            <p:nvPr/>
          </p:nvSpPr>
          <p:spPr>
            <a:xfrm>
              <a:off x="2225527" y="2028429"/>
              <a:ext cx="1625600" cy="575746"/>
            </a:xfrm>
            <a:prstGeom prst="ellipse">
              <a:avLst/>
            </a:prstGeom>
            <a:gradFill>
              <a:lin ang="13500000" scaled="0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400" dirty="0">
                  <a:latin typeface="Helvetica Neue Medium"/>
                </a:rPr>
                <a:t>A</a:t>
              </a:r>
              <a:r>
                <a:rPr lang="en-US" sz="2400" dirty="0" smtClean="0">
                  <a:latin typeface="Helvetica Neue Medium"/>
                </a:rPr>
                <a:t>-</a:t>
              </a:r>
              <a:r>
                <a:rPr lang="en-US" sz="2400" dirty="0">
                  <a:latin typeface="Helvetica Neue Medium"/>
                </a:rPr>
                <a:t>F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225527" y="2938670"/>
              <a:ext cx="1625600" cy="575746"/>
            </a:xfrm>
            <a:prstGeom prst="ellipse">
              <a:avLst/>
            </a:prstGeom>
            <a:gradFill>
              <a:lin ang="13500000" scaled="0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400" dirty="0">
                  <a:latin typeface="Helvetica Neue Medium"/>
                </a:rPr>
                <a:t>G</a:t>
              </a:r>
              <a:r>
                <a:rPr lang="en-US" sz="2400" dirty="0" smtClean="0">
                  <a:latin typeface="Helvetica Neue Medium"/>
                </a:rPr>
                <a:t>-</a:t>
              </a:r>
              <a:r>
                <a:rPr lang="en-US" sz="2400" dirty="0">
                  <a:latin typeface="Helvetica Neue Medium"/>
                </a:rPr>
                <a:t>L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225527" y="3848911"/>
              <a:ext cx="1625600" cy="575746"/>
            </a:xfrm>
            <a:prstGeom prst="ellipse">
              <a:avLst/>
            </a:prstGeom>
            <a:gradFill>
              <a:lin ang="13500000" scaled="0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400" dirty="0" smtClean="0">
                  <a:latin typeface="Helvetica Neue Medium"/>
                </a:rPr>
                <a:t>M-R</a:t>
              </a:r>
              <a:endParaRPr lang="en-US" sz="2400" dirty="0">
                <a:latin typeface="Helvetica Neue Medium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225527" y="4759152"/>
              <a:ext cx="1625600" cy="575746"/>
            </a:xfrm>
            <a:prstGeom prst="ellipse">
              <a:avLst/>
            </a:prstGeom>
            <a:gradFill>
              <a:lin ang="13500000" scaled="0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2400" dirty="0">
                  <a:latin typeface="Helvetica Neue Medium"/>
                </a:rPr>
                <a:t>S</a:t>
              </a:r>
              <a:r>
                <a:rPr lang="en-US" sz="2400" dirty="0" smtClean="0">
                  <a:latin typeface="Helvetica Neue Medium"/>
                </a:rPr>
                <a:t>-</a:t>
              </a:r>
              <a:r>
                <a:rPr lang="en-US" sz="2400" dirty="0">
                  <a:latin typeface="Helvetica Neue Medium"/>
                </a:rPr>
                <a:t>Z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700617" y="2581817"/>
            <a:ext cx="5119745" cy="4016873"/>
            <a:chOff x="3700617" y="2581817"/>
            <a:chExt cx="5119745" cy="4016873"/>
          </a:xfrm>
        </p:grpSpPr>
        <p:grpSp>
          <p:nvGrpSpPr>
            <p:cNvPr id="55" name="Group 54"/>
            <p:cNvGrpSpPr/>
            <p:nvPr/>
          </p:nvGrpSpPr>
          <p:grpSpPr>
            <a:xfrm>
              <a:off x="6993760" y="2581817"/>
              <a:ext cx="1826602" cy="2096449"/>
              <a:chOff x="6993760" y="2581817"/>
              <a:chExt cx="1826602" cy="2096449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6993760" y="2581817"/>
                <a:ext cx="1826602" cy="2096449"/>
              </a:xfrm>
              <a:prstGeom prst="roundRect">
                <a:avLst>
                  <a:gd name="adj" fmla="val 9225"/>
                </a:avLst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 Medium"/>
                  <a:cs typeface="Helvetica Neue Medium"/>
                </a:endParaRP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7715676" y="2679959"/>
                <a:ext cx="971124" cy="1863248"/>
                <a:chOff x="6065189" y="1859946"/>
                <a:chExt cx="2116587" cy="4060990"/>
              </a:xfrm>
            </p:grpSpPr>
            <p:sp>
              <p:nvSpPr>
                <p:cNvPr id="20" name="Rounded Rectangle 19"/>
                <p:cNvSpPr/>
                <p:nvPr/>
              </p:nvSpPr>
              <p:spPr>
                <a:xfrm>
                  <a:off x="6065189" y="1859946"/>
                  <a:ext cx="2116587" cy="4060990"/>
                </a:xfrm>
                <a:prstGeom prst="roundRect">
                  <a:avLst>
                    <a:gd name="adj" fmla="val 36514"/>
                  </a:avLst>
                </a:prstGeom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dk1">
                        <a:tint val="50000"/>
                        <a:shade val="100000"/>
                        <a:satMod val="350000"/>
                      </a:schemeClr>
                    </a:gs>
                  </a:gsLst>
                  <a:lin ang="13500000" scaled="0"/>
                </a:gra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en-US" sz="2400">
                    <a:latin typeface="Helvetica Neue Medium"/>
                    <a:cs typeface="Helvetica Neue Medium"/>
                  </a:endParaRPr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6310682" y="2237207"/>
                  <a:ext cx="1625600" cy="3306469"/>
                  <a:chOff x="2225527" y="2028429"/>
                  <a:chExt cx="1625600" cy="3306469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2225527" y="2028429"/>
                    <a:ext cx="1625600" cy="575746"/>
                  </a:xfrm>
                  <a:prstGeom prst="ellipse">
                    <a:avLst/>
                  </a:prstGeom>
                  <a:gradFill>
                    <a:lin ang="13500000" scaled="0"/>
                  </a:gra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ctr"/>
                    <a:r>
                      <a:rPr lang="en-US" sz="800" dirty="0">
                        <a:latin typeface="Helvetica Neue Medium"/>
                      </a:rPr>
                      <a:t>A</a:t>
                    </a:r>
                    <a:r>
                      <a:rPr lang="en-US" sz="800" dirty="0" smtClean="0">
                        <a:latin typeface="Helvetica Neue Medium"/>
                      </a:rPr>
                      <a:t>-</a:t>
                    </a:r>
                    <a:r>
                      <a:rPr lang="en-US" sz="800" dirty="0">
                        <a:latin typeface="Helvetica Neue Medium"/>
                      </a:rPr>
                      <a:t>F</a:t>
                    </a:r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2225527" y="2938670"/>
                    <a:ext cx="1625600" cy="575746"/>
                  </a:xfrm>
                  <a:prstGeom prst="ellipse">
                    <a:avLst/>
                  </a:prstGeom>
                  <a:gradFill>
                    <a:lin ang="13500000" scaled="0"/>
                  </a:gra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ctr"/>
                    <a:r>
                      <a:rPr lang="en-US" sz="800" dirty="0">
                        <a:latin typeface="Helvetica Neue Medium"/>
                      </a:rPr>
                      <a:t>G</a:t>
                    </a:r>
                    <a:r>
                      <a:rPr lang="en-US" sz="800" dirty="0" smtClean="0">
                        <a:latin typeface="Helvetica Neue Medium"/>
                      </a:rPr>
                      <a:t>-</a:t>
                    </a:r>
                    <a:r>
                      <a:rPr lang="en-US" sz="800" dirty="0">
                        <a:latin typeface="Helvetica Neue Medium"/>
                      </a:rPr>
                      <a:t>L</a:t>
                    </a:r>
                  </a:p>
                </p:txBody>
              </p:sp>
              <p:sp>
                <p:nvSpPr>
                  <p:cNvPr id="24" name="Oval 23"/>
                  <p:cNvSpPr/>
                  <p:nvPr/>
                </p:nvSpPr>
                <p:spPr>
                  <a:xfrm>
                    <a:off x="2225527" y="3848911"/>
                    <a:ext cx="1625600" cy="575746"/>
                  </a:xfrm>
                  <a:prstGeom prst="ellipse">
                    <a:avLst/>
                  </a:prstGeom>
                  <a:gradFill>
                    <a:lin ang="13500000" scaled="0"/>
                  </a:gra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ctr"/>
                    <a:r>
                      <a:rPr lang="en-US" sz="800" dirty="0" smtClean="0">
                        <a:latin typeface="Helvetica Neue Medium"/>
                      </a:rPr>
                      <a:t>M-R</a:t>
                    </a:r>
                    <a:endParaRPr lang="en-US" sz="800" dirty="0">
                      <a:latin typeface="Helvetica Neue Medium"/>
                    </a:endParaRPr>
                  </a:p>
                </p:txBody>
              </p:sp>
              <p:sp>
                <p:nvSpPr>
                  <p:cNvPr id="25" name="Oval 24"/>
                  <p:cNvSpPr/>
                  <p:nvPr/>
                </p:nvSpPr>
                <p:spPr>
                  <a:xfrm>
                    <a:off x="2225527" y="4759152"/>
                    <a:ext cx="1625600" cy="575746"/>
                  </a:xfrm>
                  <a:prstGeom prst="ellipse">
                    <a:avLst/>
                  </a:prstGeom>
                  <a:gradFill>
                    <a:lin ang="13500000" scaled="0"/>
                  </a:gra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ctr"/>
                    <a:r>
                      <a:rPr lang="en-US" sz="800" dirty="0">
                        <a:latin typeface="Helvetica Neue Medium"/>
                      </a:rPr>
                      <a:t>S</a:t>
                    </a:r>
                    <a:r>
                      <a:rPr lang="en-US" sz="800" dirty="0" smtClean="0">
                        <a:latin typeface="Helvetica Neue Medium"/>
                      </a:rPr>
                      <a:t>-</a:t>
                    </a:r>
                    <a:r>
                      <a:rPr lang="en-US" sz="800" dirty="0">
                        <a:latin typeface="Helvetica Neue Medium"/>
                      </a:rPr>
                      <a:t>Z</a:t>
                    </a:r>
                  </a:p>
                </p:txBody>
              </p:sp>
            </p:grpSp>
          </p:grpSp>
        </p:grpSp>
        <p:grpSp>
          <p:nvGrpSpPr>
            <p:cNvPr id="54" name="Group 53"/>
            <p:cNvGrpSpPr/>
            <p:nvPr/>
          </p:nvGrpSpPr>
          <p:grpSpPr>
            <a:xfrm>
              <a:off x="4929601" y="4502241"/>
              <a:ext cx="1826602" cy="2096449"/>
              <a:chOff x="4929601" y="4502241"/>
              <a:chExt cx="1826602" cy="2096449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4929601" y="4502241"/>
                <a:ext cx="1826602" cy="2096449"/>
              </a:xfrm>
              <a:prstGeom prst="roundRect">
                <a:avLst>
                  <a:gd name="adj" fmla="val 9225"/>
                </a:avLst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 Medium"/>
                  <a:cs typeface="Helvetica Neue Medium"/>
                </a:endParaRP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5660717" y="4616261"/>
                <a:ext cx="971124" cy="1863248"/>
                <a:chOff x="6065189" y="1859946"/>
                <a:chExt cx="2116587" cy="4060990"/>
              </a:xfrm>
            </p:grpSpPr>
            <p:sp>
              <p:nvSpPr>
                <p:cNvPr id="28" name="Rounded Rectangle 27"/>
                <p:cNvSpPr/>
                <p:nvPr/>
              </p:nvSpPr>
              <p:spPr>
                <a:xfrm>
                  <a:off x="6065189" y="1859946"/>
                  <a:ext cx="2116587" cy="4060990"/>
                </a:xfrm>
                <a:prstGeom prst="roundRect">
                  <a:avLst>
                    <a:gd name="adj" fmla="val 36514"/>
                  </a:avLst>
                </a:prstGeom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dk1">
                        <a:tint val="50000"/>
                        <a:shade val="100000"/>
                        <a:satMod val="350000"/>
                      </a:schemeClr>
                    </a:gs>
                  </a:gsLst>
                  <a:lin ang="13500000" scaled="0"/>
                </a:gradFill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en-US" sz="2400">
                    <a:latin typeface="Helvetica Neue Medium"/>
                    <a:cs typeface="Helvetica Neue Medium"/>
                  </a:endParaRPr>
                </a:p>
              </p:txBody>
            </p:sp>
            <p:grpSp>
              <p:nvGrpSpPr>
                <p:cNvPr id="29" name="Group 28"/>
                <p:cNvGrpSpPr/>
                <p:nvPr/>
              </p:nvGrpSpPr>
              <p:grpSpPr>
                <a:xfrm>
                  <a:off x="6310682" y="2237207"/>
                  <a:ext cx="1625600" cy="3306469"/>
                  <a:chOff x="2225527" y="2028429"/>
                  <a:chExt cx="1625600" cy="3306469"/>
                </a:xfrm>
              </p:grpSpPr>
              <p:sp>
                <p:nvSpPr>
                  <p:cNvPr id="30" name="Oval 29"/>
                  <p:cNvSpPr/>
                  <p:nvPr/>
                </p:nvSpPr>
                <p:spPr>
                  <a:xfrm>
                    <a:off x="2225527" y="2028429"/>
                    <a:ext cx="1625600" cy="575746"/>
                  </a:xfrm>
                  <a:prstGeom prst="ellipse">
                    <a:avLst/>
                  </a:prstGeom>
                  <a:gradFill>
                    <a:lin ang="13500000" scaled="0"/>
                  </a:gra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ctr"/>
                    <a:r>
                      <a:rPr lang="en-US" sz="800" dirty="0">
                        <a:latin typeface="Helvetica Neue Medium"/>
                      </a:rPr>
                      <a:t>A</a:t>
                    </a:r>
                    <a:r>
                      <a:rPr lang="en-US" sz="800" dirty="0" smtClean="0">
                        <a:latin typeface="Helvetica Neue Medium"/>
                      </a:rPr>
                      <a:t>-</a:t>
                    </a:r>
                    <a:r>
                      <a:rPr lang="en-US" sz="800" dirty="0">
                        <a:latin typeface="Helvetica Neue Medium"/>
                      </a:rPr>
                      <a:t>F</a:t>
                    </a:r>
                  </a:p>
                </p:txBody>
              </p:sp>
              <p:sp>
                <p:nvSpPr>
                  <p:cNvPr id="31" name="Oval 30"/>
                  <p:cNvSpPr/>
                  <p:nvPr/>
                </p:nvSpPr>
                <p:spPr>
                  <a:xfrm>
                    <a:off x="2225527" y="2938670"/>
                    <a:ext cx="1625600" cy="575746"/>
                  </a:xfrm>
                  <a:prstGeom prst="ellipse">
                    <a:avLst/>
                  </a:prstGeom>
                  <a:gradFill>
                    <a:lin ang="13500000" scaled="0"/>
                  </a:gra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ctr"/>
                    <a:r>
                      <a:rPr lang="en-US" sz="800" dirty="0">
                        <a:latin typeface="Helvetica Neue Medium"/>
                      </a:rPr>
                      <a:t>G</a:t>
                    </a:r>
                    <a:r>
                      <a:rPr lang="en-US" sz="800" dirty="0" smtClean="0">
                        <a:latin typeface="Helvetica Neue Medium"/>
                      </a:rPr>
                      <a:t>-</a:t>
                    </a:r>
                    <a:r>
                      <a:rPr lang="en-US" sz="800" dirty="0">
                        <a:latin typeface="Helvetica Neue Medium"/>
                      </a:rPr>
                      <a:t>L</a:t>
                    </a:r>
                  </a:p>
                </p:txBody>
              </p:sp>
              <p:sp>
                <p:nvSpPr>
                  <p:cNvPr id="32" name="Oval 31"/>
                  <p:cNvSpPr/>
                  <p:nvPr/>
                </p:nvSpPr>
                <p:spPr>
                  <a:xfrm>
                    <a:off x="2225527" y="3848911"/>
                    <a:ext cx="1625600" cy="575746"/>
                  </a:xfrm>
                  <a:prstGeom prst="ellipse">
                    <a:avLst/>
                  </a:prstGeom>
                  <a:gradFill>
                    <a:lin ang="13500000" scaled="0"/>
                  </a:gra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ctr"/>
                    <a:r>
                      <a:rPr lang="en-US" sz="800" dirty="0" smtClean="0">
                        <a:latin typeface="Helvetica Neue Medium"/>
                      </a:rPr>
                      <a:t>M-R</a:t>
                    </a:r>
                    <a:endParaRPr lang="en-US" sz="800" dirty="0">
                      <a:latin typeface="Helvetica Neue Medium"/>
                    </a:endParaRPr>
                  </a:p>
                </p:txBody>
              </p:sp>
              <p:sp>
                <p:nvSpPr>
                  <p:cNvPr id="33" name="Oval 32"/>
                  <p:cNvSpPr/>
                  <p:nvPr/>
                </p:nvSpPr>
                <p:spPr>
                  <a:xfrm>
                    <a:off x="2225527" y="4759152"/>
                    <a:ext cx="1625600" cy="575746"/>
                  </a:xfrm>
                  <a:prstGeom prst="ellipse">
                    <a:avLst/>
                  </a:prstGeom>
                  <a:gradFill>
                    <a:lin ang="13500000" scaled="0"/>
                  </a:gradFill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algn="ctr"/>
                    <a:r>
                      <a:rPr lang="en-US" sz="800" dirty="0">
                        <a:latin typeface="Helvetica Neue Medium"/>
                      </a:rPr>
                      <a:t>S</a:t>
                    </a:r>
                    <a:r>
                      <a:rPr lang="en-US" sz="800" dirty="0" smtClean="0">
                        <a:latin typeface="Helvetica Neue Medium"/>
                      </a:rPr>
                      <a:t>-</a:t>
                    </a:r>
                    <a:r>
                      <a:rPr lang="en-US" sz="800" dirty="0">
                        <a:latin typeface="Helvetica Neue Medium"/>
                      </a:rPr>
                      <a:t>Z</a:t>
                    </a:r>
                  </a:p>
                </p:txBody>
              </p:sp>
            </p:grpSp>
          </p:grpSp>
        </p:grpSp>
        <p:cxnSp>
          <p:nvCxnSpPr>
            <p:cNvPr id="35" name="Straight Arrow Connector 34"/>
            <p:cNvCxnSpPr/>
            <p:nvPr/>
          </p:nvCxnSpPr>
          <p:spPr>
            <a:xfrm flipV="1">
              <a:off x="3700617" y="3270685"/>
              <a:ext cx="3174316" cy="231549"/>
            </a:xfrm>
            <a:prstGeom prst="straightConnector1">
              <a:avLst/>
            </a:prstGeom>
            <a:ln w="76200" cmpd="sng">
              <a:solidFill>
                <a:schemeClr val="tx2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6631841" y="4616261"/>
              <a:ext cx="1083835" cy="854888"/>
            </a:xfrm>
            <a:prstGeom prst="straightConnector1">
              <a:avLst/>
            </a:prstGeom>
            <a:ln w="76200" cmpd="sng">
              <a:solidFill>
                <a:schemeClr val="tx2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3700617" y="4512160"/>
              <a:ext cx="1228984" cy="341035"/>
            </a:xfrm>
            <a:prstGeom prst="straightConnector1">
              <a:avLst/>
            </a:prstGeom>
            <a:ln w="76200" cmpd="sng">
              <a:solidFill>
                <a:schemeClr val="tx2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263C-4789-E644-80C0-66CD49C8B398}" type="slidenum">
              <a:rPr lang="en-US" smtClean="0"/>
              <a:t>8</a:t>
            </a:fld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597623" y="2581817"/>
            <a:ext cx="6937710" cy="3801611"/>
            <a:chOff x="597623" y="2581817"/>
            <a:chExt cx="6937710" cy="3801611"/>
          </a:xfrm>
        </p:grpSpPr>
        <p:grpSp>
          <p:nvGrpSpPr>
            <p:cNvPr id="3" name="Group 2"/>
            <p:cNvGrpSpPr/>
            <p:nvPr/>
          </p:nvGrpSpPr>
          <p:grpSpPr>
            <a:xfrm>
              <a:off x="597623" y="2581817"/>
              <a:ext cx="824777" cy="3531183"/>
              <a:chOff x="597623" y="2581817"/>
              <a:chExt cx="824777" cy="3531183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597623" y="2581817"/>
                <a:ext cx="824777" cy="502681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3500000" scaled="0"/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en-US">
                  <a:latin typeface="Helvetica Neue Medium"/>
                  <a:cs typeface="Helvetica Neue Medium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97623" y="3338943"/>
                <a:ext cx="824777" cy="502681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3500000" scaled="0"/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en-US">
                  <a:latin typeface="Helvetica Neue Medium"/>
                  <a:cs typeface="Helvetica Neue Medium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597623" y="4096069"/>
                <a:ext cx="824777" cy="502681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3500000" scaled="0"/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en-US">
                  <a:latin typeface="Helvetica Neue Medium"/>
                  <a:cs typeface="Helvetica Neue Medium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97623" y="4853195"/>
                <a:ext cx="824777" cy="502681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3500000" scaled="0"/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en-US">
                  <a:latin typeface="Helvetica Neue Medium"/>
                  <a:cs typeface="Helvetica Neue Medium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597623" y="5610319"/>
                <a:ext cx="824777" cy="502681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3500000" scaled="0"/>
              </a:gra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en-US">
                  <a:latin typeface="Helvetica Neue Medium"/>
                  <a:cs typeface="Helvetica Neue Medium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5101890" y="2821072"/>
              <a:ext cx="2433443" cy="3562356"/>
              <a:chOff x="5101890" y="2821072"/>
              <a:chExt cx="2433443" cy="3562356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5101890" y="4760153"/>
                <a:ext cx="333710" cy="1623275"/>
                <a:chOff x="597623" y="2581817"/>
                <a:chExt cx="824777" cy="3531183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597623" y="2581817"/>
                  <a:ext cx="824777" cy="502681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2">
                        <a:tint val="50000"/>
                        <a:shade val="100000"/>
                        <a:satMod val="350000"/>
                      </a:schemeClr>
                    </a:gs>
                  </a:gsLst>
                  <a:lin ang="13500000" scaled="0"/>
                </a:gra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62500" lnSpcReduction="20000"/>
                </a:bodyPr>
                <a:lstStyle/>
                <a:p>
                  <a:pPr algn="ctr"/>
                  <a:endParaRPr lang="en-US">
                    <a:latin typeface="Helvetica Neue Medium"/>
                    <a:cs typeface="Helvetica Neue Medium"/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597623" y="3338943"/>
                  <a:ext cx="824777" cy="502681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2">
                        <a:tint val="50000"/>
                        <a:shade val="100000"/>
                        <a:satMod val="350000"/>
                      </a:schemeClr>
                    </a:gs>
                  </a:gsLst>
                  <a:lin ang="13500000" scaled="0"/>
                </a:gra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62500" lnSpcReduction="20000"/>
                </a:bodyPr>
                <a:lstStyle/>
                <a:p>
                  <a:pPr algn="ctr"/>
                  <a:endParaRPr lang="en-US">
                    <a:latin typeface="Helvetica Neue Medium"/>
                    <a:cs typeface="Helvetica Neue Medium"/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597623" y="4096069"/>
                  <a:ext cx="824777" cy="502681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2">
                        <a:tint val="50000"/>
                        <a:shade val="100000"/>
                        <a:satMod val="350000"/>
                      </a:schemeClr>
                    </a:gs>
                  </a:gsLst>
                  <a:lin ang="13500000" scaled="0"/>
                </a:gra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62500" lnSpcReduction="20000"/>
                </a:bodyPr>
                <a:lstStyle/>
                <a:p>
                  <a:pPr algn="ctr"/>
                  <a:endParaRPr lang="en-US">
                    <a:latin typeface="Helvetica Neue Medium"/>
                    <a:cs typeface="Helvetica Neue Medium"/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597623" y="4853195"/>
                  <a:ext cx="824777" cy="502681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2">
                        <a:tint val="50000"/>
                        <a:shade val="100000"/>
                        <a:satMod val="350000"/>
                      </a:schemeClr>
                    </a:gs>
                  </a:gsLst>
                  <a:lin ang="13500000" scaled="0"/>
                </a:gra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62500" lnSpcReduction="20000"/>
                </a:bodyPr>
                <a:lstStyle/>
                <a:p>
                  <a:pPr algn="ctr"/>
                  <a:endParaRPr lang="en-US">
                    <a:latin typeface="Helvetica Neue Medium"/>
                    <a:cs typeface="Helvetica Neue Medium"/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597623" y="5610319"/>
                  <a:ext cx="824777" cy="502681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2">
                        <a:tint val="50000"/>
                        <a:shade val="100000"/>
                        <a:satMod val="350000"/>
                      </a:schemeClr>
                    </a:gs>
                  </a:gsLst>
                  <a:lin ang="13500000" scaled="0"/>
                </a:gra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62500" lnSpcReduction="20000"/>
                </a:bodyPr>
                <a:lstStyle/>
                <a:p>
                  <a:pPr algn="ctr"/>
                  <a:endParaRPr lang="en-US">
                    <a:latin typeface="Helvetica Neue Medium"/>
                    <a:cs typeface="Helvetica Neue Medium"/>
                  </a:endParaRPr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7201623" y="2821072"/>
                <a:ext cx="333710" cy="1623275"/>
                <a:chOff x="597623" y="2581817"/>
                <a:chExt cx="824777" cy="3531183"/>
              </a:xfrm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597623" y="2581817"/>
                  <a:ext cx="824777" cy="502681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2">
                        <a:tint val="50000"/>
                        <a:shade val="100000"/>
                        <a:satMod val="350000"/>
                      </a:schemeClr>
                    </a:gs>
                  </a:gsLst>
                  <a:lin ang="13500000" scaled="0"/>
                </a:gra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62500" lnSpcReduction="20000"/>
                </a:bodyPr>
                <a:lstStyle/>
                <a:p>
                  <a:pPr algn="ctr"/>
                  <a:endParaRPr lang="en-US">
                    <a:latin typeface="Helvetica Neue Medium"/>
                    <a:cs typeface="Helvetica Neue Medium"/>
                  </a:endParaRPr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597623" y="3338943"/>
                  <a:ext cx="824777" cy="502681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2">
                        <a:tint val="50000"/>
                        <a:shade val="100000"/>
                        <a:satMod val="350000"/>
                      </a:schemeClr>
                    </a:gs>
                  </a:gsLst>
                  <a:lin ang="13500000" scaled="0"/>
                </a:gra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62500" lnSpcReduction="20000"/>
                </a:bodyPr>
                <a:lstStyle/>
                <a:p>
                  <a:pPr algn="ctr"/>
                  <a:endParaRPr lang="en-US">
                    <a:latin typeface="Helvetica Neue Medium"/>
                    <a:cs typeface="Helvetica Neue Medium"/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597623" y="4096069"/>
                  <a:ext cx="824777" cy="502681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2">
                        <a:tint val="50000"/>
                        <a:shade val="100000"/>
                        <a:satMod val="350000"/>
                      </a:schemeClr>
                    </a:gs>
                  </a:gsLst>
                  <a:lin ang="13500000" scaled="0"/>
                </a:gra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62500" lnSpcReduction="20000"/>
                </a:bodyPr>
                <a:lstStyle/>
                <a:p>
                  <a:pPr algn="ctr"/>
                  <a:endParaRPr lang="en-US">
                    <a:latin typeface="Helvetica Neue Medium"/>
                    <a:cs typeface="Helvetica Neue Medium"/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597623" y="4853195"/>
                  <a:ext cx="824777" cy="502681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2">
                        <a:tint val="50000"/>
                        <a:shade val="100000"/>
                        <a:satMod val="350000"/>
                      </a:schemeClr>
                    </a:gs>
                  </a:gsLst>
                  <a:lin ang="13500000" scaled="0"/>
                </a:gra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62500" lnSpcReduction="20000"/>
                </a:bodyPr>
                <a:lstStyle/>
                <a:p>
                  <a:pPr algn="ctr"/>
                  <a:endParaRPr lang="en-US">
                    <a:latin typeface="Helvetica Neue Medium"/>
                    <a:cs typeface="Helvetica Neue Medium"/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597623" y="5610319"/>
                  <a:ext cx="824777" cy="502681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tint val="100000"/>
                        <a:shade val="100000"/>
                        <a:satMod val="130000"/>
                      </a:schemeClr>
                    </a:gs>
                    <a:gs pos="100000">
                      <a:schemeClr val="accent2">
                        <a:tint val="50000"/>
                        <a:shade val="100000"/>
                        <a:satMod val="350000"/>
                      </a:schemeClr>
                    </a:gs>
                  </a:gsLst>
                  <a:lin ang="13500000" scaled="0"/>
                </a:gra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 fontScale="62500" lnSpcReduction="20000"/>
                </a:bodyPr>
                <a:lstStyle/>
                <a:p>
                  <a:pPr algn="ctr"/>
                  <a:endParaRPr lang="en-US">
                    <a:latin typeface="Helvetica Neue Medium"/>
                    <a:cs typeface="Helvetica Neue Medium"/>
                  </a:endParaRPr>
                </a:p>
              </p:txBody>
            </p:sp>
          </p:grpSp>
        </p:grpSp>
      </p:grpSp>
      <p:grpSp>
        <p:nvGrpSpPr>
          <p:cNvPr id="38" name="Group 37"/>
          <p:cNvGrpSpPr/>
          <p:nvPr/>
        </p:nvGrpSpPr>
        <p:grpSpPr>
          <a:xfrm>
            <a:off x="457200" y="1332596"/>
            <a:ext cx="1372323" cy="3520599"/>
            <a:chOff x="457200" y="1332596"/>
            <a:chExt cx="1372323" cy="3520599"/>
          </a:xfrm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" y="1332596"/>
              <a:ext cx="821267" cy="821267"/>
            </a:xfrm>
            <a:prstGeom prst="rect">
              <a:avLst/>
            </a:prstGeom>
          </p:spPr>
        </p:pic>
        <p:cxnSp>
          <p:nvCxnSpPr>
            <p:cNvPr id="72" name="Straight Arrow Connector 71"/>
            <p:cNvCxnSpPr>
              <a:stCxn id="71" idx="2"/>
              <a:endCxn id="41" idx="0"/>
            </p:cNvCxnSpPr>
            <p:nvPr/>
          </p:nvCxnSpPr>
          <p:spPr>
            <a:xfrm>
              <a:off x="867834" y="2153863"/>
              <a:ext cx="142178" cy="427954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>
              <a:off x="1422400" y="2800674"/>
              <a:ext cx="407123" cy="2052521"/>
              <a:chOff x="4165600" y="3575454"/>
              <a:chExt cx="407123" cy="2052521"/>
            </a:xfrm>
          </p:grpSpPr>
          <p:cxnSp>
            <p:nvCxnSpPr>
              <p:cNvPr id="74" name="Straight Arrow Connector 73"/>
              <p:cNvCxnSpPr>
                <a:endCxn id="5" idx="2"/>
              </p:cNvCxnSpPr>
              <p:nvPr/>
            </p:nvCxnSpPr>
            <p:spPr>
              <a:xfrm>
                <a:off x="4165600" y="3575454"/>
                <a:ext cx="407123" cy="209575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4165600" y="3713669"/>
                <a:ext cx="407123" cy="926329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4165600" y="3898002"/>
                <a:ext cx="407123" cy="1729973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Rectangle 8"/>
          <p:cNvSpPr/>
          <p:nvPr/>
        </p:nvSpPr>
        <p:spPr>
          <a:xfrm>
            <a:off x="0" y="1264864"/>
            <a:ext cx="9144000" cy="5593136"/>
          </a:xfrm>
          <a:custGeom>
            <a:avLst/>
            <a:gdLst/>
            <a:ahLst/>
            <a:cxnLst/>
            <a:rect l="l" t="t" r="r" b="b"/>
            <a:pathLst>
              <a:path w="9144000" h="5593136">
                <a:moveTo>
                  <a:pt x="338124" y="902600"/>
                </a:moveTo>
                <a:lnTo>
                  <a:pt x="338124" y="5333825"/>
                </a:lnTo>
                <a:lnTo>
                  <a:pt x="3886380" y="5333825"/>
                </a:lnTo>
                <a:lnTo>
                  <a:pt x="3886380" y="902600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5593136"/>
                </a:lnTo>
                <a:lnTo>
                  <a:pt x="0" y="5593136"/>
                </a:lnTo>
                <a:close/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04579" y="1439698"/>
            <a:ext cx="3623733" cy="905417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Helvetica Neue Medium"/>
                <a:cs typeface="Helvetica Neue Medium"/>
              </a:rPr>
              <a:t>Keep All Ops Local</a:t>
            </a:r>
            <a:endParaRPr lang="en-US" sz="2800" dirty="0">
              <a:solidFill>
                <a:schemeClr val="tx1"/>
              </a:solidFill>
              <a:latin typeface="Helvetica Neue Medium"/>
              <a:cs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65209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Causal+ Consistency Across DCs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913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If </a:t>
            </a:r>
            <a:r>
              <a:rPr lang="en-US" sz="2800" i="1" dirty="0" smtClean="0"/>
              <a:t>A</a:t>
            </a:r>
            <a:r>
              <a:rPr lang="en-US" sz="2800" dirty="0" smtClean="0"/>
              <a:t> happens before </a:t>
            </a:r>
            <a:r>
              <a:rPr lang="en-US" sz="2800" i="1" dirty="0" smtClean="0"/>
              <a:t>B</a:t>
            </a:r>
          </a:p>
          <a:p>
            <a:pPr lvl="1"/>
            <a:r>
              <a:rPr lang="en-US" sz="2400" dirty="0" smtClean="0"/>
              <a:t>Everyone sees </a:t>
            </a:r>
            <a:r>
              <a:rPr lang="en-US" sz="2400" i="1" dirty="0" smtClean="0"/>
              <a:t>A</a:t>
            </a:r>
            <a:r>
              <a:rPr lang="en-US" sz="2400" dirty="0" smtClean="0"/>
              <a:t> before </a:t>
            </a:r>
            <a:r>
              <a:rPr lang="en-US" sz="2400" i="1" dirty="0" smtClean="0"/>
              <a:t>B</a:t>
            </a:r>
          </a:p>
          <a:p>
            <a:endParaRPr lang="en-US" sz="2800" dirty="0" smtClean="0"/>
          </a:p>
          <a:p>
            <a:r>
              <a:rPr lang="en-US" sz="2800" dirty="0" smtClean="0"/>
              <a:t>Obeys user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expectations</a:t>
            </a:r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Simplifies</a:t>
            </a:r>
          </a:p>
          <a:p>
            <a:pPr marL="0" indent="0">
              <a:buNone/>
            </a:pPr>
            <a:r>
              <a:rPr lang="en-US" sz="2800" dirty="0" smtClean="0"/>
              <a:t>    programming</a:t>
            </a:r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3444108" y="2958898"/>
            <a:ext cx="1130083" cy="1483263"/>
            <a:chOff x="964733" y="2597153"/>
            <a:chExt cx="1541864" cy="2023736"/>
          </a:xfrm>
        </p:grpSpPr>
        <p:sp>
          <p:nvSpPr>
            <p:cNvPr id="5" name="Rectangle 4"/>
            <p:cNvSpPr/>
            <p:nvPr/>
          </p:nvSpPr>
          <p:spPr>
            <a:xfrm>
              <a:off x="973666" y="4159224"/>
              <a:ext cx="1523999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>
              <a:normAutofit fontScale="62500" lnSpcReduction="20000"/>
            </a:bodyPr>
            <a:lstStyle/>
            <a:p>
              <a:pPr algn="ctr"/>
              <a:r>
                <a:rPr lang="en-US" sz="2400" dirty="0" smtClean="0">
                  <a:latin typeface="Helvetica Neue Medium"/>
                </a:rPr>
                <a:t>New Job!</a:t>
              </a:r>
              <a:endParaRPr lang="en-US" sz="2400" dirty="0">
                <a:latin typeface="Helvetica Neue Medium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964733" y="2597153"/>
              <a:ext cx="1541864" cy="888582"/>
              <a:chOff x="4118673" y="1978739"/>
              <a:chExt cx="1541864" cy="888582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4118673" y="1978739"/>
                <a:ext cx="1541864" cy="888582"/>
              </a:xfrm>
              <a:prstGeom prst="rect">
                <a:avLst/>
              </a:prstGeom>
              <a:solidFill>
                <a:srgbClr val="6F4A26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>
                <a:normAutofit fontScale="70000" lnSpcReduction="20000"/>
              </a:bodyPr>
              <a:lstStyle/>
              <a:p>
                <a:pPr algn="ctr"/>
                <a:r>
                  <a:rPr lang="en-US" sz="2900" u="sng" dirty="0" smtClean="0">
                    <a:latin typeface="Helvetica Neue Medium"/>
                  </a:rPr>
                  <a:t>Friends</a:t>
                </a:r>
              </a:p>
              <a:p>
                <a:pPr algn="ctr"/>
                <a:r>
                  <a:rPr lang="en-US" sz="2900" dirty="0" smtClean="0">
                    <a:latin typeface="Helvetica Neue Medium"/>
                  </a:rPr>
                  <a:t>Boss</a:t>
                </a:r>
                <a:endParaRPr lang="en-US" sz="2900" dirty="0">
                  <a:solidFill>
                    <a:schemeClr val="bg1"/>
                  </a:solidFill>
                  <a:latin typeface="Helvetica Neue Medium"/>
                  <a:cs typeface="Helvetica Neue Medium"/>
                </a:endParaRPr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4381501" y="2404698"/>
                <a:ext cx="1025051" cy="251816"/>
                <a:chOff x="4381501" y="2385454"/>
                <a:chExt cx="1025051" cy="251816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4381501" y="2385454"/>
                  <a:ext cx="1025051" cy="251816"/>
                </a:xfrm>
                <a:prstGeom prst="line">
                  <a:avLst/>
                </a:prstGeom>
                <a:ln w="38100" cmpd="sng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4381501" y="2385454"/>
                  <a:ext cx="1025051" cy="251816"/>
                </a:xfrm>
                <a:prstGeom prst="line">
                  <a:avLst/>
                </a:prstGeom>
                <a:ln w="38100" cmpd="sng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oup 6"/>
            <p:cNvGrpSpPr/>
            <p:nvPr/>
          </p:nvGrpSpPr>
          <p:grpSpPr>
            <a:xfrm>
              <a:off x="1223140" y="3594782"/>
              <a:ext cx="1025051" cy="515525"/>
              <a:chOff x="1261312" y="3594782"/>
              <a:chExt cx="1025051" cy="515525"/>
            </a:xfrm>
          </p:grpSpPr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1261312" y="3594782"/>
                <a:ext cx="1025051" cy="515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/>
                  <a:buNone/>
                </a:pPr>
                <a:r>
                  <a:rPr lang="en-US" sz="2400" dirty="0" smtClean="0">
                    <a:latin typeface="Helvetica Neue Medium"/>
                  </a:rPr>
                  <a:t>Then</a:t>
                </a:r>
                <a:endParaRPr lang="en-US" sz="2400" dirty="0">
                  <a:latin typeface="Helvetica Neue Medium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1261927" y="3659969"/>
                <a:ext cx="3092" cy="3851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2282656" y="3659969"/>
                <a:ext cx="3092" cy="3851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5204993" y="3020086"/>
            <a:ext cx="1601019" cy="1340013"/>
            <a:chOff x="3136900" y="3023112"/>
            <a:chExt cx="2184400" cy="1828288"/>
          </a:xfrm>
        </p:grpSpPr>
        <p:grpSp>
          <p:nvGrpSpPr>
            <p:cNvPr id="17" name="Group 16"/>
            <p:cNvGrpSpPr/>
            <p:nvPr/>
          </p:nvGrpSpPr>
          <p:grpSpPr>
            <a:xfrm>
              <a:off x="3716575" y="3594782"/>
              <a:ext cx="1025051" cy="515525"/>
              <a:chOff x="1261312" y="3594782"/>
              <a:chExt cx="1025051" cy="515525"/>
            </a:xfrm>
          </p:grpSpPr>
          <p:sp>
            <p:nvSpPr>
              <p:cNvPr id="21" name="Content Placeholder 2"/>
              <p:cNvSpPr txBox="1">
                <a:spLocks/>
              </p:cNvSpPr>
              <p:nvPr/>
            </p:nvSpPr>
            <p:spPr>
              <a:xfrm>
                <a:off x="1261312" y="3594782"/>
                <a:ext cx="1025051" cy="515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/>
                  <a:buNone/>
                </a:pPr>
                <a:r>
                  <a:rPr lang="en-US" sz="2400" dirty="0" smtClean="0">
                    <a:latin typeface="Helvetica Neue Medium"/>
                  </a:rPr>
                  <a:t>Then</a:t>
                </a:r>
                <a:endParaRPr lang="en-US" sz="2400" dirty="0">
                  <a:latin typeface="Helvetica Neue Medium"/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1261927" y="3659969"/>
                <a:ext cx="3092" cy="3851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2282656" y="3659969"/>
                <a:ext cx="3092" cy="3851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/>
            <a:srcRect l="1" t="6834" r="-1776" b="10147"/>
            <a:stretch/>
          </p:blipFill>
          <p:spPr>
            <a:xfrm>
              <a:off x="3136900" y="3023112"/>
              <a:ext cx="2184400" cy="412238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4"/>
            <a:srcRect l="7407" r="9872" b="13489"/>
            <a:stretch/>
          </p:blipFill>
          <p:spPr>
            <a:xfrm>
              <a:off x="3661802" y="4159224"/>
              <a:ext cx="1134597" cy="692176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3838363" y="4868537"/>
            <a:ext cx="2243666" cy="1632569"/>
            <a:chOff x="2870205" y="2812057"/>
            <a:chExt cx="2540000" cy="1848192"/>
          </a:xfrm>
        </p:grpSpPr>
        <p:grpSp>
          <p:nvGrpSpPr>
            <p:cNvPr id="25" name="Group 24"/>
            <p:cNvGrpSpPr/>
            <p:nvPr/>
          </p:nvGrpSpPr>
          <p:grpSpPr>
            <a:xfrm>
              <a:off x="3627680" y="3594782"/>
              <a:ext cx="1025051" cy="515525"/>
              <a:chOff x="1261312" y="3594782"/>
              <a:chExt cx="1025051" cy="515525"/>
            </a:xfrm>
          </p:grpSpPr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1261312" y="3594782"/>
                <a:ext cx="1025051" cy="5155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/>
                  <a:buNone/>
                </a:pPr>
                <a:r>
                  <a:rPr lang="en-US" sz="2400" dirty="0" smtClean="0">
                    <a:latin typeface="Helvetica Neue Medium"/>
                  </a:rPr>
                  <a:t>Then</a:t>
                </a:r>
                <a:endParaRPr lang="en-US" sz="2400" dirty="0">
                  <a:latin typeface="Helvetica Neue Medium"/>
                </a:endParaRP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1261927" y="3659969"/>
                <a:ext cx="3092" cy="3851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2282656" y="3659969"/>
                <a:ext cx="3092" cy="3851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2870205" y="2812057"/>
              <a:ext cx="2540000" cy="756676"/>
              <a:chOff x="8068734" y="2093999"/>
              <a:chExt cx="2540000" cy="756676"/>
            </a:xfrm>
          </p:grpSpPr>
          <p:pic>
            <p:nvPicPr>
              <p:cNvPr id="28" name="Picture 27"/>
              <p:cNvPicPr>
                <a:picLocks noChangeAspect="1"/>
              </p:cNvPicPr>
              <p:nvPr/>
            </p:nvPicPr>
            <p:blipFill rotWithShape="1">
              <a:blip r:embed="rId5"/>
              <a:srcRect r="35049"/>
              <a:stretch/>
            </p:blipFill>
            <p:spPr>
              <a:xfrm>
                <a:off x="8068734" y="2093999"/>
                <a:ext cx="2243666" cy="749300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/>
            </p:nvPicPr>
            <p:blipFill rotWithShape="1">
              <a:blip r:embed="rId5"/>
              <a:srcRect l="64951" t="15804" b="28119"/>
              <a:stretch/>
            </p:blipFill>
            <p:spPr>
              <a:xfrm>
                <a:off x="9398000" y="2430498"/>
                <a:ext cx="1210734" cy="420177"/>
              </a:xfrm>
              <a:prstGeom prst="rect">
                <a:avLst/>
              </a:prstGeom>
            </p:spPr>
          </p:pic>
        </p:grpSp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6"/>
            <a:srcRect l="12312" t="16517" b="24689"/>
            <a:stretch/>
          </p:blipFill>
          <p:spPr>
            <a:xfrm>
              <a:off x="2904072" y="4300760"/>
              <a:ext cx="2472267" cy="3594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4668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8054</TotalTime>
  <Words>835</Words>
  <Application>Microsoft Macintosh PowerPoint</Application>
  <PresentationFormat>On-screen Show (4:3)</PresentationFormat>
  <Paragraphs>347</Paragraphs>
  <Slides>24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Eiger: Stronger Semantics for Low-Latency Geo-Replicated  Storage</vt:lpstr>
      <vt:lpstr>Geo-Replicated Storage</vt:lpstr>
      <vt:lpstr>Storage Dimensions</vt:lpstr>
      <vt:lpstr>Storage Dimensions</vt:lpstr>
      <vt:lpstr>Sharded, Geo-Replicated Storage</vt:lpstr>
      <vt:lpstr>Strong Consistency or Low Latency</vt:lpstr>
      <vt:lpstr>Strong Consistency or Low Latency</vt:lpstr>
      <vt:lpstr>Eiger Ensures Low Latency</vt:lpstr>
      <vt:lpstr>Causal+ Consistency Across DCs</vt:lpstr>
      <vt:lpstr>Causal For Column Families</vt:lpstr>
      <vt:lpstr>Viewing Data Consistently Is Hard</vt:lpstr>
      <vt:lpstr>Read-Only Transactions</vt:lpstr>
      <vt:lpstr>Read-Only Transactions</vt:lpstr>
      <vt:lpstr>Read-Only Transactions</vt:lpstr>
      <vt:lpstr>Transaction Intuition</vt:lpstr>
      <vt:lpstr>Eiger Provides</vt:lpstr>
      <vt:lpstr>Eiger Implementation</vt:lpstr>
      <vt:lpstr>Evaluation</vt:lpstr>
      <vt:lpstr>Experimental Setup</vt:lpstr>
      <vt:lpstr>Facebook Workload Results</vt:lpstr>
      <vt:lpstr>Eiger Scales</vt:lpstr>
      <vt:lpstr>Improving Low-Latency Storage</vt:lpstr>
      <vt:lpstr>Eiger</vt:lpstr>
      <vt:lpstr>Eiger: Stronger Semantics for Low-Latency Geo-Replicated  Storage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Eiger: Stronger Semantics for Low-Latency Geo-Replicated  Storage</dc:title>
  <dc:creator>Wyatt</dc:creator>
  <cp:lastModifiedBy>Wyatt</cp:lastModifiedBy>
  <cp:revision>131</cp:revision>
  <cp:lastPrinted>2013-03-29T14:27:52Z</cp:lastPrinted>
  <dcterms:created xsi:type="dcterms:W3CDTF">2013-03-25T17:19:36Z</dcterms:created>
  <dcterms:modified xsi:type="dcterms:W3CDTF">2013-07-25T16:21:12Z</dcterms:modified>
</cp:coreProperties>
</file>