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41" r:id="rId2"/>
    <p:sldId id="463" r:id="rId3"/>
    <p:sldId id="406" r:id="rId4"/>
    <p:sldId id="411" r:id="rId5"/>
    <p:sldId id="415" r:id="rId6"/>
    <p:sldId id="414" r:id="rId7"/>
    <p:sldId id="354" r:id="rId8"/>
    <p:sldId id="480" r:id="rId9"/>
    <p:sldId id="417" r:id="rId10"/>
    <p:sldId id="418" r:id="rId11"/>
    <p:sldId id="420" r:id="rId12"/>
    <p:sldId id="421" r:id="rId13"/>
    <p:sldId id="422" r:id="rId14"/>
    <p:sldId id="486" r:id="rId15"/>
    <p:sldId id="473" r:id="rId16"/>
    <p:sldId id="487" r:id="rId17"/>
    <p:sldId id="488" r:id="rId18"/>
    <p:sldId id="489" r:id="rId19"/>
    <p:sldId id="478" r:id="rId20"/>
    <p:sldId id="429" r:id="rId21"/>
    <p:sldId id="433" r:id="rId22"/>
    <p:sldId id="434" r:id="rId23"/>
    <p:sldId id="436" r:id="rId24"/>
    <p:sldId id="479" r:id="rId25"/>
    <p:sldId id="460" r:id="rId26"/>
    <p:sldId id="45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9910D9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4171" autoAdjust="0"/>
  </p:normalViewPr>
  <p:slideViewPr>
    <p:cSldViewPr snapToGrid="0" snapToObjects="1">
      <p:cViewPr>
        <p:scale>
          <a:sx n="100" d="100"/>
          <a:sy n="100" d="100"/>
        </p:scale>
        <p:origin x="1960" y="-168"/>
      </p:cViewPr>
      <p:guideLst>
        <p:guide orient="horz" pos="216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47" d="100"/>
          <a:sy n="147" d="100"/>
        </p:scale>
        <p:origin x="-2408" y="-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4608607951784"/>
          <c:y val="0.040460947503201"/>
          <c:w val="0.777125859267592"/>
          <c:h val="0.7667699055138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OCC</c:v>
                </c:pt>
              </c:strCache>
            </c:strRef>
          </c:tx>
          <c:xVal>
            <c:numRef>
              <c:f>Sheet1!$A$2:$A$29</c:f>
              <c:numCache>
                <c:formatCode>0</c:formatCode>
                <c:ptCount val="2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 formatCode="General">
                  <c:v>30.0</c:v>
                </c:pt>
                <c:pt idx="21" formatCode="General">
                  <c:v>40.0</c:v>
                </c:pt>
                <c:pt idx="22" formatCode="General">
                  <c:v>50.0</c:v>
                </c:pt>
                <c:pt idx="23" formatCode="General">
                  <c:v>60.0</c:v>
                </c:pt>
                <c:pt idx="24" formatCode="General">
                  <c:v>70.0</c:v>
                </c:pt>
                <c:pt idx="25" formatCode="General">
                  <c:v>80.0</c:v>
                </c:pt>
                <c:pt idx="26" formatCode="General">
                  <c:v>90.0</c:v>
                </c:pt>
                <c:pt idx="27" formatCode="General">
                  <c:v>100.0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4.40560021</c:v>
                </c:pt>
                <c:pt idx="1">
                  <c:v>4.434119260999977</c:v>
                </c:pt>
                <c:pt idx="2">
                  <c:v>4.527988812999963</c:v>
                </c:pt>
                <c:pt idx="3">
                  <c:v>4.714863696</c:v>
                </c:pt>
                <c:pt idx="4">
                  <c:v>5.054370996999977</c:v>
                </c:pt>
                <c:pt idx="5">
                  <c:v>5.332345375</c:v>
                </c:pt>
                <c:pt idx="6">
                  <c:v>5.835288736</c:v>
                </c:pt>
                <c:pt idx="7">
                  <c:v>6.391325706</c:v>
                </c:pt>
                <c:pt idx="8">
                  <c:v>7.093397601</c:v>
                </c:pt>
                <c:pt idx="9">
                  <c:v>7.646172217999974</c:v>
                </c:pt>
                <c:pt idx="10">
                  <c:v>8.511017408000001</c:v>
                </c:pt>
                <c:pt idx="11">
                  <c:v>9.371874156</c:v>
                </c:pt>
                <c:pt idx="12">
                  <c:v>10.30212915</c:v>
                </c:pt>
                <c:pt idx="13">
                  <c:v>11.43691208</c:v>
                </c:pt>
                <c:pt idx="14">
                  <c:v>12.65712461</c:v>
                </c:pt>
                <c:pt idx="15">
                  <c:v>14.48062193</c:v>
                </c:pt>
                <c:pt idx="16">
                  <c:v>15.71756205</c:v>
                </c:pt>
                <c:pt idx="17">
                  <c:v>18.17266692</c:v>
                </c:pt>
                <c:pt idx="18">
                  <c:v>19.78734905</c:v>
                </c:pt>
                <c:pt idx="19">
                  <c:v>21.70125511</c:v>
                </c:pt>
                <c:pt idx="20">
                  <c:v>53.79823631</c:v>
                </c:pt>
                <c:pt idx="21">
                  <c:v>110.6558123</c:v>
                </c:pt>
                <c:pt idx="22">
                  <c:v>184.8031173</c:v>
                </c:pt>
                <c:pt idx="23">
                  <c:v>336.0179171999999</c:v>
                </c:pt>
                <c:pt idx="24">
                  <c:v>459.0621664</c:v>
                </c:pt>
                <c:pt idx="25">
                  <c:v>627.0637761</c:v>
                </c:pt>
                <c:pt idx="26">
                  <c:v>752.189404</c:v>
                </c:pt>
                <c:pt idx="27">
                  <c:v>1045.791082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Rococo</c:v>
                </c:pt>
              </c:strCache>
            </c:strRef>
          </c:tx>
          <c:xVal>
            <c:numRef>
              <c:f>Sheet1!$A$2:$A$29</c:f>
              <c:numCache>
                <c:formatCode>0</c:formatCode>
                <c:ptCount val="2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 formatCode="General">
                  <c:v>30.0</c:v>
                </c:pt>
                <c:pt idx="21" formatCode="General">
                  <c:v>40.0</c:v>
                </c:pt>
                <c:pt idx="22" formatCode="General">
                  <c:v>50.0</c:v>
                </c:pt>
                <c:pt idx="23" formatCode="General">
                  <c:v>60.0</c:v>
                </c:pt>
                <c:pt idx="24" formatCode="General">
                  <c:v>70.0</c:v>
                </c:pt>
                <c:pt idx="25" formatCode="General">
                  <c:v>80.0</c:v>
                </c:pt>
                <c:pt idx="26" formatCode="General">
                  <c:v>90.0</c:v>
                </c:pt>
                <c:pt idx="27" formatCode="General">
                  <c:v>100.0</c:v>
                </c:pt>
              </c:numCache>
            </c:numRef>
          </c:xVal>
          <c:yVal>
            <c:numRef>
              <c:f>Sheet1!$C$2:$C$29</c:f>
              <c:numCache>
                <c:formatCode>General</c:formatCode>
                <c:ptCount val="28"/>
                <c:pt idx="0">
                  <c:v>5.818411222999974</c:v>
                </c:pt>
                <c:pt idx="1">
                  <c:v>5.961224673</c:v>
                </c:pt>
                <c:pt idx="2">
                  <c:v>6.180623633</c:v>
                </c:pt>
                <c:pt idx="3">
                  <c:v>6.528883437999977</c:v>
                </c:pt>
                <c:pt idx="4">
                  <c:v>6.929315148</c:v>
                </c:pt>
                <c:pt idx="5">
                  <c:v>7.503163644</c:v>
                </c:pt>
                <c:pt idx="6">
                  <c:v>8.141504214</c:v>
                </c:pt>
                <c:pt idx="7">
                  <c:v>8.859270179</c:v>
                </c:pt>
                <c:pt idx="8">
                  <c:v>9.622537131</c:v>
                </c:pt>
                <c:pt idx="9">
                  <c:v>10.44239243</c:v>
                </c:pt>
                <c:pt idx="10">
                  <c:v>11.33355807</c:v>
                </c:pt>
                <c:pt idx="11">
                  <c:v>12.41724065</c:v>
                </c:pt>
                <c:pt idx="12">
                  <c:v>13.35256111</c:v>
                </c:pt>
                <c:pt idx="13">
                  <c:v>14.37797201</c:v>
                </c:pt>
                <c:pt idx="14">
                  <c:v>15.50648077</c:v>
                </c:pt>
                <c:pt idx="15">
                  <c:v>16.62146828</c:v>
                </c:pt>
                <c:pt idx="16">
                  <c:v>17.63415836</c:v>
                </c:pt>
                <c:pt idx="17">
                  <c:v>18.665063</c:v>
                </c:pt>
                <c:pt idx="18">
                  <c:v>19.75383382</c:v>
                </c:pt>
                <c:pt idx="19">
                  <c:v>20.91135326</c:v>
                </c:pt>
                <c:pt idx="20">
                  <c:v>36.93586853</c:v>
                </c:pt>
                <c:pt idx="21">
                  <c:v>59.09021615</c:v>
                </c:pt>
                <c:pt idx="22">
                  <c:v>91.75276968</c:v>
                </c:pt>
                <c:pt idx="23">
                  <c:v>137.6506709</c:v>
                </c:pt>
                <c:pt idx="24">
                  <c:v>213.7535749</c:v>
                </c:pt>
                <c:pt idx="25">
                  <c:v>277.636921</c:v>
                </c:pt>
                <c:pt idx="26">
                  <c:v>359.5886864</c:v>
                </c:pt>
                <c:pt idx="27">
                  <c:v>482.6853429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2PL</c:v>
                </c:pt>
              </c:strCache>
            </c:strRef>
          </c:tx>
          <c:xVal>
            <c:numRef>
              <c:f>Sheet1!$A$2:$A$29</c:f>
              <c:numCache>
                <c:formatCode>0</c:formatCode>
                <c:ptCount val="2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 formatCode="General">
                  <c:v>30.0</c:v>
                </c:pt>
                <c:pt idx="21" formatCode="General">
                  <c:v>40.0</c:v>
                </c:pt>
                <c:pt idx="22" formatCode="General">
                  <c:v>50.0</c:v>
                </c:pt>
                <c:pt idx="23" formatCode="General">
                  <c:v>60.0</c:v>
                </c:pt>
                <c:pt idx="24" formatCode="General">
                  <c:v>70.0</c:v>
                </c:pt>
                <c:pt idx="25" formatCode="General">
                  <c:v>80.0</c:v>
                </c:pt>
                <c:pt idx="26" formatCode="General">
                  <c:v>90.0</c:v>
                </c:pt>
                <c:pt idx="27" formatCode="General">
                  <c:v>100.0</c:v>
                </c:pt>
              </c:numCache>
            </c:numRef>
          </c:xVal>
          <c:yVal>
            <c:numRef>
              <c:f>Sheet1!$D$2:$D$29</c:f>
              <c:numCache>
                <c:formatCode>General</c:formatCode>
                <c:ptCount val="28"/>
                <c:pt idx="0">
                  <c:v>4.843402717</c:v>
                </c:pt>
                <c:pt idx="1">
                  <c:v>4.986234823</c:v>
                </c:pt>
                <c:pt idx="2">
                  <c:v>5.093250496</c:v>
                </c:pt>
                <c:pt idx="3">
                  <c:v>5.342305045</c:v>
                </c:pt>
                <c:pt idx="4">
                  <c:v>5.673680796</c:v>
                </c:pt>
                <c:pt idx="5">
                  <c:v>5.979934212</c:v>
                </c:pt>
                <c:pt idx="6">
                  <c:v>6.317006015</c:v>
                </c:pt>
                <c:pt idx="7">
                  <c:v>6.924772645</c:v>
                </c:pt>
                <c:pt idx="8">
                  <c:v>7.466068805</c:v>
                </c:pt>
                <c:pt idx="9">
                  <c:v>8.089342338</c:v>
                </c:pt>
                <c:pt idx="10">
                  <c:v>8.694889101</c:v>
                </c:pt>
                <c:pt idx="11">
                  <c:v>9.359879902</c:v>
                </c:pt>
                <c:pt idx="12">
                  <c:v>10.38057526</c:v>
                </c:pt>
                <c:pt idx="13">
                  <c:v>10.99992538</c:v>
                </c:pt>
                <c:pt idx="14">
                  <c:v>11.62159417</c:v>
                </c:pt>
                <c:pt idx="15">
                  <c:v>12.51765128</c:v>
                </c:pt>
                <c:pt idx="16">
                  <c:v>13.22042954</c:v>
                </c:pt>
                <c:pt idx="17">
                  <c:v>14.11991804</c:v>
                </c:pt>
                <c:pt idx="18">
                  <c:v>14.89797503</c:v>
                </c:pt>
                <c:pt idx="19">
                  <c:v>15.59832416</c:v>
                </c:pt>
                <c:pt idx="20">
                  <c:v>27.96623352</c:v>
                </c:pt>
                <c:pt idx="21">
                  <c:v>47.31563082</c:v>
                </c:pt>
                <c:pt idx="22">
                  <c:v>78.38690937</c:v>
                </c:pt>
                <c:pt idx="23">
                  <c:v>115.6501215</c:v>
                </c:pt>
                <c:pt idx="24">
                  <c:v>151.9527717</c:v>
                </c:pt>
                <c:pt idx="25">
                  <c:v>204.4972871</c:v>
                </c:pt>
                <c:pt idx="26">
                  <c:v>287.6471812</c:v>
                </c:pt>
                <c:pt idx="27">
                  <c:v>334.0422866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Rococo-SNOW</c:v>
                </c:pt>
              </c:strCache>
            </c:strRef>
          </c:tx>
          <c:xVal>
            <c:numRef>
              <c:f>Sheet1!$A$2:$A$29</c:f>
              <c:numCache>
                <c:formatCode>0</c:formatCode>
                <c:ptCount val="2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 formatCode="General">
                  <c:v>30.0</c:v>
                </c:pt>
                <c:pt idx="21" formatCode="General">
                  <c:v>40.0</c:v>
                </c:pt>
                <c:pt idx="22" formatCode="General">
                  <c:v>50.0</c:v>
                </c:pt>
                <c:pt idx="23" formatCode="General">
                  <c:v>60.0</c:v>
                </c:pt>
                <c:pt idx="24" formatCode="General">
                  <c:v>70.0</c:v>
                </c:pt>
                <c:pt idx="25" formatCode="General">
                  <c:v>80.0</c:v>
                </c:pt>
                <c:pt idx="26" formatCode="General">
                  <c:v>90.0</c:v>
                </c:pt>
                <c:pt idx="27" formatCode="General">
                  <c:v>100.0</c:v>
                </c:pt>
              </c:numCache>
            </c:numRef>
          </c:xVal>
          <c:yVal>
            <c:numRef>
              <c:f>Sheet1!$E$2:$E$29</c:f>
              <c:numCache>
                <c:formatCode>General</c:formatCode>
                <c:ptCount val="28"/>
                <c:pt idx="0">
                  <c:v>3.66333952</c:v>
                </c:pt>
                <c:pt idx="1">
                  <c:v>3.847879326</c:v>
                </c:pt>
                <c:pt idx="2">
                  <c:v>3.959012449999999</c:v>
                </c:pt>
                <c:pt idx="3">
                  <c:v>4.16368236799997</c:v>
                </c:pt>
                <c:pt idx="4">
                  <c:v>4.355572509999974</c:v>
                </c:pt>
                <c:pt idx="5">
                  <c:v>4.575500735</c:v>
                </c:pt>
                <c:pt idx="6">
                  <c:v>4.839671319</c:v>
                </c:pt>
                <c:pt idx="7">
                  <c:v>5.145048603</c:v>
                </c:pt>
                <c:pt idx="8">
                  <c:v>5.485486489</c:v>
                </c:pt>
                <c:pt idx="9">
                  <c:v>5.846732854</c:v>
                </c:pt>
                <c:pt idx="10">
                  <c:v>6.319679378</c:v>
                </c:pt>
                <c:pt idx="11">
                  <c:v>6.786375943</c:v>
                </c:pt>
                <c:pt idx="12">
                  <c:v>7.208225154</c:v>
                </c:pt>
                <c:pt idx="13">
                  <c:v>7.784882715</c:v>
                </c:pt>
                <c:pt idx="14">
                  <c:v>8.339189771</c:v>
                </c:pt>
                <c:pt idx="15">
                  <c:v>8.794847945000001</c:v>
                </c:pt>
                <c:pt idx="16">
                  <c:v>9.295522075</c:v>
                </c:pt>
                <c:pt idx="17">
                  <c:v>9.803174704</c:v>
                </c:pt>
                <c:pt idx="18">
                  <c:v>10.37419016</c:v>
                </c:pt>
                <c:pt idx="19">
                  <c:v>10.94522759</c:v>
                </c:pt>
                <c:pt idx="20">
                  <c:v>16.42241749999998</c:v>
                </c:pt>
                <c:pt idx="21">
                  <c:v>22.12892177</c:v>
                </c:pt>
                <c:pt idx="22">
                  <c:v>27.55232065</c:v>
                </c:pt>
                <c:pt idx="23">
                  <c:v>33.25729725999999</c:v>
                </c:pt>
                <c:pt idx="24">
                  <c:v>38.38360388</c:v>
                </c:pt>
                <c:pt idx="25">
                  <c:v>44.07533512</c:v>
                </c:pt>
                <c:pt idx="26">
                  <c:v>49.62972825</c:v>
                </c:pt>
                <c:pt idx="27">
                  <c:v>54.67487588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1527424"/>
        <c:axId val="-1991575520"/>
      </c:scatterChart>
      <c:valAx>
        <c:axId val="-1991527424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 sz="2400" b="0" i="0">
                    <a:latin typeface="Helvetica Neue Medium"/>
                    <a:cs typeface="Helvetica Neue Medium"/>
                  </a:defRPr>
                </a:pPr>
                <a:r>
                  <a:rPr lang="en-US" sz="2400" b="0" i="0" baseline="0" dirty="0" smtClean="0">
                    <a:effectLst/>
                    <a:latin typeface="Helvetica Neue Medium"/>
                    <a:cs typeface="Helvetica Neue Medium"/>
                  </a:rPr>
                  <a:t>Concurrent requ</a:t>
                </a:r>
                <a:r>
                  <a:rPr lang="en-US" altLang="zh-CN" sz="2400" b="0" i="0" baseline="0" dirty="0" smtClean="0">
                    <a:effectLst/>
                    <a:latin typeface="Helvetica Neue Medium"/>
                    <a:cs typeface="Helvetica Neue Medium"/>
                  </a:rPr>
                  <a:t>e</a:t>
                </a:r>
                <a:r>
                  <a:rPr lang="en-US" sz="2400" b="0" i="0" baseline="0" dirty="0" smtClean="0">
                    <a:effectLst/>
                    <a:latin typeface="Helvetica Neue Medium"/>
                    <a:cs typeface="Helvetica Neue Medium"/>
                  </a:rPr>
                  <a:t>sts/server</a:t>
                </a:r>
                <a:endParaRPr lang="en-US" sz="2400" b="0" i="0" dirty="0">
                  <a:effectLst/>
                  <a:latin typeface="Helvetica Neue Medium"/>
                  <a:cs typeface="Helvetica Neue Medium"/>
                </a:endParaRP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spPr>
          <a:ln w="38100" cmpd="sng">
            <a:solidFill>
              <a:schemeClr val="tx1"/>
            </a:solidFill>
          </a:ln>
        </c:spPr>
        <c:txPr>
          <a:bodyPr/>
          <a:lstStyle/>
          <a:p>
            <a:pPr>
              <a:defRPr sz="2400"/>
            </a:pPr>
            <a:endParaRPr lang="en-US"/>
          </a:p>
        </c:txPr>
        <c:crossAx val="-1991575520"/>
        <c:crosses val="autoZero"/>
        <c:crossBetween val="midCat"/>
        <c:minorUnit val="4.0"/>
      </c:valAx>
      <c:valAx>
        <c:axId val="-19915755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 b="0" i="0">
                    <a:latin typeface="Helvetica Neue Medium"/>
                    <a:cs typeface="Helvetica Neue Medium"/>
                  </a:defRPr>
                </a:pPr>
                <a:r>
                  <a:rPr lang="en-US" sz="2400" b="0" i="0" baseline="0" dirty="0" smtClean="0">
                    <a:effectLst/>
                    <a:latin typeface="Helvetica Neue Medium"/>
                    <a:cs typeface="Helvetica Neue Medium"/>
                  </a:rPr>
                  <a:t>Latency (</a:t>
                </a:r>
                <a:r>
                  <a:rPr lang="en-US" sz="2400" b="0" i="0" baseline="0" dirty="0" err="1" smtClean="0">
                    <a:effectLst/>
                    <a:latin typeface="Helvetica Neue Medium"/>
                    <a:cs typeface="Helvetica Neue Medium"/>
                  </a:rPr>
                  <a:t>ms</a:t>
                </a:r>
                <a:r>
                  <a:rPr lang="en-US" sz="2400" b="0" i="0" baseline="0" dirty="0" smtClean="0">
                    <a:effectLst/>
                    <a:latin typeface="Helvetica Neue Medium"/>
                    <a:cs typeface="Helvetica Neue Medium"/>
                  </a:rPr>
                  <a:t>)</a:t>
                </a:r>
                <a:endParaRPr lang="en-US" sz="2400" b="0" i="0" dirty="0">
                  <a:effectLst/>
                  <a:latin typeface="Helvetica Neue Medium"/>
                  <a:cs typeface="Helvetica Neue Medium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8100" cmpd="sng">
            <a:solidFill>
              <a:schemeClr val="tx1"/>
            </a:solidFill>
          </a:ln>
        </c:spPr>
        <c:txPr>
          <a:bodyPr/>
          <a:lstStyle/>
          <a:p>
            <a:pPr>
              <a:defRPr sz="2400"/>
            </a:pPr>
            <a:endParaRPr lang="en-US"/>
          </a:p>
        </c:txPr>
        <c:crossAx val="-19915274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7469621852824"/>
          <c:y val="0.0544370336213531"/>
          <c:w val="0.7442394527073"/>
          <c:h val="0.7307202288526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OCC</c:v>
                </c:pt>
              </c:strCache>
            </c:strRef>
          </c:tx>
          <c:xVal>
            <c:numRef>
              <c:f>Sheet1!$A$2:$A$30</c:f>
              <c:numCache>
                <c:formatCode>0</c:formatCode>
                <c:ptCount val="2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30.0</c:v>
                </c:pt>
                <c:pt idx="22">
                  <c:v>40.0</c:v>
                </c:pt>
                <c:pt idx="23">
                  <c:v>50.0</c:v>
                </c:pt>
                <c:pt idx="24">
                  <c:v>60.0</c:v>
                </c:pt>
                <c:pt idx="25">
                  <c:v>70.0</c:v>
                </c:pt>
                <c:pt idx="26">
                  <c:v>80.0</c:v>
                </c:pt>
                <c:pt idx="27">
                  <c:v>90.0</c:v>
                </c:pt>
                <c:pt idx="28">
                  <c:v>100.0</c:v>
                </c:pt>
              </c:numCache>
            </c:numRef>
          </c:xVal>
          <c:yVal>
            <c:numRef>
              <c:f>Sheet1!$B$2:$B$30</c:f>
              <c:numCache>
                <c:formatCode>0</c:formatCode>
                <c:ptCount val="29"/>
                <c:pt idx="0" formatCode="General">
                  <c:v>0.0</c:v>
                </c:pt>
                <c:pt idx="1">
                  <c:v>1047.0</c:v>
                </c:pt>
                <c:pt idx="2">
                  <c:v>1909.0</c:v>
                </c:pt>
                <c:pt idx="3">
                  <c:v>2734.0</c:v>
                </c:pt>
                <c:pt idx="4">
                  <c:v>3433.0</c:v>
                </c:pt>
                <c:pt idx="5">
                  <c:v>4082.0</c:v>
                </c:pt>
                <c:pt idx="6">
                  <c:v>4447.0</c:v>
                </c:pt>
                <c:pt idx="7">
                  <c:v>4656.0</c:v>
                </c:pt>
                <c:pt idx="8">
                  <c:v>4787.0</c:v>
                </c:pt>
                <c:pt idx="9">
                  <c:v>4870.0</c:v>
                </c:pt>
                <c:pt idx="10">
                  <c:v>4922.0</c:v>
                </c:pt>
                <c:pt idx="11">
                  <c:v>4669.0</c:v>
                </c:pt>
                <c:pt idx="12">
                  <c:v>4414.0</c:v>
                </c:pt>
                <c:pt idx="13">
                  <c:v>4204.0</c:v>
                </c:pt>
                <c:pt idx="14">
                  <c:v>3999.0</c:v>
                </c:pt>
                <c:pt idx="15">
                  <c:v>3835.0</c:v>
                </c:pt>
                <c:pt idx="16">
                  <c:v>3720.0</c:v>
                </c:pt>
                <c:pt idx="17">
                  <c:v>3515.0</c:v>
                </c:pt>
                <c:pt idx="18">
                  <c:v>3390.0</c:v>
                </c:pt>
                <c:pt idx="19">
                  <c:v>3275.0</c:v>
                </c:pt>
                <c:pt idx="20">
                  <c:v>3242.0</c:v>
                </c:pt>
                <c:pt idx="21">
                  <c:v>2162.0</c:v>
                </c:pt>
                <c:pt idx="22">
                  <c:v>1575.0</c:v>
                </c:pt>
                <c:pt idx="23">
                  <c:v>1164.0</c:v>
                </c:pt>
                <c:pt idx="24">
                  <c:v>893.0</c:v>
                </c:pt>
                <c:pt idx="25">
                  <c:v>737.0</c:v>
                </c:pt>
                <c:pt idx="26">
                  <c:v>650.0</c:v>
                </c:pt>
                <c:pt idx="27">
                  <c:v>567.0</c:v>
                </c:pt>
                <c:pt idx="28">
                  <c:v>485.0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Rococo</c:v>
                </c:pt>
              </c:strCache>
            </c:strRef>
          </c:tx>
          <c:xVal>
            <c:numRef>
              <c:f>Sheet1!$A$2:$A$30</c:f>
              <c:numCache>
                <c:formatCode>0</c:formatCode>
                <c:ptCount val="2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30.0</c:v>
                </c:pt>
                <c:pt idx="22">
                  <c:v>40.0</c:v>
                </c:pt>
                <c:pt idx="23">
                  <c:v>50.0</c:v>
                </c:pt>
                <c:pt idx="24">
                  <c:v>60.0</c:v>
                </c:pt>
                <c:pt idx="25">
                  <c:v>70.0</c:v>
                </c:pt>
                <c:pt idx="26">
                  <c:v>80.0</c:v>
                </c:pt>
                <c:pt idx="27">
                  <c:v>90.0</c:v>
                </c:pt>
                <c:pt idx="28">
                  <c:v>100.0</c:v>
                </c:pt>
              </c:numCache>
            </c:numRef>
          </c:xVal>
          <c:yVal>
            <c:numRef>
              <c:f>Sheet1!$C$2:$C$30</c:f>
              <c:numCache>
                <c:formatCode>0</c:formatCode>
                <c:ptCount val="29"/>
                <c:pt idx="0" formatCode="General">
                  <c:v>0.0</c:v>
                </c:pt>
                <c:pt idx="1">
                  <c:v>1282.0</c:v>
                </c:pt>
                <c:pt idx="2">
                  <c:v>2510.0</c:v>
                </c:pt>
                <c:pt idx="3">
                  <c:v>3511.0</c:v>
                </c:pt>
                <c:pt idx="4">
                  <c:v>4365.0</c:v>
                </c:pt>
                <c:pt idx="5">
                  <c:v>4900.0</c:v>
                </c:pt>
                <c:pt idx="6">
                  <c:v>5233.0</c:v>
                </c:pt>
                <c:pt idx="7">
                  <c:v>5417.0</c:v>
                </c:pt>
                <c:pt idx="8">
                  <c:v>5465.0</c:v>
                </c:pt>
                <c:pt idx="9">
                  <c:v>5496.0</c:v>
                </c:pt>
                <c:pt idx="10">
                  <c:v>5539.0</c:v>
                </c:pt>
                <c:pt idx="11">
                  <c:v>5456.0</c:v>
                </c:pt>
                <c:pt idx="12">
                  <c:v>5399.0</c:v>
                </c:pt>
                <c:pt idx="13">
                  <c:v>5353.0</c:v>
                </c:pt>
                <c:pt idx="14">
                  <c:v>5284.0</c:v>
                </c:pt>
                <c:pt idx="15">
                  <c:v>5282.0</c:v>
                </c:pt>
                <c:pt idx="16">
                  <c:v>5265.0</c:v>
                </c:pt>
                <c:pt idx="17">
                  <c:v>5225.0</c:v>
                </c:pt>
                <c:pt idx="18">
                  <c:v>5176.0</c:v>
                </c:pt>
                <c:pt idx="19">
                  <c:v>5150.0</c:v>
                </c:pt>
                <c:pt idx="20">
                  <c:v>5103.0</c:v>
                </c:pt>
                <c:pt idx="21">
                  <c:v>4619.0</c:v>
                </c:pt>
                <c:pt idx="22">
                  <c:v>4183.0</c:v>
                </c:pt>
                <c:pt idx="23">
                  <c:v>3764.0</c:v>
                </c:pt>
                <c:pt idx="24">
                  <c:v>3399.0</c:v>
                </c:pt>
                <c:pt idx="25">
                  <c:v>3107.0</c:v>
                </c:pt>
                <c:pt idx="26">
                  <c:v>2813.0</c:v>
                </c:pt>
                <c:pt idx="27">
                  <c:v>2575.0</c:v>
                </c:pt>
                <c:pt idx="28">
                  <c:v>2395.0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2PL</c:v>
                </c:pt>
              </c:strCache>
            </c:strRef>
          </c:tx>
          <c:xVal>
            <c:numRef>
              <c:f>Sheet1!$A$2:$A$30</c:f>
              <c:numCache>
                <c:formatCode>0</c:formatCode>
                <c:ptCount val="2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30.0</c:v>
                </c:pt>
                <c:pt idx="22">
                  <c:v>40.0</c:v>
                </c:pt>
                <c:pt idx="23">
                  <c:v>50.0</c:v>
                </c:pt>
                <c:pt idx="24">
                  <c:v>60.0</c:v>
                </c:pt>
                <c:pt idx="25">
                  <c:v>70.0</c:v>
                </c:pt>
                <c:pt idx="26">
                  <c:v>80.0</c:v>
                </c:pt>
                <c:pt idx="27">
                  <c:v>90.0</c:v>
                </c:pt>
                <c:pt idx="28">
                  <c:v>100.0</c:v>
                </c:pt>
              </c:numCache>
            </c:numRef>
          </c:xVal>
          <c:yVal>
            <c:numRef>
              <c:f>Sheet1!$D$2:$D$30</c:f>
              <c:numCache>
                <c:formatCode>0</c:formatCode>
                <c:ptCount val="29"/>
                <c:pt idx="0" formatCode="General">
                  <c:v>0.0</c:v>
                </c:pt>
                <c:pt idx="1">
                  <c:v>999.0</c:v>
                </c:pt>
                <c:pt idx="2">
                  <c:v>1747.0</c:v>
                </c:pt>
                <c:pt idx="3">
                  <c:v>2460.0</c:v>
                </c:pt>
                <c:pt idx="4">
                  <c:v>2983.0</c:v>
                </c:pt>
                <c:pt idx="5">
                  <c:v>3556.0</c:v>
                </c:pt>
                <c:pt idx="6">
                  <c:v>3749.0</c:v>
                </c:pt>
                <c:pt idx="7">
                  <c:v>3966.0</c:v>
                </c:pt>
                <c:pt idx="8">
                  <c:v>4125.0</c:v>
                </c:pt>
                <c:pt idx="9">
                  <c:v>4097.0</c:v>
                </c:pt>
                <c:pt idx="10">
                  <c:v>4162.0</c:v>
                </c:pt>
                <c:pt idx="11">
                  <c:v>4051.0</c:v>
                </c:pt>
                <c:pt idx="12">
                  <c:v>4028.0</c:v>
                </c:pt>
                <c:pt idx="13">
                  <c:v>3969.0</c:v>
                </c:pt>
                <c:pt idx="14">
                  <c:v>3895.0</c:v>
                </c:pt>
                <c:pt idx="15">
                  <c:v>3767.0</c:v>
                </c:pt>
                <c:pt idx="16">
                  <c:v>3707.0</c:v>
                </c:pt>
                <c:pt idx="17">
                  <c:v>3624.0</c:v>
                </c:pt>
                <c:pt idx="18">
                  <c:v>3597.0</c:v>
                </c:pt>
                <c:pt idx="19">
                  <c:v>3442.0</c:v>
                </c:pt>
                <c:pt idx="20">
                  <c:v>3458.0</c:v>
                </c:pt>
                <c:pt idx="21">
                  <c:v>2768.0</c:v>
                </c:pt>
                <c:pt idx="22">
                  <c:v>2367.0</c:v>
                </c:pt>
                <c:pt idx="23">
                  <c:v>2056.0</c:v>
                </c:pt>
                <c:pt idx="24">
                  <c:v>1732.0</c:v>
                </c:pt>
                <c:pt idx="25">
                  <c:v>1479.0</c:v>
                </c:pt>
                <c:pt idx="26">
                  <c:v>1186.0</c:v>
                </c:pt>
                <c:pt idx="27">
                  <c:v>1074.0</c:v>
                </c:pt>
                <c:pt idx="28">
                  <c:v>927.0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Rococo-SNOW</c:v>
                </c:pt>
              </c:strCache>
            </c:strRef>
          </c:tx>
          <c:xVal>
            <c:numRef>
              <c:f>Sheet1!$A$2:$A$30</c:f>
              <c:numCache>
                <c:formatCode>0</c:formatCode>
                <c:ptCount val="2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30.0</c:v>
                </c:pt>
                <c:pt idx="22">
                  <c:v>40.0</c:v>
                </c:pt>
                <c:pt idx="23">
                  <c:v>50.0</c:v>
                </c:pt>
                <c:pt idx="24">
                  <c:v>60.0</c:v>
                </c:pt>
                <c:pt idx="25">
                  <c:v>70.0</c:v>
                </c:pt>
                <c:pt idx="26">
                  <c:v>80.0</c:v>
                </c:pt>
                <c:pt idx="27">
                  <c:v>90.0</c:v>
                </c:pt>
                <c:pt idx="28">
                  <c:v>100.0</c:v>
                </c:pt>
              </c:numCache>
            </c:numRef>
          </c:xVal>
          <c:yVal>
            <c:numRef>
              <c:f>Sheet1!$E$2:$E$30</c:f>
              <c:numCache>
                <c:formatCode>0</c:formatCode>
                <c:ptCount val="29"/>
                <c:pt idx="0" formatCode="General">
                  <c:v>0.0</c:v>
                </c:pt>
                <c:pt idx="1">
                  <c:v>1113.0</c:v>
                </c:pt>
                <c:pt idx="2">
                  <c:v>1947.0</c:v>
                </c:pt>
                <c:pt idx="3">
                  <c:v>2606.0</c:v>
                </c:pt>
                <c:pt idx="4">
                  <c:v>3149.0</c:v>
                </c:pt>
                <c:pt idx="5">
                  <c:v>3616.0</c:v>
                </c:pt>
                <c:pt idx="6">
                  <c:v>3919.0</c:v>
                </c:pt>
                <c:pt idx="7">
                  <c:v>4185.0</c:v>
                </c:pt>
                <c:pt idx="8">
                  <c:v>4346.0</c:v>
                </c:pt>
                <c:pt idx="9">
                  <c:v>4481.0</c:v>
                </c:pt>
                <c:pt idx="10">
                  <c:v>4545.0</c:v>
                </c:pt>
                <c:pt idx="11">
                  <c:v>4606.0</c:v>
                </c:pt>
                <c:pt idx="12">
                  <c:v>4601.0</c:v>
                </c:pt>
                <c:pt idx="13">
                  <c:v>4654.0</c:v>
                </c:pt>
                <c:pt idx="14">
                  <c:v>4671.0</c:v>
                </c:pt>
                <c:pt idx="15">
                  <c:v>4720.0</c:v>
                </c:pt>
                <c:pt idx="16">
                  <c:v>4688.0</c:v>
                </c:pt>
                <c:pt idx="17">
                  <c:v>4672.0</c:v>
                </c:pt>
                <c:pt idx="18">
                  <c:v>4703.0</c:v>
                </c:pt>
                <c:pt idx="19">
                  <c:v>4695.0</c:v>
                </c:pt>
                <c:pt idx="20">
                  <c:v>4702.0</c:v>
                </c:pt>
                <c:pt idx="21">
                  <c:v>4675.0</c:v>
                </c:pt>
                <c:pt idx="22">
                  <c:v>4644.0</c:v>
                </c:pt>
                <c:pt idx="23">
                  <c:v>4621.0</c:v>
                </c:pt>
                <c:pt idx="24">
                  <c:v>4569.0</c:v>
                </c:pt>
                <c:pt idx="25">
                  <c:v>4519.0</c:v>
                </c:pt>
                <c:pt idx="26">
                  <c:v>4490.0</c:v>
                </c:pt>
                <c:pt idx="27">
                  <c:v>4500.0</c:v>
                </c:pt>
                <c:pt idx="28">
                  <c:v>4519.0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2203808"/>
        <c:axId val="-1992222368"/>
      </c:scatterChart>
      <c:valAx>
        <c:axId val="-1992203808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 sz="2400">
                    <a:latin typeface="Helvetica Neue Medium"/>
                  </a:defRPr>
                </a:pPr>
                <a:r>
                  <a:rPr lang="en-US" sz="2400" b="0" i="0" baseline="0" dirty="0" smtClean="0">
                    <a:effectLst/>
                    <a:latin typeface="Helvetica Neue Medium"/>
                  </a:rPr>
                  <a:t>Concurrent requests/server</a:t>
                </a:r>
                <a:endParaRPr lang="en-US" sz="2400" dirty="0">
                  <a:effectLst/>
                  <a:latin typeface="Helvetica Neue Medium"/>
                </a:endParaRP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spPr>
          <a:ln w="38100" cmpd="sng">
            <a:solidFill>
              <a:schemeClr val="tx1"/>
            </a:solidFill>
          </a:ln>
        </c:spPr>
        <c:txPr>
          <a:bodyPr/>
          <a:lstStyle/>
          <a:p>
            <a:pPr>
              <a:defRPr sz="2400"/>
            </a:pPr>
            <a:endParaRPr lang="en-US"/>
          </a:p>
        </c:txPr>
        <c:crossAx val="-1992222368"/>
        <c:crosses val="autoZero"/>
        <c:crossBetween val="midCat"/>
        <c:minorUnit val="4.0"/>
      </c:valAx>
      <c:valAx>
        <c:axId val="-19922223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b="0" i="0" dirty="0" smtClean="0">
                    <a:latin typeface="Helvetica Neue Medium"/>
                    <a:cs typeface="Helvetica Neue Medium"/>
                  </a:rPr>
                  <a:t>Throughput (new-order/s)</a:t>
                </a:r>
                <a:endParaRPr lang="en-US" sz="2400" b="0" i="0" dirty="0">
                  <a:latin typeface="Helvetica Neue Medium"/>
                  <a:cs typeface="Helvetica Neue Medium"/>
                </a:endParaRPr>
              </a:p>
            </c:rich>
          </c:tx>
          <c:layout>
            <c:manualLayout>
              <c:xMode val="edge"/>
              <c:yMode val="edge"/>
              <c:x val="0.0373456790123457"/>
              <c:y val="0.03586331187770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38100" cmpd="sng">
            <a:solidFill>
              <a:schemeClr val="tx1"/>
            </a:solidFill>
          </a:ln>
        </c:spPr>
        <c:txPr>
          <a:bodyPr/>
          <a:lstStyle/>
          <a:p>
            <a:pPr>
              <a:defRPr sz="2400"/>
            </a:pPr>
            <a:endParaRPr lang="en-US"/>
          </a:p>
        </c:txPr>
        <c:crossAx val="-19922038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04DD-BB10-064D-B9B3-178AD1B5BE17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4321F-7F5A-CB47-B840-D5EA7E0B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15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149B2-C3ED-C24D-998D-24C9D2C3507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BF9FD-DB11-424E-8753-09DE963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5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00DC6-791A-EF4A-BB1A-61E2C70A04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3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8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8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8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9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2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2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2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2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2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2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2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8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0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8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8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EC3-DA09-2847-BB24-A89DAA36051D}" type="datetime1">
              <a:rPr lang="zh-CN" altLang="en-US" smtClean="0"/>
              <a:t>16/11/6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7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23D5-B5D0-EF41-8941-7D9615371CEF}" type="datetime1">
              <a:rPr lang="zh-CN" altLang="en-US" smtClean="0"/>
              <a:t>16/11/6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003B-3E0B-6545-A1B8-E9CADEE23601}" type="datetime1">
              <a:rPr lang="zh-CN" altLang="en-US" smtClean="0"/>
              <a:t>16/11/6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56DB-6BAD-7344-800F-F9647ABB84AC}" type="datetime1">
              <a:rPr lang="zh-CN" altLang="en-US" smtClean="0"/>
              <a:t>16/11/6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F4A4-B8B5-0E43-9CB5-FE261F14748F}" type="datetime1">
              <a:rPr lang="zh-CN" altLang="en-US" smtClean="0"/>
              <a:t>16/11/6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EA29-8CA8-694E-BBF6-B91180769543}" type="datetime1">
              <a:rPr lang="zh-CN" altLang="en-US" smtClean="0"/>
              <a:t>16/11/6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54E9-E272-DD47-AE22-8A7B221C45F7}" type="datetime1">
              <a:rPr lang="zh-CN" altLang="en-US" smtClean="0"/>
              <a:t>16/11/6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089-8299-EE41-83B5-A52BE2408D53}" type="datetime1">
              <a:rPr lang="zh-CN" altLang="en-US" smtClean="0"/>
              <a:t>16/11/6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C098-03E3-3A4F-8FA0-B36BE524288F}" type="datetime1">
              <a:rPr lang="zh-CN" altLang="en-US" smtClean="0"/>
              <a:t>16/11/6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6DF9-73E8-7649-BF80-DC0E95B7D3C9}" type="datetime1">
              <a:rPr lang="zh-CN" altLang="en-US" smtClean="0"/>
              <a:t>16/11/6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2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3160-D475-5E4E-9C05-27A1E75FAC41}" type="datetime1">
              <a:rPr lang="zh-CN" altLang="en-US" smtClean="0"/>
              <a:t>16/11/6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3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 Medium"/>
              </a:defRPr>
            </a:lvl1pPr>
          </a:lstStyle>
          <a:p>
            <a:fld id="{30D5E13A-200D-F34B-8573-B59BB0872A89}" type="datetime1">
              <a:rPr lang="zh-CN" altLang="en-US" smtClean="0"/>
              <a:t>16/11/6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 Medium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 Medium"/>
              </a:defRPr>
            </a:lvl1pPr>
          </a:lstStyle>
          <a:p>
            <a:fld id="{50B1DDAB-F9A0-3B4E-801A-A0F89EF8BE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 Medium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Medium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Medium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Medium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Medium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Medium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546100"/>
            <a:ext cx="8851900" cy="2819400"/>
          </a:xfrm>
          <a:ln>
            <a:noFill/>
          </a:ln>
        </p:spPr>
        <p:txBody>
          <a:bodyPr anchor="t" anchorCtr="0">
            <a:noAutofit/>
          </a:bodyPr>
          <a:lstStyle/>
          <a:p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990000"/>
                </a:solidFill>
              </a:rPr>
              <a:t>SNOW</a:t>
            </a:r>
            <a:r>
              <a:rPr lang="en-US" sz="4800" dirty="0" smtClean="0"/>
              <a:t> Theorem </a:t>
            </a:r>
            <a:br>
              <a:rPr lang="en-US" sz="4800" dirty="0" smtClean="0"/>
            </a:br>
            <a:r>
              <a:rPr lang="en-US" sz="4800" dirty="0" smtClean="0"/>
              <a:t>and Latency-Optimal </a:t>
            </a:r>
            <a:br>
              <a:rPr lang="en-US" sz="4800" dirty="0" smtClean="0"/>
            </a:br>
            <a:r>
              <a:rPr lang="en-US" sz="4800" dirty="0" smtClean="0"/>
              <a:t>Read-Only Transactions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52006"/>
            <a:ext cx="7835900" cy="252649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990000"/>
                </a:solidFill>
              </a:rPr>
              <a:t>Haonan </a:t>
            </a:r>
            <a:r>
              <a:rPr lang="en-US" dirty="0">
                <a:solidFill>
                  <a:srgbClr val="990000"/>
                </a:solidFill>
              </a:rPr>
              <a:t>Lu</a:t>
            </a:r>
            <a:r>
              <a:rPr lang="en-US" baseline="30000" dirty="0">
                <a:solidFill>
                  <a:srgbClr val="990000"/>
                </a:solidFill>
              </a:rPr>
              <a:t>❄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CF530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Christopher </a:t>
            </a:r>
            <a:r>
              <a:rPr lang="en-US" dirty="0" err="1">
                <a:solidFill>
                  <a:schemeClr val="tx1"/>
                </a:solidFill>
              </a:rPr>
              <a:t>Hodsdon</a:t>
            </a:r>
            <a:r>
              <a:rPr lang="en-US" baseline="30000" dirty="0">
                <a:solidFill>
                  <a:schemeClr val="tx1"/>
                </a:solidFill>
              </a:rPr>
              <a:t>❄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Khiem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Ngo</a:t>
            </a:r>
            <a:r>
              <a:rPr lang="en-US" baseline="30000" dirty="0">
                <a:solidFill>
                  <a:schemeClr val="tx1"/>
                </a:solidFill>
              </a:rPr>
              <a:t>❄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Shuai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Mu</a:t>
            </a:r>
            <a:r>
              <a:rPr lang="en-US" baseline="30000" dirty="0" smtClean="0">
                <a:solidFill>
                  <a:schemeClr val="tx1"/>
                </a:solidFill>
              </a:rPr>
              <a:t>†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Wyatt Lloyd</a:t>
            </a:r>
            <a:r>
              <a:rPr lang="en-US" baseline="30000" dirty="0">
                <a:solidFill>
                  <a:schemeClr val="tx1"/>
                </a:solidFill>
              </a:rPr>
              <a:t>❄</a:t>
            </a:r>
            <a:r>
              <a:rPr lang="en-US" sz="2200" baseline="30000" dirty="0" smtClean="0">
                <a:solidFill>
                  <a:schemeClr val="tx1"/>
                </a:solidFill>
              </a:rPr>
              <a:t>        </a:t>
            </a:r>
          </a:p>
          <a:p>
            <a:pPr>
              <a:lnSpc>
                <a:spcPct val="80000"/>
              </a:lnSpc>
            </a:pPr>
            <a:r>
              <a:rPr lang="en-US" sz="2200" baseline="30000" dirty="0" smtClean="0">
                <a:solidFill>
                  <a:schemeClr val="tx1"/>
                </a:solidFill>
              </a:rPr>
              <a:t>                     </a:t>
            </a:r>
          </a:p>
          <a:p>
            <a:pPr>
              <a:lnSpc>
                <a:spcPct val="80000"/>
              </a:lnSpc>
            </a:pPr>
            <a:r>
              <a:rPr lang="en-US" sz="2400" baseline="30000" dirty="0">
                <a:solidFill>
                  <a:schemeClr val="tx1"/>
                </a:solidFill>
              </a:rPr>
              <a:t>❄</a:t>
            </a:r>
            <a:r>
              <a:rPr lang="en-US" sz="2200" dirty="0" smtClean="0">
                <a:solidFill>
                  <a:srgbClr val="000000"/>
                </a:solidFill>
              </a:rPr>
              <a:t>University of </a:t>
            </a:r>
            <a:r>
              <a:rPr lang="en-US" sz="2200" dirty="0">
                <a:solidFill>
                  <a:srgbClr val="000000"/>
                </a:solidFill>
              </a:rPr>
              <a:t>Southern California, </a:t>
            </a:r>
            <a:r>
              <a:rPr lang="en-US" sz="2200" baseline="30000" dirty="0" smtClean="0">
                <a:solidFill>
                  <a:srgbClr val="000000"/>
                </a:solidFill>
              </a:rPr>
              <a:t>†</a:t>
            </a:r>
            <a:r>
              <a:rPr lang="en-US" sz="2200" dirty="0" smtClean="0">
                <a:solidFill>
                  <a:srgbClr val="000000"/>
                </a:solidFill>
              </a:rPr>
              <a:t>New York University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[N]</a:t>
            </a:r>
            <a:r>
              <a:rPr lang="en-US" dirty="0" smtClean="0"/>
              <a:t>on-blocking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4525963"/>
          </a:xfrm>
        </p:spPr>
        <p:txBody>
          <a:bodyPr/>
          <a:lstStyle/>
          <a:p>
            <a:r>
              <a:rPr lang="en-US" dirty="0" smtClean="0"/>
              <a:t>Do not wait on external events</a:t>
            </a:r>
          </a:p>
          <a:p>
            <a:pPr lvl="1"/>
            <a:r>
              <a:rPr lang="en-US" dirty="0"/>
              <a:t>Locks, timeouts, </a:t>
            </a:r>
            <a:r>
              <a:rPr lang="en-US" dirty="0" smtClean="0"/>
              <a:t>messages, etc.</a:t>
            </a:r>
          </a:p>
          <a:p>
            <a:endParaRPr lang="en-US" dirty="0" smtClean="0"/>
          </a:p>
          <a:p>
            <a:r>
              <a:rPr lang="en-US" dirty="0" smtClean="0"/>
              <a:t>Lower latency</a:t>
            </a:r>
          </a:p>
          <a:p>
            <a:pPr lvl="1"/>
            <a:r>
              <a:rPr lang="en-US" dirty="0" smtClean="0"/>
              <a:t>Save the time spent blocking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828800" y="2527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[O]</a:t>
            </a:r>
            <a:r>
              <a:rPr lang="en-US" dirty="0" smtClean="0"/>
              <a:t>ne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One round-trip</a:t>
            </a:r>
          </a:p>
          <a:p>
            <a:pPr lvl="1"/>
            <a:r>
              <a:rPr lang="en-US" dirty="0" smtClean="0"/>
              <a:t>No message redirection</a:t>
            </a:r>
          </a:p>
          <a:p>
            <a:pPr lvl="2"/>
            <a:r>
              <a:rPr lang="en-US" dirty="0" smtClean="0"/>
              <a:t>Centralized components: coordinator, etc.</a:t>
            </a:r>
          </a:p>
          <a:p>
            <a:pPr lvl="1"/>
            <a:r>
              <a:rPr lang="en-US" dirty="0" smtClean="0"/>
              <a:t>No retries</a:t>
            </a:r>
          </a:p>
          <a:p>
            <a:pPr lvl="1"/>
            <a:r>
              <a:rPr lang="en-US" dirty="0" smtClean="0"/>
              <a:t>Save the time for extra round-trips</a:t>
            </a:r>
          </a:p>
          <a:p>
            <a:endParaRPr lang="en-US" dirty="0" smtClean="0"/>
          </a:p>
          <a:p>
            <a:r>
              <a:rPr lang="en-US" dirty="0" smtClean="0"/>
              <a:t>One value per response</a:t>
            </a:r>
          </a:p>
          <a:p>
            <a:pPr lvl="1"/>
            <a:r>
              <a:rPr lang="en-US" dirty="0" smtClean="0"/>
              <a:t>Less time for transmitting, marshaling, etc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828800" y="2527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[W]</a:t>
            </a:r>
            <a:r>
              <a:rPr lang="en-US" dirty="0" smtClean="0"/>
              <a:t>rite Transactions That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4525963"/>
          </a:xfrm>
        </p:spPr>
        <p:txBody>
          <a:bodyPr/>
          <a:lstStyle/>
          <a:p>
            <a:r>
              <a:rPr lang="en-US" dirty="0" smtClean="0"/>
              <a:t>Compatible with write transactions </a:t>
            </a:r>
          </a:p>
          <a:p>
            <a:pPr lvl="1"/>
            <a:r>
              <a:rPr lang="en-US" dirty="0" smtClean="0"/>
              <a:t>Richer system model</a:t>
            </a:r>
          </a:p>
          <a:p>
            <a:pPr lvl="1"/>
            <a:r>
              <a:rPr lang="en-US" dirty="0" smtClean="0"/>
              <a:t>Eas</a:t>
            </a:r>
            <a:r>
              <a:rPr lang="en-US" altLang="zh-CN" dirty="0" smtClean="0"/>
              <a:t>ier</a:t>
            </a:r>
            <a:r>
              <a:rPr lang="en-US" dirty="0" smtClean="0"/>
              <a:t> to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828800" y="2527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700" y="2057739"/>
            <a:ext cx="8102600" cy="2117842"/>
          </a:xfrm>
          <a:prstGeom prst="rect">
            <a:avLst/>
          </a:prstGeom>
          <a:solidFill>
            <a:schemeClr val="bg1"/>
          </a:solidFill>
          <a:ln w="88900" cmpd="sng"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en-US" sz="3600" dirty="0" smtClean="0">
                <a:latin typeface="Helvetica Neue Medium"/>
                <a:cs typeface="Helvetica Neue Medium"/>
              </a:rPr>
              <a:t>The SNOW Theorem: </a:t>
            </a:r>
          </a:p>
          <a:p>
            <a:pPr algn="ctr"/>
            <a:endParaRPr lang="en-US" sz="1400" dirty="0" smtClean="0">
              <a:latin typeface="Helvetica Neue Medium"/>
              <a:cs typeface="Helvetica Neue Medium"/>
            </a:endParaRPr>
          </a:p>
          <a:p>
            <a:pPr algn="ctr"/>
            <a:r>
              <a:rPr lang="en-US" sz="3200" dirty="0" smtClean="0">
                <a:solidFill>
                  <a:srgbClr val="990000"/>
                </a:solidFill>
                <a:latin typeface="Helvetica Neue Medium"/>
                <a:cs typeface="Helvetica Neue Medium"/>
              </a:rPr>
              <a:t>Impossible</a:t>
            </a:r>
            <a:r>
              <a:rPr lang="en-US" sz="3200" dirty="0" smtClean="0">
                <a:solidFill>
                  <a:srgbClr val="FF0000"/>
                </a:solidFill>
                <a:latin typeface="Helvetica Neue Medium"/>
                <a:cs typeface="Helvetica Neue Medium"/>
              </a:rPr>
              <a:t> </a:t>
            </a:r>
            <a:r>
              <a:rPr lang="en-US" sz="3200" dirty="0" smtClean="0">
                <a:latin typeface="Helvetica Neue Medium"/>
                <a:cs typeface="Helvetica Neue Medium"/>
              </a:rPr>
              <a:t>for read-only transaction </a:t>
            </a:r>
          </a:p>
          <a:p>
            <a:pPr algn="ctr"/>
            <a:r>
              <a:rPr lang="en-US" sz="3200" dirty="0" smtClean="0">
                <a:latin typeface="Helvetica Neue Medium"/>
                <a:cs typeface="Helvetica Neue Medium"/>
              </a:rPr>
              <a:t>algorithms to have all SNOW properties </a:t>
            </a:r>
          </a:p>
        </p:txBody>
      </p:sp>
    </p:spTree>
    <p:extLst>
      <p:ext uri="{BB962C8B-B14F-4D97-AF65-F5344CB8AC3E}">
        <p14:creationId xmlns:p14="http://schemas.microsoft.com/office/powerpoint/2010/main" val="2717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036471" y="1394100"/>
            <a:ext cx="759945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agnetic Disk 51"/>
          <p:cNvSpPr/>
          <p:nvPr/>
        </p:nvSpPr>
        <p:spPr>
          <a:xfrm>
            <a:off x="3247160" y="1394100"/>
            <a:ext cx="1039505" cy="589906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agnetic Disk 52"/>
          <p:cNvSpPr/>
          <p:nvPr/>
        </p:nvSpPr>
        <p:spPr>
          <a:xfrm>
            <a:off x="4450814" y="1394100"/>
            <a:ext cx="1039505" cy="589906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101551" y="1394100"/>
            <a:ext cx="759945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SNOW Is Impossible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50353" y="1394100"/>
            <a:ext cx="5174119" cy="4867422"/>
            <a:chOff x="1850353" y="1394100"/>
            <a:chExt cx="5174119" cy="4867422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6473519" y="2066075"/>
              <a:ext cx="8005" cy="4195447"/>
            </a:xfrm>
            <a:prstGeom prst="line">
              <a:avLst/>
            </a:prstGeom>
            <a:ln w="50800">
              <a:headEnd type="none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02103" y="1417638"/>
              <a:ext cx="112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 Neue Medium" charset="0"/>
                </a:rPr>
                <a:t>C</a:t>
              </a:r>
              <a:r>
                <a:rPr lang="en-US" sz="2800" baseline="-25000" dirty="0">
                  <a:latin typeface="Helvetica Neue Medium" charset="0"/>
                </a:rPr>
                <a:t>W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3785375" y="2066075"/>
              <a:ext cx="8005" cy="4195447"/>
            </a:xfrm>
            <a:prstGeom prst="line">
              <a:avLst/>
            </a:prstGeom>
            <a:ln w="50800">
              <a:headEnd type="none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479231" y="1417638"/>
              <a:ext cx="6282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 Neue Medium" charset="0"/>
                </a:rPr>
                <a:t>S</a:t>
              </a:r>
              <a:r>
                <a:rPr lang="en-US" sz="2800" baseline="-25000" dirty="0" smtClean="0">
                  <a:latin typeface="Helvetica Neue Medium" charset="0"/>
                </a:rPr>
                <a:t>A</a:t>
              </a:r>
              <a:endParaRPr lang="en-US" sz="2800" dirty="0">
                <a:latin typeface="Helvetica Neue Medium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4962562" y="2066075"/>
              <a:ext cx="8005" cy="4195447"/>
            </a:xfrm>
            <a:prstGeom prst="line">
              <a:avLst/>
            </a:prstGeom>
            <a:ln w="50800">
              <a:headEnd type="none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646123" y="1427438"/>
              <a:ext cx="6328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 Neue Medium" charset="0"/>
                </a:rPr>
                <a:t>S</a:t>
              </a:r>
              <a:r>
                <a:rPr lang="en-US" sz="2800" baseline="-25000" dirty="0" smtClean="0">
                  <a:latin typeface="Helvetica Neue Medium" charset="0"/>
                </a:rPr>
                <a:t>B</a:t>
              </a:r>
              <a:endParaRPr lang="en-US" sz="2800" baseline="-25000" dirty="0">
                <a:latin typeface="Helvetica Neue Medium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2408439" y="2066075"/>
              <a:ext cx="8005" cy="4195447"/>
            </a:xfrm>
            <a:prstGeom prst="line">
              <a:avLst/>
            </a:prstGeom>
            <a:ln w="50800">
              <a:headEnd type="none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0353" y="1394100"/>
              <a:ext cx="112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 Neue Medium" charset="0"/>
                </a:rPr>
                <a:t>C</a:t>
              </a:r>
              <a:r>
                <a:rPr lang="en-US" sz="2800" baseline="-25000" dirty="0">
                  <a:latin typeface="Helvetica Neue Medium" charset="0"/>
                </a:rPr>
                <a:t>R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3871677" y="2270170"/>
            <a:ext cx="2621501" cy="395903"/>
          </a:xfrm>
          <a:prstGeom prst="straightConnector1">
            <a:avLst/>
          </a:prstGeom>
          <a:ln w="44450">
            <a:solidFill>
              <a:srgbClr val="4F81BD"/>
            </a:solidFill>
            <a:headEnd type="none"/>
            <a:tailEnd type="triangle" w="lg" len="lg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56868" y="2270170"/>
            <a:ext cx="1441297" cy="558025"/>
          </a:xfrm>
          <a:prstGeom prst="straightConnector1">
            <a:avLst/>
          </a:prstGeom>
          <a:ln w="44450">
            <a:solidFill>
              <a:srgbClr val="4F81BD"/>
            </a:solidFill>
            <a:headEnd type="none"/>
            <a:tailEnd type="triangle" w="lg" len="lg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5208113" y="4000570"/>
            <a:ext cx="250058" cy="653291"/>
          </a:xfrm>
          <a:prstGeom prst="down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1922" y="3998349"/>
            <a:ext cx="102596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Medium" charset="0"/>
              </a:rPr>
              <a:t>W</a:t>
            </a:r>
          </a:p>
          <a:p>
            <a:pPr algn="ctr"/>
            <a:r>
              <a:rPr lang="en-US" sz="2000" dirty="0" smtClean="0">
                <a:latin typeface="Helvetica Neue Medium" charset="0"/>
              </a:rPr>
              <a:t>visible</a:t>
            </a:r>
            <a:endParaRPr lang="en-US" sz="2000" dirty="0">
              <a:latin typeface="Helvetica Neue Medium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31722" y="2538564"/>
            <a:ext cx="1267350" cy="1683800"/>
          </a:xfrm>
          <a:prstGeom prst="straightConnector1">
            <a:avLst/>
          </a:prstGeom>
          <a:ln w="44450"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16444" y="4204283"/>
            <a:ext cx="1350469" cy="657472"/>
          </a:xfrm>
          <a:prstGeom prst="straightConnector1">
            <a:avLst/>
          </a:prstGeom>
          <a:ln w="44450">
            <a:solidFill>
              <a:srgbClr val="008000"/>
            </a:solidFill>
            <a:prstDash val="solid"/>
            <a:headEnd type="none"/>
            <a:tailEnd type="triangle" w="lg" len="lg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6181" y="4536685"/>
            <a:ext cx="172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 Medium" charset="0"/>
              </a:rPr>
              <a:t>R</a:t>
            </a:r>
            <a:r>
              <a:rPr lang="en-US" sz="2800" baseline="-25000" dirty="0" smtClean="0">
                <a:latin typeface="Helvetica Neue Medium" charset="0"/>
              </a:rPr>
              <a:t>A </a:t>
            </a:r>
            <a:r>
              <a:rPr lang="en-US" sz="2800" dirty="0" smtClean="0">
                <a:latin typeface="Helvetica Neue Medium" charset="0"/>
              </a:rPr>
              <a:t>= new</a:t>
            </a:r>
            <a:endParaRPr lang="en-US" sz="2800" baseline="-25000" dirty="0">
              <a:latin typeface="Helvetica Neue Medium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6180" y="5026359"/>
            <a:ext cx="152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 Medium" charset="0"/>
              </a:rPr>
              <a:t>R</a:t>
            </a:r>
            <a:r>
              <a:rPr lang="en-US" sz="2800" baseline="-25000" dirty="0" smtClean="0">
                <a:latin typeface="Helvetica Neue Medium" charset="0"/>
              </a:rPr>
              <a:t>B </a:t>
            </a:r>
            <a:r>
              <a:rPr lang="en-US" sz="2800" dirty="0" smtClean="0">
                <a:latin typeface="Helvetica Neue Medium" charset="0"/>
              </a:rPr>
              <a:t>= old</a:t>
            </a:r>
            <a:endParaRPr lang="en-US" sz="2800" baseline="-25000" dirty="0">
              <a:latin typeface="Helvetica Neue Medium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56868" y="4832124"/>
            <a:ext cx="1443267" cy="305285"/>
          </a:xfrm>
          <a:prstGeom prst="straightConnector1">
            <a:avLst/>
          </a:prstGeom>
          <a:ln w="44450">
            <a:solidFill>
              <a:srgbClr val="4F81BD"/>
            </a:solidFill>
            <a:headEnd type="none"/>
            <a:tailEnd type="triangle" w="lg" len="lg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71677" y="5215221"/>
            <a:ext cx="2621501" cy="297521"/>
          </a:xfrm>
          <a:prstGeom prst="straightConnector1">
            <a:avLst/>
          </a:prstGeom>
          <a:ln w="44450">
            <a:solidFill>
              <a:srgbClr val="4F81BD"/>
            </a:solidFill>
            <a:headEnd type="none"/>
            <a:tailEnd type="triangle" w="lg" len="lg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91300" y="5313306"/>
            <a:ext cx="223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 Neue Medium" charset="0"/>
              </a:rPr>
              <a:t>W</a:t>
            </a:r>
            <a:r>
              <a:rPr lang="en-US" sz="2800" baseline="-25000" dirty="0">
                <a:latin typeface="Helvetica Neue Medium" charset="0"/>
              </a:rPr>
              <a:t> </a:t>
            </a:r>
            <a:r>
              <a:rPr lang="en-US" sz="2800" dirty="0" smtClean="0">
                <a:latin typeface="Helvetica Neue Medium" charset="0"/>
              </a:rPr>
              <a:t>finishes</a:t>
            </a:r>
            <a:endParaRPr lang="en-US" sz="2800" dirty="0">
              <a:latin typeface="Helvetica Neue Medium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699072" y="2645450"/>
            <a:ext cx="172606" cy="259792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Medium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7068" y="3169209"/>
            <a:ext cx="1266131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Medium" charset="0"/>
              </a:rPr>
              <a:t>W</a:t>
            </a:r>
          </a:p>
          <a:p>
            <a:pPr algn="ctr"/>
            <a:r>
              <a:rPr lang="en-US" sz="2000" dirty="0" smtClean="0">
                <a:latin typeface="Helvetica Neue Medium" charset="0"/>
              </a:rPr>
              <a:t>invisible</a:t>
            </a:r>
            <a:endParaRPr lang="en-US" sz="2000" dirty="0">
              <a:latin typeface="Helvetica Neue Medium" charset="0"/>
            </a:endParaRPr>
          </a:p>
        </p:txBody>
      </p:sp>
      <p:sp>
        <p:nvSpPr>
          <p:cNvPr id="29" name="Down Arrow 28"/>
          <p:cNvSpPr/>
          <p:nvPr/>
        </p:nvSpPr>
        <p:spPr>
          <a:xfrm flipV="1">
            <a:off x="5208113" y="3152696"/>
            <a:ext cx="250058" cy="653291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Medium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08439" y="2534354"/>
            <a:ext cx="2475824" cy="1172469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 w="lg" len="lg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431723" y="3728995"/>
            <a:ext cx="2452540" cy="1569258"/>
          </a:xfrm>
          <a:prstGeom prst="straightConnector1">
            <a:avLst/>
          </a:prstGeom>
          <a:ln w="44450">
            <a:solidFill>
              <a:schemeClr val="accent2"/>
            </a:solidFill>
            <a:prstDash val="solid"/>
            <a:headEnd type="none"/>
            <a:tailEnd type="triangle" w="lg" len="lg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884263" y="2810007"/>
            <a:ext cx="172606" cy="20517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Medium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209606" y="3915131"/>
            <a:ext cx="2647097" cy="0"/>
          </a:xfrm>
          <a:prstGeom prst="line">
            <a:avLst/>
          </a:prstGeom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591300" y="1963335"/>
            <a:ext cx="2197099" cy="1815882"/>
            <a:chOff x="6591300" y="1963335"/>
            <a:chExt cx="2197099" cy="1815882"/>
          </a:xfrm>
        </p:grpSpPr>
        <p:sp>
          <p:nvSpPr>
            <p:cNvPr id="26" name="TextBox 25"/>
            <p:cNvSpPr txBox="1"/>
            <p:nvPr/>
          </p:nvSpPr>
          <p:spPr>
            <a:xfrm>
              <a:off x="6591300" y="1963335"/>
              <a:ext cx="219709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 Neue Medium" charset="0"/>
                </a:rPr>
                <a:t>W starts </a:t>
              </a:r>
            </a:p>
            <a:p>
              <a:r>
                <a:rPr lang="en-US" sz="2800" dirty="0">
                  <a:latin typeface="Helvetica Neue Medium" charset="0"/>
                </a:rPr>
                <a:t> </a:t>
              </a:r>
              <a:r>
                <a:rPr lang="en-US" sz="2800" dirty="0" smtClean="0">
                  <a:latin typeface="Helvetica Neue Medium" charset="0"/>
                </a:rPr>
                <a:t>  A := new</a:t>
              </a:r>
            </a:p>
            <a:p>
              <a:r>
                <a:rPr lang="en-US" sz="2800" dirty="0">
                  <a:latin typeface="Helvetica Neue Medium" charset="0"/>
                </a:rPr>
                <a:t> </a:t>
              </a:r>
              <a:r>
                <a:rPr lang="en-US" sz="2800" dirty="0" smtClean="0">
                  <a:latin typeface="Helvetica Neue Medium" charset="0"/>
                </a:rPr>
                <a:t>  B := new</a:t>
              </a:r>
            </a:p>
            <a:p>
              <a:endParaRPr lang="en-US" sz="2800" dirty="0">
                <a:latin typeface="Helvetica Neue Medium" charset="0"/>
              </a:endParaRPr>
            </a:p>
          </p:txBody>
        </p:sp>
        <p:sp>
          <p:nvSpPr>
            <p:cNvPr id="34" name="Right Brace 33"/>
            <p:cNvSpPr/>
            <p:nvPr/>
          </p:nvSpPr>
          <p:spPr>
            <a:xfrm flipH="1">
              <a:off x="6654800" y="2545617"/>
              <a:ext cx="274226" cy="750591"/>
            </a:xfrm>
            <a:prstGeom prst="rightBrace">
              <a:avLst>
                <a:gd name="adj1" fmla="val 44444"/>
                <a:gd name="adj2" fmla="val 49005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756180" y="4653861"/>
            <a:ext cx="1555220" cy="85888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47700" y="4595323"/>
            <a:ext cx="1828800" cy="929164"/>
          </a:xfrm>
          <a:prstGeom prst="mathMultiply">
            <a:avLst/>
          </a:prstGeom>
          <a:solidFill>
            <a:srgbClr val="FF00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65200" y="16129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78932" y="2249417"/>
            <a:ext cx="43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R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82222" y="3646262"/>
            <a:ext cx="36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5498" y="2111568"/>
            <a:ext cx="1628736" cy="761854"/>
            <a:chOff x="351173" y="2164690"/>
            <a:chExt cx="1628736" cy="761854"/>
          </a:xfrm>
        </p:grpSpPr>
        <p:grpSp>
          <p:nvGrpSpPr>
            <p:cNvPr id="45" name="Group 44"/>
            <p:cNvGrpSpPr/>
            <p:nvPr/>
          </p:nvGrpSpPr>
          <p:grpSpPr>
            <a:xfrm>
              <a:off x="351173" y="2164690"/>
              <a:ext cx="1228053" cy="761854"/>
              <a:chOff x="-2157085" y="3684447"/>
              <a:chExt cx="1585561" cy="76185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-2118985" y="3727221"/>
                <a:ext cx="15474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Helvetica Neue Medium"/>
                    <a:cs typeface="Helvetica Neue Medium"/>
                  </a:rPr>
                  <a:t>Assume </a:t>
                </a:r>
              </a:p>
              <a:p>
                <a:pPr algn="ctr"/>
                <a:r>
                  <a:rPr lang="en-US" sz="2000" dirty="0" smtClean="0">
                    <a:latin typeface="Helvetica Neue Medium"/>
                    <a:cs typeface="Helvetica Neue Medium"/>
                  </a:rPr>
                  <a:t>SNOW</a:t>
                </a:r>
                <a:endParaRPr lang="en-US" sz="2000" dirty="0"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-2157085" y="3684447"/>
                <a:ext cx="1585561" cy="761854"/>
              </a:xfrm>
              <a:prstGeom prst="rect">
                <a:avLst/>
              </a:prstGeom>
              <a:noFill/>
              <a:ln w="381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493778" y="2334299"/>
              <a:ext cx="486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  <a:sym typeface="Wingdings"/>
                </a:rPr>
                <a:t></a:t>
              </a:r>
              <a:endParaRPr lang="en-US" sz="2400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V="1">
            <a:off x="908566" y="2959101"/>
            <a:ext cx="0" cy="1577584"/>
          </a:xfrm>
          <a:prstGeom prst="line">
            <a:avLst/>
          </a:prstGeom>
          <a:ln w="50800">
            <a:headEnd type="none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30119" y="3482821"/>
            <a:ext cx="142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Helvetica Neue Medium"/>
                <a:cs typeface="Helvetica Neue Medium"/>
              </a:rPr>
              <a:t>Violates</a:t>
            </a:r>
          </a:p>
          <a:p>
            <a:r>
              <a:rPr lang="en-US" sz="2000" dirty="0">
                <a:solidFill>
                  <a:srgbClr val="FF0000"/>
                </a:solidFill>
                <a:latin typeface="Helvetica Neue Medium"/>
                <a:cs typeface="Helvetica Neue Medium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Helvetica Neue Medium"/>
                <a:cs typeface="Helvetica Neue Medium"/>
              </a:rPr>
              <a:t>roperty 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2" grpId="0"/>
      <p:bldP spid="23" grpId="0"/>
      <p:bldP spid="27" grpId="0"/>
      <p:bldP spid="28" grpId="0" animBg="1"/>
      <p:bldP spid="17" grpId="0"/>
      <p:bldP spid="29" grpId="0" animBg="1"/>
      <p:bldP spid="32" grpId="0" animBg="1"/>
      <p:bldP spid="36" grpId="0" animBg="1"/>
      <p:bldP spid="37" grpId="0" animBg="1"/>
      <p:bldP spid="13" grpId="0"/>
      <p:bldP spid="35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Deeper Look at SNOW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Complete proof in the paper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SNOW is tight</a:t>
            </a:r>
          </a:p>
          <a:p>
            <a:pPr lvl="1"/>
            <a:r>
              <a:rPr lang="en-US" dirty="0"/>
              <a:t>Any combination of 3 properties is possible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Optimality</a:t>
            </a:r>
          </a:p>
          <a:p>
            <a:pPr lvl="1"/>
            <a:r>
              <a:rPr lang="en-US" dirty="0"/>
              <a:t>SNOW-optimal: have any 3 properties</a:t>
            </a:r>
          </a:p>
          <a:p>
            <a:pPr lvl="1"/>
            <a:r>
              <a:rPr lang="en-US" dirty="0"/>
              <a:t>Latency-optimal: have property </a:t>
            </a:r>
            <a:r>
              <a:rPr lang="en-US" dirty="0" smtClean="0"/>
              <a:t>N </a:t>
            </a:r>
            <a:r>
              <a:rPr lang="en-US" dirty="0"/>
              <a:t>and </a:t>
            </a:r>
            <a:r>
              <a:rPr lang="en-US" dirty="0" smtClean="0"/>
              <a:t>O</a:t>
            </a:r>
            <a:endParaRPr lang="en-US" dirty="0" smtClean="0">
              <a:solidFill>
                <a:srgbClr val="A6A6A6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Spectrums of property S and O</a:t>
            </a:r>
          </a:p>
          <a:p>
            <a:pPr lvl="1"/>
            <a:r>
              <a:rPr lang="en-US" dirty="0" smtClean="0"/>
              <a:t>Show what is possible to achieve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03250" y="3060700"/>
            <a:ext cx="7791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23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cs typeface="Helvetica Neue Medium"/>
              </a:rPr>
              <a:t>Study Existing Systems with SNOW</a:t>
            </a:r>
            <a:br>
              <a:rPr lang="en-US" sz="3800" dirty="0" smtClean="0">
                <a:cs typeface="Helvetica Neue Medium"/>
              </a:rPr>
            </a:br>
            <a:r>
              <a:rPr lang="en-US" sz="3100" dirty="0">
                <a:cs typeface="Helvetica Neue Medium"/>
              </a:rPr>
              <a:t>SNOW-optimal and </a:t>
            </a:r>
            <a:r>
              <a:rPr lang="en-US" sz="3100" dirty="0" smtClean="0">
                <a:cs typeface="Helvetica Neue Medium"/>
              </a:rPr>
              <a:t>latency-optimal</a:t>
            </a:r>
            <a:endParaRPr lang="en-US" sz="3800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41368"/>
              </p:ext>
            </p:extLst>
          </p:nvPr>
        </p:nvGraphicFramePr>
        <p:xfrm>
          <a:off x="603250" y="1765300"/>
          <a:ext cx="7937500" cy="3665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1193800"/>
                <a:gridCol w="1346200"/>
                <a:gridCol w="1206500"/>
                <a:gridCol w="1143000"/>
              </a:tblGrid>
              <a:tr h="652780">
                <a:tc gridSpan="5">
                  <a:txBody>
                    <a:bodyPr/>
                    <a:lstStyle/>
                    <a:p>
                      <a:pPr algn="ctr"/>
                      <a:endParaRPr lang="en-US" sz="3200" b="1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278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System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S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N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O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W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278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</a:rPr>
                        <a:t>Spanner-Snap</a:t>
                      </a:r>
                    </a:p>
                    <a:p>
                      <a:pPr algn="ctr"/>
                      <a:r>
                        <a:rPr lang="en-US" sz="18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</a:rPr>
                        <a:t>[OSDI’12]</a:t>
                      </a:r>
                      <a:endParaRPr lang="en-US" sz="18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✖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278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</a:rPr>
                        <a:t>Yesquel</a:t>
                      </a:r>
                    </a:p>
                    <a:p>
                      <a:pPr algn="ctr"/>
                      <a:r>
                        <a:rPr lang="en-US" sz="18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</a:rPr>
                        <a:t>[SOSP’15]</a:t>
                      </a:r>
                      <a:endParaRPr lang="en-US" sz="18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✖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278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</a:rPr>
                        <a:t>MySQL Cluster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✖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02200" y="3136962"/>
            <a:ext cx="2451616" cy="2301040"/>
          </a:xfrm>
          <a:prstGeom prst="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250" y="3075514"/>
            <a:ext cx="3041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/>
                <a:cs typeface="Helvetica Neue Medium"/>
              </a:rPr>
              <a:t>Spanner-Snap</a:t>
            </a:r>
          </a:p>
          <a:p>
            <a:pPr algn="ctr"/>
            <a:r>
              <a:rPr lang="en-US" dirty="0">
                <a:latin typeface="Helvetica Neue Medium"/>
                <a:cs typeface="Helvetica Neue Medium"/>
              </a:rPr>
              <a:t>[</a:t>
            </a:r>
            <a:r>
              <a:rPr lang="en-US" dirty="0" smtClean="0">
                <a:latin typeface="Helvetica Neue Medium"/>
                <a:cs typeface="Helvetica Neue Medium"/>
              </a:rPr>
              <a:t>OSDI ’</a:t>
            </a:r>
            <a:r>
              <a:rPr lang="en-US" dirty="0">
                <a:latin typeface="Helvetica Neue Medium"/>
                <a:cs typeface="Helvetica Neue Medium"/>
              </a:rPr>
              <a:t>12</a:t>
            </a:r>
            <a:r>
              <a:rPr lang="en-US" dirty="0" smtClean="0">
                <a:latin typeface="Helvetica Neue Medium"/>
                <a:cs typeface="Helvetica Neue Medium"/>
              </a:rPr>
              <a:t>]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250" y="3938201"/>
            <a:ext cx="3041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 Neue Medium"/>
                <a:cs typeface="Helvetica Neue Medium"/>
              </a:rPr>
              <a:t>Yesquel</a:t>
            </a:r>
            <a:endParaRPr lang="en-US" sz="3200" dirty="0">
              <a:latin typeface="Helvetica Neue Medium"/>
              <a:cs typeface="Helvetica Neue Medium"/>
            </a:endParaRPr>
          </a:p>
          <a:p>
            <a:pPr algn="ctr"/>
            <a:r>
              <a:rPr lang="en-US" dirty="0" smtClean="0">
                <a:latin typeface="Helvetica Neue Medium"/>
                <a:cs typeface="Helvetica Neue Medium"/>
              </a:rPr>
              <a:t>[SOSP ’15]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3250" y="4799975"/>
            <a:ext cx="30416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 Neue Medium"/>
                <a:cs typeface="Helvetica Neue Medium"/>
              </a:rPr>
              <a:t>MySQL Cluster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1400" y="3195065"/>
            <a:ext cx="132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/>
                <a:cs typeface="Helvetica Neue Medium"/>
                <a:sym typeface="Zapf Dingbats"/>
              </a:rPr>
              <a:t>✔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96400" y="4548138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44900" y="3206880"/>
            <a:ext cx="1206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 Neue Medium"/>
                <a:cs typeface="Helvetica Neue Medium"/>
                <a:sym typeface="Zapf Dingbats"/>
              </a:rPr>
              <a:t>✖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4900" y="4065994"/>
            <a:ext cx="1206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 Neue Medium"/>
                <a:cs typeface="Helvetica Neue Medium"/>
                <a:sym typeface="Zapf Dingbats"/>
              </a:rPr>
              <a:t>✖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4900" y="4819155"/>
            <a:ext cx="1206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 Neue Medium"/>
                <a:cs typeface="Helvetica Neue Medium"/>
                <a:sym typeface="Zapf Dingbats"/>
              </a:rPr>
              <a:t>✖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1400" y="4067244"/>
            <a:ext cx="132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/>
                <a:cs typeface="Helvetica Neue Medium"/>
                <a:sym typeface="Zapf Dingbats"/>
              </a:rPr>
              <a:t>✔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1400" y="4805830"/>
            <a:ext cx="132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/>
                <a:cs typeface="Helvetica Neue Medium"/>
                <a:sym typeface="Zapf Dingbats"/>
              </a:rPr>
              <a:t>✔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0300" y="3194180"/>
            <a:ext cx="1206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/>
                <a:cs typeface="Helvetica Neue Medium"/>
                <a:sym typeface="Zapf Dingbats"/>
              </a:rPr>
              <a:t>✔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10300" y="4065994"/>
            <a:ext cx="1206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/>
                <a:cs typeface="Helvetica Neue Medium"/>
                <a:sym typeface="Zapf Dingbats"/>
              </a:rPr>
              <a:t>✔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10300" y="4799975"/>
            <a:ext cx="1206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/>
                <a:cs typeface="Helvetica Neue Medium"/>
                <a:sym typeface="Zapf Dingbats"/>
              </a:rPr>
              <a:t>✔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04616" y="3194180"/>
            <a:ext cx="1206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/>
                <a:cs typeface="Helvetica Neue Medium"/>
                <a:sym typeface="Zapf Dingbats"/>
              </a:rPr>
              <a:t>✔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4616" y="4065994"/>
            <a:ext cx="1206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/>
                <a:cs typeface="Helvetica Neue Medium"/>
                <a:sym typeface="Zapf Dingbats"/>
              </a:rPr>
              <a:t>✔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04616" y="4799975"/>
            <a:ext cx="1206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/>
                <a:cs typeface="Helvetica Neue Medium"/>
                <a:sym typeface="Zapf Dingbats"/>
              </a:rPr>
              <a:t>✔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27450" y="3136961"/>
            <a:ext cx="1085850" cy="2309999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603250" y="2819400"/>
            <a:ext cx="7791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23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>
                <a:cs typeface="Helvetica Neue Medium"/>
              </a:rPr>
              <a:t>Study Existing Systems with SNOW</a:t>
            </a:r>
            <a:br>
              <a:rPr lang="en-US" sz="3800" dirty="0">
                <a:cs typeface="Helvetica Neue Medium"/>
              </a:rPr>
            </a:br>
            <a:r>
              <a:rPr lang="en-US" sz="3100" dirty="0" smtClean="0">
                <a:cs typeface="Helvetica Neue Medium"/>
              </a:rPr>
              <a:t>SNOW-optimal</a:t>
            </a:r>
            <a:endParaRPr lang="en-US" sz="3800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59688"/>
              </p:ext>
            </p:extLst>
          </p:nvPr>
        </p:nvGraphicFramePr>
        <p:xfrm>
          <a:off x="603250" y="1651000"/>
          <a:ext cx="7937500" cy="432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1193800"/>
                <a:gridCol w="1346200"/>
                <a:gridCol w="1206500"/>
                <a:gridCol w="1143000"/>
              </a:tblGrid>
              <a:tr h="559845">
                <a:tc gridSpan="5">
                  <a:txBody>
                    <a:bodyPr/>
                    <a:lstStyle/>
                    <a:p>
                      <a:pPr algn="ctr"/>
                      <a:endParaRPr lang="en-US" sz="3200" b="1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9845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System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S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N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O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W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845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Eiger </a:t>
                      </a:r>
                      <a:r>
                        <a:rPr lang="en-US" sz="1800" b="0" i="0" dirty="0" smtClean="0">
                          <a:latin typeface="Helvetica Neue Medium"/>
                          <a:cs typeface="Helvetica Neue Medium"/>
                        </a:rPr>
                        <a:t>[NSDI ’13]</a:t>
                      </a:r>
                      <a:endParaRPr lang="en-US" sz="18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≤ 3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845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DrTM </a:t>
                      </a:r>
                      <a:r>
                        <a:rPr lang="en-US" sz="1800" b="0" i="0" dirty="0" smtClean="0">
                          <a:latin typeface="Helvetica Neue Medium"/>
                          <a:cs typeface="Helvetica Neue Medium"/>
                        </a:rPr>
                        <a:t>[SOSP ’15]</a:t>
                      </a:r>
                      <a:endParaRPr lang="en-US" sz="18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≥ 1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845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RIFL </a:t>
                      </a:r>
                      <a:r>
                        <a:rPr lang="en-US" sz="1800" b="0" i="0" dirty="0" smtClean="0">
                          <a:latin typeface="Helvetica Neue Medium"/>
                          <a:cs typeface="Helvetica Neue Medium"/>
                        </a:rPr>
                        <a:t>[SOSP ’15]</a:t>
                      </a:r>
                      <a:endParaRPr lang="en-US" sz="18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≥ 2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845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Sinfonia </a:t>
                      </a:r>
                      <a:r>
                        <a:rPr lang="en-US" sz="1800" b="0" i="0" dirty="0" smtClean="0">
                          <a:latin typeface="Helvetica Neue Medium"/>
                          <a:cs typeface="Helvetica Neue Medium"/>
                        </a:rPr>
                        <a:t>[SOSP ’07]</a:t>
                      </a:r>
                      <a:endParaRPr lang="en-US" sz="18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≥ 2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5035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Spanner-RO </a:t>
                      </a:r>
                      <a:r>
                        <a:rPr lang="en-US" sz="1800" b="0" i="0" dirty="0" smtClean="0">
                          <a:latin typeface="Helvetica Neue Medium"/>
                          <a:cs typeface="Helvetica Neue Medium"/>
                        </a:rPr>
                        <a:t>[OSDI ’12]</a:t>
                      </a:r>
                      <a:endParaRPr lang="en-US" sz="18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✖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rgbClr val="FFFFFF"/>
                          </a:solidFill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solidFill>
                          <a:srgbClr val="FFFF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166366" y="2884916"/>
            <a:ext cx="1231900" cy="2245884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58266" y="5130800"/>
            <a:ext cx="1308100" cy="84836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7600" y="5250330"/>
            <a:ext cx="11752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/>
                <a:cs typeface="Helvetica Neue Medium"/>
                <a:sym typeface="Zapf Dingbats"/>
              </a:rPr>
              <a:t>✔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1766" y="5255560"/>
            <a:ext cx="11752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/>
                <a:cs typeface="Helvetica Neue Medium"/>
                <a:sym typeface="Zapf Dingbats"/>
              </a:rPr>
              <a:t>✔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8184" y="5255560"/>
            <a:ext cx="11752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/>
                <a:cs typeface="Helvetica Neue Medium"/>
                <a:sym typeface="Zapf Dingbats"/>
              </a:rPr>
              <a:t>✔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2866" y="5250330"/>
            <a:ext cx="1333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 Neue Medium"/>
                <a:cs typeface="Helvetica Neue Medium"/>
                <a:sym typeface="Zapf Dingbats"/>
              </a:rPr>
              <a:t>✖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287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737100" y="3644899"/>
            <a:ext cx="2514600" cy="55697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79450" y="3022600"/>
            <a:ext cx="7791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23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>
                <a:cs typeface="Helvetica Neue Medium"/>
              </a:rPr>
              <a:t>Study Existing Systems with SNOW</a:t>
            </a:r>
            <a:br>
              <a:rPr lang="en-US" sz="3800" dirty="0">
                <a:cs typeface="Helvetica Neue Medium"/>
              </a:rPr>
            </a:br>
            <a:r>
              <a:rPr lang="en-US" sz="3100" dirty="0" smtClean="0">
                <a:cs typeface="Helvetica Neue Medium"/>
              </a:rPr>
              <a:t>Candidates for Improvement</a:t>
            </a:r>
            <a:endParaRPr lang="en-US" sz="3800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74503"/>
              </p:ext>
            </p:extLst>
          </p:nvPr>
        </p:nvGraphicFramePr>
        <p:xfrm>
          <a:off x="476250" y="1892301"/>
          <a:ext cx="7937500" cy="4179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1193800"/>
                <a:gridCol w="1346200"/>
                <a:gridCol w="1206500"/>
                <a:gridCol w="1143000"/>
              </a:tblGrid>
              <a:tr h="556617">
                <a:tc gridSpan="5">
                  <a:txBody>
                    <a:bodyPr/>
                    <a:lstStyle/>
                    <a:p>
                      <a:pPr algn="ctr"/>
                      <a:endParaRPr lang="en-US" sz="3200" b="1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6617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System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S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N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O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 smtClean="0">
                          <a:latin typeface="Helvetica Neue Medium"/>
                          <a:cs typeface="Helvetica Neue Medium"/>
                        </a:rPr>
                        <a:t>W</a:t>
                      </a:r>
                      <a:endParaRPr lang="en-US" sz="3200" b="1" i="0" dirty="0">
                        <a:solidFill>
                          <a:srgbClr val="3366FF"/>
                        </a:solidFill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6617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COPS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✖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≤ 2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✖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6617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Rococo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✖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&gt; 1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  <a:sym typeface="Zapf Dingbats"/>
                        </a:rPr>
                        <a:t>✔</a:t>
                      </a:r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62930">
                <a:tc>
                  <a:txBody>
                    <a:bodyPr/>
                    <a:lstStyle/>
                    <a:p>
                      <a:pPr algn="ctr"/>
                      <a:endParaRPr lang="en-US" sz="2000" b="0" i="0" dirty="0" smtClean="0">
                        <a:latin typeface="Helvetica Neue Medium"/>
                        <a:cs typeface="Helvetica Neue Medium"/>
                      </a:endParaRPr>
                    </a:p>
                    <a:p>
                      <a:pPr algn="ctr"/>
                      <a:r>
                        <a:rPr lang="en-US" sz="3200" b="0" i="0" dirty="0" smtClean="0">
                          <a:latin typeface="Helvetica Neue Medium"/>
                          <a:cs typeface="Helvetica Neue Medium"/>
                        </a:rPr>
                        <a:t>Many more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Oval 7"/>
          <p:cNvSpPr>
            <a:spLocks noChangeAspect="1"/>
          </p:cNvSpPr>
          <p:nvPr/>
        </p:nvSpPr>
        <p:spPr>
          <a:xfrm flipV="1">
            <a:off x="1955800" y="576253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 flipV="1">
            <a:off x="1955800" y="553647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 flipV="1">
            <a:off x="1955800" y="527993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86666" y="3088834"/>
            <a:ext cx="1250434" cy="55606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39366" y="3088834"/>
            <a:ext cx="2374384" cy="55606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Improve Existing Systems</a:t>
            </a:r>
            <a:br>
              <a:rPr lang="en-US" dirty="0" smtClean="0"/>
            </a:br>
            <a:r>
              <a:rPr lang="en-US" sz="3600" dirty="0" smtClean="0"/>
              <a:t>with the SNOW Theorem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/>
          </a:bodyPr>
          <a:lstStyle/>
          <a:p>
            <a:r>
              <a:rPr lang="en-US" dirty="0" smtClean="0"/>
              <a:t>COPS [SOSP ’11]</a:t>
            </a:r>
          </a:p>
          <a:p>
            <a:pPr lvl="1"/>
            <a:r>
              <a:rPr lang="en-US" dirty="0" smtClean="0"/>
              <a:t>Geo-replicated</a:t>
            </a:r>
          </a:p>
          <a:p>
            <a:pPr lvl="1"/>
            <a:r>
              <a:rPr lang="en-US" dirty="0" smtClean="0"/>
              <a:t>Causally consistent</a:t>
            </a:r>
          </a:p>
          <a:p>
            <a:pPr lvl="1"/>
            <a:r>
              <a:rPr lang="en-US" dirty="0" smtClean="0"/>
              <a:t>Read-only </a:t>
            </a:r>
            <a:r>
              <a:rPr lang="en-US" dirty="0" err="1"/>
              <a:t>t</a:t>
            </a:r>
            <a:r>
              <a:rPr lang="en-US" dirty="0" err="1" smtClean="0"/>
              <a:t>xn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Rococo [OSDI ’14]</a:t>
            </a:r>
          </a:p>
          <a:p>
            <a:pPr lvl="1"/>
            <a:r>
              <a:rPr lang="en-US" dirty="0" smtClean="0"/>
              <a:t>Supports general transactions</a:t>
            </a:r>
          </a:p>
          <a:p>
            <a:pPr lvl="1"/>
            <a:r>
              <a:rPr lang="en-US" dirty="0" smtClean="0"/>
              <a:t>Strictly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pPr lvl="1"/>
            <a:r>
              <a:rPr lang="en-US" dirty="0" smtClean="0"/>
              <a:t>Read-only </a:t>
            </a:r>
            <a:r>
              <a:rPr lang="en-US" dirty="0" err="1"/>
              <a:t>t</a:t>
            </a:r>
            <a:r>
              <a:rPr lang="en-US" dirty="0" err="1" smtClean="0"/>
              <a:t>xn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855526" y="3304362"/>
            <a:ext cx="370452" cy="365760"/>
            <a:chOff x="9906000" y="4038600"/>
            <a:chExt cx="370452" cy="36576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9908152" y="4038600"/>
              <a:ext cx="368300" cy="365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 noChangeAspect="1"/>
            </p:cNvCxnSpPr>
            <p:nvPr/>
          </p:nvCxnSpPr>
          <p:spPr>
            <a:xfrm>
              <a:off x="9906000" y="4038600"/>
              <a:ext cx="36830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953000" y="3304362"/>
            <a:ext cx="370452" cy="365760"/>
            <a:chOff x="9906000" y="4038600"/>
            <a:chExt cx="370452" cy="36576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908152" y="4038600"/>
              <a:ext cx="368300" cy="365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 noChangeAspect="1"/>
            </p:cNvCxnSpPr>
            <p:nvPr/>
          </p:nvCxnSpPr>
          <p:spPr>
            <a:xfrm>
              <a:off x="9906000" y="4038600"/>
              <a:ext cx="36830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54204" y="3304362"/>
            <a:ext cx="370452" cy="365760"/>
            <a:chOff x="9906000" y="4038600"/>
            <a:chExt cx="370452" cy="365760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9908152" y="4038600"/>
              <a:ext cx="368300" cy="365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 noChangeAspect="1"/>
            </p:cNvCxnSpPr>
            <p:nvPr/>
          </p:nvCxnSpPr>
          <p:spPr>
            <a:xfrm>
              <a:off x="9906000" y="4038600"/>
              <a:ext cx="36830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388926" y="5918022"/>
            <a:ext cx="370452" cy="365760"/>
            <a:chOff x="9906000" y="4038600"/>
            <a:chExt cx="370452" cy="365760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9908152" y="4038600"/>
              <a:ext cx="368300" cy="365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 noChangeAspect="1"/>
            </p:cNvCxnSpPr>
            <p:nvPr/>
          </p:nvCxnSpPr>
          <p:spPr>
            <a:xfrm>
              <a:off x="9906000" y="4038600"/>
              <a:ext cx="36830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42452" y="5918022"/>
            <a:ext cx="370452" cy="365760"/>
            <a:chOff x="9906000" y="4038600"/>
            <a:chExt cx="370452" cy="365760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9908152" y="4038600"/>
              <a:ext cx="368300" cy="365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9906000" y="4038600"/>
              <a:ext cx="36830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509275" y="3197702"/>
            <a:ext cx="248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Helvetica Neue Medium"/>
                <a:cs typeface="Helvetica Neue Medium"/>
              </a:rPr>
              <a:t>:  S   N   O   </a:t>
            </a:r>
            <a:r>
              <a:rPr lang="en-US" sz="2800" dirty="0" smtClean="0">
                <a:latin typeface="Helvetica Neue Medium"/>
                <a:cs typeface="Helvetica Neue Medium"/>
              </a:rPr>
              <a:t>W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3524" y="5833130"/>
            <a:ext cx="248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Helvetica Neue Medium"/>
                <a:cs typeface="Helvetica Neue Medium"/>
              </a:rPr>
              <a:t>:  S   N   O   </a:t>
            </a:r>
            <a:r>
              <a:rPr lang="en-US" sz="2800" dirty="0" smtClean="0">
                <a:latin typeface="Helvetica Neue Medium"/>
                <a:cs typeface="Helvetica Neue Medium"/>
              </a:rPr>
              <a:t>W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186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Helvetica Neue Medium"/>
              </a:rPr>
              <a:t>Huge Web Services Shard Data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</a:t>
            </a:fld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269" y="1562558"/>
            <a:ext cx="1325880" cy="1325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5535" y="3302000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Helvetica Neue Medium"/>
                <a:cs typeface="Helvetica Neue Medium"/>
              </a:rPr>
              <a:t>Massive amount of data</a:t>
            </a:r>
            <a:endParaRPr lang="en-US" sz="2800" baseline="40000" dirty="0">
              <a:latin typeface="Helvetica Neue Medium"/>
              <a:cs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0106" y="4089400"/>
            <a:ext cx="6383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Helvetica Neue Medium"/>
                <a:cs typeface="Helvetica Neue Medium"/>
                <a:sym typeface="Wingdings"/>
              </a:rPr>
              <a:t> must be </a:t>
            </a:r>
            <a:r>
              <a:rPr lang="en-US" sz="2800" dirty="0" smtClean="0">
                <a:latin typeface="Helvetica Neue Medium"/>
                <a:cs typeface="Helvetica Neue Medium"/>
              </a:rPr>
              <a:t>distributed across servers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pic>
        <p:nvPicPr>
          <p:cNvPr id="4" name="Picture 3" descr="amaz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7620" y="1465878"/>
            <a:ext cx="1508760" cy="1508760"/>
          </a:xfrm>
          <a:prstGeom prst="rect">
            <a:avLst/>
          </a:prstGeom>
        </p:spPr>
      </p:pic>
      <p:pic>
        <p:nvPicPr>
          <p:cNvPr id="7" name="Picture 6" descr="uber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392" y="1524458"/>
            <a:ext cx="1384774" cy="13778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1269" y="5007949"/>
            <a:ext cx="7361462" cy="1348401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0000FF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90000"/>
                </a:solidFill>
                <a:latin typeface="Helvetica Neue Medium"/>
                <a:cs typeface="Helvetica Neue Medium"/>
              </a:rPr>
              <a:t>Reads </a:t>
            </a:r>
            <a:r>
              <a:rPr lang="en-US" sz="3200" dirty="0" smtClean="0">
                <a:latin typeface="Helvetica Neue Medium"/>
                <a:cs typeface="Helvetica Neue Medium"/>
              </a:rPr>
              <a:t>dominate the workloads </a:t>
            </a:r>
          </a:p>
          <a:p>
            <a:pPr algn="ctr"/>
            <a:r>
              <a:rPr lang="en-US" sz="3200" dirty="0" smtClean="0">
                <a:latin typeface="Helvetica Neue Medium"/>
                <a:cs typeface="Helvetica Neue Medium"/>
              </a:rPr>
              <a:t>– </a:t>
            </a:r>
            <a:r>
              <a:rPr lang="en-US" sz="3200" dirty="0">
                <a:latin typeface="Helvetica Neue Medium"/>
                <a:cs typeface="Helvetica Neue Medium"/>
              </a:rPr>
              <a:t>need </a:t>
            </a:r>
            <a:r>
              <a:rPr lang="en-US" sz="3200" dirty="0" smtClean="0">
                <a:latin typeface="Helvetica Neue Medium"/>
                <a:cs typeface="Helvetica Neue Medium"/>
              </a:rPr>
              <a:t>to be as fast as possible!</a:t>
            </a:r>
          </a:p>
        </p:txBody>
      </p:sp>
    </p:spTree>
    <p:extLst>
      <p:ext uri="{BB962C8B-B14F-4D97-AF65-F5344CB8AC3E}">
        <p14:creationId xmlns:p14="http://schemas.microsoft.com/office/powerpoint/2010/main" val="35352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Algorithm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36899"/>
          </a:xfrm>
        </p:spPr>
        <p:txBody>
          <a:bodyPr>
            <a:normAutofit/>
          </a:bodyPr>
          <a:lstStyle/>
          <a:p>
            <a:r>
              <a:rPr lang="en-US" dirty="0" smtClean="0"/>
              <a:t>COPS-SNOW</a:t>
            </a:r>
          </a:p>
          <a:p>
            <a:pPr lvl="1"/>
            <a:r>
              <a:rPr lang="en-US" dirty="0" smtClean="0"/>
              <a:t>Latency-optimal (N + O)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Rococo-SNOW</a:t>
            </a:r>
          </a:p>
          <a:p>
            <a:pPr lvl="1"/>
            <a:r>
              <a:rPr lang="en-US" dirty="0" smtClean="0"/>
              <a:t>SNOW-optimal (</a:t>
            </a:r>
            <a:r>
              <a:rPr lang="en-US" dirty="0" smtClean="0">
                <a:solidFill>
                  <a:srgbClr val="000000"/>
                </a:solidFill>
              </a:rPr>
              <a:t>S + O + W</a:t>
            </a:r>
            <a:r>
              <a:rPr lang="en-US" dirty="0" smtClean="0"/>
              <a:t>)       </a:t>
            </a:r>
            <a:endParaRPr lang="en-US" sz="22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5952" y="4832690"/>
            <a:ext cx="7672096" cy="1348401"/>
          </a:xfrm>
          <a:prstGeom prst="rect">
            <a:avLst/>
          </a:prstGeom>
          <a:solidFill>
            <a:schemeClr val="bg1"/>
          </a:solidFill>
          <a:ln w="88900" cmpd="sng">
            <a:solidFill>
              <a:srgbClr val="0000FF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Design insight for optimizing reads: </a:t>
            </a: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shift the overhead to writes</a:t>
            </a:r>
          </a:p>
        </p:txBody>
      </p:sp>
    </p:spTree>
    <p:extLst>
      <p:ext uri="{BB962C8B-B14F-4D97-AF65-F5344CB8AC3E}">
        <p14:creationId xmlns:p14="http://schemas.microsoft.com/office/powerpoint/2010/main" val="28835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Magnetic Disk 61"/>
          <p:cNvSpPr/>
          <p:nvPr/>
        </p:nvSpPr>
        <p:spPr>
          <a:xfrm>
            <a:off x="3392953" y="1080147"/>
            <a:ext cx="1039505" cy="589906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66259" y="1076274"/>
            <a:ext cx="759945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agnetic Disk 63"/>
          <p:cNvSpPr/>
          <p:nvPr/>
        </p:nvSpPr>
        <p:spPr>
          <a:xfrm>
            <a:off x="4861779" y="1080147"/>
            <a:ext cx="1039505" cy="589906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447821" y="1085853"/>
            <a:ext cx="759945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Rococo’s Read-Only </a:t>
            </a:r>
            <a:r>
              <a:rPr lang="en-US" dirty="0" err="1" smtClean="0"/>
              <a:t>Txn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S + 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07506" y="1062789"/>
            <a:ext cx="1039347" cy="5293561"/>
            <a:chOff x="5309625" y="1597471"/>
            <a:chExt cx="1063546" cy="70305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912877" y="2493565"/>
              <a:ext cx="0" cy="6134446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09625" y="1597471"/>
              <a:ext cx="1063546" cy="1267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C</a:t>
              </a:r>
              <a:r>
                <a:rPr lang="en-US" sz="2800" b="1" baseline="-25000" dirty="0" smtClean="0">
                  <a:latin typeface="Helvetica Neue Medium"/>
                  <a:cs typeface="Helvetica Neue Medium"/>
                </a:rPr>
                <a:t>R</a:t>
              </a: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05653" y="1062789"/>
            <a:ext cx="1039347" cy="5293561"/>
            <a:chOff x="5309625" y="1597471"/>
            <a:chExt cx="1063546" cy="703053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834903" y="2493564"/>
              <a:ext cx="0" cy="613444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09625" y="1597471"/>
              <a:ext cx="1063546" cy="1267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S</a:t>
              </a:r>
              <a:r>
                <a:rPr lang="en-US" sz="2800" b="1" baseline="-25000" dirty="0" smtClean="0">
                  <a:latin typeface="Helvetica Neue Medium"/>
                  <a:cs typeface="Helvetica Neue Medium"/>
                </a:rPr>
                <a:t>A</a:t>
              </a: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14331" y="1062789"/>
            <a:ext cx="1155698" cy="5293561"/>
            <a:chOff x="5243600" y="1597469"/>
            <a:chExt cx="1182606" cy="703054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834903" y="2493564"/>
              <a:ext cx="2100" cy="613444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43600" y="1597469"/>
              <a:ext cx="1182606" cy="1267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S</a:t>
              </a:r>
              <a:r>
                <a:rPr lang="en-US" sz="2800" b="1" baseline="-25000" dirty="0">
                  <a:latin typeface="Helvetica Neue Medium"/>
                  <a:cs typeface="Helvetica Neue Medium"/>
                </a:rPr>
                <a:t>B</a:t>
              </a:r>
              <a:endParaRPr lang="en-US" sz="2800" b="1" baseline="-25000" dirty="0" smtClean="0">
                <a:latin typeface="Helvetica Neue Medium"/>
                <a:cs typeface="Helvetica Neue Medium"/>
              </a:endParaRP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13953" y="1065978"/>
            <a:ext cx="1039347" cy="5290372"/>
            <a:chOff x="5309625" y="1601705"/>
            <a:chExt cx="1063546" cy="702630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834903" y="2493564"/>
              <a:ext cx="0" cy="613444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09625" y="1601705"/>
              <a:ext cx="1063546" cy="126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C</a:t>
              </a:r>
              <a:r>
                <a:rPr lang="en-US" sz="2800" b="1" baseline="-25000" dirty="0">
                  <a:latin typeface="Helvetica Neue Medium"/>
                  <a:cs typeface="Helvetica Neue Medium"/>
                </a:rPr>
                <a:t>W</a:t>
              </a:r>
              <a:endParaRPr lang="en-US" sz="2800" b="1" baseline="-25000" dirty="0" smtClean="0">
                <a:latin typeface="Helvetica Neue Medium"/>
                <a:cs typeface="Helvetica Neue Medium"/>
              </a:endParaRP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>
            <a:off x="5392180" y="1889897"/>
            <a:ext cx="1441448" cy="5739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918979" y="1870831"/>
            <a:ext cx="2908300" cy="74205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92180" y="2463800"/>
            <a:ext cx="1435099" cy="57150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18979" y="2630966"/>
            <a:ext cx="2908300" cy="39163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97032" y="1966555"/>
            <a:ext cx="1521947" cy="21784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97032" y="1985588"/>
            <a:ext cx="2995148" cy="150223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397033" y="2184400"/>
            <a:ext cx="1521946" cy="97790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397033" y="4754277"/>
            <a:ext cx="2995147" cy="230535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918979" y="3891949"/>
            <a:ext cx="2908300" cy="64195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18979" y="4533900"/>
            <a:ext cx="2914649" cy="149969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392180" y="3891949"/>
            <a:ext cx="1435100" cy="64195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392180" y="4533900"/>
            <a:ext cx="1435099" cy="125657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439929" y="1619976"/>
            <a:ext cx="1917300" cy="1023690"/>
            <a:chOff x="6439929" y="1619976"/>
            <a:chExt cx="1917300" cy="1023690"/>
          </a:xfrm>
        </p:grpSpPr>
        <p:sp>
          <p:nvSpPr>
            <p:cNvPr id="21" name="TextBox 20"/>
            <p:cNvSpPr txBox="1"/>
            <p:nvPr/>
          </p:nvSpPr>
          <p:spPr>
            <a:xfrm>
              <a:off x="7189229" y="1619976"/>
              <a:ext cx="1168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W starts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6439929" y="1832731"/>
              <a:ext cx="7493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prstDash val="dash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017266" y="1966555"/>
              <a:ext cx="1315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 Medium"/>
                  <a:cs typeface="Helvetica Neue Medium"/>
                </a:rPr>
                <a:t>A</a:t>
              </a:r>
              <a:r>
                <a:rPr lang="en-US" dirty="0" smtClean="0">
                  <a:latin typeface="Helvetica Neue Medium"/>
                  <a:cs typeface="Helvetica Neue Medium"/>
                </a:rPr>
                <a:t> </a:t>
              </a:r>
              <a:r>
                <a:rPr lang="en-US" b="1" dirty="0" smtClean="0">
                  <a:latin typeface="Helvetica Neue Medium"/>
                  <a:cs typeface="Helvetica Neue Medium"/>
                </a:rPr>
                <a:t>:=</a:t>
              </a:r>
              <a:r>
                <a:rPr lang="en-US" dirty="0" smtClean="0">
                  <a:latin typeface="Helvetica Neue Medium"/>
                  <a:cs typeface="Helvetica Neue Medium"/>
                </a:rPr>
                <a:t> “new”</a:t>
              </a:r>
            </a:p>
            <a:p>
              <a:r>
                <a:rPr lang="en-US" dirty="0" smtClean="0">
                  <a:latin typeface="Helvetica Neue Medium"/>
                  <a:cs typeface="Helvetica Neue Medium"/>
                </a:rPr>
                <a:t>B := “new”</a:t>
              </a:r>
            </a:p>
          </p:txBody>
        </p:sp>
        <p:sp>
          <p:nvSpPr>
            <p:cNvPr id="92" name="Right Brace 91"/>
            <p:cNvSpPr/>
            <p:nvPr/>
          </p:nvSpPr>
          <p:spPr>
            <a:xfrm flipH="1">
              <a:off x="6907536" y="1985588"/>
              <a:ext cx="274830" cy="658078"/>
            </a:xfrm>
            <a:prstGeom prst="rightBrace">
              <a:avLst>
                <a:gd name="adj1" fmla="val 44444"/>
                <a:gd name="adj2" fmla="val 49005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33066" y="3722342"/>
            <a:ext cx="2275540" cy="400110"/>
            <a:chOff x="6433066" y="3722342"/>
            <a:chExt cx="2275540" cy="400110"/>
          </a:xfrm>
        </p:grpSpPr>
        <p:cxnSp>
          <p:nvCxnSpPr>
            <p:cNvPr id="95" name="Straight Arrow Connector 94"/>
            <p:cNvCxnSpPr/>
            <p:nvPr/>
          </p:nvCxnSpPr>
          <p:spPr>
            <a:xfrm flipH="1">
              <a:off x="6433066" y="3891949"/>
              <a:ext cx="7493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prstDash val="dash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189229" y="3722342"/>
              <a:ext cx="15193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W commits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39929" y="5803900"/>
            <a:ext cx="2135495" cy="400110"/>
            <a:chOff x="6439929" y="5803900"/>
            <a:chExt cx="2135495" cy="400110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6439929" y="6033594"/>
              <a:ext cx="7493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prstDash val="dash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169666" y="5803900"/>
              <a:ext cx="1405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W finishes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30" name="Right Brace 129"/>
          <p:cNvSpPr/>
          <p:nvPr/>
        </p:nvSpPr>
        <p:spPr>
          <a:xfrm>
            <a:off x="6907536" y="3035300"/>
            <a:ext cx="274830" cy="826742"/>
          </a:xfrm>
          <a:prstGeom prst="rightBrace">
            <a:avLst>
              <a:gd name="adj1" fmla="val 44444"/>
              <a:gd name="adj2" fmla="val 49005"/>
            </a:avLst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169666" y="3007619"/>
            <a:ext cx="1572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Gather </a:t>
            </a:r>
          </a:p>
          <a:p>
            <a:r>
              <a:rPr lang="en-US" sz="2000" dirty="0" smtClean="0">
                <a:latin typeface="Helvetica Neue Medium"/>
                <a:cs typeface="Helvetica Neue Medium"/>
              </a:rPr>
              <a:t>conflict info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132" name="Right Brace 131"/>
          <p:cNvSpPr/>
          <p:nvPr/>
        </p:nvSpPr>
        <p:spPr>
          <a:xfrm flipH="1">
            <a:off x="5016499" y="3510370"/>
            <a:ext cx="287052" cy="1210888"/>
          </a:xfrm>
          <a:prstGeom prst="rightBrace">
            <a:avLst>
              <a:gd name="adj1" fmla="val 44444"/>
              <a:gd name="adj2" fmla="val 34577"/>
            </a:avLst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4023929" y="3725450"/>
            <a:ext cx="992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Blocks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23537" y="5245100"/>
            <a:ext cx="2968643" cy="45393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397033" y="5245100"/>
            <a:ext cx="1521946" cy="72317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>
            <a:spLocks noChangeAspect="1"/>
          </p:cNvSpPr>
          <p:nvPr/>
        </p:nvSpPr>
        <p:spPr>
          <a:xfrm flipV="1">
            <a:off x="1422400" y="578793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 flipV="1">
            <a:off x="1422400" y="547297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 noChangeAspect="1"/>
          </p:cNvSpPr>
          <p:nvPr/>
        </p:nvSpPr>
        <p:spPr>
          <a:xfrm flipV="1">
            <a:off x="1422400" y="562283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91410" y="1741424"/>
            <a:ext cx="1556307" cy="400110"/>
            <a:chOff x="780310" y="1741424"/>
            <a:chExt cx="1556307" cy="400110"/>
          </a:xfrm>
        </p:grpSpPr>
        <p:sp>
          <p:nvSpPr>
            <p:cNvPr id="135" name="TextBox 134"/>
            <p:cNvSpPr txBox="1"/>
            <p:nvPr/>
          </p:nvSpPr>
          <p:spPr>
            <a:xfrm>
              <a:off x="780310" y="1741424"/>
              <a:ext cx="1556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R: 1</a:t>
              </a:r>
              <a:r>
                <a:rPr lang="en-US" sz="2000" baseline="30000" dirty="0" smtClean="0">
                  <a:latin typeface="Helvetica Neue Medium"/>
                  <a:cs typeface="Helvetica Neue Medium"/>
                </a:rPr>
                <a:t>st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 round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0310" y="1741424"/>
              <a:ext cx="1510406" cy="400110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9118" y="5005618"/>
            <a:ext cx="1613244" cy="404876"/>
            <a:chOff x="732618" y="5005618"/>
            <a:chExt cx="1613244" cy="404876"/>
          </a:xfrm>
        </p:grpSpPr>
        <p:sp>
          <p:nvSpPr>
            <p:cNvPr id="136" name="TextBox 135"/>
            <p:cNvSpPr txBox="1"/>
            <p:nvPr/>
          </p:nvSpPr>
          <p:spPr>
            <a:xfrm>
              <a:off x="732618" y="5010384"/>
              <a:ext cx="1613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R: 2</a:t>
              </a:r>
              <a:r>
                <a:rPr lang="en-US" sz="2000" baseline="30000" dirty="0" smtClean="0">
                  <a:latin typeface="Helvetica Neue Medium"/>
                  <a:cs typeface="Helvetica Neue Medium"/>
                </a:rPr>
                <a:t>nd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 round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80310" y="5005618"/>
              <a:ext cx="1510406" cy="400110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Down Arrow 163"/>
          <p:cNvSpPr/>
          <p:nvPr/>
        </p:nvSpPr>
        <p:spPr>
          <a:xfrm>
            <a:off x="1259840" y="2273300"/>
            <a:ext cx="411480" cy="10058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Down Arrow 164"/>
          <p:cNvSpPr/>
          <p:nvPr/>
        </p:nvSpPr>
        <p:spPr>
          <a:xfrm flipV="1">
            <a:off x="1259840" y="3855750"/>
            <a:ext cx="411480" cy="10058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826478" y="3380490"/>
            <a:ext cx="1258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 Neue Medium"/>
                <a:cs typeface="Helvetica Neue Medium"/>
              </a:rPr>
              <a:t>EQUAL ?</a:t>
            </a:r>
            <a:endParaRPr lang="en-US" sz="2000" b="1" dirty="0">
              <a:latin typeface="Helvetica Neue Medium"/>
              <a:cs typeface="Helvetica Neue Mediu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23537" y="3125669"/>
            <a:ext cx="1107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A=“old”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25590" y="4512977"/>
            <a:ext cx="1236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B</a:t>
            </a:r>
            <a:r>
              <a:rPr lang="en-US" sz="2000" dirty="0" smtClean="0">
                <a:latin typeface="Helvetica Neue Medium"/>
                <a:cs typeface="Helvetica Neue Medium"/>
              </a:rPr>
              <a:t>=“new”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2434" y="5909543"/>
            <a:ext cx="1608282" cy="433444"/>
            <a:chOff x="745934" y="5909543"/>
            <a:chExt cx="1608282" cy="433444"/>
          </a:xfrm>
        </p:grpSpPr>
        <p:sp>
          <p:nvSpPr>
            <p:cNvPr id="65" name="TextBox 64"/>
            <p:cNvSpPr txBox="1"/>
            <p:nvPr/>
          </p:nvSpPr>
          <p:spPr>
            <a:xfrm>
              <a:off x="745934" y="5909543"/>
              <a:ext cx="1608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R: N</a:t>
              </a:r>
              <a:r>
                <a:rPr lang="en-US" sz="2000" baseline="30000" dirty="0" smtClean="0">
                  <a:latin typeface="Helvetica Neue Medium"/>
                  <a:cs typeface="Helvetica Neue Medium"/>
                </a:rPr>
                <a:t>th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 round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80926" y="5942877"/>
              <a:ext cx="1510406" cy="400110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6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/>
      <p:bldP spid="132" grpId="0" animBg="1"/>
      <p:bldP spid="133" grpId="0"/>
      <p:bldP spid="155" grpId="0" animBg="1"/>
      <p:bldP spid="156" grpId="0" animBg="1"/>
      <p:bldP spid="157" grpId="0" animBg="1"/>
      <p:bldP spid="164" grpId="0" animBg="1"/>
      <p:bldP spid="165" grpId="0" animBg="1"/>
      <p:bldP spid="166" grpId="0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Magnetic Disk 51"/>
          <p:cNvSpPr/>
          <p:nvPr/>
        </p:nvSpPr>
        <p:spPr>
          <a:xfrm>
            <a:off x="3399226" y="1100889"/>
            <a:ext cx="1039505" cy="589906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017060" y="1113589"/>
            <a:ext cx="759945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agnetic Disk 55"/>
          <p:cNvSpPr/>
          <p:nvPr/>
        </p:nvSpPr>
        <p:spPr>
          <a:xfrm>
            <a:off x="4872427" y="1095183"/>
            <a:ext cx="1039505" cy="589906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47307" y="1113589"/>
            <a:ext cx="759945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/>
          <a:lstStyle/>
          <a:p>
            <a:r>
              <a:rPr lang="en-US" dirty="0"/>
              <a:t>Rococo-</a:t>
            </a:r>
            <a:r>
              <a:rPr lang="en-US" dirty="0" smtClean="0"/>
              <a:t>SNOW (S+O+W)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58306" y="1088189"/>
            <a:ext cx="1039347" cy="5268161"/>
            <a:chOff x="5361609" y="1631205"/>
            <a:chExt cx="1063546" cy="699680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912877" y="2493565"/>
              <a:ext cx="0" cy="6134446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61609" y="1631205"/>
              <a:ext cx="1063546" cy="1267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C</a:t>
              </a:r>
              <a:r>
                <a:rPr lang="en-US" sz="2800" b="1" baseline="-25000" dirty="0" smtClean="0">
                  <a:latin typeface="Helvetica Neue Medium"/>
                  <a:cs typeface="Helvetica Neue Medium"/>
                </a:rPr>
                <a:t>R</a:t>
              </a: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05653" y="1113589"/>
            <a:ext cx="1039347" cy="5242761"/>
            <a:chOff x="5309625" y="1664939"/>
            <a:chExt cx="1063546" cy="69630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834903" y="2493564"/>
              <a:ext cx="0" cy="613444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09625" y="1664939"/>
              <a:ext cx="1063546" cy="1267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S</a:t>
              </a:r>
              <a:r>
                <a:rPr lang="en-US" sz="2800" b="1" baseline="-25000" dirty="0" smtClean="0">
                  <a:latin typeface="Helvetica Neue Medium"/>
                  <a:cs typeface="Helvetica Neue Medium"/>
                </a:rPr>
                <a:t>A</a:t>
              </a: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15353" y="1113589"/>
            <a:ext cx="1155698" cy="5242761"/>
            <a:chOff x="5244645" y="1664939"/>
            <a:chExt cx="1182606" cy="696307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834903" y="2493564"/>
              <a:ext cx="2100" cy="613444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44645" y="1664939"/>
              <a:ext cx="1182606" cy="1267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S</a:t>
              </a:r>
              <a:r>
                <a:rPr lang="en-US" sz="2800" b="1" baseline="-25000" dirty="0">
                  <a:latin typeface="Helvetica Neue Medium"/>
                  <a:cs typeface="Helvetica Neue Medium"/>
                </a:rPr>
                <a:t>B</a:t>
              </a:r>
              <a:endParaRPr lang="en-US" sz="2800" b="1" baseline="-25000" dirty="0" smtClean="0">
                <a:latin typeface="Helvetica Neue Medium"/>
                <a:cs typeface="Helvetica Neue Medium"/>
              </a:endParaRP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13953" y="1113589"/>
            <a:ext cx="1039347" cy="5242761"/>
            <a:chOff x="5309625" y="1664939"/>
            <a:chExt cx="1063546" cy="696307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834903" y="2493564"/>
              <a:ext cx="0" cy="613444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09625" y="1664939"/>
              <a:ext cx="1063546" cy="126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C</a:t>
              </a:r>
              <a:r>
                <a:rPr lang="en-US" sz="2800" b="1" baseline="-25000" dirty="0">
                  <a:latin typeface="Helvetica Neue Medium"/>
                  <a:cs typeface="Helvetica Neue Medium"/>
                </a:rPr>
                <a:t>W</a:t>
              </a:r>
              <a:endParaRPr lang="en-US" sz="2800" b="1" baseline="-25000" dirty="0" smtClean="0">
                <a:latin typeface="Helvetica Neue Medium"/>
                <a:cs typeface="Helvetica Neue Medium"/>
              </a:endParaRP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>
            <a:off x="5392180" y="1889897"/>
            <a:ext cx="1441448" cy="5739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918979" y="1870831"/>
            <a:ext cx="2908300" cy="74205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92180" y="2463800"/>
            <a:ext cx="1435099" cy="57150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18979" y="2643666"/>
            <a:ext cx="2908300" cy="39163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89229" y="1619976"/>
            <a:ext cx="1168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W starts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397032" y="1966555"/>
            <a:ext cx="1521947" cy="21784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97032" y="1985588"/>
            <a:ext cx="2995148" cy="150223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397033" y="2184400"/>
            <a:ext cx="1521946" cy="97790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397032" y="4754277"/>
            <a:ext cx="2995149" cy="83372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439929" y="1832731"/>
            <a:ext cx="749300" cy="0"/>
          </a:xfrm>
          <a:prstGeom prst="straightConnector1">
            <a:avLst/>
          </a:prstGeom>
          <a:ln w="38100" cmpd="sng">
            <a:solidFill>
              <a:srgbClr val="0000FF"/>
            </a:solidFill>
            <a:prstDash val="dash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439929" y="6033594"/>
            <a:ext cx="749300" cy="0"/>
          </a:xfrm>
          <a:prstGeom prst="straightConnector1">
            <a:avLst/>
          </a:prstGeom>
          <a:ln w="38100" cmpd="sng">
            <a:solidFill>
              <a:srgbClr val="0000FF"/>
            </a:solidFill>
            <a:prstDash val="dash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918979" y="3891949"/>
            <a:ext cx="2908300" cy="64195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18979" y="4533900"/>
            <a:ext cx="2914649" cy="149969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392180" y="3891949"/>
            <a:ext cx="1435100" cy="64195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392180" y="4533900"/>
            <a:ext cx="1435099" cy="125657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017266" y="1966555"/>
            <a:ext cx="1315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Medium"/>
                <a:cs typeface="Helvetica Neue Medium"/>
              </a:rPr>
              <a:t>A</a:t>
            </a:r>
            <a:r>
              <a:rPr lang="en-US" dirty="0" smtClean="0">
                <a:latin typeface="Helvetica Neue Medium"/>
                <a:cs typeface="Helvetica Neue Medium"/>
              </a:rPr>
              <a:t> </a:t>
            </a:r>
            <a:r>
              <a:rPr lang="en-US" b="1" dirty="0" smtClean="0">
                <a:latin typeface="Helvetica Neue Medium"/>
                <a:cs typeface="Helvetica Neue Medium"/>
              </a:rPr>
              <a:t>:=</a:t>
            </a:r>
            <a:r>
              <a:rPr lang="en-US" dirty="0" smtClean="0">
                <a:latin typeface="Helvetica Neue Medium"/>
                <a:cs typeface="Helvetica Neue Medium"/>
              </a:rPr>
              <a:t> “new”</a:t>
            </a:r>
          </a:p>
          <a:p>
            <a:r>
              <a:rPr lang="en-US" dirty="0" smtClean="0">
                <a:latin typeface="Helvetica Neue Medium"/>
                <a:cs typeface="Helvetica Neue Medium"/>
              </a:rPr>
              <a:t>B := “new”</a:t>
            </a:r>
          </a:p>
        </p:txBody>
      </p:sp>
      <p:sp>
        <p:nvSpPr>
          <p:cNvPr id="92" name="Right Brace 91"/>
          <p:cNvSpPr/>
          <p:nvPr/>
        </p:nvSpPr>
        <p:spPr>
          <a:xfrm flipH="1">
            <a:off x="6907536" y="1985588"/>
            <a:ext cx="274830" cy="658078"/>
          </a:xfrm>
          <a:prstGeom prst="rightBrace">
            <a:avLst>
              <a:gd name="adj1" fmla="val 44444"/>
              <a:gd name="adj2" fmla="val 49005"/>
            </a:avLst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6433066" y="3891949"/>
            <a:ext cx="749300" cy="0"/>
          </a:xfrm>
          <a:prstGeom prst="straightConnector1">
            <a:avLst/>
          </a:prstGeom>
          <a:ln w="38100" cmpd="sng">
            <a:solidFill>
              <a:srgbClr val="0000FF"/>
            </a:solidFill>
            <a:prstDash val="dash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189229" y="3722342"/>
            <a:ext cx="1519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W commits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169666" y="5803900"/>
            <a:ext cx="1405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W finishes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130" name="Right Brace 129"/>
          <p:cNvSpPr/>
          <p:nvPr/>
        </p:nvSpPr>
        <p:spPr>
          <a:xfrm>
            <a:off x="6907536" y="3035300"/>
            <a:ext cx="274830" cy="826742"/>
          </a:xfrm>
          <a:prstGeom prst="rightBrace">
            <a:avLst>
              <a:gd name="adj1" fmla="val 44444"/>
              <a:gd name="adj2" fmla="val 49005"/>
            </a:avLst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169666" y="3210819"/>
            <a:ext cx="1553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Forward TS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132" name="Right Brace 131"/>
          <p:cNvSpPr/>
          <p:nvPr/>
        </p:nvSpPr>
        <p:spPr>
          <a:xfrm flipH="1">
            <a:off x="5016499" y="3535770"/>
            <a:ext cx="287052" cy="1210888"/>
          </a:xfrm>
          <a:prstGeom prst="rightBrace">
            <a:avLst>
              <a:gd name="adj1" fmla="val 44444"/>
              <a:gd name="adj2" fmla="val 34577"/>
            </a:avLst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4023929" y="3725450"/>
            <a:ext cx="992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Blocks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23537" y="3125669"/>
            <a:ext cx="1107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A=“old”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25590" y="4923974"/>
            <a:ext cx="1117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B</a:t>
            </a:r>
            <a:r>
              <a:rPr lang="en-US" sz="2000" dirty="0" smtClean="0">
                <a:latin typeface="Helvetica Neue Medium"/>
                <a:cs typeface="Helvetica Neue Medium"/>
              </a:rPr>
              <a:t>=“old”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63" name="Rectangle 62"/>
          <p:cNvSpPr>
            <a:spLocks noChangeAspect="1"/>
          </p:cNvSpPr>
          <p:nvPr/>
        </p:nvSpPr>
        <p:spPr>
          <a:xfrm>
            <a:off x="3969779" y="1853321"/>
            <a:ext cx="502920" cy="502920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TS</a:t>
            </a:r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5722130" y="2984759"/>
            <a:ext cx="502920" cy="502920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TS</a:t>
            </a:r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5843299" y="4362512"/>
            <a:ext cx="502920" cy="502920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TS</a:t>
            </a:r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7506" y="1709333"/>
            <a:ext cx="43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 Medium"/>
                <a:cs typeface="Helvetica Neue Medium"/>
              </a:rPr>
              <a:t>R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943906" y="5079487"/>
            <a:ext cx="1171743" cy="954107"/>
            <a:chOff x="876300" y="4633893"/>
            <a:chExt cx="1171743" cy="954107"/>
          </a:xfrm>
        </p:grpSpPr>
        <p:sp>
          <p:nvSpPr>
            <p:cNvPr id="35" name="TextBox 34"/>
            <p:cNvSpPr txBox="1"/>
            <p:nvPr/>
          </p:nvSpPr>
          <p:spPr>
            <a:xfrm>
              <a:off x="876300" y="4633893"/>
              <a:ext cx="11717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Helvetica Neue Medium"/>
                  <a:cs typeface="Helvetica Neue Medium"/>
                </a:rPr>
                <a:t>A=old</a:t>
              </a:r>
            </a:p>
            <a:p>
              <a:r>
                <a:rPr lang="en-US" sz="2800" dirty="0" smtClean="0">
                  <a:latin typeface="Helvetica Neue Medium"/>
                  <a:cs typeface="Helvetica Neue Medium"/>
                </a:rPr>
                <a:t>B=old</a:t>
              </a:r>
              <a:endParaRPr lang="en-US" sz="28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76300" y="4633893"/>
              <a:ext cx="1171743" cy="954107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ular Callout 71"/>
          <p:cNvSpPr/>
          <p:nvPr/>
        </p:nvSpPr>
        <p:spPr>
          <a:xfrm>
            <a:off x="177800" y="3210819"/>
            <a:ext cx="2067157" cy="1151693"/>
          </a:xfrm>
          <a:prstGeom prst="wedgeRectCallout">
            <a:avLst>
              <a:gd name="adj1" fmla="val 10748"/>
              <a:gd name="adj2" fmla="val 110762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Helvetica Neue Medium"/>
                <a:cs typeface="Helvetica Neue Medium"/>
              </a:rPr>
              <a:t>S</a:t>
            </a:r>
            <a:r>
              <a:rPr lang="en-US" sz="28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trictly </a:t>
            </a:r>
            <a:r>
              <a:rPr lang="en-US" sz="2800" dirty="0">
                <a:solidFill>
                  <a:srgbClr val="000000"/>
                </a:solidFill>
                <a:latin typeface="Helvetica Neue Medium"/>
                <a:cs typeface="Helvetica Neue Medium"/>
              </a:rPr>
              <a:t>S</a:t>
            </a:r>
            <a:r>
              <a:rPr lang="en-US" sz="28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erializable</a:t>
            </a:r>
            <a:endParaRPr lang="en-US" sz="28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93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/>
      <p:bldP spid="132" grpId="0" animBg="1"/>
      <p:bldP spid="133" grpId="0"/>
      <p:bldP spid="67" grpId="0"/>
      <p:bldP spid="68" grpId="0"/>
      <p:bldP spid="63" grpId="0" animBg="1"/>
      <p:bldP spid="64" grpId="0" animBg="1"/>
      <p:bldP spid="64" grpId="1" animBg="1"/>
      <p:bldP spid="69" grpId="0" animBg="1"/>
      <p:bldP spid="69" grpId="1" animBg="1"/>
      <p:bldP spid="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Rococo-SNOW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</a:t>
            </a:r>
            <a:r>
              <a:rPr lang="en-US" dirty="0" smtClean="0"/>
              <a:t>understand</a:t>
            </a:r>
          </a:p>
          <a:p>
            <a:pPr lvl="1"/>
            <a:r>
              <a:rPr lang="en-US" dirty="0" smtClean="0"/>
              <a:t>Latency of read-only transactions</a:t>
            </a:r>
            <a:endParaRPr lang="en-US" dirty="0"/>
          </a:p>
          <a:p>
            <a:pPr lvl="1"/>
            <a:r>
              <a:rPr lang="en-US" dirty="0" smtClean="0"/>
              <a:t>Throughput of other types of transactions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Experiment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Identical to </a:t>
            </a:r>
            <a:r>
              <a:rPr lang="en-US" dirty="0"/>
              <a:t>Rococo’s</a:t>
            </a:r>
          </a:p>
          <a:p>
            <a:pPr lvl="1"/>
            <a:r>
              <a:rPr lang="en-US" dirty="0"/>
              <a:t>TPC-C </a:t>
            </a:r>
            <a:r>
              <a:rPr lang="en-US" dirty="0" smtClean="0"/>
              <a:t>workloads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 </a:t>
            </a:r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/USC-NSL/Rococo-SNOW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" y="5389563"/>
            <a:ext cx="88002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Significantly Lower Latency</a:t>
            </a:r>
            <a:br>
              <a:rPr lang="en-US" dirty="0" smtClean="0"/>
            </a:br>
            <a:r>
              <a:rPr lang="en-US" sz="3600" dirty="0" smtClean="0"/>
              <a:t>for Read-Only </a:t>
            </a:r>
            <a:r>
              <a:rPr lang="en-US" sz="3600" dirty="0" err="1" smtClean="0"/>
              <a:t>Txn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44870583"/>
              </p:ext>
            </p:extLst>
          </p:nvPr>
        </p:nvGraphicFramePr>
        <p:xfrm>
          <a:off x="419100" y="1641476"/>
          <a:ext cx="7658100" cy="471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317750" y="2988320"/>
            <a:ext cx="1663700" cy="906759"/>
            <a:chOff x="5562600" y="2720975"/>
            <a:chExt cx="1447800" cy="755650"/>
          </a:xfrm>
        </p:grpSpPr>
        <p:sp>
          <p:nvSpPr>
            <p:cNvPr id="14" name="Rectangular Callout 13"/>
            <p:cNvSpPr/>
            <p:nvPr/>
          </p:nvSpPr>
          <p:spPr>
            <a:xfrm>
              <a:off x="5562600" y="2720975"/>
              <a:ext cx="1447800" cy="755650"/>
            </a:xfrm>
            <a:prstGeom prst="wedgeRectCallout">
              <a:avLst>
                <a:gd name="adj1" fmla="val 71648"/>
                <a:gd name="adj2" fmla="val 171342"/>
              </a:avLst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ular Callout 14"/>
            <p:cNvSpPr/>
            <p:nvPr/>
          </p:nvSpPr>
          <p:spPr>
            <a:xfrm>
              <a:off x="5562600" y="2720975"/>
              <a:ext cx="1447800" cy="755650"/>
            </a:xfrm>
            <a:prstGeom prst="wedgeRectCallout">
              <a:avLst>
                <a:gd name="adj1" fmla="val 129025"/>
                <a:gd name="adj2" fmla="val 169789"/>
              </a:avLst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Helvetica Neue Medium"/>
                  <a:cs typeface="Helvetica Neue Medium"/>
                </a:rPr>
                <a:t>R</a:t>
              </a:r>
              <a:r>
                <a:rPr lang="en-US" sz="2800" dirty="0" smtClean="0">
                  <a:latin typeface="Helvetica Neue Medium"/>
                  <a:cs typeface="Helvetica Neue Medium"/>
                </a:rPr>
                <a:t>etries</a:t>
              </a:r>
              <a:endParaRPr lang="en-US" sz="28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4301595" y="2430856"/>
            <a:ext cx="1349905" cy="854672"/>
          </a:xfrm>
          <a:prstGeom prst="wedgeRectCallout">
            <a:avLst>
              <a:gd name="adj1" fmla="val 84939"/>
              <a:gd name="adj2" fmla="val 238123"/>
            </a:avLst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Helvetica Neue Medium"/>
                <a:cs typeface="Helvetica Neue Medium"/>
              </a:rPr>
              <a:t>Lock Wait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966354" y="3323628"/>
            <a:ext cx="1450446" cy="918172"/>
          </a:xfrm>
          <a:prstGeom prst="wedgeRectCallout">
            <a:avLst>
              <a:gd name="adj1" fmla="val 26176"/>
              <a:gd name="adj2" fmla="val 156316"/>
            </a:avLst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Helvetica Neue Medium"/>
                <a:cs typeface="Helvetica Neue Medium"/>
              </a:rPr>
              <a:t>Always 1 round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2203" y="2036463"/>
            <a:ext cx="86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OCC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6803" y="3556000"/>
            <a:ext cx="1291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Rococo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6803" y="4140200"/>
            <a:ext cx="73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2PL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73491" y="4665365"/>
            <a:ext cx="1291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Rococo</a:t>
            </a:r>
          </a:p>
          <a:p>
            <a:r>
              <a:rPr lang="en-US" sz="2400" dirty="0" smtClean="0">
                <a:latin typeface="Helvetica Neue Medium"/>
                <a:cs typeface="Helvetica Neue Medium"/>
              </a:rPr>
              <a:t>-SNOW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49600" y="4449416"/>
            <a:ext cx="3276600" cy="800102"/>
            <a:chOff x="9766300" y="3222028"/>
            <a:chExt cx="3276600" cy="800102"/>
          </a:xfrm>
        </p:grpSpPr>
        <p:sp>
          <p:nvSpPr>
            <p:cNvPr id="7" name="Right Arrow 6"/>
            <p:cNvSpPr/>
            <p:nvPr/>
          </p:nvSpPr>
          <p:spPr>
            <a:xfrm>
              <a:off x="9766300" y="3222028"/>
              <a:ext cx="3276600" cy="33397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34600" y="3560465"/>
              <a:ext cx="2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High Contention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series"/>
        </p:bldSub>
      </p:bldGraphic>
      <p:bldP spid="16" grpId="0" animBg="1"/>
      <p:bldP spid="17" grpId="0" animBg="1"/>
      <p:bldP spid="6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Higher Throughput</a:t>
            </a:r>
            <a:br>
              <a:rPr lang="en-US" dirty="0" smtClean="0"/>
            </a:br>
            <a:r>
              <a:rPr lang="en-US" sz="3600" dirty="0" smtClean="0"/>
              <a:t>under High Contention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948498"/>
              </p:ext>
            </p:extLst>
          </p:nvPr>
        </p:nvGraphicFramePr>
        <p:xfrm>
          <a:off x="12700" y="1679577"/>
          <a:ext cx="7801383" cy="4676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Oval 17"/>
          <p:cNvSpPr>
            <a:spLocks noChangeAspect="1"/>
          </p:cNvSpPr>
          <p:nvPr/>
        </p:nvSpPr>
        <p:spPr>
          <a:xfrm>
            <a:off x="1892300" y="1917700"/>
            <a:ext cx="965200" cy="965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ular Callout 18"/>
          <p:cNvSpPr/>
          <p:nvPr/>
        </p:nvSpPr>
        <p:spPr>
          <a:xfrm>
            <a:off x="723900" y="4019550"/>
            <a:ext cx="2425700" cy="825500"/>
          </a:xfrm>
          <a:prstGeom prst="wedgeRectCallout">
            <a:avLst>
              <a:gd name="adj1" fmla="val 23270"/>
              <a:gd name="adj2" fmla="val -1842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Helvetica Neue Medium"/>
                <a:cs typeface="Helvetica Neue Medium"/>
              </a:rPr>
              <a:t>-14% throughput</a:t>
            </a:r>
          </a:p>
          <a:p>
            <a:pPr algn="ctr"/>
            <a:r>
              <a:rPr lang="en-US" sz="2200" dirty="0" smtClean="0">
                <a:latin typeface="Helvetica Neue Medium"/>
                <a:cs typeface="Helvetica Neue Medium"/>
              </a:rPr>
              <a:t>(Low Contention)</a:t>
            </a:r>
            <a:endParaRPr lang="en-US" sz="2200" dirty="0">
              <a:latin typeface="Helvetica Neue Medium"/>
              <a:cs typeface="Helvetica Neue Medium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66162" y="2882900"/>
            <a:ext cx="0" cy="96520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5138829" y="4019550"/>
            <a:ext cx="2446653" cy="703262"/>
          </a:xfrm>
          <a:prstGeom prst="wedgeRectCallout">
            <a:avLst>
              <a:gd name="adj1" fmla="val 29720"/>
              <a:gd name="adj2" fmla="val -1519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Helvetica Neue Medium"/>
                <a:cs typeface="Helvetica Neue Medium"/>
              </a:rPr>
              <a:t>2X throughput</a:t>
            </a:r>
          </a:p>
          <a:p>
            <a:pPr algn="ctr"/>
            <a:r>
              <a:rPr lang="en-US" sz="2200" dirty="0" smtClean="0">
                <a:latin typeface="Helvetica Neue Medium"/>
                <a:cs typeface="Helvetica Neue Medium"/>
              </a:rPr>
              <a:t>(High Contention)</a:t>
            </a:r>
            <a:endParaRPr lang="en-US" sz="2200" dirty="0">
              <a:latin typeface="Helvetica Neue Medium"/>
              <a:cs typeface="Helvetica Neue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58706" y="4921250"/>
            <a:ext cx="86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OCC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606" y="3697585"/>
            <a:ext cx="1291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Rococo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59841" y="4484985"/>
            <a:ext cx="73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2PL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5483" y="2327701"/>
            <a:ext cx="1291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Rococo</a:t>
            </a:r>
          </a:p>
          <a:p>
            <a:r>
              <a:rPr lang="en-US" sz="2400" dirty="0" smtClean="0">
                <a:latin typeface="Helvetica Neue Medium"/>
                <a:cs typeface="Helvetica Neue Medium"/>
              </a:rPr>
              <a:t>-SNOW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49600" y="4449416"/>
            <a:ext cx="3276600" cy="800102"/>
            <a:chOff x="9766300" y="3222028"/>
            <a:chExt cx="3276600" cy="800102"/>
          </a:xfrm>
        </p:grpSpPr>
        <p:sp>
          <p:nvSpPr>
            <p:cNvPr id="21" name="Right Arrow 20"/>
            <p:cNvSpPr/>
            <p:nvPr/>
          </p:nvSpPr>
          <p:spPr>
            <a:xfrm>
              <a:off x="9766300" y="3222028"/>
              <a:ext cx="3276600" cy="33397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134600" y="3560465"/>
              <a:ext cx="2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High Contention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57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 animBg="0"/>
        </p:bldSub>
      </p:bldGraphic>
      <p:bldP spid="18" grpId="0" animBg="1"/>
      <p:bldP spid="19" grpId="0" animBg="1"/>
      <p:bldP spid="27" grpId="0" animBg="1"/>
      <p:bldP spid="13" grpId="1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2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sz="3600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51001"/>
            <a:ext cx="8229600" cy="47561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SNOW Theorem for read-only </a:t>
            </a:r>
            <a:r>
              <a:rPr lang="en-US" dirty="0" err="1" smtClean="0"/>
              <a:t>txns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990000"/>
                </a:solidFill>
              </a:rPr>
              <a:t>Impossible </a:t>
            </a:r>
            <a:r>
              <a:rPr lang="en-US" dirty="0" smtClean="0"/>
              <a:t>to have all of the SNOW properties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SNOW </a:t>
            </a:r>
            <a:r>
              <a:rPr lang="en-US" dirty="0"/>
              <a:t>helps </a:t>
            </a:r>
            <a:r>
              <a:rPr lang="en-US" dirty="0" smtClean="0"/>
              <a:t>understand </a:t>
            </a:r>
            <a:r>
              <a:rPr lang="en-US" dirty="0"/>
              <a:t>existing systems</a:t>
            </a:r>
          </a:p>
          <a:p>
            <a:pPr lvl="1"/>
            <a:r>
              <a:rPr lang="en-US" dirty="0"/>
              <a:t>Many are not </a:t>
            </a:r>
            <a:r>
              <a:rPr lang="en-US" dirty="0" smtClean="0"/>
              <a:t>yet optimal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Rococo-SNOW</a:t>
            </a:r>
          </a:p>
          <a:p>
            <a:pPr lvl="1"/>
            <a:r>
              <a:rPr lang="en-US" dirty="0" smtClean="0"/>
              <a:t>SNOW Theorem guided </a:t>
            </a:r>
            <a:r>
              <a:rPr lang="en-US" dirty="0"/>
              <a:t>SNOW-optimal </a:t>
            </a:r>
            <a:r>
              <a:rPr lang="en-US" dirty="0" smtClean="0"/>
              <a:t>design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ignificantly higher throughput and lower latency under high contention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6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Helvetica Neue Medium"/>
              </a:rPr>
              <a:t>Simple Reads Are Insufficient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8134" y="1308100"/>
            <a:ext cx="7089766" cy="5054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183688" y="1430338"/>
            <a:ext cx="2255978" cy="4781550"/>
            <a:chOff x="5929688" y="1493838"/>
            <a:chExt cx="2255978" cy="4781550"/>
          </a:xfrm>
        </p:grpSpPr>
        <p:sp>
          <p:nvSpPr>
            <p:cNvPr id="67" name="Rounded Rectangle 66"/>
            <p:cNvSpPr/>
            <p:nvPr/>
          </p:nvSpPr>
          <p:spPr>
            <a:xfrm>
              <a:off x="5940050" y="1493838"/>
              <a:ext cx="2220216" cy="4781550"/>
            </a:xfrm>
            <a:prstGeom prst="roundRect">
              <a:avLst>
                <a:gd name="adj" fmla="val 9225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Medium"/>
                <a:cs typeface="Helvetica Neue Medium"/>
              </a:endParaRPr>
            </a:p>
          </p:txBody>
        </p:sp>
        <p:sp>
          <p:nvSpPr>
            <p:cNvPr id="4" name="Magnetic Disk 3"/>
            <p:cNvSpPr/>
            <p:nvPr/>
          </p:nvSpPr>
          <p:spPr>
            <a:xfrm>
              <a:off x="6184900" y="2463800"/>
              <a:ext cx="1765300" cy="949780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29688" y="1493838"/>
              <a:ext cx="2255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u="sng" dirty="0" smtClean="0">
                  <a:latin typeface="Helvetica Neue Medium"/>
                  <a:cs typeface="Helvetica Neue Medium"/>
                </a:rPr>
                <a:t>Storage Tier</a:t>
              </a:r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  <p:sp>
          <p:nvSpPr>
            <p:cNvPr id="69" name="Magnetic Disk 68"/>
            <p:cNvSpPr/>
            <p:nvPr/>
          </p:nvSpPr>
          <p:spPr>
            <a:xfrm>
              <a:off x="6184900" y="3790950"/>
              <a:ext cx="1765300" cy="901700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agnetic Disk 69"/>
            <p:cNvSpPr/>
            <p:nvPr/>
          </p:nvSpPr>
          <p:spPr>
            <a:xfrm>
              <a:off x="6184900" y="5041900"/>
              <a:ext cx="1765300" cy="901700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2587250" y="1417638"/>
            <a:ext cx="1298950" cy="4832350"/>
          </a:xfrm>
          <a:prstGeom prst="roundRect">
            <a:avLst>
              <a:gd name="adj" fmla="val 9225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Medium"/>
              <a:cs typeface="Helvetica Neue Medium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87250" y="1437566"/>
            <a:ext cx="12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Helvetica Neue Medium"/>
                <a:cs typeface="Helvetica Neue Medium"/>
              </a:rPr>
              <a:t>Web</a:t>
            </a:r>
            <a:endParaRPr lang="en-US" sz="2800" b="1" u="sng" dirty="0">
              <a:latin typeface="Helvetica Neue Medium"/>
              <a:cs typeface="Helvetica Neue Medium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55900" y="2438400"/>
            <a:ext cx="977900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755900" y="3308350"/>
            <a:ext cx="977900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755900" y="4267200"/>
            <a:ext cx="977900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755900" y="5219700"/>
            <a:ext cx="977900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10609558_777303992313046_1989999400570906965_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263319"/>
            <a:ext cx="923465" cy="92166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380665" y="1898650"/>
            <a:ext cx="1375235" cy="825500"/>
            <a:chOff x="1380665" y="1898650"/>
            <a:chExt cx="1375235" cy="825500"/>
          </a:xfrm>
        </p:grpSpPr>
        <p:cxnSp>
          <p:nvCxnSpPr>
            <p:cNvPr id="79" name="Straight Arrow Connector 78"/>
            <p:cNvCxnSpPr>
              <a:stCxn id="78" idx="3"/>
              <a:endCxn id="33" idx="1"/>
            </p:cNvCxnSpPr>
            <p:nvPr/>
          </p:nvCxnSpPr>
          <p:spPr>
            <a:xfrm>
              <a:off x="1380665" y="2724150"/>
              <a:ext cx="137523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08133" y="1898650"/>
              <a:ext cx="100042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00" b="1" dirty="0" smtClean="0">
                  <a:latin typeface="Helvetica Neue Medium"/>
                  <a:cs typeface="Helvetica Neue Medium"/>
                </a:rPr>
                <a:t>Load</a:t>
              </a:r>
            </a:p>
            <a:p>
              <a:pPr algn="ctr"/>
              <a:r>
                <a:rPr lang="en-US" sz="2300" b="1" dirty="0" smtClean="0">
                  <a:latin typeface="Helvetica Neue Medium"/>
                  <a:cs typeface="Helvetica Neue Medium"/>
                </a:rPr>
                <a:t>Page</a:t>
              </a:r>
              <a:endParaRPr lang="en-US" sz="2300" b="1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340616" y="2754809"/>
            <a:ext cx="198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 Neue Medium"/>
                <a:cs typeface="Helvetica Neue Medium"/>
              </a:rPr>
              <a:t>ACL=public</a:t>
            </a:r>
            <a:endParaRPr lang="en-US" sz="2400" b="1" dirty="0">
              <a:latin typeface="Helvetica Neue Medium"/>
              <a:cs typeface="Helvetica Neue Medium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78600" y="5320040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 Neue Medium"/>
                <a:cs typeface="Helvetica Neue Medium"/>
              </a:rPr>
              <a:t>Photo=A</a:t>
            </a:r>
            <a:endParaRPr lang="en-US" sz="2400" b="1" dirty="0">
              <a:latin typeface="Helvetica Neue Medium"/>
              <a:cs typeface="Helvetica Neue Medium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33800" y="2145214"/>
            <a:ext cx="2705100" cy="477336"/>
            <a:chOff x="3733800" y="2145214"/>
            <a:chExt cx="2705100" cy="477336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733800" y="2622550"/>
              <a:ext cx="27051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051301" y="2145214"/>
              <a:ext cx="20157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00" b="1" dirty="0" smtClean="0">
                  <a:latin typeface="Helvetica Neue Medium"/>
                  <a:cs typeface="Helvetica Neue Medium"/>
                </a:rPr>
                <a:t>Read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33800" y="2819400"/>
            <a:ext cx="2705100" cy="2495550"/>
            <a:chOff x="3733800" y="2819400"/>
            <a:chExt cx="2705100" cy="2495550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3733800" y="2819400"/>
              <a:ext cx="2705100" cy="249555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4648200" y="3649990"/>
              <a:ext cx="143155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00" b="1" dirty="0" smtClean="0">
                  <a:latin typeface="Helvetica Neue Medium"/>
                  <a:cs typeface="Helvetica Neue Medium"/>
                </a:rPr>
                <a:t>Read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33800" y="2806700"/>
            <a:ext cx="2705100" cy="468124"/>
            <a:chOff x="3733800" y="2806700"/>
            <a:chExt cx="2705100" cy="468124"/>
          </a:xfrm>
        </p:grpSpPr>
        <p:cxnSp>
          <p:nvCxnSpPr>
            <p:cNvPr id="106" name="Straight Arrow Connector 105"/>
            <p:cNvCxnSpPr/>
            <p:nvPr/>
          </p:nvCxnSpPr>
          <p:spPr>
            <a:xfrm flipH="1">
              <a:off x="3733800" y="2806700"/>
              <a:ext cx="270510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4342267" y="2828548"/>
              <a:ext cx="15124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00" b="1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Public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33800" y="2984500"/>
            <a:ext cx="2705100" cy="2514600"/>
            <a:chOff x="3733800" y="2984500"/>
            <a:chExt cx="2705100" cy="2514600"/>
          </a:xfrm>
        </p:grpSpPr>
        <p:cxnSp>
          <p:nvCxnSpPr>
            <p:cNvPr id="111" name="Straight Arrow Connector 110"/>
            <p:cNvCxnSpPr/>
            <p:nvPr/>
          </p:nvCxnSpPr>
          <p:spPr>
            <a:xfrm flipH="1" flipV="1">
              <a:off x="3733800" y="2984500"/>
              <a:ext cx="2705100" cy="251460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973967" y="4290824"/>
              <a:ext cx="13600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00" b="1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Photo B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41517" y="2895600"/>
            <a:ext cx="1414383" cy="488062"/>
            <a:chOff x="1341517" y="2895600"/>
            <a:chExt cx="1414383" cy="488062"/>
          </a:xfrm>
        </p:grpSpPr>
        <p:cxnSp>
          <p:nvCxnSpPr>
            <p:cNvPr id="151" name="Straight Arrow Connector 150"/>
            <p:cNvCxnSpPr/>
            <p:nvPr/>
          </p:nvCxnSpPr>
          <p:spPr>
            <a:xfrm flipH="1">
              <a:off x="1380665" y="2895600"/>
              <a:ext cx="137523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341517" y="2937386"/>
              <a:ext cx="13600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00" b="1" dirty="0" smtClean="0">
                  <a:solidFill>
                    <a:srgbClr val="FF0000"/>
                  </a:solidFill>
                  <a:latin typeface="Helvetica Neue Medium"/>
                  <a:cs typeface="Helvetica Neue Medium"/>
                </a:rPr>
                <a:t>Photo B</a:t>
              </a:r>
            </a:p>
          </p:txBody>
        </p:sp>
      </p:grpSp>
      <p:pic>
        <p:nvPicPr>
          <p:cNvPr id="34" name="Picture 33" descr="1240601_10105077301304374_1812023332_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572000"/>
            <a:ext cx="921661" cy="92166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366917" y="3787279"/>
            <a:ext cx="1414383" cy="1089521"/>
            <a:chOff x="1366917" y="3787279"/>
            <a:chExt cx="1414383" cy="1089521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366917" y="4430524"/>
              <a:ext cx="1414383" cy="44627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09701" y="3787279"/>
              <a:ext cx="128269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dirty="0" smtClean="0">
                  <a:latin typeface="Helvetica Neue Medium"/>
                  <a:cs typeface="Helvetica Neue Medium"/>
                </a:rPr>
                <a:t>Private</a:t>
              </a:r>
            </a:p>
            <a:p>
              <a:pPr algn="ctr"/>
              <a:r>
                <a:rPr lang="en-US" sz="2300" b="1" dirty="0" smtClean="0">
                  <a:latin typeface="Helvetica Neue Medium"/>
                  <a:cs typeface="Helvetica Neue Medium"/>
                </a:rPr>
                <a:t>Photo </a:t>
              </a:r>
              <a:r>
                <a:rPr lang="en-US" sz="2300" b="1" dirty="0">
                  <a:latin typeface="Helvetica Neue Medium"/>
                  <a:cs typeface="Helvetica Neue Medium"/>
                </a:rPr>
                <a:t>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96051" y="2924686"/>
            <a:ext cx="2942849" cy="1518538"/>
            <a:chOff x="3496051" y="2924686"/>
            <a:chExt cx="2942849" cy="1518538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733800" y="2924686"/>
              <a:ext cx="2705100" cy="151853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496051" y="3036357"/>
              <a:ext cx="201574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00" b="1" dirty="0" smtClean="0">
                  <a:latin typeface="Helvetica Neue Medium"/>
                  <a:cs typeface="Helvetica Neue Medium"/>
                </a:rPr>
                <a:t>Set </a:t>
              </a:r>
            </a:p>
            <a:p>
              <a:pPr algn="ctr"/>
              <a:r>
                <a:rPr lang="en-US" altLang="zh-CN" sz="2300" b="1" dirty="0" smtClean="0">
                  <a:latin typeface="Helvetica Neue Medium"/>
                  <a:cs typeface="Helvetica Neue Medium"/>
                </a:rPr>
                <a:t>“Private”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2751" y="4615562"/>
            <a:ext cx="2663449" cy="865400"/>
            <a:chOff x="3762751" y="4615562"/>
            <a:chExt cx="2663449" cy="86540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3762751" y="4737100"/>
              <a:ext cx="2663449" cy="74386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424251" y="4615562"/>
              <a:ext cx="136695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00" b="1" dirty="0" smtClean="0">
                  <a:latin typeface="Helvetica Neue Medium"/>
                  <a:cs typeface="Helvetica Neue Medium"/>
                </a:rPr>
                <a:t>Photo 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46500" y="3081695"/>
            <a:ext cx="2705100" cy="1528405"/>
            <a:chOff x="3746500" y="3081695"/>
            <a:chExt cx="2705100" cy="1528405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3746500" y="3081695"/>
              <a:ext cx="2705100" cy="152840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647067" y="3984248"/>
              <a:ext cx="10552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00" b="1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Done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23051" y="4876800"/>
            <a:ext cx="2815849" cy="840000"/>
            <a:chOff x="3623051" y="4876800"/>
            <a:chExt cx="2815849" cy="840000"/>
          </a:xfrm>
        </p:grpSpPr>
        <p:cxnSp>
          <p:nvCxnSpPr>
            <p:cNvPr id="62" name="Straight Arrow Connector 61"/>
            <p:cNvCxnSpPr/>
            <p:nvPr/>
          </p:nvCxnSpPr>
          <p:spPr>
            <a:xfrm flipH="1" flipV="1">
              <a:off x="3623051" y="4876800"/>
              <a:ext cx="2815849" cy="77470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360750" y="5270524"/>
              <a:ext cx="10552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00" b="1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Done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66917" y="4622800"/>
            <a:ext cx="1401683" cy="762024"/>
            <a:chOff x="1366917" y="4622800"/>
            <a:chExt cx="1401683" cy="762024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1366917" y="4622800"/>
              <a:ext cx="1401683" cy="48134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620917" y="4938548"/>
              <a:ext cx="10552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00" b="1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Done</a:t>
              </a:r>
            </a:p>
          </p:txBody>
        </p:sp>
      </p:grpSp>
      <p:sp>
        <p:nvSpPr>
          <p:cNvPr id="39" name="Multiply 38"/>
          <p:cNvSpPr>
            <a:spLocks noChangeAspect="1"/>
          </p:cNvSpPr>
          <p:nvPr/>
        </p:nvSpPr>
        <p:spPr>
          <a:xfrm>
            <a:off x="1739900" y="2884687"/>
            <a:ext cx="594360" cy="60058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02681" y="3161453"/>
            <a:ext cx="4399488" cy="2545036"/>
            <a:chOff x="-1805519" y="3417114"/>
            <a:chExt cx="4399488" cy="2545036"/>
          </a:xfrm>
        </p:grpSpPr>
        <p:pic>
          <p:nvPicPr>
            <p:cNvPr id="40" name="Picture 39" descr="angry_emoj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805519" y="4807498"/>
              <a:ext cx="1154652" cy="1154652"/>
            </a:xfrm>
            <a:prstGeom prst="rect">
              <a:avLst/>
            </a:prstGeom>
          </p:spPr>
        </p:pic>
        <p:sp>
          <p:nvSpPr>
            <p:cNvPr id="43" name="Oval Callout 42"/>
            <p:cNvSpPr/>
            <p:nvPr/>
          </p:nvSpPr>
          <p:spPr>
            <a:xfrm>
              <a:off x="-547232" y="3417114"/>
              <a:ext cx="3141201" cy="1416020"/>
            </a:xfrm>
            <a:prstGeom prst="wedgeEllipseCallout">
              <a:avLst>
                <a:gd name="adj1" fmla="val -57950"/>
                <a:gd name="adj2" fmla="val 7801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Helvetica Neue Medium"/>
                  <a:cs typeface="Helvetica Neue Medium"/>
                </a:rPr>
                <a:t>Not Acceptable!</a:t>
              </a:r>
              <a:endParaRPr lang="en-US" sz="2800" dirty="0">
                <a:solidFill>
                  <a:srgbClr val="FF0000"/>
                </a:solidFill>
                <a:latin typeface="Helvetica Neue Medium"/>
                <a:cs typeface="Helvetica Neue Medium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668498" y="1920845"/>
            <a:ext cx="116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Helvetica Neue Medium"/>
                <a:cs typeface="Helvetica Neue Medium"/>
              </a:rPr>
              <a:t>Clients</a:t>
            </a:r>
            <a:endParaRPr lang="en-US" sz="2400" b="1" dirty="0">
              <a:latin typeface="Helvetica Neue Medium"/>
              <a:cs typeface="Helvetica Neue Mediu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8998" y="1914381"/>
            <a:ext cx="126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Helvetica Neue Medium"/>
                <a:cs typeface="Helvetica Neue Medium"/>
              </a:rPr>
              <a:t>Servers</a:t>
            </a:r>
            <a:endParaRPr lang="en-US" sz="2400" b="1" dirty="0">
              <a:latin typeface="Helvetica Neue Medium"/>
              <a:cs typeface="Helvetica Neue Medium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7916" y="2755899"/>
            <a:ext cx="198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 Neue Medium"/>
                <a:cs typeface="Helvetica Neue Medium"/>
              </a:rPr>
              <a:t>ACL=</a:t>
            </a:r>
            <a:r>
              <a:rPr lang="en-US" sz="2400" b="1" dirty="0" smtClean="0">
                <a:solidFill>
                  <a:srgbClr val="FF0000"/>
                </a:solidFill>
                <a:latin typeface="Helvetica Neue Medium"/>
                <a:cs typeface="Helvetica Neue Medium"/>
              </a:rPr>
              <a:t>private</a:t>
            </a:r>
            <a:endParaRPr lang="en-US" sz="2400" b="1" dirty="0">
              <a:solidFill>
                <a:srgbClr val="FF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78600" y="5320040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 Neue Medium"/>
                <a:cs typeface="Helvetica Neue Medium"/>
              </a:rPr>
              <a:t>Photo=</a:t>
            </a:r>
            <a:r>
              <a:rPr lang="en-US" sz="2400" b="1" dirty="0" smtClean="0">
                <a:solidFill>
                  <a:srgbClr val="FF0000"/>
                </a:solidFill>
                <a:latin typeface="Helvetica Neue Medium"/>
                <a:cs typeface="Helvetica Neue Medium"/>
              </a:rPr>
              <a:t>B</a:t>
            </a:r>
            <a:endParaRPr lang="en-US" sz="2400" b="1" dirty="0">
              <a:solidFill>
                <a:srgbClr val="FF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1300" y="1308100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Datacenter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7744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39" grpId="0" animBg="1"/>
      <p:bldP spid="60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Read-Only Transactions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Transactions that </a:t>
            </a:r>
            <a:r>
              <a:rPr lang="en-US" dirty="0" smtClean="0"/>
              <a:t>do not modify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Consistently read </a:t>
            </a:r>
            <a:r>
              <a:rPr lang="en-US" dirty="0"/>
              <a:t>data across </a:t>
            </a:r>
            <a:r>
              <a:rPr lang="en-US" dirty="0" smtClean="0"/>
              <a:t>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Power of </a:t>
            </a:r>
            <a:r>
              <a:rPr lang="en-US" dirty="0"/>
              <a:t>Read-Only </a:t>
            </a:r>
            <a:r>
              <a:rPr lang="en-US" dirty="0" err="1" smtClean="0"/>
              <a:t>Txn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Consistency restricts what can be read</a:t>
            </a:r>
          </a:p>
          <a:p>
            <a:pPr lvl="1"/>
            <a:r>
              <a:rPr lang="en-US" dirty="0" smtClean="0"/>
              <a:t>Eliminates unacceptable combinations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Compatibility enables write transactions</a:t>
            </a:r>
          </a:p>
          <a:p>
            <a:pPr lvl="1"/>
            <a:r>
              <a:rPr lang="en-US" dirty="0" smtClean="0"/>
              <a:t>Write transactions atomically update data</a:t>
            </a:r>
          </a:p>
          <a:p>
            <a:endParaRPr lang="en-US" dirty="0" smtClean="0"/>
          </a:p>
          <a:p>
            <a:r>
              <a:rPr lang="en-US" dirty="0" smtClean="0"/>
              <a:t>Higher </a:t>
            </a:r>
            <a:r>
              <a:rPr lang="en-US" dirty="0"/>
              <a:t>power </a:t>
            </a:r>
            <a:r>
              <a:rPr lang="en-US" dirty="0">
                <a:sym typeface="Wingdings"/>
              </a:rPr>
              <a:t> more </a:t>
            </a:r>
            <a:r>
              <a:rPr lang="en-US" dirty="0" smtClean="0">
                <a:sym typeface="Wingdings"/>
              </a:rPr>
              <a:t>useful</a:t>
            </a:r>
          </a:p>
          <a:p>
            <a:pPr lvl="1"/>
            <a:r>
              <a:rPr lang="en-US" dirty="0" smtClean="0">
                <a:sym typeface="Wingdings"/>
              </a:rPr>
              <a:t>Stronger consistency  higher power</a:t>
            </a:r>
          </a:p>
          <a:p>
            <a:pPr lvl="1"/>
            <a:r>
              <a:rPr lang="en-US" dirty="0" smtClean="0">
                <a:sym typeface="Wingdings"/>
              </a:rPr>
              <a:t>Compatibility  higher power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4962" y="1345072"/>
            <a:ext cx="28007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Helvetica Neue Medium"/>
                <a:cs typeface="Helvetica Neue Medium"/>
              </a:rPr>
              <a:t>High Power</a:t>
            </a:r>
            <a:endParaRPr lang="en-US" sz="3800" dirty="0">
              <a:latin typeface="Helvetica Neue Medium"/>
              <a:cs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9869" y="1350450"/>
            <a:ext cx="30554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Helvetica Neue Medium"/>
                <a:cs typeface="Helvetica Neue Medium"/>
              </a:rPr>
              <a:t>Low Latency</a:t>
            </a:r>
            <a:endParaRPr lang="en-US" sz="3800" dirty="0">
              <a:latin typeface="Helvetica Neue Medium"/>
              <a:cs typeface="Helvetica Neue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100" y="2518016"/>
            <a:ext cx="3771900" cy="800219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Helvetica Neue Medium"/>
                <a:cs typeface="Helvetica Neue Medium"/>
              </a:rPr>
              <a:t>Reduces anomalies</a:t>
            </a:r>
            <a:r>
              <a:rPr 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sz="2000" dirty="0">
                <a:latin typeface="Helvetica Neue Medium"/>
                <a:cs typeface="Helvetica Neue Medium"/>
              </a:rPr>
              <a:t>(the </a:t>
            </a:r>
            <a:r>
              <a:rPr lang="en-US" sz="2000" dirty="0" smtClean="0">
                <a:latin typeface="Helvetica Neue Medium"/>
                <a:cs typeface="Helvetica Neue Medium"/>
              </a:rPr>
              <a:t>ACL – Photo </a:t>
            </a:r>
            <a:r>
              <a:rPr lang="en-US" sz="2000" dirty="0">
                <a:latin typeface="Helvetica Neue Medium"/>
                <a:cs typeface="Helvetica Neue Medium"/>
              </a:rPr>
              <a:t>example)</a:t>
            </a:r>
            <a:endParaRPr lang="en-US" sz="2000" dirty="0" smtClean="0">
              <a:latin typeface="Helvetica Neue Medium"/>
              <a:cs typeface="Helvetica Neue Mediu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1" y="2518016"/>
            <a:ext cx="4031873" cy="492443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Helvetica Neue Medium"/>
                <a:cs typeface="Helvetica Neue Medium"/>
              </a:rPr>
              <a:t>Better user experience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7704" y="4419770"/>
            <a:ext cx="7368592" cy="1840843"/>
          </a:xfrm>
          <a:prstGeom prst="rect">
            <a:avLst/>
          </a:prstGeom>
          <a:solidFill>
            <a:schemeClr val="bg1"/>
          </a:solidFill>
          <a:ln w="88900" cmpd="sng">
            <a:solidFill>
              <a:srgbClr val="0000FF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en-US" sz="3200" dirty="0" smtClean="0">
                <a:latin typeface="Helvetica Neue Medium"/>
                <a:cs typeface="Helvetica Neue Medium"/>
              </a:rPr>
              <a:t>Our study proves:</a:t>
            </a:r>
          </a:p>
          <a:p>
            <a:pPr algn="ctr"/>
            <a:r>
              <a:rPr lang="en-US" sz="3200" dirty="0">
                <a:latin typeface="Helvetica Neue Medium"/>
                <a:cs typeface="Helvetica Neue Medium"/>
              </a:rPr>
              <a:t>h</a:t>
            </a:r>
            <a:r>
              <a:rPr lang="en-US" sz="3200" dirty="0" smtClean="0">
                <a:latin typeface="Helvetica Neue Medium"/>
                <a:cs typeface="Helvetica Neue Medium"/>
              </a:rPr>
              <a:t>ighest power + lowest latency is </a:t>
            </a:r>
            <a:r>
              <a:rPr lang="en-US" sz="3200" dirty="0" smtClean="0">
                <a:solidFill>
                  <a:srgbClr val="990000"/>
                </a:solidFill>
                <a:latin typeface="Helvetica Neue Medium"/>
                <a:cs typeface="Helvetica Neue Medium"/>
              </a:rPr>
              <a:t>impossible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020755" y="1426728"/>
            <a:ext cx="7159914" cy="1003624"/>
            <a:chOff x="1020755" y="1287028"/>
            <a:chExt cx="7159914" cy="1003624"/>
          </a:xfrm>
        </p:grpSpPr>
        <p:pic>
          <p:nvPicPr>
            <p:cNvPr id="3" name="Picture 2" descr="VS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74093" y="1287028"/>
              <a:ext cx="766207" cy="1003624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020755" y="1862714"/>
              <a:ext cx="3178738" cy="252000"/>
              <a:chOff x="995355" y="2002414"/>
              <a:chExt cx="3178738" cy="25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95355" y="2002414"/>
                <a:ext cx="3178738" cy="252000"/>
              </a:xfrm>
              <a:prstGeom prst="rect">
                <a:avLst/>
              </a:prstGeom>
              <a:solidFill>
                <a:srgbClr val="93CDD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006600" y="2040258"/>
                <a:ext cx="2116693" cy="1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001931" y="1862714"/>
              <a:ext cx="3178738" cy="252000"/>
              <a:chOff x="4684431" y="2002414"/>
              <a:chExt cx="3178738" cy="252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684431" y="2002414"/>
                <a:ext cx="3178738" cy="252000"/>
              </a:xfrm>
              <a:prstGeom prst="rect">
                <a:avLst/>
              </a:prstGeom>
              <a:solidFill>
                <a:srgbClr val="93CDD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735231" y="2040258"/>
                <a:ext cx="2116693" cy="1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546100" y="3434480"/>
            <a:ext cx="4293211" cy="492443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Helvetica Neue Medium"/>
                <a:cs typeface="Helvetica Neue Medium"/>
              </a:rPr>
              <a:t>Easier to reason about</a:t>
            </a:r>
            <a:endParaRPr lang="en-US" sz="2600" dirty="0">
              <a:latin typeface="Helvetica Neue Medium"/>
              <a:cs typeface="Helvetica Neue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39311" y="3434480"/>
            <a:ext cx="2864887" cy="492443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Helvetica Neue Medium"/>
                <a:cs typeface="Helvetica Neue Medium"/>
              </a:rPr>
              <a:t>Higher revenue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298700" y="901700"/>
            <a:ext cx="4495800" cy="254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0813" y="322174"/>
            <a:ext cx="6242374" cy="1040624"/>
          </a:xfrm>
          <a:prstGeom prst="rect">
            <a:avLst/>
          </a:prstGeom>
          <a:solidFill>
            <a:schemeClr val="bg1"/>
          </a:solidFill>
          <a:ln w="88900" cmpd="sng">
            <a:solidFill>
              <a:srgbClr val="0000FF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en-US" sz="4400" dirty="0" smtClean="0">
                <a:latin typeface="Helvetica Neue Medium"/>
                <a:cs typeface="Helvetica Neue Medium"/>
              </a:rPr>
              <a:t>Fundamental Tradeoff</a:t>
            </a:r>
            <a:endParaRPr lang="en-US" sz="4400" dirty="0" smtClean="0">
              <a:solidFill>
                <a:srgbClr val="FF0000"/>
              </a:solidFill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932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0" grpId="0" animBg="1"/>
      <p:bldP spid="24" grpId="0"/>
      <p:bldP spid="22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SNOW </a:t>
            </a:r>
            <a:r>
              <a:rPr lang="en-US" dirty="0"/>
              <a:t>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[</a:t>
            </a:r>
            <a:r>
              <a:rPr lang="en-US" dirty="0" smtClean="0">
                <a:solidFill>
                  <a:srgbClr val="99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r>
              <a:rPr lang="en-US" dirty="0" err="1" smtClean="0"/>
              <a:t>trict</a:t>
            </a:r>
            <a:r>
              <a:rPr lang="en-US" dirty="0" smtClean="0"/>
              <a:t>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[</a:t>
            </a:r>
            <a:r>
              <a:rPr lang="en-US" dirty="0" smtClean="0">
                <a:solidFill>
                  <a:srgbClr val="99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r>
              <a:rPr lang="en-US" dirty="0" smtClean="0"/>
              <a:t>on-blocking operations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</a:t>
            </a:r>
            <a:r>
              <a:rPr lang="en-US" dirty="0" smtClean="0">
                <a:solidFill>
                  <a:srgbClr val="99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r>
              <a:rPr lang="en-US" dirty="0" smtClean="0"/>
              <a:t>ne response per read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[</a:t>
            </a:r>
            <a:r>
              <a:rPr lang="en-US" dirty="0" smtClean="0">
                <a:solidFill>
                  <a:srgbClr val="990000"/>
                </a:solidFill>
              </a:rPr>
              <a:t>W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r>
              <a:rPr lang="en-US" dirty="0" smtClean="0"/>
              <a:t>rite transactions that conflict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938780" y="2032000"/>
            <a:ext cx="1831467" cy="1346199"/>
            <a:chOff x="6938780" y="2032000"/>
            <a:chExt cx="1831467" cy="1346199"/>
          </a:xfrm>
        </p:grpSpPr>
        <p:sp>
          <p:nvSpPr>
            <p:cNvPr id="11" name="Right Brace 10"/>
            <p:cNvSpPr/>
            <p:nvPr/>
          </p:nvSpPr>
          <p:spPr>
            <a:xfrm>
              <a:off x="6938780" y="2032000"/>
              <a:ext cx="376419" cy="1346199"/>
            </a:xfrm>
            <a:prstGeom prst="rightBrace">
              <a:avLst>
                <a:gd name="adj1" fmla="val 44444"/>
                <a:gd name="adj2" fmla="val 48825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15200" y="2197100"/>
              <a:ext cx="14550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Helvetica Neue Medium"/>
                  <a:cs typeface="Helvetica Neue Medium"/>
                </a:rPr>
                <a:t>Highest </a:t>
              </a:r>
            </a:p>
            <a:p>
              <a:r>
                <a:rPr lang="en-US" sz="2800" dirty="0" smtClean="0">
                  <a:latin typeface="Helvetica Neue Medium"/>
                  <a:cs typeface="Helvetica Neue Medium"/>
                </a:rPr>
                <a:t>Power</a:t>
              </a:r>
              <a:endParaRPr lang="en-US" sz="28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38780" y="4368800"/>
            <a:ext cx="1878152" cy="1346199"/>
            <a:chOff x="6938780" y="4368800"/>
            <a:chExt cx="1878152" cy="1346199"/>
          </a:xfrm>
        </p:grpSpPr>
        <p:sp>
          <p:nvSpPr>
            <p:cNvPr id="12" name="Right Brace 11"/>
            <p:cNvSpPr/>
            <p:nvPr/>
          </p:nvSpPr>
          <p:spPr>
            <a:xfrm>
              <a:off x="6938780" y="4368800"/>
              <a:ext cx="376419" cy="1346199"/>
            </a:xfrm>
            <a:prstGeom prst="rightBrace">
              <a:avLst>
                <a:gd name="adj1" fmla="val 44444"/>
                <a:gd name="adj2" fmla="val 48825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15199" y="4521200"/>
              <a:ext cx="150173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Helvetica Neue Medium"/>
                  <a:cs typeface="Helvetica Neue Medium"/>
                </a:rPr>
                <a:t>Lowest</a:t>
              </a:r>
            </a:p>
            <a:p>
              <a:r>
                <a:rPr lang="en-US" sz="2800" dirty="0" smtClean="0">
                  <a:latin typeface="Helvetica Neue Medium"/>
                  <a:cs typeface="Helvetica Neue Medium"/>
                </a:rPr>
                <a:t>Latency</a:t>
              </a:r>
              <a:endParaRPr lang="en-US" sz="2800" dirty="0">
                <a:latin typeface="Helvetica Neue Medium"/>
                <a:cs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0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16666 " pathEditMode="relative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16666 " pathEditMode="relative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1.94444E-6 -0.33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552752" y="2470565"/>
            <a:ext cx="759945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16522" y="2470565"/>
            <a:ext cx="759945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/>
          <p:cNvSpPr/>
          <p:nvPr/>
        </p:nvSpPr>
        <p:spPr>
          <a:xfrm>
            <a:off x="5287155" y="2481013"/>
            <a:ext cx="1039505" cy="589906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/>
          <p:cNvSpPr/>
          <p:nvPr/>
        </p:nvSpPr>
        <p:spPr>
          <a:xfrm>
            <a:off x="4051302" y="2481013"/>
            <a:ext cx="1039505" cy="589906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[S]</a:t>
            </a:r>
            <a:r>
              <a:rPr lang="en-US" dirty="0" err="1" smtClean="0"/>
              <a:t>trict</a:t>
            </a:r>
            <a:r>
              <a:rPr lang="en-US" dirty="0" smtClean="0"/>
              <a:t> 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4525963"/>
          </a:xfrm>
        </p:spPr>
        <p:txBody>
          <a:bodyPr/>
          <a:lstStyle/>
          <a:p>
            <a:r>
              <a:rPr lang="en-US" dirty="0" smtClean="0"/>
              <a:t>Strongest model: real-time + total order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828800" y="2527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796055" y="2481013"/>
            <a:ext cx="1039347" cy="3799136"/>
            <a:chOff x="5387601" y="1530003"/>
            <a:chExt cx="1063546" cy="504574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912877" y="2493565"/>
              <a:ext cx="0" cy="408218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87601" y="1530003"/>
              <a:ext cx="1063546" cy="126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C</a:t>
              </a:r>
              <a:r>
                <a:rPr lang="en-US" sz="2800" b="1" baseline="-25000" dirty="0" smtClean="0">
                  <a:latin typeface="Helvetica Neue Medium"/>
                  <a:cs typeface="Helvetica Neue Medium"/>
                </a:rPr>
                <a:t>R</a:t>
              </a: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1302" y="2481013"/>
            <a:ext cx="1039347" cy="3799136"/>
            <a:chOff x="5309625" y="1530003"/>
            <a:chExt cx="1063546" cy="504574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34903" y="2493565"/>
              <a:ext cx="0" cy="408218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09625" y="1530003"/>
              <a:ext cx="1063546" cy="1267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S</a:t>
              </a:r>
              <a:r>
                <a:rPr lang="en-US" sz="2800" b="1" baseline="-25000" dirty="0" smtClean="0">
                  <a:latin typeface="Helvetica Neue Medium"/>
                  <a:cs typeface="Helvetica Neue Medium"/>
                </a:rPr>
                <a:t>ACL</a:t>
              </a: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32402" y="2481013"/>
            <a:ext cx="1155698" cy="3799136"/>
            <a:chOff x="5244645" y="1530003"/>
            <a:chExt cx="1182606" cy="504574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834903" y="2493565"/>
              <a:ext cx="0" cy="408218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44645" y="1530003"/>
              <a:ext cx="1182606" cy="1267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S</a:t>
              </a:r>
              <a:r>
                <a:rPr lang="en-US" sz="2800" b="1" baseline="-25000" dirty="0" smtClean="0">
                  <a:latin typeface="Helvetica Neue Medium"/>
                  <a:cs typeface="Helvetica Neue Medium"/>
                </a:rPr>
                <a:t>Photo</a:t>
              </a: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26202" y="2481013"/>
            <a:ext cx="1039347" cy="3799136"/>
            <a:chOff x="5309625" y="1530003"/>
            <a:chExt cx="1063546" cy="504574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834903" y="2493565"/>
              <a:ext cx="0" cy="4082185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09625" y="1530003"/>
              <a:ext cx="1063546" cy="1267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C</a:t>
              </a:r>
              <a:r>
                <a:rPr lang="en-US" sz="2800" b="1" baseline="-25000" dirty="0">
                  <a:latin typeface="Helvetica Neue Medium"/>
                  <a:cs typeface="Helvetica Neue Medium"/>
                </a:rPr>
                <a:t>W</a:t>
              </a:r>
              <a:endParaRPr lang="en-US" sz="2800" b="1" baseline="-25000" dirty="0" smtClean="0">
                <a:latin typeface="Helvetica Neue Medium"/>
                <a:cs typeface="Helvetica Neue Medium"/>
              </a:endParaRP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>
            <a:off x="4564628" y="3346221"/>
            <a:ext cx="2381248" cy="14627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809227" y="3346221"/>
            <a:ext cx="1136649" cy="8336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64628" y="3521829"/>
            <a:ext cx="2374900" cy="45327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09227" y="4179906"/>
            <a:ext cx="1136649" cy="40479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19681" y="3070919"/>
            <a:ext cx="2657282" cy="1119742"/>
            <a:chOff x="6595881" y="3261419"/>
            <a:chExt cx="2657282" cy="1119742"/>
          </a:xfrm>
        </p:grpSpPr>
        <p:grpSp>
          <p:nvGrpSpPr>
            <p:cNvPr id="19" name="Group 18"/>
            <p:cNvGrpSpPr/>
            <p:nvPr/>
          </p:nvGrpSpPr>
          <p:grpSpPr>
            <a:xfrm>
              <a:off x="7044951" y="3673275"/>
              <a:ext cx="2208212" cy="707886"/>
              <a:chOff x="7044951" y="3673275"/>
              <a:chExt cx="2208212" cy="707886"/>
            </a:xfrm>
          </p:grpSpPr>
          <p:sp>
            <p:nvSpPr>
              <p:cNvPr id="43" name="Right Brace 42"/>
              <p:cNvSpPr/>
              <p:nvPr/>
            </p:nvSpPr>
            <p:spPr>
              <a:xfrm flipH="1">
                <a:off x="7044951" y="3712329"/>
                <a:ext cx="274830" cy="658078"/>
              </a:xfrm>
              <a:prstGeom prst="rightBrace">
                <a:avLst>
                  <a:gd name="adj1" fmla="val 44444"/>
                  <a:gd name="adj2" fmla="val 49005"/>
                </a:avLst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182366" y="3673275"/>
                <a:ext cx="20707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Helvetica Neue Medium"/>
                    <a:cs typeface="Helvetica Neue Medium"/>
                  </a:rPr>
                  <a:t>ACL </a:t>
                </a:r>
                <a:r>
                  <a:rPr lang="en-US" sz="2000" b="1" dirty="0" smtClean="0">
                    <a:latin typeface="Helvetica Neue Medium"/>
                    <a:cs typeface="Helvetica Neue Medium"/>
                  </a:rPr>
                  <a:t>:=</a:t>
                </a:r>
                <a:r>
                  <a:rPr lang="en-US" sz="2000" dirty="0" smtClean="0">
                    <a:latin typeface="Helvetica Neue Medium"/>
                    <a:cs typeface="Helvetica Neue Medium"/>
                  </a:rPr>
                  <a:t> Private</a:t>
                </a:r>
              </a:p>
              <a:p>
                <a:r>
                  <a:rPr lang="en-US" sz="2000" dirty="0" smtClean="0">
                    <a:latin typeface="Helvetica Neue Medium"/>
                    <a:cs typeface="Helvetica Neue Medium"/>
                  </a:rPr>
                  <a:t>Upload Photo B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595881" y="3261419"/>
              <a:ext cx="1935616" cy="400110"/>
              <a:chOff x="6595881" y="3261419"/>
              <a:chExt cx="1935616" cy="40011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363497" y="3261419"/>
                <a:ext cx="1168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Helvetica Neue Medium"/>
                    <a:cs typeface="Helvetica Neue Medium"/>
                  </a:rPr>
                  <a:t>W starts</a:t>
                </a:r>
                <a:endParaRPr lang="en-US" sz="2000" dirty="0">
                  <a:latin typeface="Helvetica Neue Medium"/>
                  <a:cs typeface="Helvetica Neue Medium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flipH="1">
                <a:off x="6595881" y="3495474"/>
                <a:ext cx="749300" cy="0"/>
              </a:xfrm>
              <a:prstGeom prst="straightConnector1">
                <a:avLst/>
              </a:prstGeom>
              <a:ln w="38100" cmpd="sng">
                <a:solidFill>
                  <a:srgbClr val="0000FF"/>
                </a:solidFill>
                <a:prstDash val="dash"/>
                <a:headEnd type="none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6519681" y="4422745"/>
            <a:ext cx="2155058" cy="400110"/>
            <a:chOff x="6595881" y="4613245"/>
            <a:chExt cx="2155058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7345181" y="4613245"/>
              <a:ext cx="1405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W finishes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6595881" y="4813300"/>
              <a:ext cx="7493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prstDash val="dash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560464" y="3286363"/>
            <a:ext cx="101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Private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4668633" y="3980934"/>
            <a:ext cx="1144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Photo B</a:t>
            </a:r>
            <a:endParaRPr lang="en-US" sz="20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309381" y="4953000"/>
            <a:ext cx="1255247" cy="4699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309381" y="4953000"/>
            <a:ext cx="2499846" cy="4699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309382" y="5422900"/>
            <a:ext cx="1255246" cy="37306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309381" y="5448300"/>
            <a:ext cx="2499846" cy="46990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820720" y="4702145"/>
            <a:ext cx="1855747" cy="400110"/>
            <a:chOff x="1896920" y="4892645"/>
            <a:chExt cx="1855747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1896920" y="4892645"/>
              <a:ext cx="1106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R starts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>
              <a:off x="3003367" y="5105400"/>
              <a:ext cx="7493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prstDash val="dash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582962" y="5730845"/>
            <a:ext cx="2093505" cy="400110"/>
            <a:chOff x="1659162" y="5921345"/>
            <a:chExt cx="2093505" cy="40011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3003367" y="6146800"/>
              <a:ext cx="7493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prstDash val="dash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659162" y="5921345"/>
              <a:ext cx="1344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R finishes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93" name="Rectangular Callout 92"/>
          <p:cNvSpPr/>
          <p:nvPr/>
        </p:nvSpPr>
        <p:spPr>
          <a:xfrm>
            <a:off x="727493" y="3492500"/>
            <a:ext cx="1787107" cy="673100"/>
          </a:xfrm>
          <a:prstGeom prst="wedgeRectCallout">
            <a:avLst>
              <a:gd name="adj1" fmla="val -1225"/>
              <a:gd name="adj2" fmla="val 293564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“Photo B is private!”</a:t>
            </a:r>
            <a:endParaRPr lang="en-US" sz="20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3751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agnetic Disk 49"/>
          <p:cNvSpPr/>
          <p:nvPr/>
        </p:nvSpPr>
        <p:spPr>
          <a:xfrm>
            <a:off x="4032175" y="2483987"/>
            <a:ext cx="1039505" cy="589906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03822" y="2483987"/>
            <a:ext cx="759945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agnetic Disk 51"/>
          <p:cNvSpPr/>
          <p:nvPr/>
        </p:nvSpPr>
        <p:spPr>
          <a:xfrm>
            <a:off x="5276774" y="2483987"/>
            <a:ext cx="1039505" cy="589906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63378" y="2483987"/>
            <a:ext cx="759945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[S]</a:t>
            </a:r>
            <a:r>
              <a:rPr lang="en-US" dirty="0" err="1" smtClean="0"/>
              <a:t>trict</a:t>
            </a:r>
            <a:r>
              <a:rPr lang="en-US" dirty="0" smtClean="0"/>
              <a:t> 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4525963"/>
          </a:xfrm>
        </p:spPr>
        <p:txBody>
          <a:bodyPr/>
          <a:lstStyle/>
          <a:p>
            <a:r>
              <a:rPr lang="en-US" dirty="0"/>
              <a:t>Strongest model: real-time + total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828800" y="2527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783355" y="2481013"/>
            <a:ext cx="1039347" cy="3799136"/>
            <a:chOff x="5387601" y="1530003"/>
            <a:chExt cx="1063546" cy="504574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912877" y="2493565"/>
              <a:ext cx="0" cy="408218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87601" y="1530003"/>
              <a:ext cx="1063546" cy="126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C</a:t>
              </a:r>
              <a:r>
                <a:rPr lang="en-US" sz="2800" b="1" baseline="-25000" dirty="0" smtClean="0">
                  <a:latin typeface="Helvetica Neue Medium"/>
                  <a:cs typeface="Helvetica Neue Medium"/>
                </a:rPr>
                <a:t>R</a:t>
              </a: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38602" y="2481013"/>
            <a:ext cx="1039347" cy="3799136"/>
            <a:chOff x="5309625" y="1530003"/>
            <a:chExt cx="1063546" cy="504574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34903" y="2493565"/>
              <a:ext cx="0" cy="408218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09625" y="1530003"/>
              <a:ext cx="1063546" cy="1267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S</a:t>
              </a:r>
              <a:r>
                <a:rPr lang="en-US" sz="2800" b="1" baseline="-25000" dirty="0" smtClean="0">
                  <a:latin typeface="Helvetica Neue Medium"/>
                  <a:cs typeface="Helvetica Neue Medium"/>
                </a:rPr>
                <a:t>ACL</a:t>
              </a: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19702" y="2481013"/>
            <a:ext cx="1155698" cy="3799136"/>
            <a:chOff x="5244645" y="1530003"/>
            <a:chExt cx="1182606" cy="504574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834903" y="2493565"/>
              <a:ext cx="0" cy="408218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44645" y="1530003"/>
              <a:ext cx="1182606" cy="1267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S</a:t>
              </a:r>
              <a:r>
                <a:rPr lang="en-US" sz="2800" b="1" baseline="-25000" dirty="0" smtClean="0">
                  <a:latin typeface="Helvetica Neue Medium"/>
                  <a:cs typeface="Helvetica Neue Medium"/>
                </a:rPr>
                <a:t>Photo</a:t>
              </a: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13502" y="2481013"/>
            <a:ext cx="1039347" cy="3799136"/>
            <a:chOff x="5309625" y="1530003"/>
            <a:chExt cx="1063546" cy="504574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834903" y="2493565"/>
              <a:ext cx="0" cy="408218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09625" y="1530003"/>
              <a:ext cx="1063546" cy="126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C</a:t>
              </a:r>
              <a:r>
                <a:rPr lang="en-US" sz="2800" b="1" baseline="-25000" dirty="0">
                  <a:latin typeface="Helvetica Neue Medium"/>
                  <a:cs typeface="Helvetica Neue Medium"/>
                </a:rPr>
                <a:t>W</a:t>
              </a:r>
              <a:endParaRPr lang="en-US" sz="2800" b="1" baseline="-25000" dirty="0" smtClean="0">
                <a:latin typeface="Helvetica Neue Medium"/>
                <a:cs typeface="Helvetica Neue Medium"/>
              </a:endParaRPr>
            </a:p>
            <a:p>
              <a:pPr algn="ctr"/>
              <a:endParaRPr lang="en-US" sz="2800" b="1" u="sng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>
            <a:off x="4551929" y="3397021"/>
            <a:ext cx="2381247" cy="150517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6527" y="3371621"/>
            <a:ext cx="1136650" cy="34633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51928" y="4940300"/>
            <a:ext cx="2381248" cy="67413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96527" y="3717955"/>
            <a:ext cx="1136649" cy="1336645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943351" y="3495475"/>
            <a:ext cx="2220912" cy="707886"/>
            <a:chOff x="7032251" y="3685975"/>
            <a:chExt cx="2220912" cy="707886"/>
          </a:xfrm>
        </p:grpSpPr>
        <p:sp>
          <p:nvSpPr>
            <p:cNvPr id="43" name="Right Brace 42"/>
            <p:cNvSpPr/>
            <p:nvPr/>
          </p:nvSpPr>
          <p:spPr>
            <a:xfrm flipH="1">
              <a:off x="7032251" y="3712329"/>
              <a:ext cx="274830" cy="658078"/>
            </a:xfrm>
            <a:prstGeom prst="rightBrace">
              <a:avLst>
                <a:gd name="adj1" fmla="val 44444"/>
                <a:gd name="adj2" fmla="val 49005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82366" y="3685975"/>
              <a:ext cx="20707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ACL </a:t>
              </a:r>
              <a:r>
                <a:rPr lang="en-US" sz="2000" b="1" dirty="0" smtClean="0">
                  <a:latin typeface="Helvetica Neue Medium"/>
                  <a:cs typeface="Helvetica Neue Medium"/>
                </a:rPr>
                <a:t>:=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 Private</a:t>
              </a:r>
            </a:p>
            <a:p>
              <a:r>
                <a:rPr lang="en-US" sz="2000" dirty="0" smtClean="0">
                  <a:latin typeface="Helvetica Neue Medium"/>
                  <a:cs typeface="Helvetica Neue Medium"/>
                </a:rPr>
                <a:t>Upload Photo B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06981" y="3070919"/>
            <a:ext cx="1935616" cy="400110"/>
            <a:chOff x="6595881" y="3261419"/>
            <a:chExt cx="1935616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7363497" y="3261419"/>
              <a:ext cx="1168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W starts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595881" y="3495474"/>
              <a:ext cx="7493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prstDash val="dash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506981" y="5438745"/>
            <a:ext cx="2155058" cy="400110"/>
            <a:chOff x="6595881" y="5629245"/>
            <a:chExt cx="2155058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7345181" y="5629245"/>
              <a:ext cx="1405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W finishes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6595881" y="5867400"/>
              <a:ext cx="7493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prstDash val="dash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573164" y="4659868"/>
            <a:ext cx="101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Private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4708188" y="3482775"/>
            <a:ext cx="1144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Photo B</a:t>
            </a:r>
            <a:endParaRPr lang="en-US" sz="20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296681" y="3533575"/>
            <a:ext cx="1256145" cy="18438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296681" y="3533575"/>
            <a:ext cx="2499846" cy="15210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96682" y="3717955"/>
            <a:ext cx="1255246" cy="1019145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96681" y="5054600"/>
            <a:ext cx="2499846" cy="83820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808020" y="3254345"/>
            <a:ext cx="1855747" cy="400110"/>
            <a:chOff x="1896920" y="3444845"/>
            <a:chExt cx="1855747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1896920" y="3444845"/>
              <a:ext cx="1106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R starts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>
              <a:off x="3003367" y="3670300"/>
              <a:ext cx="7493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prstDash val="dash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570262" y="5730845"/>
            <a:ext cx="2093505" cy="400110"/>
            <a:chOff x="1659162" y="5921345"/>
            <a:chExt cx="2093505" cy="40011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3003367" y="6146800"/>
              <a:ext cx="7493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prstDash val="dash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659162" y="5921345"/>
              <a:ext cx="1344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R finishes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23778" y="3926243"/>
            <a:ext cx="2673421" cy="1323439"/>
            <a:chOff x="-2157085" y="3663721"/>
            <a:chExt cx="2256376" cy="1323439"/>
          </a:xfrm>
        </p:grpSpPr>
        <p:sp>
          <p:nvSpPr>
            <p:cNvPr id="92" name="TextBox 91"/>
            <p:cNvSpPr txBox="1"/>
            <p:nvPr/>
          </p:nvSpPr>
          <p:spPr>
            <a:xfrm>
              <a:off x="-2118985" y="3663721"/>
              <a:ext cx="22182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“Public + Photo A” </a:t>
              </a:r>
            </a:p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“Photo B is private!”</a:t>
              </a:r>
              <a:endParaRPr lang="en-US" sz="2000" dirty="0">
                <a:latin typeface="Helvetica Neue Medium"/>
                <a:cs typeface="Helvetica Neue Medium"/>
              </a:endParaRPr>
            </a:p>
            <a:p>
              <a:pPr algn="ctr"/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-2157085" y="3684448"/>
              <a:ext cx="2218276" cy="676930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33269" y="4791125"/>
            <a:ext cx="2663930" cy="1015663"/>
            <a:chOff x="-2157085" y="3663721"/>
            <a:chExt cx="2246886" cy="1015663"/>
          </a:xfrm>
        </p:grpSpPr>
        <p:sp>
          <p:nvSpPr>
            <p:cNvPr id="102" name="TextBox 101"/>
            <p:cNvSpPr txBox="1"/>
            <p:nvPr/>
          </p:nvSpPr>
          <p:spPr>
            <a:xfrm>
              <a:off x="-2118985" y="3663721"/>
              <a:ext cx="22087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“Public + Photo B” </a:t>
              </a:r>
            </a:p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“Photo A is private!”</a:t>
              </a:r>
              <a:endParaRPr lang="en-US" sz="2000" dirty="0">
                <a:latin typeface="Helvetica Neue Medium"/>
                <a:cs typeface="Helvetica Neue Medium"/>
              </a:endParaRPr>
            </a:p>
            <a:p>
              <a:pPr algn="ctr"/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2157085" y="3684448"/>
              <a:ext cx="2218276" cy="67693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Multiply 83"/>
          <p:cNvSpPr/>
          <p:nvPr/>
        </p:nvSpPr>
        <p:spPr>
          <a:xfrm>
            <a:off x="770162" y="4671536"/>
            <a:ext cx="1828800" cy="929164"/>
          </a:xfrm>
          <a:prstGeom prst="mathMultiply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24987</TotalTime>
  <Words>953</Words>
  <Application>Microsoft Macintosh PowerPoint</Application>
  <PresentationFormat>On-screen Show (4:3)</PresentationFormat>
  <Paragraphs>420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Helvetica Neue Medium</vt:lpstr>
      <vt:lpstr>Wingdings</vt:lpstr>
      <vt:lpstr>Zapf Dingbats</vt:lpstr>
      <vt:lpstr>宋体</vt:lpstr>
      <vt:lpstr>Office Theme</vt:lpstr>
      <vt:lpstr>The SNOW Theorem  and Latency-Optimal  Read-Only Transactions</vt:lpstr>
      <vt:lpstr>Huge Web Services Shard Data</vt:lpstr>
      <vt:lpstr>Simple Reads Are Insufficient</vt:lpstr>
      <vt:lpstr>Read-Only Transactions </vt:lpstr>
      <vt:lpstr>The Power of Read-Only Txn</vt:lpstr>
      <vt:lpstr>Intuitive Tension</vt:lpstr>
      <vt:lpstr>The SNOW Properties </vt:lpstr>
      <vt:lpstr>[S]trict Serializability</vt:lpstr>
      <vt:lpstr>[S]trict Serializability</vt:lpstr>
      <vt:lpstr>[N]on-blocking Operations</vt:lpstr>
      <vt:lpstr>[O]ne Response</vt:lpstr>
      <vt:lpstr>[W]rite Transactions That Conflict</vt:lpstr>
      <vt:lpstr>PowerPoint Presentation</vt:lpstr>
      <vt:lpstr>Why SNOW Is Impossible</vt:lpstr>
      <vt:lpstr>A Deeper Look at SNOW</vt:lpstr>
      <vt:lpstr>Study Existing Systems with SNOW SNOW-optimal and latency-optimal</vt:lpstr>
      <vt:lpstr>Study Existing Systems with SNOW SNOW-optimal</vt:lpstr>
      <vt:lpstr>Study Existing Systems with SNOW Candidates for Improvement</vt:lpstr>
      <vt:lpstr>Improve Existing Systems with the SNOW Theorem</vt:lpstr>
      <vt:lpstr>New Algorithm Designs</vt:lpstr>
      <vt:lpstr>Rococo’s Read-Only Txn (S + W)</vt:lpstr>
      <vt:lpstr>Rococo-SNOW (S+O+W)</vt:lpstr>
      <vt:lpstr>Evaluation of Rococo-SNOW</vt:lpstr>
      <vt:lpstr>Significantly Lower Latency for Read-Only Txn</vt:lpstr>
      <vt:lpstr>Higher Throughput under High Contention</vt:lpstr>
      <vt:lpstr>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Eiger: Stronger Semantics for Low-Latency Geo-Replicated  Storage</dc:title>
  <dc:creator>Wyatt</dc:creator>
  <cp:lastModifiedBy>Microsoft Office User</cp:lastModifiedBy>
  <cp:revision>2537</cp:revision>
  <cp:lastPrinted>2015-10-02T22:53:06Z</cp:lastPrinted>
  <dcterms:created xsi:type="dcterms:W3CDTF">2013-03-25T17:19:36Z</dcterms:created>
  <dcterms:modified xsi:type="dcterms:W3CDTF">2016-11-06T19:51:10Z</dcterms:modified>
</cp:coreProperties>
</file>