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834" r:id="rId2"/>
    <p:sldId id="838" r:id="rId3"/>
    <p:sldId id="842" r:id="rId4"/>
    <p:sldId id="843" r:id="rId5"/>
    <p:sldId id="844" r:id="rId6"/>
    <p:sldId id="845" r:id="rId7"/>
    <p:sldId id="846" r:id="rId8"/>
    <p:sldId id="847" r:id="rId9"/>
    <p:sldId id="848" r:id="rId10"/>
    <p:sldId id="849" r:id="rId11"/>
    <p:sldId id="850" r:id="rId12"/>
    <p:sldId id="851" r:id="rId13"/>
    <p:sldId id="852" r:id="rId14"/>
    <p:sldId id="853" r:id="rId15"/>
    <p:sldId id="854" r:id="rId16"/>
    <p:sldId id="855" r:id="rId17"/>
    <p:sldId id="856" r:id="rId18"/>
    <p:sldId id="857" r:id="rId19"/>
    <p:sldId id="858" r:id="rId20"/>
    <p:sldId id="859" r:id="rId21"/>
    <p:sldId id="860" r:id="rId22"/>
    <p:sldId id="861" r:id="rId23"/>
    <p:sldId id="862" r:id="rId24"/>
    <p:sldId id="863" r:id="rId25"/>
    <p:sldId id="864" r:id="rId26"/>
    <p:sldId id="865" r:id="rId27"/>
    <p:sldId id="462" r:id="rId28"/>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6" userDrawn="1">
          <p15:clr>
            <a:srgbClr val="A4A3A4"/>
          </p15:clr>
        </p15:guide>
        <p15:guide id="2" pos="801" userDrawn="1">
          <p15:clr>
            <a:srgbClr val="A4A3A4"/>
          </p15:clr>
        </p15:guide>
        <p15:guide id="3" pos="6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FF"/>
    <a:srgbClr val="00ADDD"/>
    <a:srgbClr val="F39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35" autoAdjust="0"/>
    <p:restoredTop sz="94414" autoAdjust="0"/>
  </p:normalViewPr>
  <p:slideViewPr>
    <p:cSldViewPr>
      <p:cViewPr varScale="1">
        <p:scale>
          <a:sx n="106" d="100"/>
          <a:sy n="106" d="100"/>
        </p:scale>
        <p:origin x="-256" y="-104"/>
      </p:cViewPr>
      <p:guideLst>
        <p:guide orient="horz" pos="436"/>
        <p:guide pos="801"/>
        <p:guide pos="6879"/>
      </p:guideLst>
    </p:cSldViewPr>
  </p:slideViewPr>
  <p:outlineViewPr>
    <p:cViewPr>
      <p:scale>
        <a:sx n="33" d="100"/>
        <a:sy n="33" d="100"/>
      </p:scale>
      <p:origin x="0" y="-108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0E2C6AF-4061-4050-B475-7AF57D88B0E1}" type="datetimeFigureOut">
              <a:rPr lang="zh-CN" altLang="en-US" smtClean="0"/>
              <a:pPr/>
              <a:t>4/24/17</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ADB879F-D16B-4D60-A4F6-02DA709B8177}" type="slidenum">
              <a:rPr lang="zh-CN" altLang="en-US" smtClean="0"/>
              <a:pPr/>
              <a:t>‹#›</a:t>
            </a:fld>
            <a:endParaRPr lang="zh-CN" altLang="en-US"/>
          </a:p>
        </p:txBody>
      </p:sp>
    </p:spTree>
    <p:extLst>
      <p:ext uri="{BB962C8B-B14F-4D97-AF65-F5344CB8AC3E}">
        <p14:creationId xmlns:p14="http://schemas.microsoft.com/office/powerpoint/2010/main" val="358564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pic>
        <p:nvPicPr>
          <p:cNvPr id="7" name="图片 6" descr="PPT模板.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4_标题和内容 0">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280472"/>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4/24/17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6FC5E-7933-4F03-9322-71608CC71695}" type="datetimeFigureOut">
              <a:rPr lang="zh-CN" altLang="en-US" smtClean="0"/>
              <a:pPr/>
              <a:t>4/24/17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70264-66A7-4BD7-8A98-E7C3842D32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4.pdf"/>
          <p:cNvPicPr/>
          <p:nvPr/>
        </p:nvPicPr>
        <p:blipFill>
          <a:blip r:embed="rId2">
            <a:extLst/>
          </a:blip>
          <a:stretch>
            <a:fillRect/>
          </a:stretch>
        </p:blipFill>
        <p:spPr>
          <a:xfrm>
            <a:off x="-9354" y="-1"/>
            <a:ext cx="9334500" cy="6858001"/>
          </a:xfrm>
          <a:prstGeom prst="rect">
            <a:avLst/>
          </a:prstGeom>
          <a:ln w="12700">
            <a:miter lim="400000"/>
          </a:ln>
        </p:spPr>
      </p:pic>
      <p:sp>
        <p:nvSpPr>
          <p:cNvPr id="49" name="Shape 49"/>
          <p:cNvSpPr/>
          <p:nvPr/>
        </p:nvSpPr>
        <p:spPr>
          <a:xfrm>
            <a:off x="407368" y="1988840"/>
            <a:ext cx="7273784" cy="25545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rgbClr val="FFFFFF"/>
                </a:solidFill>
                <a:latin typeface="Microsoft YaHei"/>
                <a:ea typeface="Microsoft YaHei"/>
                <a:cs typeface="Microsoft YaHei"/>
                <a:sym typeface="Microsoft YaHei"/>
              </a:defRPr>
            </a:lvl1pPr>
          </a:lstStyle>
          <a:p>
            <a:pPr lvl="0">
              <a:defRPr sz="1800">
                <a:solidFill>
                  <a:srgbClr val="000000"/>
                </a:solidFill>
              </a:defRPr>
            </a:pPr>
            <a:r>
              <a:rPr lang="zh-CN" altLang="en-US" sz="8000" b="1" dirty="0" smtClean="0">
                <a:solidFill>
                  <a:schemeClr val="bg1"/>
                </a:solidFill>
              </a:rPr>
              <a:t>数据部合规专项</a:t>
            </a:r>
          </a:p>
          <a:p>
            <a:pPr lvl="0">
              <a:defRPr sz="1800">
                <a:solidFill>
                  <a:srgbClr val="000000"/>
                </a:solidFill>
              </a:defRPr>
            </a:pPr>
            <a:r>
              <a:rPr lang="zh-CN" altLang="en-US" sz="8000" b="1" dirty="0" smtClean="0">
                <a:solidFill>
                  <a:schemeClr val="bg1"/>
                </a:solidFill>
              </a:rPr>
              <a:t>培训</a:t>
            </a:r>
            <a:endParaRPr sz="8000" b="1" dirty="0">
              <a:solidFill>
                <a:schemeClr val="bg1"/>
              </a:solidFill>
            </a:endParaRPr>
          </a:p>
        </p:txBody>
      </p:sp>
      <p:pic>
        <p:nvPicPr>
          <p:cNvPr id="50" name="image5.pdf"/>
          <p:cNvPicPr/>
          <p:nvPr/>
        </p:nvPicPr>
        <p:blipFill>
          <a:blip r:embed="rId3">
            <a:extLst/>
          </a:blip>
          <a:stretch>
            <a:fillRect/>
          </a:stretch>
        </p:blipFill>
        <p:spPr>
          <a:xfrm>
            <a:off x="661290" y="397459"/>
            <a:ext cx="2653410" cy="740222"/>
          </a:xfrm>
          <a:prstGeom prst="rect">
            <a:avLst/>
          </a:prstGeom>
          <a:ln w="12700">
            <a:miter lim="400000"/>
          </a:ln>
        </p:spPr>
      </p:pic>
      <p:sp>
        <p:nvSpPr>
          <p:cNvPr id="51" name="Shape 51"/>
          <p:cNvSpPr/>
          <p:nvPr/>
        </p:nvSpPr>
        <p:spPr>
          <a:xfrm>
            <a:off x="661289" y="1200473"/>
            <a:ext cx="26187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银监会批准持牌金融机构</a:t>
            </a:r>
          </a:p>
        </p:txBody>
      </p:sp>
      <p:sp>
        <p:nvSpPr>
          <p:cNvPr id="6" name="Shape 49"/>
          <p:cNvSpPr/>
          <p:nvPr/>
        </p:nvSpPr>
        <p:spPr>
          <a:xfrm>
            <a:off x="1987995" y="4596633"/>
            <a:ext cx="1799229"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solidFill>
                  <a:srgbClr val="FFFFFF"/>
                </a:solidFill>
                <a:latin typeface="Microsoft YaHei"/>
                <a:ea typeface="Microsoft YaHei"/>
                <a:cs typeface="Microsoft YaHei"/>
                <a:sym typeface="Microsoft YaHei"/>
              </a:defRPr>
            </a:lvl1pPr>
          </a:lstStyle>
          <a:p>
            <a:pPr lvl="0">
              <a:defRPr sz="1800">
                <a:solidFill>
                  <a:srgbClr val="000000"/>
                </a:solidFill>
              </a:defRPr>
            </a:pPr>
            <a:r>
              <a:rPr lang="en-US" altLang="zh-CN" sz="2400" dirty="0" smtClean="0">
                <a:solidFill>
                  <a:schemeClr val="bg1"/>
                </a:solidFill>
              </a:rPr>
              <a:t>04</a:t>
            </a:r>
            <a:r>
              <a:rPr lang="en-US" altLang="zh-CN" sz="2400" dirty="0" smtClean="0">
                <a:solidFill>
                  <a:schemeClr val="bg1"/>
                </a:solidFill>
              </a:rPr>
              <a:t>/</a:t>
            </a:r>
            <a:r>
              <a:rPr lang="en-US" altLang="zh-CN" sz="2400" dirty="0" smtClean="0">
                <a:solidFill>
                  <a:schemeClr val="bg1"/>
                </a:solidFill>
              </a:rPr>
              <a:t>24</a:t>
            </a:r>
            <a:r>
              <a:rPr lang="en-US" altLang="zh-CN" sz="2400" dirty="0" smtClean="0">
                <a:solidFill>
                  <a:schemeClr val="bg1"/>
                </a:solidFill>
              </a:rPr>
              <a:t>/</a:t>
            </a:r>
            <a:r>
              <a:rPr lang="en-US" altLang="zh-CN" sz="2400" dirty="0" smtClean="0">
                <a:solidFill>
                  <a:schemeClr val="bg1"/>
                </a:solidFill>
              </a:rPr>
              <a:t>2017</a:t>
            </a:r>
            <a:endParaRPr sz="6000" dirty="0">
              <a:solidFill>
                <a:schemeClr val="bg1"/>
              </a:solidFill>
            </a:endParaRPr>
          </a:p>
        </p:txBody>
      </p:sp>
    </p:spTree>
    <p:extLst>
      <p:ext uri="{BB962C8B-B14F-4D97-AF65-F5344CB8AC3E}">
        <p14:creationId xmlns:p14="http://schemas.microsoft.com/office/powerpoint/2010/main" val="400843987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模型建设和变量构造管理</a:t>
            </a:r>
            <a:r>
              <a:rPr kumimoji="1" lang="zh-CN" altLang="en-US" dirty="0" smtClean="0"/>
              <a:t>制度</a:t>
            </a:r>
            <a:r>
              <a:rPr kumimoji="1" lang="zh-CN" altLang="en-US" dirty="0" smtClean="0"/>
              <a:t>－</a:t>
            </a:r>
            <a:r>
              <a:rPr lang="zh-CN" altLang="en-US" dirty="0"/>
              <a:t>工作职责 </a:t>
            </a:r>
            <a:endParaRPr lang="zh-CN" altLang="en-US" dirty="0"/>
          </a:p>
        </p:txBody>
      </p:sp>
      <p:sp>
        <p:nvSpPr>
          <p:cNvPr id="3" name="内容占位符 2"/>
          <p:cNvSpPr>
            <a:spLocks noGrp="1"/>
          </p:cNvSpPr>
          <p:nvPr>
            <p:ph idx="1"/>
          </p:nvPr>
        </p:nvSpPr>
        <p:spPr/>
        <p:txBody>
          <a:bodyPr>
            <a:normAutofit fontScale="92500"/>
          </a:bodyPr>
          <a:lstStyle/>
          <a:p>
            <a:r>
              <a:rPr lang="zh-CN" altLang="en-US" dirty="0"/>
              <a:t>数据部负责对企业数据、征信数据、爬虫数据以 及外部数据等商业数据</a:t>
            </a:r>
            <a:r>
              <a:rPr lang="en-US" altLang="zh-CN" dirty="0"/>
              <a:t>,</a:t>
            </a:r>
            <a:r>
              <a:rPr lang="zh-CN" altLang="en-US" dirty="0"/>
              <a:t>进行分析、加工、提炼</a:t>
            </a:r>
            <a:r>
              <a:rPr lang="en-US" altLang="zh-CN" dirty="0"/>
              <a:t>,</a:t>
            </a:r>
            <a:r>
              <a:rPr lang="zh-CN" altLang="en-US" dirty="0"/>
              <a:t>系统</a:t>
            </a:r>
            <a:r>
              <a:rPr lang="zh-CN" altLang="en-US" dirty="0" smtClean="0"/>
              <a:t>性构造变</a:t>
            </a:r>
            <a:r>
              <a:rPr lang="zh-CN" altLang="en-US" dirty="0" smtClean="0"/>
              <a:t>量。</a:t>
            </a:r>
            <a:endParaRPr lang="zh-CN" altLang="en-US" dirty="0"/>
          </a:p>
          <a:p>
            <a:r>
              <a:rPr lang="zh-CN" altLang="en-US" dirty="0"/>
              <a:t>数据部负责基于变量数据、</a:t>
            </a:r>
            <a:r>
              <a:rPr lang="zh-CN" altLang="en-US" dirty="0" smtClean="0"/>
              <a:t>利用机器学习方法构建决</a:t>
            </a:r>
            <a:r>
              <a:rPr lang="zh-CN" altLang="en-US" dirty="0"/>
              <a:t>策模型</a:t>
            </a:r>
            <a:r>
              <a:rPr lang="en-US" altLang="zh-CN" dirty="0"/>
              <a:t>,</a:t>
            </a:r>
            <a:r>
              <a:rPr lang="zh-CN" altLang="en-US" dirty="0"/>
              <a:t>为审批或其他业务系统提供数据支持和数据决策服 务。 </a:t>
            </a:r>
            <a:endParaRPr lang="zh-CN" altLang="en-US" dirty="0" smtClean="0"/>
          </a:p>
          <a:p>
            <a:r>
              <a:rPr lang="zh-CN" altLang="en-US" dirty="0"/>
              <a:t>数据部负责对外联合建模。外派相关分析建模人 员到合作方公司</a:t>
            </a:r>
            <a:r>
              <a:rPr lang="en-US" altLang="zh-CN" dirty="0"/>
              <a:t>,</a:t>
            </a:r>
            <a:r>
              <a:rPr lang="zh-CN" altLang="en-US" dirty="0"/>
              <a:t>利用合作方的变量数据构建决策模型</a:t>
            </a:r>
            <a:r>
              <a:rPr lang="en-US" altLang="zh-CN" dirty="0"/>
              <a:t>,</a:t>
            </a:r>
            <a:r>
              <a:rPr lang="zh-CN" altLang="en-US" dirty="0"/>
              <a:t>用于审 批系统。 </a:t>
            </a:r>
            <a:endParaRPr lang="zh-CN" altLang="en-US" dirty="0"/>
          </a:p>
          <a:p>
            <a:r>
              <a:rPr lang="zh-CN" altLang="en-US" dirty="0"/>
              <a:t>数据部负责提供对外模型变量输出。根据业务需 求</a:t>
            </a:r>
            <a:r>
              <a:rPr lang="en-US" altLang="zh-CN" dirty="0"/>
              <a:t>,</a:t>
            </a:r>
            <a:r>
              <a:rPr lang="zh-CN" altLang="en-US" dirty="0"/>
              <a:t>整理、汇总输出模型变量数据</a:t>
            </a:r>
            <a:r>
              <a:rPr lang="zh-CN" altLang="en-US" dirty="0" smtClean="0"/>
              <a:t>。</a:t>
            </a:r>
            <a:endParaRPr lang="zh-CN" altLang="en-US" dirty="0"/>
          </a:p>
        </p:txBody>
      </p:sp>
    </p:spTree>
    <p:extLst>
      <p:ext uri="{BB962C8B-B14F-4D97-AF65-F5344CB8AC3E}">
        <p14:creationId xmlns:p14="http://schemas.microsoft.com/office/powerpoint/2010/main" val="14467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模型建设和变量构造管理</a:t>
            </a:r>
            <a:r>
              <a:rPr kumimoji="1" lang="zh-CN" altLang="en-US" dirty="0" smtClean="0"/>
              <a:t>制度</a:t>
            </a:r>
            <a:r>
              <a:rPr kumimoji="1" lang="zh-CN" altLang="en-US" dirty="0" smtClean="0"/>
              <a:t>－</a:t>
            </a:r>
            <a:r>
              <a:rPr lang="zh-CN" altLang="en-US" dirty="0"/>
              <a:t>工作流</a:t>
            </a:r>
            <a:r>
              <a:rPr lang="zh-CN" altLang="en-US" dirty="0" smtClean="0"/>
              <a:t>程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数据分析建模人员按业务要求对源数据进行调</a:t>
            </a:r>
            <a:r>
              <a:rPr lang="zh-CN" altLang="en-US" dirty="0" smtClean="0"/>
              <a:t>研分析</a:t>
            </a:r>
            <a:r>
              <a:rPr lang="zh-CN" altLang="en-US" dirty="0"/>
              <a:t>、整理、清洗</a:t>
            </a:r>
            <a:r>
              <a:rPr lang="en-US" altLang="zh-CN" dirty="0"/>
              <a:t>,</a:t>
            </a:r>
            <a:r>
              <a:rPr lang="zh-CN" altLang="en-US" dirty="0"/>
              <a:t>确保源数据满足变量构造要求。 </a:t>
            </a:r>
            <a:endParaRPr lang="zh-CN" altLang="en-US" dirty="0"/>
          </a:p>
          <a:p>
            <a:r>
              <a:rPr lang="zh-CN" altLang="en-US" dirty="0"/>
              <a:t>数据分析建模人员根据源数据特点、</a:t>
            </a:r>
            <a:r>
              <a:rPr lang="zh-CN" altLang="en-US" dirty="0" smtClean="0"/>
              <a:t>并结合业务场景</a:t>
            </a:r>
            <a:r>
              <a:rPr lang="en-US" altLang="zh-CN" dirty="0"/>
              <a:t>,</a:t>
            </a:r>
            <a:r>
              <a:rPr lang="zh-CN" altLang="en-US" dirty="0"/>
              <a:t>系统地设计、开发变量</a:t>
            </a:r>
            <a:r>
              <a:rPr lang="en-US" altLang="zh-CN" dirty="0"/>
              <a:t>,</a:t>
            </a:r>
            <a:r>
              <a:rPr lang="zh-CN" altLang="en-US" dirty="0"/>
              <a:t>并形成变量解释文档、</a:t>
            </a:r>
            <a:r>
              <a:rPr lang="zh-CN" altLang="en-US" dirty="0" smtClean="0"/>
              <a:t>变量分析报告</a:t>
            </a:r>
            <a:r>
              <a:rPr lang="zh-CN" altLang="en-US" dirty="0"/>
              <a:t>。 </a:t>
            </a:r>
            <a:endParaRPr lang="zh-CN" altLang="en-US" dirty="0"/>
          </a:p>
          <a:p>
            <a:r>
              <a:rPr lang="zh-CN" altLang="en-US" dirty="0" smtClean="0"/>
              <a:t>变量评审</a:t>
            </a:r>
            <a:r>
              <a:rPr lang="zh-CN" altLang="en-US" dirty="0"/>
              <a:t>。数</a:t>
            </a:r>
            <a:r>
              <a:rPr lang="zh-CN" altLang="en-US" dirty="0" smtClean="0"/>
              <a:t>据分析建模人员提交变量分析报告至部门领导进行评审</a:t>
            </a:r>
            <a:r>
              <a:rPr lang="en-US" altLang="zh-CN" dirty="0"/>
              <a:t>,</a:t>
            </a:r>
            <a:r>
              <a:rPr lang="zh-CN" altLang="en-US" dirty="0"/>
              <a:t>部门领导审批后方可部署变量上线。 </a:t>
            </a:r>
            <a:endParaRPr lang="zh-CN" altLang="en-US" dirty="0"/>
          </a:p>
          <a:p>
            <a:r>
              <a:rPr lang="zh-CN" altLang="en-US" dirty="0" smtClean="0"/>
              <a:t>数据分析建模人员按照业务</a:t>
            </a:r>
            <a:r>
              <a:rPr lang="zh-CN" altLang="en-US" dirty="0"/>
              <a:t>要求</a:t>
            </a:r>
            <a:r>
              <a:rPr lang="en-US" altLang="zh-CN" dirty="0"/>
              <a:t>,</a:t>
            </a:r>
            <a:r>
              <a:rPr lang="zh-CN" altLang="en-US" dirty="0"/>
              <a:t>选取建模样本</a:t>
            </a:r>
            <a:r>
              <a:rPr lang="zh-CN" altLang="en-US" dirty="0" smtClean="0"/>
              <a:t>、计算变量数据</a:t>
            </a:r>
            <a:r>
              <a:rPr lang="en-US" altLang="zh-CN" dirty="0"/>
              <a:t>,</a:t>
            </a:r>
            <a:r>
              <a:rPr lang="zh-CN" altLang="en-US" dirty="0"/>
              <a:t>进行模型训练</a:t>
            </a:r>
            <a:r>
              <a:rPr lang="en-US" altLang="zh-CN" dirty="0"/>
              <a:t>,</a:t>
            </a:r>
            <a:r>
              <a:rPr lang="zh-CN" altLang="en-US" dirty="0"/>
              <a:t>并编制模型评估报告。 </a:t>
            </a:r>
            <a:endParaRPr lang="zh-CN" altLang="en-US" dirty="0" smtClean="0"/>
          </a:p>
          <a:p>
            <a:r>
              <a:rPr lang="zh-CN" altLang="en-US" dirty="0"/>
              <a:t>模型评审。</a:t>
            </a:r>
            <a:r>
              <a:rPr lang="zh-CN" altLang="en-US" dirty="0" smtClean="0"/>
              <a:t>数据分析建模人员提交模型评估报告</a:t>
            </a:r>
            <a:r>
              <a:rPr lang="zh-CN" altLang="en-US" dirty="0"/>
              <a:t>至相关领导进行评审</a:t>
            </a:r>
            <a:r>
              <a:rPr lang="en-US" altLang="zh-CN" dirty="0"/>
              <a:t>,</a:t>
            </a:r>
            <a:r>
              <a:rPr lang="zh-CN" altLang="en-US" dirty="0"/>
              <a:t>获得审批后方可部署模型上线。相关领导 中</a:t>
            </a:r>
            <a:r>
              <a:rPr lang="en-US" altLang="zh-CN" dirty="0"/>
              <a:t>,</a:t>
            </a:r>
            <a:r>
              <a:rPr lang="zh-CN" altLang="en-US" dirty="0"/>
              <a:t>数据领域包括高级数据决策总监</a:t>
            </a:r>
            <a:r>
              <a:rPr lang="en-US" altLang="zh-CN" dirty="0"/>
              <a:t>,</a:t>
            </a:r>
            <a:r>
              <a:rPr lang="zh-CN" altLang="en-US" dirty="0" smtClean="0"/>
              <a:t>风控领域包括分管副总经理。</a:t>
            </a:r>
            <a:endParaRPr lang="zh-CN" altLang="en-US" dirty="0"/>
          </a:p>
        </p:txBody>
      </p:sp>
    </p:spTree>
    <p:extLst>
      <p:ext uri="{BB962C8B-B14F-4D97-AF65-F5344CB8AC3E}">
        <p14:creationId xmlns:p14="http://schemas.microsoft.com/office/powerpoint/2010/main" val="26394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模型建设和变量构造管理</a:t>
            </a:r>
            <a:r>
              <a:rPr kumimoji="1" lang="zh-CN" altLang="en-US" dirty="0" smtClean="0"/>
              <a:t>制度</a:t>
            </a:r>
            <a:r>
              <a:rPr kumimoji="1" lang="zh-CN" altLang="en-US" dirty="0" smtClean="0"/>
              <a:t>－</a:t>
            </a:r>
            <a:r>
              <a:rPr lang="zh-CN" altLang="en-US" dirty="0" smtClean="0"/>
              <a:t>日常规范 </a:t>
            </a:r>
            <a:endParaRPr lang="zh-CN" altLang="en-US" dirty="0"/>
          </a:p>
        </p:txBody>
      </p:sp>
      <p:sp>
        <p:nvSpPr>
          <p:cNvPr id="3" name="内容占位符 2"/>
          <p:cNvSpPr>
            <a:spLocks noGrp="1"/>
          </p:cNvSpPr>
          <p:nvPr>
            <p:ph idx="1"/>
          </p:nvPr>
        </p:nvSpPr>
        <p:spPr/>
        <p:txBody>
          <a:bodyPr>
            <a:normAutofit/>
          </a:bodyPr>
          <a:lstStyle/>
          <a:p>
            <a:r>
              <a:rPr lang="zh-CN" altLang="en-US" dirty="0"/>
              <a:t>所有与模型变量相关人员</a:t>
            </a:r>
            <a:r>
              <a:rPr lang="en-US" altLang="zh-CN" dirty="0"/>
              <a:t>,</a:t>
            </a:r>
            <a:r>
              <a:rPr lang="zh-CN" altLang="en-US" dirty="0"/>
              <a:t>禁止向任</a:t>
            </a:r>
            <a:r>
              <a:rPr lang="zh-CN" altLang="en-US" dirty="0" smtClean="0"/>
              <a:t>何第三方透露模型变量相关数据</a:t>
            </a:r>
            <a:r>
              <a:rPr lang="en-US" altLang="zh-CN" dirty="0"/>
              <a:t>,</a:t>
            </a:r>
            <a:r>
              <a:rPr lang="zh-CN" altLang="en-US" dirty="0"/>
              <a:t>如有特殊情况</a:t>
            </a:r>
            <a:r>
              <a:rPr lang="en-US" altLang="zh-CN" dirty="0"/>
              <a:t>,</a:t>
            </a:r>
            <a:r>
              <a:rPr lang="zh-CN" altLang="en-US" dirty="0"/>
              <a:t>则需要数据部门负责</a:t>
            </a:r>
            <a:r>
              <a:rPr lang="zh-CN" altLang="en-US" dirty="0" smtClean="0"/>
              <a:t>人的书面</a:t>
            </a:r>
            <a:r>
              <a:rPr lang="zh-CN" altLang="en-US" dirty="0"/>
              <a:t>批准</a:t>
            </a:r>
            <a:r>
              <a:rPr lang="en-US" altLang="zh-CN" dirty="0"/>
              <a:t>,</a:t>
            </a:r>
            <a:r>
              <a:rPr lang="zh-CN" altLang="en-US" dirty="0"/>
              <a:t>且必须和第三方签订保密条款。对于公司内部员工</a:t>
            </a:r>
            <a:r>
              <a:rPr lang="en-US" altLang="zh-CN" dirty="0"/>
              <a:t>, </a:t>
            </a:r>
            <a:r>
              <a:rPr lang="zh-CN" altLang="en-US" dirty="0"/>
              <a:t>应严格遵守公司保密协议及其条款</a:t>
            </a:r>
            <a:r>
              <a:rPr lang="en-US" altLang="zh-CN" dirty="0"/>
              <a:t>,</a:t>
            </a:r>
            <a:r>
              <a:rPr lang="zh-CN" altLang="en-US" dirty="0"/>
              <a:t>履行保密义务和职责</a:t>
            </a:r>
            <a:r>
              <a:rPr lang="zh-CN" altLang="en-US" dirty="0" smtClean="0"/>
              <a:t>。</a:t>
            </a:r>
          </a:p>
          <a:p>
            <a:r>
              <a:rPr lang="zh-CN" altLang="en-US" dirty="0"/>
              <a:t>所有与模型变量相关人员</a:t>
            </a:r>
            <a:r>
              <a:rPr lang="en-US" altLang="zh-CN" dirty="0"/>
              <a:t>,</a:t>
            </a:r>
            <a:r>
              <a:rPr lang="zh-CN" altLang="en-US" dirty="0"/>
              <a:t>应严格遵守公司的</a:t>
            </a:r>
            <a:r>
              <a:rPr lang="zh-CN" altLang="en-US" dirty="0" smtClean="0"/>
              <a:t>保密</a:t>
            </a:r>
            <a:r>
              <a:rPr lang="zh-CN" altLang="en-US" dirty="0"/>
              <a:t>制度</a:t>
            </a:r>
            <a:r>
              <a:rPr lang="en-US" altLang="zh-CN" dirty="0"/>
              <a:t>,</a:t>
            </a:r>
            <a:r>
              <a:rPr lang="zh-CN" altLang="en-US" dirty="0"/>
              <a:t>未经所在部门负责人相关书面授权</a:t>
            </a:r>
            <a:r>
              <a:rPr lang="en-US" altLang="zh-CN" dirty="0"/>
              <a:t>,</a:t>
            </a:r>
            <a:r>
              <a:rPr lang="zh-CN" altLang="en-US" dirty="0"/>
              <a:t>禁止以口头、</a:t>
            </a:r>
            <a:r>
              <a:rPr lang="zh-CN" altLang="en-US" dirty="0" smtClean="0"/>
              <a:t>电子及</a:t>
            </a:r>
            <a:r>
              <a:rPr lang="zh-CN" altLang="en-US" dirty="0"/>
              <a:t>其他任何手段向非工作职责以</a:t>
            </a:r>
            <a:r>
              <a:rPr lang="zh-CN" altLang="en-US" dirty="0" smtClean="0"/>
              <a:t>外的人员透露模型变量相关数据</a:t>
            </a:r>
            <a:r>
              <a:rPr lang="zh-CN" altLang="en-US" dirty="0"/>
              <a:t>。 </a:t>
            </a:r>
            <a:endParaRPr lang="zh-CN" altLang="en-US" dirty="0"/>
          </a:p>
        </p:txBody>
      </p:sp>
    </p:spTree>
    <p:extLst>
      <p:ext uri="{BB962C8B-B14F-4D97-AF65-F5344CB8AC3E}">
        <p14:creationId xmlns:p14="http://schemas.microsoft.com/office/powerpoint/2010/main" val="192828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模型建设和变量构造管理</a:t>
            </a:r>
            <a:r>
              <a:rPr kumimoji="1" lang="zh-CN" altLang="en-US" dirty="0" smtClean="0"/>
              <a:t>制度</a:t>
            </a:r>
            <a:r>
              <a:rPr kumimoji="1" lang="zh-CN" altLang="en-US" dirty="0" smtClean="0"/>
              <a:t>－</a:t>
            </a:r>
            <a:r>
              <a:rPr lang="zh-CN" altLang="en-US" dirty="0" smtClean="0"/>
              <a:t>追责罚则 </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对违反本制度操作流程</a:t>
            </a:r>
            <a:r>
              <a:rPr lang="en-US" altLang="zh-CN" dirty="0"/>
              <a:t>,</a:t>
            </a:r>
            <a:r>
              <a:rPr lang="zh-CN" altLang="en-US" dirty="0"/>
              <a:t>或未妥善确保数据安全</a:t>
            </a:r>
            <a:r>
              <a:rPr lang="zh-CN" altLang="en-US" dirty="0" smtClean="0"/>
              <a:t>、恶意破坏</a:t>
            </a:r>
            <a:r>
              <a:rPr lang="zh-CN" altLang="en-US" dirty="0"/>
              <a:t>、泄露与外流等情况发生</a:t>
            </a:r>
            <a:r>
              <a:rPr lang="en-US" altLang="zh-CN" dirty="0"/>
              <a:t>,</a:t>
            </a:r>
            <a:r>
              <a:rPr lang="zh-CN" altLang="en-US" dirty="0"/>
              <a:t>将按下列原则处罚</a:t>
            </a:r>
            <a:r>
              <a:rPr lang="zh-CN" altLang="en-US" dirty="0" smtClean="0"/>
              <a:t>。</a:t>
            </a:r>
          </a:p>
          <a:p>
            <a:r>
              <a:rPr lang="en-US" altLang="zh-CN" dirty="0" smtClean="0"/>
              <a:t>(</a:t>
            </a:r>
            <a:r>
              <a:rPr lang="zh-CN" altLang="en-US" dirty="0"/>
              <a:t>一</a:t>
            </a:r>
            <a:r>
              <a:rPr lang="en-US" altLang="zh-CN" dirty="0"/>
              <a:t>)</a:t>
            </a:r>
            <a:r>
              <a:rPr lang="zh-CN" altLang="en-US" dirty="0"/>
              <a:t>故意泄露模型、变量相关数据 </a:t>
            </a:r>
            <a:r>
              <a:rPr lang="en-US" altLang="zh-CN" dirty="0"/>
              <a:t>1-10 </a:t>
            </a:r>
            <a:r>
              <a:rPr lang="zh-CN" altLang="en-US" dirty="0"/>
              <a:t>条者</a:t>
            </a:r>
            <a:r>
              <a:rPr lang="en-US" altLang="zh-CN" dirty="0"/>
              <a:t>, </a:t>
            </a:r>
            <a:r>
              <a:rPr lang="zh-CN" altLang="en-US" dirty="0"/>
              <a:t>扣除当月全部绩效</a:t>
            </a:r>
            <a:r>
              <a:rPr lang="en-US" altLang="zh-CN" dirty="0"/>
              <a:t>,</a:t>
            </a:r>
            <a:r>
              <a:rPr lang="zh-CN" altLang="en-US" dirty="0" smtClean="0"/>
              <a:t>并且当季度绩效为</a:t>
            </a:r>
            <a:r>
              <a:rPr lang="en-US" altLang="zh-CN" dirty="0" smtClean="0"/>
              <a:t>C</a:t>
            </a:r>
            <a:r>
              <a:rPr lang="en-US" altLang="zh-CN" dirty="0"/>
              <a:t>; </a:t>
            </a:r>
            <a:endParaRPr lang="zh-CN" altLang="en-US" dirty="0"/>
          </a:p>
          <a:p>
            <a:r>
              <a:rPr lang="en-US" altLang="zh-CN" dirty="0" smtClean="0"/>
              <a:t>(</a:t>
            </a:r>
            <a:r>
              <a:rPr lang="zh-CN" altLang="en-US" dirty="0"/>
              <a:t>二</a:t>
            </a:r>
            <a:r>
              <a:rPr lang="en-US" altLang="zh-CN" dirty="0"/>
              <a:t>)</a:t>
            </a:r>
            <a:r>
              <a:rPr lang="zh-CN" altLang="en-US" dirty="0"/>
              <a:t>故意泄露模型变量数据</a:t>
            </a:r>
            <a:r>
              <a:rPr lang="en-US" altLang="zh-CN" dirty="0"/>
              <a:t>10-100</a:t>
            </a:r>
            <a:r>
              <a:rPr lang="zh-CN" altLang="en-US" dirty="0"/>
              <a:t>条者</a:t>
            </a:r>
            <a:r>
              <a:rPr lang="en-US" altLang="zh-CN" dirty="0"/>
              <a:t>,</a:t>
            </a:r>
            <a:r>
              <a:rPr lang="zh-CN" altLang="en-US" dirty="0"/>
              <a:t>扣除 当季度全部绩效</a:t>
            </a:r>
            <a:r>
              <a:rPr lang="en-US" altLang="zh-CN" dirty="0"/>
              <a:t>,</a:t>
            </a:r>
            <a:r>
              <a:rPr lang="zh-CN" altLang="en-US" dirty="0"/>
              <a:t>并且</a:t>
            </a:r>
            <a:r>
              <a:rPr lang="zh-CN" altLang="en-US" dirty="0" smtClean="0"/>
              <a:t>全年度绩效为</a:t>
            </a:r>
            <a:r>
              <a:rPr lang="en-US" altLang="zh-CN" dirty="0" smtClean="0"/>
              <a:t>C</a:t>
            </a:r>
            <a:r>
              <a:rPr lang="en-US" altLang="zh-CN" dirty="0"/>
              <a:t>; </a:t>
            </a:r>
            <a:endParaRPr lang="zh-CN" altLang="en-US" dirty="0"/>
          </a:p>
          <a:p>
            <a:r>
              <a:rPr lang="en-US" altLang="zh-CN" dirty="0" smtClean="0"/>
              <a:t>(</a:t>
            </a:r>
            <a:r>
              <a:rPr lang="zh-CN" altLang="en-US" dirty="0"/>
              <a:t>三</a:t>
            </a:r>
            <a:r>
              <a:rPr lang="en-US" altLang="zh-CN" dirty="0"/>
              <a:t>)</a:t>
            </a:r>
            <a:r>
              <a:rPr lang="zh-CN" altLang="en-US" dirty="0"/>
              <a:t>故意泄露模型变量数据 </a:t>
            </a:r>
            <a:r>
              <a:rPr lang="en-US" altLang="zh-CN" dirty="0"/>
              <a:t>100 </a:t>
            </a:r>
            <a:r>
              <a:rPr lang="zh-CN" altLang="en-US" dirty="0"/>
              <a:t>条以上者</a:t>
            </a:r>
            <a:r>
              <a:rPr lang="en-US" altLang="zh-CN" dirty="0"/>
              <a:t>,</a:t>
            </a:r>
            <a:r>
              <a:rPr lang="zh-CN" altLang="en-US" dirty="0" smtClean="0"/>
              <a:t>直接开除</a:t>
            </a:r>
            <a:r>
              <a:rPr lang="en-US" altLang="zh-CN" dirty="0"/>
              <a:t>,</a:t>
            </a:r>
            <a:r>
              <a:rPr lang="zh-CN" altLang="en-US" dirty="0"/>
              <a:t>并且在消费金融行业内公开违规行为</a:t>
            </a:r>
            <a:r>
              <a:rPr lang="en-US" altLang="zh-CN" dirty="0"/>
              <a:t>,</a:t>
            </a:r>
            <a:r>
              <a:rPr lang="zh-CN" altLang="en-US" dirty="0"/>
              <a:t>若因泄露信息</a:t>
            </a:r>
            <a:r>
              <a:rPr lang="en-US" altLang="zh-CN" dirty="0"/>
              <a:t>, </a:t>
            </a:r>
            <a:r>
              <a:rPr lang="zh-CN" altLang="en-US" dirty="0"/>
              <a:t>引起重大安全事件</a:t>
            </a:r>
            <a:r>
              <a:rPr lang="en-US" altLang="zh-CN" dirty="0"/>
              <a:t>,</a:t>
            </a:r>
            <a:r>
              <a:rPr lang="zh-CN" altLang="en-US" dirty="0"/>
              <a:t>将移交司法机关处理</a:t>
            </a:r>
            <a:r>
              <a:rPr lang="en-US" altLang="zh-CN" dirty="0"/>
              <a:t>; </a:t>
            </a:r>
            <a:endParaRPr lang="zh-CN" altLang="en-US" dirty="0"/>
          </a:p>
          <a:p>
            <a:r>
              <a:rPr lang="en-US" altLang="zh-CN" dirty="0" smtClean="0"/>
              <a:t>(</a:t>
            </a:r>
            <a:r>
              <a:rPr lang="zh-CN" altLang="en-US" dirty="0"/>
              <a:t>四</a:t>
            </a:r>
            <a:r>
              <a:rPr lang="en-US" altLang="zh-CN" dirty="0"/>
              <a:t>)</a:t>
            </a:r>
            <a:r>
              <a:rPr lang="zh-CN" altLang="en-US" dirty="0" smtClean="0"/>
              <a:t>故意泄露企业运营数据一个维度一份数据的</a:t>
            </a:r>
            <a:r>
              <a:rPr lang="en-US" altLang="zh-CN" dirty="0"/>
              <a:t>,</a:t>
            </a:r>
            <a:r>
              <a:rPr lang="zh-CN" altLang="en-US" dirty="0"/>
              <a:t>扣除当季度绩效</a:t>
            </a:r>
            <a:r>
              <a:rPr lang="en-US" altLang="zh-CN" dirty="0"/>
              <a:t>; </a:t>
            </a:r>
            <a:endParaRPr lang="zh-CN" altLang="en-US" dirty="0"/>
          </a:p>
          <a:p>
            <a:r>
              <a:rPr lang="en-US" altLang="zh-CN" dirty="0" smtClean="0"/>
              <a:t>(</a:t>
            </a:r>
            <a:r>
              <a:rPr lang="zh-CN" altLang="en-US" dirty="0"/>
              <a:t>五</a:t>
            </a:r>
            <a:r>
              <a:rPr lang="en-US" altLang="zh-CN" dirty="0"/>
              <a:t>)</a:t>
            </a:r>
            <a:r>
              <a:rPr lang="zh-CN" altLang="en-US" dirty="0"/>
              <a:t>故意泄露公司运营数据</a:t>
            </a:r>
            <a:r>
              <a:rPr lang="en-US" altLang="zh-CN" dirty="0"/>
              <a:t>,</a:t>
            </a:r>
            <a:r>
              <a:rPr lang="zh-CN" altLang="en-US" dirty="0" smtClean="0"/>
              <a:t>大于一个维度或多于一份数据</a:t>
            </a:r>
            <a:r>
              <a:rPr lang="en-US" altLang="zh-CN" dirty="0"/>
              <a:t>,</a:t>
            </a:r>
            <a:r>
              <a:rPr lang="zh-CN" altLang="en-US" dirty="0"/>
              <a:t>涉及公司核心运营数据</a:t>
            </a:r>
            <a:r>
              <a:rPr lang="en-US" altLang="zh-CN" dirty="0"/>
              <a:t>,</a:t>
            </a:r>
            <a:r>
              <a:rPr lang="zh-CN" altLang="en-US" dirty="0"/>
              <a:t>将直接开除</a:t>
            </a:r>
            <a:r>
              <a:rPr lang="en-US" altLang="zh-CN" dirty="0"/>
              <a:t>,</a:t>
            </a:r>
            <a:r>
              <a:rPr lang="zh-CN" altLang="en-US" dirty="0" smtClean="0"/>
              <a:t>并在消费</a:t>
            </a:r>
            <a:r>
              <a:rPr lang="zh-CN" altLang="en-US" dirty="0"/>
              <a:t>金融行业内公开违规行为。 </a:t>
            </a:r>
            <a:endParaRPr lang="zh-CN" altLang="en-US" dirty="0"/>
          </a:p>
          <a:p>
            <a:endParaRPr lang="zh-CN" altLang="en-US" dirty="0"/>
          </a:p>
        </p:txBody>
      </p:sp>
    </p:spTree>
    <p:extLst>
      <p:ext uri="{BB962C8B-B14F-4D97-AF65-F5344CB8AC3E}">
        <p14:creationId xmlns:p14="http://schemas.microsoft.com/office/powerpoint/2010/main" val="300265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数据分析与决策</a:t>
            </a:r>
            <a:r>
              <a:rPr kumimoji="1" lang="zh-CN" altLang="en-US" dirty="0" smtClean="0"/>
              <a:t>制度</a:t>
            </a:r>
            <a:endParaRPr lang="zh-CN" altLang="en-US" dirty="0"/>
          </a:p>
        </p:txBody>
      </p:sp>
      <p:sp>
        <p:nvSpPr>
          <p:cNvPr id="3" name="内容占位符 2"/>
          <p:cNvSpPr>
            <a:spLocks noGrp="1"/>
          </p:cNvSpPr>
          <p:nvPr>
            <p:ph idx="1"/>
          </p:nvPr>
        </p:nvSpPr>
        <p:spPr/>
        <p:txBody>
          <a:bodyPr>
            <a:normAutofit/>
          </a:bodyPr>
          <a:lstStyle/>
          <a:p>
            <a:r>
              <a:rPr lang="zh-CN" altLang="en-US" dirty="0"/>
              <a:t>为确保马上消费金融股份有限公司</a:t>
            </a:r>
            <a:r>
              <a:rPr lang="en-US" altLang="zh-CN" dirty="0"/>
              <a:t>(</a:t>
            </a:r>
            <a:r>
              <a:rPr lang="zh-CN" altLang="en-US" dirty="0"/>
              <a:t>以下简称“</a:t>
            </a:r>
            <a:r>
              <a:rPr lang="zh-CN" altLang="en-US" dirty="0" smtClean="0"/>
              <a:t>公司</a:t>
            </a:r>
            <a:r>
              <a:rPr lang="zh-CN" altLang="en-US" dirty="0"/>
              <a:t>”</a:t>
            </a:r>
            <a:r>
              <a:rPr lang="en-US" altLang="zh-CN" dirty="0"/>
              <a:t>) </a:t>
            </a:r>
            <a:r>
              <a:rPr lang="zh-CN" altLang="en-US" dirty="0"/>
              <a:t>数据分析与决策操作的合法合规</a:t>
            </a:r>
            <a:r>
              <a:rPr lang="en-US" altLang="zh-CN" dirty="0"/>
              <a:t>,</a:t>
            </a:r>
            <a:r>
              <a:rPr lang="zh-CN" altLang="en-US" dirty="0"/>
              <a:t>规范数据分析与决</a:t>
            </a:r>
            <a:r>
              <a:rPr lang="zh-CN" altLang="en-US" dirty="0" smtClean="0"/>
              <a:t>策的流</a:t>
            </a:r>
            <a:r>
              <a:rPr lang="zh-CN" altLang="en-US" dirty="0"/>
              <a:t>程</a:t>
            </a:r>
            <a:r>
              <a:rPr lang="en-US" altLang="zh-CN" dirty="0"/>
              <a:t>,</a:t>
            </a:r>
            <a:r>
              <a:rPr lang="zh-CN" altLang="en-US" dirty="0"/>
              <a:t>按照国家法律法规、监管要求及公司内部政策</a:t>
            </a:r>
            <a:r>
              <a:rPr lang="en-US" altLang="zh-CN" dirty="0"/>
              <a:t>,</a:t>
            </a:r>
            <a:r>
              <a:rPr lang="zh-CN" altLang="en-US" dirty="0" smtClean="0"/>
              <a:t>制定本制度</a:t>
            </a:r>
            <a:r>
              <a:rPr lang="zh-CN" altLang="en-US" dirty="0"/>
              <a:t>。 </a:t>
            </a:r>
            <a:endParaRPr lang="zh-CN" altLang="en-US" dirty="0"/>
          </a:p>
          <a:p>
            <a:r>
              <a:rPr lang="zh-CN" altLang="en-US" dirty="0" smtClean="0"/>
              <a:t>本制度适用于</a:t>
            </a:r>
            <a:r>
              <a:rPr lang="zh-CN" altLang="en-US" dirty="0"/>
              <a:t>公司</a:t>
            </a:r>
            <a:r>
              <a:rPr lang="zh-CN" altLang="en-US" dirty="0" smtClean="0"/>
              <a:t>内所有与数据分析与决策相关的工作事项和人员</a:t>
            </a:r>
            <a:r>
              <a:rPr lang="en-US" altLang="zh-CN" dirty="0"/>
              <a:t>,</a:t>
            </a:r>
            <a:r>
              <a:rPr lang="zh-CN" altLang="en-US" dirty="0"/>
              <a:t>包括但不限于数据分析、</a:t>
            </a:r>
            <a:r>
              <a:rPr lang="zh-CN" altLang="en-US" dirty="0" smtClean="0"/>
              <a:t>决策分析及相关技术开发</a:t>
            </a:r>
            <a:r>
              <a:rPr lang="zh-CN" altLang="en-US" dirty="0"/>
              <a:t>。 </a:t>
            </a:r>
            <a:endParaRPr lang="zh-CN" altLang="en-US" dirty="0"/>
          </a:p>
        </p:txBody>
      </p:sp>
    </p:spTree>
    <p:extLst>
      <p:ext uri="{BB962C8B-B14F-4D97-AF65-F5344CB8AC3E}">
        <p14:creationId xmlns:p14="http://schemas.microsoft.com/office/powerpoint/2010/main" val="52982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数据分析与决策</a:t>
            </a:r>
            <a:r>
              <a:rPr kumimoji="1" lang="zh-CN" altLang="en-US" dirty="0" smtClean="0"/>
              <a:t>制度</a:t>
            </a:r>
            <a:r>
              <a:rPr kumimoji="1" lang="zh-CN" altLang="en-US" dirty="0" smtClean="0"/>
              <a:t>－</a:t>
            </a:r>
            <a:r>
              <a:rPr lang="zh-CN" altLang="en-US" dirty="0"/>
              <a:t>目的与范围 </a:t>
            </a:r>
            <a:endParaRPr lang="zh-CN" altLang="en-US" dirty="0"/>
          </a:p>
        </p:txBody>
      </p:sp>
      <p:sp>
        <p:nvSpPr>
          <p:cNvPr id="3" name="内容占位符 2"/>
          <p:cNvSpPr>
            <a:spLocks noGrp="1"/>
          </p:cNvSpPr>
          <p:nvPr>
            <p:ph idx="1"/>
          </p:nvPr>
        </p:nvSpPr>
        <p:spPr/>
        <p:txBody>
          <a:bodyPr>
            <a:normAutofit/>
          </a:bodyPr>
          <a:lstStyle/>
          <a:p>
            <a:r>
              <a:rPr lang="zh-CN" altLang="en-US" dirty="0"/>
              <a:t>数据分析与决策</a:t>
            </a:r>
            <a:r>
              <a:rPr lang="en-US" altLang="zh-CN" dirty="0"/>
              <a:t>,</a:t>
            </a:r>
            <a:r>
              <a:rPr lang="zh-CN" altLang="en-US" dirty="0"/>
              <a:t>是指对公司合法合规获</a:t>
            </a:r>
            <a:r>
              <a:rPr lang="zh-CN" altLang="en-US" dirty="0" smtClean="0"/>
              <a:t>得的数据和信息按规</a:t>
            </a:r>
            <a:r>
              <a:rPr lang="zh-CN" altLang="en-US" dirty="0"/>
              <a:t>定收集、分析</a:t>
            </a:r>
            <a:r>
              <a:rPr lang="en-US" altLang="zh-CN" dirty="0"/>
              <a:t>,</a:t>
            </a:r>
            <a:r>
              <a:rPr lang="zh-CN" altLang="en-US" dirty="0"/>
              <a:t>以评价自身决策体系的适宜性</a:t>
            </a:r>
            <a:r>
              <a:rPr lang="zh-CN" altLang="en-US" dirty="0" smtClean="0"/>
              <a:t>和有效</a:t>
            </a:r>
            <a:r>
              <a:rPr lang="zh-CN" altLang="en-US" dirty="0"/>
              <a:t>性</a:t>
            </a:r>
            <a:r>
              <a:rPr lang="en-US" altLang="zh-CN" dirty="0"/>
              <a:t>,</a:t>
            </a:r>
            <a:r>
              <a:rPr lang="zh-CN" altLang="en-US" dirty="0"/>
              <a:t>以及识别可以实施的持续改进机会</a:t>
            </a:r>
            <a:r>
              <a:rPr lang="en-US" altLang="zh-CN" dirty="0"/>
              <a:t>,</a:t>
            </a:r>
            <a:r>
              <a:rPr lang="zh-CN" altLang="en-US" dirty="0" smtClean="0"/>
              <a:t>并与竞争对手或适用基准比较</a:t>
            </a:r>
            <a:r>
              <a:rPr lang="en-US" altLang="zh-CN" dirty="0"/>
              <a:t>,</a:t>
            </a:r>
            <a:r>
              <a:rPr lang="zh-CN" altLang="en-US" dirty="0"/>
              <a:t>找出差距并采取措施的行为。 </a:t>
            </a:r>
            <a:endParaRPr lang="zh-CN" altLang="en-US" dirty="0"/>
          </a:p>
          <a:p>
            <a:r>
              <a:rPr lang="zh-CN" altLang="en-US" dirty="0" smtClean="0"/>
              <a:t>数据分析与决</a:t>
            </a:r>
            <a:r>
              <a:rPr lang="zh-CN" altLang="en-US" dirty="0"/>
              <a:t>策的范围包括但不限于</a:t>
            </a:r>
            <a:r>
              <a:rPr lang="en-US" altLang="zh-CN" dirty="0"/>
              <a:t>:</a:t>
            </a:r>
            <a:r>
              <a:rPr lang="zh-CN" altLang="en-US" dirty="0" smtClean="0"/>
              <a:t>自有用户行为数据</a:t>
            </a:r>
            <a:r>
              <a:rPr lang="zh-CN" altLang="en-US" dirty="0"/>
              <a:t>的分析、支撑决策审批流程的设计及分析、</a:t>
            </a:r>
            <a:r>
              <a:rPr lang="zh-CN" altLang="en-US" dirty="0" smtClean="0"/>
              <a:t>支撑决策审批</a:t>
            </a:r>
            <a:r>
              <a:rPr lang="zh-CN" altLang="en-US" dirty="0"/>
              <a:t>政策的设计及分析等。 </a:t>
            </a:r>
            <a:endParaRPr lang="zh-CN" altLang="en-US" dirty="0"/>
          </a:p>
        </p:txBody>
      </p:sp>
    </p:spTree>
    <p:extLst>
      <p:ext uri="{BB962C8B-B14F-4D97-AF65-F5344CB8AC3E}">
        <p14:creationId xmlns:p14="http://schemas.microsoft.com/office/powerpoint/2010/main" val="133778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数据分析与决策</a:t>
            </a:r>
            <a:r>
              <a:rPr kumimoji="1" lang="zh-CN" altLang="en-US" dirty="0" smtClean="0"/>
              <a:t>制度</a:t>
            </a:r>
            <a:r>
              <a:rPr kumimoji="1" lang="zh-CN" altLang="en-US" dirty="0" smtClean="0"/>
              <a:t>－</a:t>
            </a:r>
            <a:r>
              <a:rPr lang="zh-CN" altLang="en-US" dirty="0"/>
              <a:t>职责及工作</a:t>
            </a:r>
            <a:r>
              <a:rPr lang="zh-CN" altLang="en-US" dirty="0" smtClean="0"/>
              <a:t>内容 </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数据分析人员的日常职责主要包括</a:t>
            </a:r>
            <a:r>
              <a:rPr lang="en-US" altLang="zh-CN" dirty="0"/>
              <a:t>:</a:t>
            </a:r>
            <a:r>
              <a:rPr lang="zh-CN" altLang="en-US" dirty="0" smtClean="0"/>
              <a:t>现有数据报表</a:t>
            </a:r>
            <a:r>
              <a:rPr lang="zh-CN" altLang="en-US" dirty="0"/>
              <a:t>、监控指标的日常制作、分析及跟踪</a:t>
            </a:r>
            <a:r>
              <a:rPr lang="en-US" altLang="zh-CN" dirty="0"/>
              <a:t>,</a:t>
            </a:r>
            <a:r>
              <a:rPr lang="zh-CN" altLang="en-US" dirty="0"/>
              <a:t>现有产品监控指标</a:t>
            </a:r>
            <a:r>
              <a:rPr lang="zh-CN" altLang="en-US" dirty="0" smtClean="0"/>
              <a:t>的构建</a:t>
            </a:r>
            <a:r>
              <a:rPr lang="zh-CN" altLang="en-US" dirty="0"/>
              <a:t>、维护和分析跟踪</a:t>
            </a:r>
            <a:r>
              <a:rPr lang="en-US" altLang="zh-CN" dirty="0"/>
              <a:t>,</a:t>
            </a:r>
            <a:r>
              <a:rPr lang="zh-CN" altLang="en-US" dirty="0"/>
              <a:t>数据决策策略的构建、部署和上线。 </a:t>
            </a:r>
            <a:endParaRPr lang="zh-CN" altLang="en-US" dirty="0"/>
          </a:p>
          <a:p>
            <a:r>
              <a:rPr lang="zh-CN" altLang="en-US" dirty="0" smtClean="0"/>
              <a:t>数据平台决策开发人员</a:t>
            </a:r>
            <a:r>
              <a:rPr lang="zh-CN" altLang="en-US" dirty="0"/>
              <a:t>的职责主要包括</a:t>
            </a:r>
            <a:r>
              <a:rPr lang="en-US" altLang="zh-CN" dirty="0"/>
              <a:t>:</a:t>
            </a:r>
            <a:r>
              <a:rPr lang="zh-CN" altLang="en-US" dirty="0" smtClean="0"/>
              <a:t>对接审批所需数据源接</a:t>
            </a:r>
            <a:r>
              <a:rPr lang="zh-CN" altLang="en-US" dirty="0"/>
              <a:t>口、现有标准流程的构建和维护。 </a:t>
            </a:r>
            <a:endParaRPr lang="zh-CN" altLang="en-US" dirty="0"/>
          </a:p>
          <a:p>
            <a:r>
              <a:rPr lang="zh-CN" altLang="en-US" dirty="0" smtClean="0"/>
              <a:t>数据分析人员</a:t>
            </a:r>
            <a:r>
              <a:rPr lang="zh-CN" altLang="en-US" dirty="0"/>
              <a:t>在日常使用数据</a:t>
            </a:r>
            <a:r>
              <a:rPr lang="zh-CN" altLang="en-US" dirty="0" smtClean="0"/>
              <a:t>方面的职责包括但不限于</a:t>
            </a:r>
            <a:r>
              <a:rPr lang="en-US" altLang="zh-CN" dirty="0"/>
              <a:t>:</a:t>
            </a:r>
            <a:r>
              <a:rPr lang="zh-CN" altLang="en-US" dirty="0"/>
              <a:t>严格执行公司数据安全提取和发布相关制度</a:t>
            </a:r>
            <a:r>
              <a:rPr lang="en-US" altLang="zh-CN" dirty="0"/>
              <a:t>,</a:t>
            </a:r>
            <a:r>
              <a:rPr lang="zh-CN" altLang="en-US" dirty="0" smtClean="0"/>
              <a:t>对于分析方法和分析成果应按照公司相关保密协议执</a:t>
            </a:r>
            <a:r>
              <a:rPr lang="zh-CN" altLang="en-US" dirty="0"/>
              <a:t>行。 </a:t>
            </a:r>
            <a:endParaRPr lang="zh-CN" altLang="en-US" dirty="0"/>
          </a:p>
          <a:p>
            <a:r>
              <a:rPr lang="zh-CN" altLang="en-US" dirty="0" smtClean="0"/>
              <a:t>数据分析结果应及时上报数据部相关领导进行审阅</a:t>
            </a:r>
            <a:r>
              <a:rPr lang="zh-CN" altLang="en-US" dirty="0"/>
              <a:t>、决策。分析报告经数据部高级决策总监审批同意后</a:t>
            </a:r>
            <a:r>
              <a:rPr lang="en-US" altLang="zh-CN" dirty="0"/>
              <a:t>,</a:t>
            </a:r>
            <a:r>
              <a:rPr lang="zh-CN" altLang="en-US" dirty="0"/>
              <a:t>按照</a:t>
            </a:r>
            <a:r>
              <a:rPr lang="zh-CN" altLang="en-US" dirty="0" smtClean="0"/>
              <a:t>公司全面风险</a:t>
            </a:r>
            <a:r>
              <a:rPr lang="zh-CN" altLang="en-US" dirty="0"/>
              <a:t>管理</a:t>
            </a:r>
            <a:r>
              <a:rPr lang="zh-CN" altLang="en-US" dirty="0" smtClean="0"/>
              <a:t>制度上报公司风险管理委员会及分管副总经理审阅</a:t>
            </a:r>
            <a:r>
              <a:rPr lang="zh-CN" altLang="en-US" dirty="0"/>
              <a:t>。 </a:t>
            </a:r>
            <a:endParaRPr lang="zh-CN" altLang="en-US" dirty="0"/>
          </a:p>
          <a:p>
            <a:r>
              <a:rPr lang="zh-CN" altLang="en-US" dirty="0" smtClean="0"/>
              <a:t>数据分析人员</a:t>
            </a:r>
            <a:r>
              <a:rPr lang="en-US" altLang="zh-CN" dirty="0"/>
              <a:t>,</a:t>
            </a:r>
            <a:r>
              <a:rPr lang="zh-CN" altLang="en-US" dirty="0"/>
              <a:t>应当按照经数据</a:t>
            </a:r>
            <a:r>
              <a:rPr lang="zh-CN" altLang="en-US" dirty="0" smtClean="0"/>
              <a:t>部高级决策总监审批</a:t>
            </a:r>
            <a:r>
              <a:rPr lang="zh-CN" altLang="en-US" dirty="0"/>
              <a:t>后的分析报告所反映出来的问题</a:t>
            </a:r>
            <a:r>
              <a:rPr lang="en-US" altLang="zh-CN" dirty="0"/>
              <a:t>,</a:t>
            </a:r>
            <a:r>
              <a:rPr lang="zh-CN" altLang="en-US" dirty="0"/>
              <a:t>对现有政策决策之</a:t>
            </a:r>
            <a:r>
              <a:rPr lang="zh-CN" altLang="en-US" dirty="0" smtClean="0"/>
              <a:t>中的响应问题作出快速调</a:t>
            </a:r>
            <a:r>
              <a:rPr lang="zh-CN" altLang="en-US" dirty="0"/>
              <a:t>整</a:t>
            </a:r>
            <a:r>
              <a:rPr lang="en-US" altLang="zh-CN" dirty="0"/>
              <a:t>,</a:t>
            </a:r>
            <a:r>
              <a:rPr lang="zh-CN" altLang="en-US" dirty="0"/>
              <a:t>并按照公司风险管理制度</a:t>
            </a:r>
            <a:r>
              <a:rPr lang="en-US" altLang="zh-CN" dirty="0"/>
              <a:t>,</a:t>
            </a:r>
            <a:r>
              <a:rPr lang="zh-CN" altLang="en-US" dirty="0"/>
              <a:t>上报调整文档</a:t>
            </a:r>
            <a:r>
              <a:rPr lang="en-US" altLang="zh-CN" dirty="0"/>
              <a:t>, </a:t>
            </a:r>
            <a:r>
              <a:rPr lang="zh-CN" altLang="en-US" dirty="0"/>
              <a:t>经数据部高级决策总监和分管副总经理审阅同意后</a:t>
            </a:r>
            <a:r>
              <a:rPr lang="en-US" altLang="zh-CN" dirty="0"/>
              <a:t>,</a:t>
            </a:r>
            <a:r>
              <a:rPr lang="zh-CN" altLang="en-US" dirty="0"/>
              <a:t>方可执行</a:t>
            </a:r>
            <a:r>
              <a:rPr lang="zh-CN" altLang="en-US" dirty="0" smtClean="0"/>
              <a:t>。如需额</a:t>
            </a:r>
            <a:r>
              <a:rPr lang="zh-CN" altLang="en-US" dirty="0"/>
              <a:t>外的审批流程变更、紧急上线及上线流程更改的</a:t>
            </a:r>
            <a:r>
              <a:rPr lang="en-US" altLang="zh-CN" dirty="0"/>
              <a:t>,</a:t>
            </a:r>
            <a:r>
              <a:rPr lang="zh-CN" altLang="en-US" dirty="0" smtClean="0"/>
              <a:t>需要按规定获取特批</a:t>
            </a:r>
            <a:r>
              <a:rPr lang="zh-CN" altLang="en-US" dirty="0"/>
              <a:t>后</a:t>
            </a:r>
            <a:r>
              <a:rPr lang="en-US" altLang="zh-CN" dirty="0"/>
              <a:t>,</a:t>
            </a:r>
            <a:r>
              <a:rPr lang="zh-CN" altLang="en-US" dirty="0"/>
              <a:t>方可执行</a:t>
            </a:r>
            <a:r>
              <a:rPr lang="zh-CN" altLang="en-US" dirty="0" smtClean="0"/>
              <a:t>。</a:t>
            </a:r>
            <a:endParaRPr lang="zh-CN" altLang="en-US" dirty="0"/>
          </a:p>
        </p:txBody>
      </p:sp>
    </p:spTree>
    <p:extLst>
      <p:ext uri="{BB962C8B-B14F-4D97-AF65-F5344CB8AC3E}">
        <p14:creationId xmlns:p14="http://schemas.microsoft.com/office/powerpoint/2010/main" val="146429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数据分析与决策</a:t>
            </a:r>
            <a:r>
              <a:rPr kumimoji="1" lang="zh-CN" altLang="en-US" dirty="0" smtClean="0"/>
              <a:t>制度</a:t>
            </a:r>
            <a:r>
              <a:rPr kumimoji="1" lang="zh-CN" altLang="en-US" dirty="0" smtClean="0"/>
              <a:t>－</a:t>
            </a:r>
            <a:r>
              <a:rPr lang="zh-CN" altLang="en-US" dirty="0" smtClean="0"/>
              <a:t>工作程序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数据分析人员对产品实施跟进和分析</a:t>
            </a:r>
            <a:r>
              <a:rPr lang="en-US" altLang="zh-CN" dirty="0"/>
              <a:t>,</a:t>
            </a:r>
            <a:r>
              <a:rPr lang="zh-CN" altLang="en-US" dirty="0" smtClean="0"/>
              <a:t>确保满足各部门和管理层对产品</a:t>
            </a:r>
            <a:r>
              <a:rPr lang="zh-CN" altLang="en-US" dirty="0"/>
              <a:t>前期的分析和决策需求。</a:t>
            </a:r>
            <a:r>
              <a:rPr lang="zh-CN" altLang="en-US" dirty="0" smtClean="0"/>
              <a:t>对每个产品形成分析报告</a:t>
            </a:r>
            <a:r>
              <a:rPr lang="en-US" altLang="zh-CN" dirty="0"/>
              <a:t>,</a:t>
            </a:r>
            <a:r>
              <a:rPr lang="zh-CN" altLang="en-US" dirty="0"/>
              <a:t>并提交相关部门及人员。 </a:t>
            </a:r>
            <a:endParaRPr lang="zh-CN" altLang="en-US" dirty="0"/>
          </a:p>
          <a:p>
            <a:r>
              <a:rPr lang="zh-CN" altLang="en-US" dirty="0" smtClean="0"/>
              <a:t>产</a:t>
            </a:r>
            <a:r>
              <a:rPr lang="zh-CN" altLang="en-US" dirty="0"/>
              <a:t>品上线应包括审批决策流程的制定</a:t>
            </a:r>
            <a:r>
              <a:rPr lang="en-US" altLang="zh-CN" dirty="0"/>
              <a:t>,</a:t>
            </a:r>
            <a:r>
              <a:rPr lang="zh-CN" altLang="en-US" dirty="0" smtClean="0"/>
              <a:t>构建和配置流程时必须输出文档说</a:t>
            </a:r>
            <a:r>
              <a:rPr lang="zh-CN" altLang="en-US" dirty="0"/>
              <a:t>明</a:t>
            </a:r>
            <a:r>
              <a:rPr lang="en-US" altLang="zh-CN" dirty="0"/>
              <a:t>,</a:t>
            </a:r>
            <a:r>
              <a:rPr lang="zh-CN" altLang="en-US" dirty="0"/>
              <a:t>并严格执行风控政策。</a:t>
            </a:r>
            <a:r>
              <a:rPr lang="zh-CN" altLang="en-US" dirty="0" smtClean="0"/>
              <a:t>上线前必须制定相应</a:t>
            </a:r>
            <a:r>
              <a:rPr lang="zh-CN" altLang="en-US" dirty="0"/>
              <a:t>的监控和应急预案。 </a:t>
            </a:r>
            <a:endParaRPr lang="zh-CN" altLang="en-US" dirty="0"/>
          </a:p>
          <a:p>
            <a:r>
              <a:rPr lang="zh-CN" altLang="en-US" dirty="0" smtClean="0"/>
              <a:t>产</a:t>
            </a:r>
            <a:r>
              <a:rPr lang="zh-CN" altLang="en-US" dirty="0"/>
              <a:t>品上线后</a:t>
            </a:r>
            <a:r>
              <a:rPr lang="en-US" altLang="zh-CN" dirty="0"/>
              <a:t>,</a:t>
            </a:r>
            <a:r>
              <a:rPr lang="zh-CN" altLang="en-US" dirty="0" smtClean="0"/>
              <a:t>数据分析团队对每个产品设立专人专项小组持续关注</a:t>
            </a:r>
            <a:r>
              <a:rPr lang="en-US" altLang="zh-CN" dirty="0"/>
              <a:t>,</a:t>
            </a:r>
            <a:r>
              <a:rPr lang="zh-CN" altLang="en-US" dirty="0"/>
              <a:t>第一时间发现问题并上报解决</a:t>
            </a:r>
            <a:r>
              <a:rPr lang="en-US" altLang="zh-CN" dirty="0"/>
              <a:t>,</a:t>
            </a:r>
            <a:r>
              <a:rPr lang="zh-CN" altLang="en-US" dirty="0"/>
              <a:t>确保责任</a:t>
            </a:r>
            <a:r>
              <a:rPr lang="zh-CN" altLang="en-US" dirty="0" smtClean="0"/>
              <a:t>到人</a:t>
            </a:r>
            <a:r>
              <a:rPr lang="en-US" altLang="zh-CN" dirty="0"/>
              <a:t>,</a:t>
            </a:r>
            <a:r>
              <a:rPr lang="zh-CN" altLang="en-US" dirty="0"/>
              <a:t>快速响应。 </a:t>
            </a:r>
            <a:endParaRPr lang="zh-CN" altLang="en-US" dirty="0"/>
          </a:p>
          <a:p>
            <a:r>
              <a:rPr lang="zh-CN" altLang="en-US" dirty="0" smtClean="0"/>
              <a:t>数据分析人员定期对上线产品执行分析回顾</a:t>
            </a:r>
            <a:r>
              <a:rPr lang="en-US" altLang="zh-CN" dirty="0"/>
              <a:t>,</a:t>
            </a:r>
            <a:r>
              <a:rPr lang="zh-CN" altLang="en-US" dirty="0" smtClean="0"/>
              <a:t>并形成产品回顾报告提交数据部及相关分管领导审阅</a:t>
            </a:r>
            <a:r>
              <a:rPr lang="zh-CN" altLang="en-US" dirty="0"/>
              <a:t>。 </a:t>
            </a:r>
            <a:endParaRPr lang="zh-CN" altLang="en-US" dirty="0"/>
          </a:p>
        </p:txBody>
      </p:sp>
    </p:spTree>
    <p:extLst>
      <p:ext uri="{BB962C8B-B14F-4D97-AF65-F5344CB8AC3E}">
        <p14:creationId xmlns:p14="http://schemas.microsoft.com/office/powerpoint/2010/main" val="3647340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数据分析与决策</a:t>
            </a:r>
            <a:r>
              <a:rPr kumimoji="1" lang="zh-CN" altLang="en-US" dirty="0" smtClean="0"/>
              <a:t>制度</a:t>
            </a:r>
            <a:r>
              <a:rPr kumimoji="1" lang="zh-CN" altLang="en-US" dirty="0" smtClean="0"/>
              <a:t>－</a:t>
            </a:r>
            <a:r>
              <a:rPr lang="zh-CN" altLang="en-US" dirty="0" smtClean="0"/>
              <a:t>注意事项</a:t>
            </a:r>
            <a:endParaRPr lang="zh-CN" altLang="en-US" dirty="0"/>
          </a:p>
        </p:txBody>
      </p:sp>
      <p:sp>
        <p:nvSpPr>
          <p:cNvPr id="3" name="内容占位符 2"/>
          <p:cNvSpPr>
            <a:spLocks noGrp="1"/>
          </p:cNvSpPr>
          <p:nvPr>
            <p:ph idx="1"/>
          </p:nvPr>
        </p:nvSpPr>
        <p:spPr/>
        <p:txBody>
          <a:bodyPr>
            <a:normAutofit/>
          </a:bodyPr>
          <a:lstStyle/>
          <a:p>
            <a:r>
              <a:rPr lang="zh-CN" altLang="en-US" dirty="0"/>
              <a:t>数据部人员应充分理解本部门各个环节的工作</a:t>
            </a:r>
            <a:r>
              <a:rPr lang="en-US" altLang="zh-CN" dirty="0"/>
              <a:t>, </a:t>
            </a:r>
            <a:r>
              <a:rPr lang="zh-CN" altLang="en-US" dirty="0"/>
              <a:t>且有能力及时对潜在风险点提出质疑和方案建议</a:t>
            </a:r>
            <a:r>
              <a:rPr lang="en-US" altLang="zh-CN" dirty="0"/>
              <a:t>,</a:t>
            </a:r>
            <a:r>
              <a:rPr lang="zh-CN" altLang="en-US" dirty="0"/>
              <a:t>并推动落实</a:t>
            </a:r>
            <a:r>
              <a:rPr lang="zh-CN" altLang="en-US" dirty="0" smtClean="0"/>
              <a:t>到位</a:t>
            </a:r>
            <a:r>
              <a:rPr lang="zh-CN" altLang="en-US" dirty="0"/>
              <a:t>。 </a:t>
            </a:r>
            <a:endParaRPr lang="zh-CN" altLang="en-US" dirty="0"/>
          </a:p>
          <a:p>
            <a:r>
              <a:rPr lang="zh-CN" altLang="en-US" dirty="0" smtClean="0"/>
              <a:t>为保护</a:t>
            </a:r>
            <a:r>
              <a:rPr lang="zh-CN" altLang="en-US" dirty="0"/>
              <a:t>公司机密信息</a:t>
            </a:r>
            <a:r>
              <a:rPr lang="en-US" altLang="zh-CN" dirty="0"/>
              <a:t>,</a:t>
            </a:r>
            <a:r>
              <a:rPr lang="zh-CN" altLang="en-US" dirty="0"/>
              <a:t>所有合作的相关信息均</a:t>
            </a:r>
            <a:r>
              <a:rPr lang="zh-CN" altLang="en-US" dirty="0" smtClean="0"/>
              <a:t>在本组内</a:t>
            </a:r>
            <a:r>
              <a:rPr lang="zh-CN" altLang="en-US" dirty="0"/>
              <a:t>保密</a:t>
            </a:r>
            <a:r>
              <a:rPr lang="en-US" altLang="zh-CN" dirty="0"/>
              <a:t>,</a:t>
            </a:r>
            <a:r>
              <a:rPr lang="zh-CN" altLang="en-US" dirty="0"/>
              <a:t>只告知相关领导</a:t>
            </a:r>
            <a:r>
              <a:rPr lang="en-US" altLang="zh-CN" dirty="0"/>
              <a:t>,</a:t>
            </a:r>
            <a:r>
              <a:rPr lang="zh-CN" altLang="en-US" dirty="0"/>
              <a:t>其中数据领域</a:t>
            </a:r>
            <a:r>
              <a:rPr lang="zh-CN" altLang="en-US" dirty="0" smtClean="0"/>
              <a:t>包括高级数据决策总监</a:t>
            </a:r>
            <a:r>
              <a:rPr lang="en-US" altLang="zh-CN" dirty="0"/>
              <a:t>,</a:t>
            </a:r>
            <a:r>
              <a:rPr lang="zh-CN" altLang="en-US" dirty="0"/>
              <a:t>风控领域包括分管副总经理</a:t>
            </a:r>
            <a:r>
              <a:rPr lang="zh-CN" altLang="en-US" dirty="0" smtClean="0"/>
              <a:t>。</a:t>
            </a:r>
            <a:endParaRPr lang="zh-CN" altLang="en-US" dirty="0"/>
          </a:p>
        </p:txBody>
      </p:sp>
    </p:spTree>
    <p:extLst>
      <p:ext uri="{BB962C8B-B14F-4D97-AF65-F5344CB8AC3E}">
        <p14:creationId xmlns:p14="http://schemas.microsoft.com/office/powerpoint/2010/main" val="313915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个人征信管理制度</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为促进马上消费个人征信工作开展</a:t>
            </a:r>
            <a:r>
              <a:rPr lang="en-US" altLang="zh-CN" dirty="0"/>
              <a:t>,</a:t>
            </a:r>
            <a:r>
              <a:rPr lang="zh-CN" altLang="en-US" dirty="0" smtClean="0"/>
              <a:t>切实做好个人征信数据报送</a:t>
            </a:r>
            <a:r>
              <a:rPr lang="zh-CN" altLang="en-US" dirty="0"/>
              <a:t>、信息查询和应用管理等工作</a:t>
            </a:r>
            <a:r>
              <a:rPr lang="en-US" altLang="zh-CN" dirty="0"/>
              <a:t>,</a:t>
            </a:r>
            <a:r>
              <a:rPr lang="zh-CN" altLang="en-US" dirty="0"/>
              <a:t>根据</a:t>
            </a:r>
            <a:r>
              <a:rPr lang="en-US" altLang="zh-CN" dirty="0"/>
              <a:t>《</a:t>
            </a:r>
            <a:r>
              <a:rPr lang="zh-CN" altLang="en-US" dirty="0"/>
              <a:t>征信业 管理条例</a:t>
            </a:r>
            <a:r>
              <a:rPr lang="en-US" altLang="zh-CN" dirty="0"/>
              <a:t>》</a:t>
            </a:r>
            <a:r>
              <a:rPr lang="zh-CN" altLang="en-US" dirty="0"/>
              <a:t>、</a:t>
            </a:r>
            <a:r>
              <a:rPr lang="en-US" altLang="zh-CN" dirty="0"/>
              <a:t>《</a:t>
            </a:r>
            <a:r>
              <a:rPr lang="zh-CN" altLang="en-US" dirty="0"/>
              <a:t>个人信用信息基础数据库管理暂行办法</a:t>
            </a:r>
            <a:r>
              <a:rPr lang="en-US" altLang="zh-CN" dirty="0"/>
              <a:t>》</a:t>
            </a:r>
            <a:r>
              <a:rPr lang="zh-CN" altLang="en-US" dirty="0" smtClean="0"/>
              <a:t>和中国人民银</a:t>
            </a:r>
            <a:r>
              <a:rPr lang="zh-CN" altLang="en-US" dirty="0"/>
              <a:t>行重庆营业管理部办公室</a:t>
            </a:r>
            <a:r>
              <a:rPr lang="en-US" altLang="zh-CN" dirty="0"/>
              <a:t>《</a:t>
            </a:r>
            <a:r>
              <a:rPr lang="zh-CN" altLang="en-US" dirty="0"/>
              <a:t>关于进一步明确</a:t>
            </a:r>
            <a:r>
              <a:rPr lang="zh-CN" altLang="en-US" dirty="0" smtClean="0"/>
              <a:t>和规范金融信用信息基础数据库重庆接入机构征信业务</a:t>
            </a:r>
            <a:r>
              <a:rPr lang="zh-CN" altLang="en-US" dirty="0"/>
              <a:t>操作有关事项的通 知</a:t>
            </a:r>
            <a:r>
              <a:rPr lang="en-US" altLang="zh-CN" dirty="0"/>
              <a:t>》(</a:t>
            </a:r>
            <a:r>
              <a:rPr lang="zh-CN" altLang="en-US" dirty="0"/>
              <a:t>渝银办发</a:t>
            </a:r>
            <a:r>
              <a:rPr lang="en-US" altLang="zh-CN" dirty="0"/>
              <a:t>[2014]169 </a:t>
            </a:r>
            <a:r>
              <a:rPr lang="zh-CN" altLang="en-US" dirty="0"/>
              <a:t>号</a:t>
            </a:r>
            <a:r>
              <a:rPr lang="en-US" altLang="zh-CN" dirty="0"/>
              <a:t>)</a:t>
            </a:r>
            <a:r>
              <a:rPr lang="zh-CN" altLang="en-US" dirty="0"/>
              <a:t>等有关规定</a:t>
            </a:r>
            <a:r>
              <a:rPr lang="en-US" altLang="zh-CN" dirty="0"/>
              <a:t>,</a:t>
            </a:r>
            <a:r>
              <a:rPr lang="zh-CN" altLang="en-US" dirty="0"/>
              <a:t>结合公司实际</a:t>
            </a:r>
            <a:r>
              <a:rPr lang="en-US" altLang="zh-CN" dirty="0"/>
              <a:t>,</a:t>
            </a:r>
            <a:r>
              <a:rPr lang="zh-CN" altLang="en-US" dirty="0" smtClean="0"/>
              <a:t>制订本办法</a:t>
            </a:r>
            <a:r>
              <a:rPr lang="zh-CN" altLang="en-US" dirty="0"/>
              <a:t>。 </a:t>
            </a:r>
            <a:endParaRPr lang="zh-CN" altLang="en-US" dirty="0"/>
          </a:p>
          <a:p>
            <a:r>
              <a:rPr lang="zh-CN" altLang="en-US" dirty="0"/>
              <a:t>第二条 本办法所称的个人征信</a:t>
            </a:r>
            <a:r>
              <a:rPr lang="en-US" altLang="zh-CN" dirty="0"/>
              <a:t>,</a:t>
            </a:r>
            <a:r>
              <a:rPr lang="zh-CN" altLang="en-US" dirty="0"/>
              <a:t>是指公司按照人民银</a:t>
            </a:r>
            <a:r>
              <a:rPr lang="zh-CN" altLang="en-US" dirty="0" smtClean="0"/>
              <a:t>行有关要求向个人征信系统报送</a:t>
            </a:r>
            <a:r>
              <a:rPr lang="zh-CN" altLang="en-US" dirty="0"/>
              <a:t>的个人征信信息</a:t>
            </a:r>
            <a:r>
              <a:rPr lang="en-US" altLang="zh-CN" dirty="0"/>
              <a:t>;</a:t>
            </a:r>
            <a:r>
              <a:rPr lang="zh-CN" altLang="en-US" dirty="0"/>
              <a:t>以及</a:t>
            </a:r>
            <a:r>
              <a:rPr lang="en-US" altLang="zh-CN" dirty="0"/>
              <a:t>,</a:t>
            </a:r>
            <a:r>
              <a:rPr lang="zh-CN" altLang="en-US" dirty="0" smtClean="0"/>
              <a:t>经人民银行授权</a:t>
            </a:r>
            <a:r>
              <a:rPr lang="en-US" altLang="zh-CN" dirty="0"/>
              <a:t>,</a:t>
            </a:r>
            <a:r>
              <a:rPr lang="zh-CN" altLang="en-US" dirty="0"/>
              <a:t>查询、使用个人征信系统提供的个人信用报告及</a:t>
            </a:r>
            <a:r>
              <a:rPr lang="zh-CN" altLang="en-US" dirty="0" smtClean="0"/>
              <a:t>其他数据</a:t>
            </a:r>
            <a:r>
              <a:rPr lang="zh-CN" altLang="en-US" dirty="0"/>
              <a:t>信息。 </a:t>
            </a:r>
            <a:endParaRPr lang="zh-CN" altLang="en-US" dirty="0" smtClean="0"/>
          </a:p>
          <a:p>
            <a:r>
              <a:rPr lang="zh-CN" altLang="en-US" dirty="0" smtClean="0"/>
              <a:t>本办法所称个人信用信息是指能够用以</a:t>
            </a:r>
            <a:r>
              <a:rPr lang="zh-CN" altLang="en-US" dirty="0"/>
              <a:t>分析、</a:t>
            </a:r>
            <a:r>
              <a:rPr lang="zh-CN" altLang="en-US" dirty="0" smtClean="0"/>
              <a:t>判断个人信用状况</a:t>
            </a:r>
            <a:r>
              <a:rPr lang="zh-CN" altLang="en-US" dirty="0"/>
              <a:t>的信息。主要包括个人基本信息、</a:t>
            </a:r>
            <a:r>
              <a:rPr lang="zh-CN" altLang="en-US" dirty="0" smtClean="0"/>
              <a:t>个人信贷交易信息以及反映个人信用状况</a:t>
            </a:r>
            <a:r>
              <a:rPr lang="zh-CN" altLang="en-US" dirty="0"/>
              <a:t>的其他信息。 </a:t>
            </a:r>
            <a:endParaRPr lang="zh-CN" altLang="en-US" dirty="0" smtClean="0"/>
          </a:p>
          <a:p>
            <a:r>
              <a:rPr lang="zh-CN" altLang="en-US" dirty="0" smtClean="0"/>
              <a:t>本办法所称个人征信系统</a:t>
            </a:r>
            <a:r>
              <a:rPr lang="en-US" altLang="zh-CN" dirty="0"/>
              <a:t>,</a:t>
            </a:r>
            <a:r>
              <a:rPr lang="zh-CN" altLang="en-US" dirty="0"/>
              <a:t>是</a:t>
            </a:r>
            <a:r>
              <a:rPr lang="zh-CN" altLang="en-US" dirty="0" smtClean="0"/>
              <a:t>指在个人征信活动中</a:t>
            </a:r>
            <a:r>
              <a:rPr lang="en-US" altLang="zh-CN" dirty="0"/>
              <a:t>,</a:t>
            </a:r>
            <a:r>
              <a:rPr lang="zh-CN" altLang="en-US" dirty="0"/>
              <a:t>开展个人征信信息报送、采集、加工、查询等活动</a:t>
            </a:r>
            <a:r>
              <a:rPr lang="zh-CN" altLang="en-US" dirty="0" smtClean="0"/>
              <a:t>的信息系统</a:t>
            </a:r>
            <a:r>
              <a:rPr lang="zh-CN" altLang="en-US" dirty="0"/>
              <a:t>。 </a:t>
            </a:r>
            <a:endParaRPr lang="zh-CN" altLang="en-US" dirty="0" smtClean="0"/>
          </a:p>
          <a:p>
            <a:r>
              <a:rPr lang="zh-CN" altLang="en-US" dirty="0"/>
              <a:t>本办法所称个人信用信息基础数据库是指</a:t>
            </a:r>
            <a:r>
              <a:rPr lang="zh-CN" altLang="en-US" dirty="0" smtClean="0"/>
              <a:t>由中国人民银</a:t>
            </a:r>
            <a:r>
              <a:rPr lang="zh-CN" altLang="en-US" dirty="0"/>
              <a:t>行建立的</a:t>
            </a:r>
            <a:r>
              <a:rPr lang="en-US" altLang="zh-CN" dirty="0"/>
              <a:t>,</a:t>
            </a:r>
            <a:r>
              <a:rPr lang="zh-CN" altLang="en-US" dirty="0"/>
              <a:t>用于采集、整理、保存个人信用信息</a:t>
            </a:r>
            <a:r>
              <a:rPr lang="en-US" altLang="zh-CN" dirty="0"/>
              <a:t>,</a:t>
            </a:r>
            <a:r>
              <a:rPr lang="zh-CN" altLang="en-US" dirty="0" smtClean="0"/>
              <a:t>为金融机构和个人提供信用报告查询服务。</a:t>
            </a:r>
            <a:endParaRPr lang="zh-CN" altLang="en-US" dirty="0"/>
          </a:p>
        </p:txBody>
      </p:sp>
    </p:spTree>
    <p:extLst>
      <p:ext uri="{BB962C8B-B14F-4D97-AF65-F5344CB8AC3E}">
        <p14:creationId xmlns:p14="http://schemas.microsoft.com/office/powerpoint/2010/main" val="21526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数据源接入及上线使用制度</a:t>
            </a:r>
            <a:endParaRPr kumimoji="1" lang="zh-CN" altLang="en-US" dirty="0"/>
          </a:p>
        </p:txBody>
      </p:sp>
      <p:sp>
        <p:nvSpPr>
          <p:cNvPr id="3" name="内容占位符 2"/>
          <p:cNvSpPr>
            <a:spLocks noGrp="1"/>
          </p:cNvSpPr>
          <p:nvPr>
            <p:ph idx="1"/>
          </p:nvPr>
        </p:nvSpPr>
        <p:spPr/>
        <p:txBody>
          <a:bodyPr/>
          <a:lstStyle/>
          <a:p>
            <a:r>
              <a:rPr lang="zh-CN" altLang="en-US" dirty="0"/>
              <a:t>为确保马上消费金融股份有限公司</a:t>
            </a:r>
            <a:r>
              <a:rPr lang="en-US" altLang="zh-CN" dirty="0"/>
              <a:t>(</a:t>
            </a:r>
            <a:r>
              <a:rPr lang="zh-CN" altLang="en-US" dirty="0"/>
              <a:t>以下简称“公 司”</a:t>
            </a:r>
            <a:r>
              <a:rPr lang="en-US" altLang="zh-CN" dirty="0"/>
              <a:t>)</a:t>
            </a:r>
            <a:r>
              <a:rPr lang="zh-CN" altLang="en-US" dirty="0"/>
              <a:t>数据源接入及上线使用的合法合规</a:t>
            </a:r>
            <a:r>
              <a:rPr lang="en-US" altLang="zh-CN" dirty="0"/>
              <a:t>,</a:t>
            </a:r>
            <a:r>
              <a:rPr lang="zh-CN" altLang="en-US" dirty="0"/>
              <a:t>规范数据源接入及上 线使用的流程</a:t>
            </a:r>
            <a:r>
              <a:rPr lang="en-US" altLang="zh-CN" dirty="0"/>
              <a:t>,</a:t>
            </a:r>
            <a:r>
              <a:rPr lang="zh-CN" altLang="en-US" dirty="0"/>
              <a:t>按照国家法律法规及监管要求、公司内部管理制 度</a:t>
            </a:r>
            <a:r>
              <a:rPr lang="en-US" altLang="zh-CN" dirty="0"/>
              <a:t>,</a:t>
            </a:r>
            <a:r>
              <a:rPr lang="zh-CN" altLang="en-US" dirty="0"/>
              <a:t>制定本制度。 </a:t>
            </a:r>
            <a:endParaRPr lang="zh-CN" altLang="en-US" dirty="0" smtClean="0"/>
          </a:p>
          <a:p>
            <a:r>
              <a:rPr lang="zh-CN" altLang="en-US" dirty="0"/>
              <a:t>本制度适用于公司内所有与数据源相关的人员</a:t>
            </a:r>
            <a:r>
              <a:rPr lang="en-US" altLang="zh-CN" dirty="0"/>
              <a:t>, </a:t>
            </a:r>
            <a:r>
              <a:rPr lang="zh-CN" altLang="en-US" dirty="0"/>
              <a:t>包括但不限于数据源接入方、数据源使用方及相关技术开发人员。 </a:t>
            </a:r>
            <a:endParaRPr lang="zh-CN" altLang="en-US" dirty="0"/>
          </a:p>
          <a:p>
            <a:pPr marL="0" indent="0">
              <a:buNone/>
            </a:pPr>
            <a:endParaRPr lang="zh-CN" altLang="en-US" dirty="0"/>
          </a:p>
        </p:txBody>
      </p:sp>
    </p:spTree>
    <p:extLst>
      <p:ext uri="{BB962C8B-B14F-4D97-AF65-F5344CB8AC3E}">
        <p14:creationId xmlns:p14="http://schemas.microsoft.com/office/powerpoint/2010/main" val="122476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a:t>
            </a:r>
            <a:r>
              <a:rPr kumimoji="1" lang="zh-CN" altLang="en-US" dirty="0" smtClean="0"/>
              <a:t>制度</a:t>
            </a:r>
            <a:r>
              <a:rPr kumimoji="1" lang="zh-CN" altLang="en-US" dirty="0" smtClean="0"/>
              <a:t>－</a:t>
            </a:r>
            <a:r>
              <a:rPr lang="zh-CN" altLang="en-US" dirty="0" smtClean="0"/>
              <a:t>组织架构和工作职责</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数据部是公司征信工作的管理部门</a:t>
            </a:r>
            <a:r>
              <a:rPr lang="en-US" altLang="zh-CN" dirty="0"/>
              <a:t>,</a:t>
            </a:r>
            <a:r>
              <a:rPr lang="zh-CN" altLang="en-US" dirty="0" smtClean="0"/>
              <a:t>具体职责如下</a:t>
            </a:r>
            <a:r>
              <a:rPr lang="en-US" altLang="zh-CN" dirty="0"/>
              <a:t>: (</a:t>
            </a:r>
            <a:r>
              <a:rPr lang="zh-CN" altLang="en-US" dirty="0"/>
              <a:t>一</a:t>
            </a:r>
            <a:r>
              <a:rPr lang="en-US" altLang="zh-CN" dirty="0"/>
              <a:t>)</a:t>
            </a:r>
            <a:r>
              <a:rPr lang="zh-CN" altLang="en-US" dirty="0"/>
              <a:t>负责与人民银行征信管理部门进行业务对接</a:t>
            </a:r>
            <a:r>
              <a:rPr lang="en-US" altLang="zh-CN" dirty="0"/>
              <a:t>,</a:t>
            </a:r>
            <a:r>
              <a:rPr lang="zh-CN" altLang="en-US" dirty="0" smtClean="0"/>
              <a:t>传达人民银</a:t>
            </a:r>
            <a:r>
              <a:rPr lang="zh-CN" altLang="en-US" dirty="0"/>
              <a:t>行的各项征信制度和通知</a:t>
            </a:r>
            <a:r>
              <a:rPr lang="en-US" altLang="zh-CN" dirty="0"/>
              <a:t>,</a:t>
            </a:r>
            <a:r>
              <a:rPr lang="zh-CN" altLang="en-US" dirty="0"/>
              <a:t>按照人民银行要求组织编</a:t>
            </a:r>
            <a:r>
              <a:rPr lang="zh-CN" altLang="en-US" dirty="0" smtClean="0"/>
              <a:t>写和上报各项征信汇报</a:t>
            </a:r>
            <a:r>
              <a:rPr lang="zh-CN" altLang="en-US" dirty="0"/>
              <a:t>材料</a:t>
            </a:r>
            <a:r>
              <a:rPr lang="en-US" altLang="zh-CN" dirty="0"/>
              <a:t>; (</a:t>
            </a:r>
            <a:r>
              <a:rPr lang="zh-CN" altLang="en-US" dirty="0"/>
              <a:t>二</a:t>
            </a:r>
            <a:r>
              <a:rPr lang="en-US" altLang="zh-CN" dirty="0"/>
              <a:t>)</a:t>
            </a:r>
            <a:r>
              <a:rPr lang="zh-CN" altLang="en-US" dirty="0"/>
              <a:t>督促提升个人征信报送数据质量</a:t>
            </a:r>
            <a:r>
              <a:rPr lang="en-US" altLang="zh-CN" dirty="0"/>
              <a:t>; (</a:t>
            </a:r>
            <a:r>
              <a:rPr lang="zh-CN" altLang="en-US" dirty="0"/>
              <a:t>三</a:t>
            </a:r>
            <a:r>
              <a:rPr lang="en-US" altLang="zh-CN" dirty="0"/>
              <a:t>)</a:t>
            </a:r>
            <a:r>
              <a:rPr lang="zh-CN" altLang="en-US" dirty="0"/>
              <a:t>负责公司征信机构代码的管理工作</a:t>
            </a:r>
            <a:r>
              <a:rPr lang="en-US" altLang="zh-CN" dirty="0"/>
              <a:t>; (</a:t>
            </a:r>
            <a:r>
              <a:rPr lang="zh-CN" altLang="en-US" dirty="0"/>
              <a:t>四</a:t>
            </a:r>
            <a:r>
              <a:rPr lang="en-US" altLang="zh-CN" dirty="0"/>
              <a:t>)</a:t>
            </a:r>
            <a:r>
              <a:rPr lang="zh-CN" altLang="en-US" dirty="0"/>
              <a:t>负责有关培训和业务指导工作的开展</a:t>
            </a:r>
            <a:r>
              <a:rPr lang="en-US" altLang="zh-CN" dirty="0"/>
              <a:t>; (</a:t>
            </a:r>
            <a:r>
              <a:rPr lang="zh-CN" altLang="en-US" dirty="0"/>
              <a:t>五</a:t>
            </a:r>
            <a:r>
              <a:rPr lang="en-US" altLang="zh-CN" dirty="0"/>
              <a:t>)</a:t>
            </a:r>
            <a:r>
              <a:rPr lang="zh-CN" altLang="en-US" dirty="0"/>
              <a:t>负责信用信息基础数据库用户管理</a:t>
            </a:r>
            <a:r>
              <a:rPr lang="en-US" altLang="zh-CN" dirty="0"/>
              <a:t>; (</a:t>
            </a:r>
            <a:r>
              <a:rPr lang="zh-CN" altLang="en-US" dirty="0"/>
              <a:t>六</a:t>
            </a:r>
            <a:r>
              <a:rPr lang="en-US" altLang="zh-CN" dirty="0"/>
              <a:t>)</a:t>
            </a:r>
            <a:r>
              <a:rPr lang="zh-CN" altLang="en-US" dirty="0"/>
              <a:t>由数据部负责的其他工作。 </a:t>
            </a:r>
            <a:endParaRPr lang="zh-CN" altLang="en-US" dirty="0" smtClean="0"/>
          </a:p>
          <a:p>
            <a:r>
              <a:rPr lang="zh-CN" altLang="en-US" dirty="0"/>
              <a:t>技术部为个人征信工作的技术管理部门</a:t>
            </a:r>
            <a:r>
              <a:rPr lang="en-US" altLang="zh-CN" dirty="0"/>
              <a:t>,</a:t>
            </a:r>
            <a:r>
              <a:rPr lang="zh-CN" altLang="en-US" dirty="0" smtClean="0"/>
              <a:t>具体职责如下</a:t>
            </a:r>
            <a:r>
              <a:rPr lang="en-US" altLang="zh-CN" dirty="0"/>
              <a:t>: (</a:t>
            </a:r>
            <a:r>
              <a:rPr lang="zh-CN" altLang="en-US" dirty="0"/>
              <a:t>一</a:t>
            </a:r>
            <a:r>
              <a:rPr lang="en-US" altLang="zh-CN" dirty="0"/>
              <a:t>)</a:t>
            </a:r>
            <a:r>
              <a:rPr lang="zh-CN" altLang="en-US" dirty="0"/>
              <a:t>保证个人征信系统有关软硬件设备的安全、正常</a:t>
            </a:r>
            <a:r>
              <a:rPr lang="zh-CN" altLang="en-US" dirty="0" smtClean="0"/>
              <a:t>工作</a:t>
            </a:r>
            <a:r>
              <a:rPr lang="en-US" altLang="zh-CN" dirty="0"/>
              <a:t>; (</a:t>
            </a:r>
            <a:r>
              <a:rPr lang="zh-CN" altLang="en-US" dirty="0"/>
              <a:t>二</a:t>
            </a:r>
            <a:r>
              <a:rPr lang="en-US" altLang="zh-CN" dirty="0"/>
              <a:t>)</a:t>
            </a:r>
            <a:r>
              <a:rPr lang="zh-CN" altLang="en-US" dirty="0"/>
              <a:t>根据个人征信系统</a:t>
            </a:r>
            <a:r>
              <a:rPr lang="zh-CN" altLang="en-US" dirty="0" smtClean="0"/>
              <a:t>的发展需要改善软硬件配置和网络设施</a:t>
            </a:r>
            <a:r>
              <a:rPr lang="en-US" altLang="zh-CN" dirty="0"/>
              <a:t>; </a:t>
            </a:r>
            <a:r>
              <a:rPr lang="en-US" altLang="zh-CN" dirty="0" smtClean="0"/>
              <a:t>(</a:t>
            </a:r>
            <a:r>
              <a:rPr lang="zh-CN" altLang="en-US" dirty="0"/>
              <a:t>三</a:t>
            </a:r>
            <a:r>
              <a:rPr lang="en-US" altLang="zh-CN" dirty="0"/>
              <a:t>)</a:t>
            </a:r>
            <a:r>
              <a:rPr lang="zh-CN" altLang="en-US" dirty="0"/>
              <a:t>根据公司电子化建设进度和有关部门的需求开发</a:t>
            </a:r>
            <a:r>
              <a:rPr lang="zh-CN" altLang="en-US" dirty="0" smtClean="0"/>
              <a:t>、更新个人征信系统数据采集程序</a:t>
            </a:r>
            <a:r>
              <a:rPr lang="en-US" altLang="zh-CN" dirty="0"/>
              <a:t>; (</a:t>
            </a:r>
            <a:r>
              <a:rPr lang="zh-CN" altLang="en-US" dirty="0"/>
              <a:t>四</a:t>
            </a:r>
            <a:r>
              <a:rPr lang="en-US" altLang="zh-CN" dirty="0"/>
              <a:t>)</a:t>
            </a:r>
            <a:r>
              <a:rPr lang="zh-CN" altLang="en-US" dirty="0"/>
              <a:t>负责系统数据的备份和保管工作</a:t>
            </a:r>
            <a:r>
              <a:rPr lang="en-US" altLang="zh-CN" dirty="0"/>
              <a:t>; (</a:t>
            </a:r>
            <a:r>
              <a:rPr lang="zh-CN" altLang="en-US" dirty="0"/>
              <a:t>五</a:t>
            </a:r>
            <a:r>
              <a:rPr lang="en-US" altLang="zh-CN" dirty="0"/>
              <a:t>)</a:t>
            </a:r>
            <a:r>
              <a:rPr lang="zh-CN" altLang="en-US" dirty="0"/>
              <a:t>负责客户信息保密和征信数据安全</a:t>
            </a:r>
            <a:r>
              <a:rPr lang="en-US" altLang="zh-CN" dirty="0"/>
              <a:t>; (</a:t>
            </a:r>
            <a:r>
              <a:rPr lang="zh-CN" altLang="en-US" dirty="0"/>
              <a:t>六</a:t>
            </a:r>
            <a:r>
              <a:rPr lang="en-US" altLang="zh-CN" dirty="0"/>
              <a:t>)</a:t>
            </a:r>
            <a:r>
              <a:rPr lang="zh-CN" altLang="en-US" dirty="0"/>
              <a:t>由技术部负责的其他工作</a:t>
            </a:r>
            <a:r>
              <a:rPr lang="zh-CN" altLang="en-US" dirty="0" smtClean="0"/>
              <a:t>。</a:t>
            </a:r>
          </a:p>
          <a:p>
            <a:r>
              <a:rPr lang="zh-CN" altLang="en-US" dirty="0" smtClean="0"/>
              <a:t>运营部为个人</a:t>
            </a:r>
            <a:r>
              <a:rPr lang="zh-CN" altLang="en-US" dirty="0"/>
              <a:t>征信工作的客户管理部门</a:t>
            </a:r>
            <a:r>
              <a:rPr lang="en-US" altLang="zh-CN" dirty="0"/>
              <a:t>,</a:t>
            </a:r>
            <a:r>
              <a:rPr lang="zh-CN" altLang="en-US" dirty="0" smtClean="0"/>
              <a:t>具体职责如下</a:t>
            </a:r>
            <a:r>
              <a:rPr lang="en-US" altLang="zh-CN" dirty="0"/>
              <a:t>: (</a:t>
            </a:r>
            <a:r>
              <a:rPr lang="zh-CN" altLang="en-US" dirty="0"/>
              <a:t>一</a:t>
            </a:r>
            <a:r>
              <a:rPr lang="en-US" altLang="zh-CN" dirty="0"/>
              <a:t>)</a:t>
            </a:r>
            <a:r>
              <a:rPr lang="zh-CN" altLang="en-US" dirty="0"/>
              <a:t>负责异议及投诉处理有关工作</a:t>
            </a:r>
            <a:r>
              <a:rPr lang="en-US" altLang="zh-CN" dirty="0"/>
              <a:t>; (</a:t>
            </a:r>
            <a:r>
              <a:rPr lang="zh-CN" altLang="en-US" dirty="0"/>
              <a:t>二</a:t>
            </a:r>
            <a:r>
              <a:rPr lang="en-US" altLang="zh-CN" dirty="0"/>
              <a:t>)</a:t>
            </a:r>
            <a:r>
              <a:rPr lang="zh-CN" altLang="en-US" dirty="0"/>
              <a:t>由运营部负责的其他工作。 </a:t>
            </a:r>
            <a:endParaRPr lang="zh-CN" altLang="en-US" dirty="0" smtClean="0"/>
          </a:p>
          <a:p>
            <a:r>
              <a:rPr lang="zh-CN" altLang="en-US" dirty="0" smtClean="0"/>
              <a:t>法务合规部为个人</a:t>
            </a:r>
            <a:r>
              <a:rPr lang="zh-CN" altLang="en-US" dirty="0"/>
              <a:t>征信工作的监管汇报部门</a:t>
            </a:r>
            <a:r>
              <a:rPr lang="en-US" altLang="zh-CN" dirty="0"/>
              <a:t>,</a:t>
            </a:r>
            <a:r>
              <a:rPr lang="zh-CN" altLang="en-US" dirty="0" smtClean="0"/>
              <a:t>具体职责如下</a:t>
            </a:r>
            <a:r>
              <a:rPr lang="en-US" altLang="zh-CN" dirty="0"/>
              <a:t>: (</a:t>
            </a:r>
            <a:r>
              <a:rPr lang="zh-CN" altLang="en-US" dirty="0"/>
              <a:t>一</a:t>
            </a:r>
            <a:r>
              <a:rPr lang="en-US" altLang="zh-CN" dirty="0"/>
              <a:t>)</a:t>
            </a:r>
            <a:r>
              <a:rPr lang="zh-CN" altLang="en-US" dirty="0"/>
              <a:t>组织制订公司征信工作的有关规章制度</a:t>
            </a:r>
            <a:r>
              <a:rPr lang="en-US" altLang="zh-CN" dirty="0"/>
              <a:t>,</a:t>
            </a:r>
            <a:r>
              <a:rPr lang="zh-CN" altLang="en-US" dirty="0"/>
              <a:t>并</a:t>
            </a:r>
            <a:r>
              <a:rPr lang="zh-CN" altLang="en-US" dirty="0" smtClean="0"/>
              <a:t>向中国人民银</a:t>
            </a:r>
            <a:r>
              <a:rPr lang="zh-CN" altLang="en-US" dirty="0"/>
              <a:t>行重庆营业管理部报备</a:t>
            </a:r>
            <a:r>
              <a:rPr lang="en-US" altLang="zh-CN" dirty="0"/>
              <a:t>; (</a:t>
            </a:r>
            <a:r>
              <a:rPr lang="zh-CN" altLang="en-US" dirty="0"/>
              <a:t>二</a:t>
            </a:r>
            <a:r>
              <a:rPr lang="en-US" altLang="zh-CN" dirty="0"/>
              <a:t>)</a:t>
            </a:r>
            <a:r>
              <a:rPr lang="zh-CN" altLang="en-US" dirty="0"/>
              <a:t>协调公司各征信工作相关部门间的业务关系</a:t>
            </a:r>
            <a:r>
              <a:rPr lang="en-US" altLang="zh-CN" dirty="0"/>
              <a:t>; (</a:t>
            </a:r>
            <a:r>
              <a:rPr lang="zh-CN" altLang="en-US" dirty="0"/>
              <a:t>三</a:t>
            </a:r>
            <a:r>
              <a:rPr lang="en-US" altLang="zh-CN" dirty="0"/>
              <a:t>)</a:t>
            </a:r>
            <a:r>
              <a:rPr lang="zh-CN" altLang="en-US" dirty="0"/>
              <a:t>组织公司征信检查和评价工作</a:t>
            </a:r>
            <a:r>
              <a:rPr lang="en-US" altLang="zh-CN" dirty="0"/>
              <a:t>; (</a:t>
            </a:r>
            <a:r>
              <a:rPr lang="zh-CN" altLang="en-US" dirty="0"/>
              <a:t>四</a:t>
            </a:r>
            <a:r>
              <a:rPr lang="en-US" altLang="zh-CN" dirty="0"/>
              <a:t>)</a:t>
            </a:r>
            <a:r>
              <a:rPr lang="zh-CN" altLang="en-US" dirty="0"/>
              <a:t>由法务合规部负责的其他工作。 </a:t>
            </a:r>
            <a:endParaRPr lang="zh-CN" altLang="en-US" dirty="0"/>
          </a:p>
        </p:txBody>
      </p:sp>
    </p:spTree>
    <p:extLst>
      <p:ext uri="{BB962C8B-B14F-4D97-AF65-F5344CB8AC3E}">
        <p14:creationId xmlns:p14="http://schemas.microsoft.com/office/powerpoint/2010/main" val="10824130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a:t>
            </a:r>
            <a:r>
              <a:rPr kumimoji="1" lang="zh-CN" altLang="en-US" dirty="0" smtClean="0"/>
              <a:t>制度</a:t>
            </a:r>
            <a:r>
              <a:rPr kumimoji="1" lang="zh-CN" altLang="en-US" dirty="0" smtClean="0"/>
              <a:t>－</a:t>
            </a:r>
            <a:r>
              <a:rPr lang="zh-CN" altLang="en-US" dirty="0"/>
              <a:t>用户</a:t>
            </a:r>
            <a:r>
              <a:rPr lang="zh-CN" altLang="en-US" dirty="0" smtClean="0"/>
              <a:t>管理</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a:t>马上金融采用多级用户管理系统</a:t>
            </a:r>
            <a:r>
              <a:rPr lang="en-US" altLang="zh-CN" dirty="0"/>
              <a:t>,</a:t>
            </a:r>
            <a:r>
              <a:rPr lang="zh-CN" altLang="en-US" dirty="0" smtClean="0"/>
              <a:t>用户分为管理员用户和普通用户</a:t>
            </a:r>
            <a:r>
              <a:rPr lang="en-US" altLang="zh-CN" dirty="0"/>
              <a:t>,</a:t>
            </a:r>
            <a:r>
              <a:rPr lang="zh-CN" altLang="en-US" dirty="0"/>
              <a:t>普通用户包含数据上报用户和查询用户</a:t>
            </a:r>
            <a:r>
              <a:rPr lang="zh-CN" altLang="en-US" dirty="0" smtClean="0"/>
              <a:t>。管理员用户</a:t>
            </a:r>
            <a:r>
              <a:rPr lang="zh-CN" altLang="en-US" dirty="0"/>
              <a:t>、</a:t>
            </a:r>
            <a:r>
              <a:rPr lang="zh-CN" altLang="en-US" dirty="0" smtClean="0"/>
              <a:t>数据上报用户和查询用户须报监管机构进行备</a:t>
            </a:r>
            <a:r>
              <a:rPr lang="zh-CN" altLang="en-US" dirty="0"/>
              <a:t>案。 </a:t>
            </a:r>
            <a:endParaRPr lang="zh-CN" altLang="en-US" dirty="0" smtClean="0"/>
          </a:p>
          <a:p>
            <a:endParaRPr lang="zh-CN" altLang="en-US" dirty="0" smtClean="0"/>
          </a:p>
          <a:p>
            <a:r>
              <a:rPr lang="zh-CN" altLang="en-US" dirty="0" smtClean="0"/>
              <a:t>管理员用户</a:t>
            </a:r>
            <a:r>
              <a:rPr lang="zh-CN" altLang="en-US" dirty="0"/>
              <a:t>、</a:t>
            </a:r>
            <a:r>
              <a:rPr lang="zh-CN" altLang="en-US" dirty="0" smtClean="0"/>
              <a:t>数据上报用户和查询用户不得互相兼职。</a:t>
            </a:r>
          </a:p>
          <a:p>
            <a:endParaRPr lang="zh-CN" altLang="en-US" dirty="0" smtClean="0"/>
          </a:p>
          <a:p>
            <a:r>
              <a:rPr lang="zh-CN" altLang="en-US" dirty="0" smtClean="0"/>
              <a:t>账号与持有人一一对应</a:t>
            </a:r>
            <a:r>
              <a:rPr lang="zh-CN" altLang="en-US" dirty="0"/>
              <a:t>、专人专用</a:t>
            </a:r>
            <a:r>
              <a:rPr lang="en-US" altLang="zh-CN" dirty="0"/>
              <a:t>,</a:t>
            </a:r>
            <a:r>
              <a:rPr lang="zh-CN" altLang="en-US" dirty="0" smtClean="0"/>
              <a:t>不得账号共</a:t>
            </a:r>
            <a:r>
              <a:rPr lang="zh-CN" altLang="en-US" dirty="0"/>
              <a:t>享</a:t>
            </a:r>
            <a:r>
              <a:rPr lang="en-US" altLang="zh-CN" dirty="0"/>
              <a:t>,</a:t>
            </a:r>
            <a:r>
              <a:rPr lang="zh-CN" altLang="en-US" dirty="0"/>
              <a:t>更不能设置“公共用户</a:t>
            </a:r>
            <a:r>
              <a:rPr lang="zh-CN" altLang="en-US" dirty="0" smtClean="0"/>
              <a:t>”</a:t>
            </a:r>
            <a:r>
              <a:rPr lang="zh-CN" altLang="en-US" dirty="0" smtClean="0"/>
              <a:t>。</a:t>
            </a:r>
          </a:p>
          <a:p>
            <a:endParaRPr lang="zh-CN" altLang="en-US" dirty="0" smtClean="0"/>
          </a:p>
          <a:p>
            <a:r>
              <a:rPr lang="zh-CN" altLang="en-US" dirty="0" smtClean="0"/>
              <a:t>所有用户</a:t>
            </a:r>
            <a:r>
              <a:rPr lang="zh-CN" altLang="en-US" dirty="0"/>
              <a:t>均不能删除</a:t>
            </a:r>
            <a:r>
              <a:rPr lang="en-US" altLang="zh-CN" dirty="0"/>
              <a:t>,</a:t>
            </a:r>
            <a:r>
              <a:rPr lang="zh-CN" altLang="en-US" dirty="0" smtClean="0"/>
              <a:t>只能对用户进行停用或启</a:t>
            </a:r>
            <a:r>
              <a:rPr lang="zh-CN" altLang="en-US" dirty="0"/>
              <a:t>用的操作</a:t>
            </a:r>
            <a:r>
              <a:rPr lang="zh-CN" altLang="en-US" dirty="0" smtClean="0"/>
              <a:t>。</a:t>
            </a:r>
          </a:p>
          <a:p>
            <a:endParaRPr lang="zh-CN" altLang="en-US" dirty="0" smtClean="0"/>
          </a:p>
          <a:p>
            <a:r>
              <a:rPr lang="zh-CN" altLang="en-US" dirty="0" smtClean="0"/>
              <a:t>马</a:t>
            </a:r>
            <a:r>
              <a:rPr lang="zh-CN" altLang="en-US" dirty="0"/>
              <a:t>上金融管理员用户的具体职责</a:t>
            </a:r>
            <a:r>
              <a:rPr lang="en-US" altLang="zh-CN" dirty="0"/>
              <a:t>: </a:t>
            </a:r>
            <a:r>
              <a:rPr lang="zh-CN" altLang="en-US" dirty="0" smtClean="0"/>
              <a:t>原则上只能设置</a:t>
            </a:r>
            <a:r>
              <a:rPr lang="en-US" altLang="zh-CN" dirty="0" smtClean="0"/>
              <a:t>1 </a:t>
            </a:r>
            <a:r>
              <a:rPr lang="zh-CN" altLang="en-US" dirty="0"/>
              <a:t>个在用管理员用户</a:t>
            </a:r>
            <a:r>
              <a:rPr lang="en-US" altLang="zh-CN" dirty="0"/>
              <a:t>,</a:t>
            </a:r>
            <a:r>
              <a:rPr lang="zh-CN" altLang="en-US" dirty="0"/>
              <a:t>负责</a:t>
            </a:r>
            <a:r>
              <a:rPr lang="zh-CN" altLang="en-US" dirty="0" smtClean="0"/>
              <a:t>新建同级普通用户</a:t>
            </a:r>
            <a:r>
              <a:rPr lang="zh-CN" altLang="en-US" dirty="0"/>
              <a:t>和下级管理员用户、修改用户资料、查询用户信息、</a:t>
            </a:r>
            <a:r>
              <a:rPr lang="zh-CN" altLang="en-US" dirty="0" smtClean="0"/>
              <a:t>停用或启用用户</a:t>
            </a:r>
            <a:r>
              <a:rPr lang="zh-CN" altLang="en-US" dirty="0"/>
              <a:t>、设置用户权限、重置用户密码、</a:t>
            </a:r>
            <a:r>
              <a:rPr lang="zh-CN" altLang="en-US" dirty="0" smtClean="0"/>
              <a:t>用户权限维护等</a:t>
            </a:r>
            <a:r>
              <a:rPr lang="zh-CN" altLang="en-US" dirty="0" smtClean="0"/>
              <a:t>。</a:t>
            </a:r>
            <a:r>
              <a:rPr lang="zh-CN" altLang="en-US" dirty="0" smtClean="0"/>
              <a:t>管理员用户必须遵循以下规</a:t>
            </a:r>
            <a:r>
              <a:rPr lang="zh-CN" altLang="en-US" dirty="0"/>
              <a:t>定</a:t>
            </a:r>
            <a:r>
              <a:rPr lang="en-US" altLang="zh-CN" dirty="0"/>
              <a:t>: (</a:t>
            </a:r>
            <a:r>
              <a:rPr lang="zh-CN" altLang="en-US" dirty="0"/>
              <a:t>一</a:t>
            </a:r>
            <a:r>
              <a:rPr lang="en-US" altLang="zh-CN" dirty="0"/>
              <a:t>)</a:t>
            </a:r>
            <a:r>
              <a:rPr lang="zh-CN" altLang="en-US" dirty="0"/>
              <a:t>不得随意创建、变更、停用普通用户</a:t>
            </a:r>
            <a:r>
              <a:rPr lang="en-US" altLang="zh-CN" dirty="0"/>
              <a:t>,</a:t>
            </a:r>
            <a:r>
              <a:rPr lang="zh-CN" altLang="en-US" dirty="0"/>
              <a:t>必须在收</a:t>
            </a:r>
            <a:r>
              <a:rPr lang="zh-CN" altLang="en-US" dirty="0" smtClean="0"/>
              <a:t>到合理的需求申请及相应审批后才能予以</a:t>
            </a:r>
            <a:r>
              <a:rPr lang="zh-CN" altLang="en-US" dirty="0"/>
              <a:t>操作</a:t>
            </a:r>
            <a:r>
              <a:rPr lang="en-US" altLang="zh-CN" dirty="0"/>
              <a:t>; (</a:t>
            </a:r>
            <a:r>
              <a:rPr lang="zh-CN" altLang="en-US" dirty="0"/>
              <a:t>二</a:t>
            </a:r>
            <a:r>
              <a:rPr lang="en-US" altLang="zh-CN" dirty="0"/>
              <a:t>)</a:t>
            </a:r>
            <a:r>
              <a:rPr lang="zh-CN" altLang="en-US" dirty="0" smtClean="0"/>
              <a:t>管理员用户不得为自己创建查询账号或直接查询个人</a:t>
            </a:r>
            <a:r>
              <a:rPr lang="zh-CN" altLang="en-US" dirty="0"/>
              <a:t>信用信息</a:t>
            </a:r>
            <a:r>
              <a:rPr lang="en-US" altLang="zh-CN" dirty="0"/>
              <a:t>; (</a:t>
            </a:r>
            <a:r>
              <a:rPr lang="zh-CN" altLang="en-US" dirty="0"/>
              <a:t>三</a:t>
            </a:r>
            <a:r>
              <a:rPr lang="en-US" altLang="zh-CN" dirty="0"/>
              <a:t>)</a:t>
            </a:r>
            <a:r>
              <a:rPr lang="zh-CN" altLang="en-US" dirty="0"/>
              <a:t>对于离职的人员及由于工作调动不再使用系统</a:t>
            </a:r>
            <a:r>
              <a:rPr lang="zh-CN" altLang="en-US" dirty="0" smtClean="0"/>
              <a:t>的人员</a:t>
            </a:r>
            <a:r>
              <a:rPr lang="en-US" altLang="zh-CN" dirty="0"/>
              <a:t>,</a:t>
            </a:r>
            <a:r>
              <a:rPr lang="zh-CN" altLang="en-US" dirty="0" smtClean="0"/>
              <a:t>应由用户部门和</a:t>
            </a:r>
            <a:r>
              <a:rPr lang="en-US" altLang="zh-CN" dirty="0" smtClean="0"/>
              <a:t>HR </a:t>
            </a:r>
            <a:r>
              <a:rPr lang="zh-CN" altLang="en-US" dirty="0"/>
              <a:t>部门及时通知管理员</a:t>
            </a:r>
            <a:r>
              <a:rPr lang="en-US" altLang="zh-CN" dirty="0"/>
              <a:t>,</a:t>
            </a:r>
            <a:r>
              <a:rPr lang="zh-CN" altLang="en-US" dirty="0" smtClean="0"/>
              <a:t>管理员接到通知后于</a:t>
            </a:r>
            <a:r>
              <a:rPr lang="en-US" altLang="zh-CN" dirty="0" smtClean="0"/>
              <a:t>1 </a:t>
            </a:r>
            <a:r>
              <a:rPr lang="zh-CN" altLang="en-US" dirty="0"/>
              <a:t>个工作</a:t>
            </a:r>
            <a:r>
              <a:rPr lang="zh-CN" altLang="en-US" dirty="0" smtClean="0"/>
              <a:t>日内将相关用户</a:t>
            </a:r>
            <a:r>
              <a:rPr lang="zh-CN" altLang="en-US" dirty="0"/>
              <a:t>的账户停用</a:t>
            </a:r>
            <a:r>
              <a:rPr lang="en-US" altLang="zh-CN" dirty="0"/>
              <a:t>,</a:t>
            </a:r>
            <a:r>
              <a:rPr lang="zh-CN" altLang="en-US" dirty="0" smtClean="0"/>
              <a:t>通知相关人员并于</a:t>
            </a:r>
            <a:r>
              <a:rPr lang="en-US" altLang="zh-CN" dirty="0" smtClean="0"/>
              <a:t>2 </a:t>
            </a:r>
            <a:r>
              <a:rPr lang="zh-CN" altLang="en-US" dirty="0"/>
              <a:t>个工作</a:t>
            </a:r>
            <a:r>
              <a:rPr lang="zh-CN" altLang="en-US" dirty="0" smtClean="0"/>
              <a:t>日内向监管机构报备。对于已停</a:t>
            </a:r>
            <a:r>
              <a:rPr lang="zh-CN" altLang="en-US" dirty="0"/>
              <a:t>用的账户</a:t>
            </a:r>
            <a:r>
              <a:rPr lang="zh-CN" altLang="en-US" dirty="0" smtClean="0"/>
              <a:t>不再分配给新用户</a:t>
            </a:r>
            <a:r>
              <a:rPr lang="zh-CN" altLang="en-US" dirty="0"/>
              <a:t>使用</a:t>
            </a:r>
            <a:r>
              <a:rPr lang="zh-CN" altLang="en-US" dirty="0" smtClean="0"/>
              <a:t>。</a:t>
            </a:r>
            <a:r>
              <a:rPr lang="en-US" altLang="zh-CN" dirty="0" smtClean="0"/>
              <a:t>(</a:t>
            </a:r>
            <a:r>
              <a:rPr lang="zh-CN" altLang="en-US" dirty="0"/>
              <a:t>四</a:t>
            </a:r>
            <a:r>
              <a:rPr lang="en-US" altLang="zh-CN" dirty="0"/>
              <a:t>)</a:t>
            </a:r>
            <a:r>
              <a:rPr lang="zh-CN" altLang="en-US" dirty="0"/>
              <a:t>用户管理员对系统中创建和停用的</a:t>
            </a:r>
            <a:r>
              <a:rPr lang="zh-CN" altLang="en-US" dirty="0" smtClean="0"/>
              <a:t>所有用户进行登记造册并存档</a:t>
            </a:r>
            <a:r>
              <a:rPr lang="en-US" altLang="zh-CN" dirty="0"/>
              <a:t>,</a:t>
            </a:r>
            <a:r>
              <a:rPr lang="zh-CN" altLang="en-US" dirty="0"/>
              <a:t>并定期审查用户权限与实际岗位职责的</a:t>
            </a:r>
            <a:r>
              <a:rPr lang="zh-CN" altLang="en-US" dirty="0" smtClean="0"/>
              <a:t>一致性。</a:t>
            </a:r>
            <a:r>
              <a:rPr lang="en-US" altLang="zh-CN" dirty="0" smtClean="0"/>
              <a:t>(</a:t>
            </a:r>
            <a:r>
              <a:rPr lang="zh-CN" altLang="en-US" dirty="0"/>
              <a:t>五</a:t>
            </a:r>
            <a:r>
              <a:rPr lang="en-US" altLang="zh-CN" dirty="0"/>
              <a:t>)</a:t>
            </a:r>
            <a:r>
              <a:rPr lang="zh-CN" altLang="en-US" dirty="0"/>
              <a:t>用户管理员的密码必须封存</a:t>
            </a:r>
            <a:r>
              <a:rPr lang="en-US" altLang="zh-CN" dirty="0"/>
              <a:t>,</a:t>
            </a:r>
            <a:r>
              <a:rPr lang="zh-CN" altLang="en-US" dirty="0"/>
              <a:t>并加盖骑缝章</a:t>
            </a:r>
            <a:r>
              <a:rPr lang="en-US" altLang="zh-CN" dirty="0"/>
              <a:t>,</a:t>
            </a:r>
            <a:r>
              <a:rPr lang="zh-CN" altLang="en-US" dirty="0" smtClean="0"/>
              <a:t>交由部门负责人</a:t>
            </a:r>
            <a:r>
              <a:rPr lang="zh-CN" altLang="en-US" dirty="0"/>
              <a:t>保存。部门负责人接</a:t>
            </a:r>
            <a:r>
              <a:rPr lang="zh-CN" altLang="en-US" dirty="0" smtClean="0"/>
              <a:t>到新密码后必须同时将原密码销毁</a:t>
            </a:r>
            <a:r>
              <a:rPr lang="zh-CN" altLang="en-US" dirty="0"/>
              <a:t>。除特殊情况外</a:t>
            </a:r>
            <a:r>
              <a:rPr lang="en-US" altLang="zh-CN" dirty="0"/>
              <a:t>,</a:t>
            </a:r>
            <a:r>
              <a:rPr lang="zh-CN" altLang="en-US" dirty="0"/>
              <a:t>用户管理员不得随意重置其管辖用户</a:t>
            </a:r>
            <a:r>
              <a:rPr lang="zh-CN" altLang="en-US" dirty="0" smtClean="0"/>
              <a:t>的密码。</a:t>
            </a:r>
          </a:p>
          <a:p>
            <a:endParaRPr lang="zh-CN" altLang="en-US" dirty="0" smtClean="0"/>
          </a:p>
          <a:p>
            <a:r>
              <a:rPr lang="zh-CN" altLang="en-US" dirty="0" smtClean="0"/>
              <a:t>马</a:t>
            </a:r>
            <a:r>
              <a:rPr lang="zh-CN" altLang="en-US" dirty="0"/>
              <a:t>上金融普通用户的具体职责</a:t>
            </a:r>
            <a:r>
              <a:rPr lang="en-US" altLang="zh-CN" dirty="0"/>
              <a:t>: </a:t>
            </a:r>
            <a:r>
              <a:rPr lang="zh-CN" altLang="en-US" dirty="0"/>
              <a:t>普通用户分为信息查询员和数据上报员</a:t>
            </a:r>
            <a:r>
              <a:rPr lang="en-US" altLang="zh-CN" dirty="0"/>
              <a:t>,</a:t>
            </a:r>
            <a:r>
              <a:rPr lang="zh-CN" altLang="en-US" dirty="0" smtClean="0"/>
              <a:t>分别负责中国人民银行个人信用信息查询和对人民银</a:t>
            </a:r>
            <a:r>
              <a:rPr lang="zh-CN" altLang="en-US" dirty="0"/>
              <a:t>行的数据上报</a:t>
            </a:r>
            <a:r>
              <a:rPr lang="zh-CN" altLang="en-US" dirty="0" smtClean="0"/>
              <a:t>。信息查询员职责</a:t>
            </a:r>
            <a:r>
              <a:rPr lang="en-US" altLang="zh-CN" dirty="0"/>
              <a:t>:</a:t>
            </a:r>
            <a:r>
              <a:rPr lang="zh-CN" altLang="en-US" dirty="0"/>
              <a:t>单笔信用报告查询、修改登陆密码、</a:t>
            </a:r>
            <a:r>
              <a:rPr lang="zh-CN" altLang="en-US" dirty="0" smtClean="0"/>
              <a:t>查看</a:t>
            </a:r>
            <a:r>
              <a:rPr lang="zh-CN" altLang="en-US" dirty="0"/>
              <a:t>自己的基本资料和权限</a:t>
            </a:r>
            <a:r>
              <a:rPr lang="zh-CN" altLang="en-US" dirty="0" smtClean="0"/>
              <a:t>。数据上报员职责</a:t>
            </a:r>
            <a:r>
              <a:rPr lang="en-US" altLang="zh-CN" dirty="0"/>
              <a:t>:</a:t>
            </a:r>
            <a:r>
              <a:rPr lang="zh-CN" altLang="en-US" dirty="0"/>
              <a:t>报文预处理、报文报送、报</a:t>
            </a:r>
            <a:r>
              <a:rPr lang="zh-CN" altLang="en-US" dirty="0" smtClean="0"/>
              <a:t>文上报情况查询</a:t>
            </a:r>
            <a:r>
              <a:rPr lang="zh-CN" altLang="en-US" dirty="0"/>
              <a:t>、修改登陆密码、查看自己的基本资料和权限。 </a:t>
            </a:r>
            <a:endParaRPr lang="zh-CN" altLang="en-US" dirty="0"/>
          </a:p>
        </p:txBody>
      </p:sp>
    </p:spTree>
    <p:extLst>
      <p:ext uri="{BB962C8B-B14F-4D97-AF65-F5344CB8AC3E}">
        <p14:creationId xmlns:p14="http://schemas.microsoft.com/office/powerpoint/2010/main" val="1334533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a:t>
            </a:r>
            <a:r>
              <a:rPr kumimoji="1" lang="zh-CN" altLang="en-US" dirty="0" smtClean="0"/>
              <a:t>制度</a:t>
            </a:r>
            <a:r>
              <a:rPr kumimoji="1" lang="zh-CN" altLang="en-US" dirty="0" smtClean="0"/>
              <a:t>－</a:t>
            </a:r>
            <a:r>
              <a:rPr lang="zh-CN" altLang="en-US" dirty="0"/>
              <a:t>信用信</a:t>
            </a:r>
            <a:r>
              <a:rPr lang="zh-CN" altLang="en-US" dirty="0" smtClean="0"/>
              <a:t>息的查询及授权</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信息查询的渠道和方式。原则</a:t>
            </a:r>
            <a:r>
              <a:rPr lang="zh-CN" altLang="en-US" dirty="0" smtClean="0"/>
              <a:t>上不由人工登录个人信用信息基础数据库进行查询</a:t>
            </a:r>
            <a:r>
              <a:rPr lang="en-US" altLang="zh-CN" dirty="0"/>
              <a:t>,</a:t>
            </a:r>
            <a:r>
              <a:rPr lang="zh-CN" altLang="en-US" dirty="0"/>
              <a:t>而采用后台系统登录</a:t>
            </a:r>
            <a:r>
              <a:rPr lang="en-US" altLang="zh-CN" dirty="0"/>
              <a:t>,</a:t>
            </a:r>
            <a:r>
              <a:rPr lang="zh-CN" altLang="en-US" dirty="0" smtClean="0"/>
              <a:t>自动解析网页</a:t>
            </a:r>
            <a:r>
              <a:rPr lang="zh-CN" altLang="en-US" dirty="0"/>
              <a:t>上的征信数据</a:t>
            </a:r>
            <a:r>
              <a:rPr lang="en-US" altLang="zh-CN" dirty="0"/>
              <a:t>,</a:t>
            </a:r>
            <a:r>
              <a:rPr lang="zh-CN" altLang="en-US" dirty="0"/>
              <a:t>然后导入公司数据库供查询。 </a:t>
            </a:r>
            <a:endParaRPr lang="zh-CN" altLang="en-US" dirty="0" smtClean="0"/>
          </a:p>
          <a:p>
            <a:r>
              <a:rPr lang="zh-CN" altLang="en-US" dirty="0" smtClean="0"/>
              <a:t>授信业务发</a:t>
            </a:r>
            <a:r>
              <a:rPr lang="zh-CN" altLang="en-US" dirty="0"/>
              <a:t>生前的信用信息查询。</a:t>
            </a:r>
            <a:r>
              <a:rPr lang="zh-CN" altLang="en-US" dirty="0" smtClean="0"/>
              <a:t>客户提出授信申请时</a:t>
            </a:r>
            <a:r>
              <a:rPr lang="en-US" altLang="zh-CN" dirty="0"/>
              <a:t>,</a:t>
            </a:r>
            <a:r>
              <a:rPr lang="zh-CN" altLang="en-US" dirty="0"/>
              <a:t>公司根据业务需要查询客户的信用信息</a:t>
            </a:r>
            <a:r>
              <a:rPr lang="en-US" altLang="zh-CN" dirty="0"/>
              <a:t>,</a:t>
            </a:r>
            <a:r>
              <a:rPr lang="zh-CN" altLang="en-US" dirty="0" smtClean="0"/>
              <a:t>主要是授</a:t>
            </a:r>
            <a:r>
              <a:rPr lang="zh-CN" altLang="en-US" dirty="0"/>
              <a:t>信申请人、担保人的信用信息。查询信用信息时</a:t>
            </a:r>
            <a:r>
              <a:rPr lang="en-US" altLang="zh-CN" dirty="0"/>
              <a:t>,</a:t>
            </a:r>
            <a:r>
              <a:rPr lang="zh-CN" altLang="en-US" dirty="0" smtClean="0"/>
              <a:t>公司必须先取得被查询</a:t>
            </a:r>
            <a:r>
              <a:rPr lang="zh-CN" altLang="en-US" dirty="0"/>
              <a:t>人的证件信息及相关授权。根据授权</a:t>
            </a:r>
            <a:r>
              <a:rPr lang="en-US" altLang="zh-CN" dirty="0"/>
              <a:t>,</a:t>
            </a:r>
            <a:r>
              <a:rPr lang="zh-CN" altLang="en-US" dirty="0"/>
              <a:t>在中</a:t>
            </a:r>
            <a:r>
              <a:rPr lang="zh-CN" altLang="en-US" dirty="0" smtClean="0"/>
              <a:t>国人民银行个人信用信息基础数据库或人民银行授权的征信机构中查询授信申请人</a:t>
            </a:r>
            <a:r>
              <a:rPr lang="zh-CN" altLang="en-US" dirty="0"/>
              <a:t>或担保人的信用信息记录。 </a:t>
            </a:r>
            <a:endParaRPr lang="zh-CN" altLang="en-US" dirty="0" smtClean="0"/>
          </a:p>
          <a:p>
            <a:r>
              <a:rPr lang="zh-CN" altLang="en-US" dirty="0" smtClean="0"/>
              <a:t>对被查询</a:t>
            </a:r>
            <a:r>
              <a:rPr lang="zh-CN" altLang="en-US" dirty="0"/>
              <a:t>人的业务申请书、</a:t>
            </a:r>
            <a:r>
              <a:rPr lang="zh-CN" altLang="en-US" dirty="0" smtClean="0"/>
              <a:t>证件信息和授权书的</a:t>
            </a:r>
            <a:r>
              <a:rPr lang="zh-CN" altLang="en-US" dirty="0"/>
              <a:t>保管。参照公司的档案管理规范</a:t>
            </a:r>
            <a:r>
              <a:rPr lang="en-US" altLang="zh-CN" dirty="0"/>
              <a:t>,</a:t>
            </a:r>
            <a:r>
              <a:rPr lang="zh-CN" altLang="en-US" dirty="0"/>
              <a:t>妥善保管被查询</a:t>
            </a:r>
            <a:r>
              <a:rPr lang="zh-CN" altLang="en-US" dirty="0" smtClean="0"/>
              <a:t>人的业务申请书</a:t>
            </a:r>
            <a:r>
              <a:rPr lang="zh-CN" altLang="en-US" dirty="0"/>
              <a:t>、证件信息和授权书</a:t>
            </a:r>
            <a:r>
              <a:rPr lang="en-US" altLang="zh-CN" dirty="0"/>
              <a:t>,</a:t>
            </a:r>
            <a:r>
              <a:rPr lang="zh-CN" altLang="en-US" dirty="0"/>
              <a:t>以备检查。 </a:t>
            </a:r>
            <a:endParaRPr lang="zh-CN" altLang="en-US" dirty="0" smtClean="0"/>
          </a:p>
          <a:p>
            <a:r>
              <a:rPr lang="zh-CN" altLang="en-US" dirty="0" smtClean="0"/>
              <a:t>贷</a:t>
            </a:r>
            <a:r>
              <a:rPr lang="zh-CN" altLang="en-US" dirty="0"/>
              <a:t>后管理的信用信息查询。</a:t>
            </a:r>
            <a:r>
              <a:rPr lang="zh-CN" altLang="en-US" dirty="0" smtClean="0"/>
              <a:t>在经过信审团队负责</a:t>
            </a:r>
            <a:r>
              <a:rPr lang="zh-CN" altLang="en-US" dirty="0"/>
              <a:t>人的审批后</a:t>
            </a:r>
            <a:r>
              <a:rPr lang="en-US" altLang="zh-CN" dirty="0"/>
              <a:t>,</a:t>
            </a:r>
            <a:r>
              <a:rPr lang="zh-CN" altLang="en-US" dirty="0"/>
              <a:t>可发起对用户的贷后征信查询</a:t>
            </a:r>
            <a:r>
              <a:rPr lang="en-US" altLang="zh-CN" dirty="0"/>
              <a:t>,</a:t>
            </a:r>
            <a:r>
              <a:rPr lang="zh-CN" altLang="en-US" dirty="0" smtClean="0"/>
              <a:t>同时后台数据库记录贷后查询</a:t>
            </a:r>
            <a:r>
              <a:rPr lang="zh-CN" altLang="en-US" dirty="0"/>
              <a:t>的明细。 </a:t>
            </a:r>
            <a:endParaRPr lang="zh-CN" altLang="en-US" dirty="0" smtClean="0"/>
          </a:p>
          <a:p>
            <a:r>
              <a:rPr lang="zh-CN" altLang="en-US" dirty="0" smtClean="0"/>
              <a:t>查询结果</a:t>
            </a:r>
            <a:r>
              <a:rPr lang="zh-CN" altLang="en-US" dirty="0"/>
              <a:t>的保存。全部的信用信</a:t>
            </a:r>
            <a:r>
              <a:rPr lang="zh-CN" altLang="en-US" dirty="0" smtClean="0"/>
              <a:t>息的查询结果只能以电子形式存</a:t>
            </a:r>
            <a:r>
              <a:rPr lang="zh-CN" altLang="en-US" dirty="0"/>
              <a:t>放在数据库中</a:t>
            </a:r>
            <a:r>
              <a:rPr lang="en-US" altLang="zh-CN" dirty="0"/>
              <a:t>,</a:t>
            </a:r>
            <a:r>
              <a:rPr lang="zh-CN" altLang="en-US" dirty="0"/>
              <a:t>不允许打印和复制</a:t>
            </a:r>
            <a:r>
              <a:rPr lang="en-US" altLang="zh-CN" dirty="0"/>
              <a:t>,</a:t>
            </a:r>
            <a:r>
              <a:rPr lang="zh-CN" altLang="en-US" dirty="0" smtClean="0"/>
              <a:t>对数据库</a:t>
            </a:r>
            <a:r>
              <a:rPr lang="zh-CN" altLang="en-US" dirty="0"/>
              <a:t>的访问管理具体参照公司相关数据安全制度。 </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26617471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fontScale="90000"/>
          </a:bodyPr>
          <a:lstStyle/>
          <a:p>
            <a:r>
              <a:rPr kumimoji="1" lang="zh-CN" altLang="en-US" dirty="0"/>
              <a:t>个人征信管理</a:t>
            </a:r>
            <a:r>
              <a:rPr kumimoji="1" lang="zh-CN" altLang="en-US" dirty="0" smtClean="0"/>
              <a:t>制度</a:t>
            </a:r>
            <a:r>
              <a:rPr kumimoji="1" lang="zh-CN" altLang="en-US" dirty="0" smtClean="0"/>
              <a:t>－</a:t>
            </a:r>
            <a:r>
              <a:rPr lang="zh-CN" altLang="en-US" dirty="0"/>
              <a:t>信用信息的报送及征信数据质量的</a:t>
            </a:r>
            <a:r>
              <a:rPr lang="zh-CN" altLang="en-US" dirty="0" smtClean="0"/>
              <a:t>管理</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公司与借款人发生信贷业务时</a:t>
            </a:r>
            <a:r>
              <a:rPr lang="en-US" altLang="zh-CN" dirty="0"/>
              <a:t>,</a:t>
            </a:r>
            <a:r>
              <a:rPr lang="zh-CN" altLang="en-US" dirty="0" smtClean="0"/>
              <a:t>将发生变化的</a:t>
            </a:r>
            <a:r>
              <a:rPr lang="zh-CN" altLang="en-US" dirty="0"/>
              <a:t>借款人、担保人信贷业务数据准确、规范、完整、及时地报 送至个人信用信息基础数据库。并在借款人</a:t>
            </a:r>
            <a:r>
              <a:rPr lang="zh-CN" altLang="en-US" dirty="0" smtClean="0"/>
              <a:t>基本信息发生变化时</a:t>
            </a:r>
            <a:r>
              <a:rPr lang="en-US" altLang="zh-CN" dirty="0"/>
              <a:t>,</a:t>
            </a:r>
            <a:r>
              <a:rPr lang="zh-CN" altLang="en-US" dirty="0"/>
              <a:t>将变更后的借款人、担保人</a:t>
            </a:r>
            <a:r>
              <a:rPr lang="zh-CN" altLang="en-US" dirty="0" smtClean="0"/>
              <a:t>基本信息报送个人信用信息基础数据库</a:t>
            </a:r>
            <a:r>
              <a:rPr lang="en-US" altLang="zh-CN" dirty="0"/>
              <a:t>,</a:t>
            </a:r>
            <a:r>
              <a:rPr lang="zh-CN" altLang="en-US" dirty="0"/>
              <a:t>并按照央行的要求在规定的时间内上报数据。 </a:t>
            </a:r>
            <a:endParaRPr lang="zh-CN" altLang="en-US" dirty="0" smtClean="0"/>
          </a:p>
          <a:p>
            <a:r>
              <a:rPr lang="zh-CN" altLang="en-US" dirty="0" smtClean="0"/>
              <a:t>个人征信报文处理和报送应</a:t>
            </a:r>
            <a:r>
              <a:rPr lang="zh-CN" altLang="en-US" dirty="0"/>
              <a:t>双人操作</a:t>
            </a:r>
            <a:r>
              <a:rPr lang="en-US" altLang="zh-CN" dirty="0"/>
              <a:t>,</a:t>
            </a:r>
            <a:r>
              <a:rPr lang="zh-CN" altLang="en-US" dirty="0" smtClean="0"/>
              <a:t>不得</a:t>
            </a:r>
            <a:r>
              <a:rPr lang="zh-CN" altLang="en-US" dirty="0"/>
              <a:t>由同一人完成。个人征信报文处理和报送流程如下</a:t>
            </a:r>
            <a:r>
              <a:rPr lang="en-US" altLang="zh-CN" dirty="0"/>
              <a:t>: </a:t>
            </a:r>
            <a:r>
              <a:rPr lang="zh-CN" altLang="en-US" dirty="0"/>
              <a:t>生成报文。数据生成人员按照央行的要求形成报文。 检查报文。生成报文后应检查报文是否正确</a:t>
            </a:r>
            <a:r>
              <a:rPr lang="en-US" altLang="zh-CN" dirty="0"/>
              <a:t>,</a:t>
            </a:r>
            <a:r>
              <a:rPr lang="zh-CN" altLang="en-US" dirty="0" smtClean="0"/>
              <a:t>如有错误的</a:t>
            </a:r>
            <a:r>
              <a:rPr lang="en-US" altLang="zh-CN" dirty="0"/>
              <a:t>,</a:t>
            </a:r>
            <a:r>
              <a:rPr lang="zh-CN" altLang="en-US" dirty="0"/>
              <a:t>应查找发生错误的具体业务</a:t>
            </a:r>
            <a:r>
              <a:rPr lang="en-US" altLang="zh-CN" dirty="0"/>
              <a:t>,</a:t>
            </a:r>
            <a:r>
              <a:rPr lang="zh-CN" altLang="en-US" dirty="0" smtClean="0"/>
              <a:t>正确处理</a:t>
            </a:r>
            <a:r>
              <a:rPr lang="zh-CN" altLang="en-US" dirty="0"/>
              <a:t>后重新生成报文</a:t>
            </a:r>
            <a:r>
              <a:rPr lang="zh-CN" altLang="en-US" dirty="0" smtClean="0"/>
              <a:t>。报文传递</a:t>
            </a:r>
            <a:r>
              <a:rPr lang="zh-CN" altLang="en-US" dirty="0"/>
              <a:t>。报文生成后</a:t>
            </a:r>
            <a:r>
              <a:rPr lang="en-US" altLang="zh-CN" dirty="0"/>
              <a:t>,</a:t>
            </a:r>
            <a:r>
              <a:rPr lang="zh-CN" altLang="en-US" dirty="0"/>
              <a:t>将报文传递数据报送人员</a:t>
            </a:r>
            <a:r>
              <a:rPr lang="zh-CN" altLang="en-US" dirty="0" smtClean="0"/>
              <a:t>。报文报送</a:t>
            </a:r>
            <a:r>
              <a:rPr lang="zh-CN" altLang="en-US" dirty="0"/>
              <a:t>。数据报送人员收到报文后</a:t>
            </a:r>
            <a:r>
              <a:rPr lang="en-US" altLang="zh-CN" dirty="0"/>
              <a:t>,</a:t>
            </a:r>
            <a:r>
              <a:rPr lang="zh-CN" altLang="en-US" dirty="0"/>
              <a:t>按规定报送征信</a:t>
            </a:r>
            <a:r>
              <a:rPr lang="zh-CN" altLang="en-US" dirty="0" smtClean="0"/>
              <a:t>中心</a:t>
            </a:r>
            <a:r>
              <a:rPr lang="zh-CN" altLang="en-US" dirty="0"/>
              <a:t>。 </a:t>
            </a:r>
            <a:endParaRPr lang="zh-CN" altLang="en-US" dirty="0" smtClean="0"/>
          </a:p>
          <a:p>
            <a:r>
              <a:rPr lang="zh-CN" altLang="en-US" dirty="0" smtClean="0"/>
              <a:t>征信数据上报</a:t>
            </a:r>
            <a:r>
              <a:rPr lang="zh-CN" altLang="en-US" dirty="0"/>
              <a:t>的告知。</a:t>
            </a:r>
            <a:r>
              <a:rPr lang="zh-CN" altLang="en-US" dirty="0" smtClean="0"/>
              <a:t>向中国人民银行个人信用信息基础数据库上报客户信贷</a:t>
            </a:r>
            <a:r>
              <a:rPr lang="zh-CN" altLang="en-US" dirty="0"/>
              <a:t>信息</a:t>
            </a:r>
            <a:r>
              <a:rPr lang="en-US" altLang="zh-CN" dirty="0"/>
              <a:t>(</a:t>
            </a:r>
            <a:r>
              <a:rPr lang="zh-CN" altLang="en-US" dirty="0"/>
              <a:t>含逾期等不良信息</a:t>
            </a:r>
            <a:r>
              <a:rPr lang="en-US" altLang="zh-CN" dirty="0"/>
              <a:t>), </a:t>
            </a:r>
            <a:r>
              <a:rPr lang="zh-CN" altLang="en-US" dirty="0"/>
              <a:t>应当事先告知信息主体本人</a:t>
            </a:r>
            <a:r>
              <a:rPr lang="en-US" altLang="zh-CN" dirty="0"/>
              <a:t>,</a:t>
            </a:r>
            <a:r>
              <a:rPr lang="zh-CN" altLang="en-US" dirty="0"/>
              <a:t>并事先取得信息主体的书面</a:t>
            </a:r>
            <a:r>
              <a:rPr lang="zh-CN" altLang="en-US" dirty="0" smtClean="0"/>
              <a:t>同意</a:t>
            </a:r>
            <a:r>
              <a:rPr lang="zh-CN" altLang="en-US" dirty="0"/>
              <a:t>。 </a:t>
            </a:r>
            <a:endParaRPr lang="zh-CN" altLang="en-US" dirty="0"/>
          </a:p>
        </p:txBody>
      </p:sp>
    </p:spTree>
    <p:extLst>
      <p:ext uri="{BB962C8B-B14F-4D97-AF65-F5344CB8AC3E}">
        <p14:creationId xmlns:p14="http://schemas.microsoft.com/office/powerpoint/2010/main" val="53214168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a:t>
            </a:r>
            <a:r>
              <a:rPr kumimoji="1" lang="zh-CN" altLang="en-US" dirty="0" smtClean="0"/>
              <a:t>制度</a:t>
            </a:r>
            <a:r>
              <a:rPr kumimoji="1" lang="zh-CN" altLang="en-US" dirty="0" smtClean="0"/>
              <a:t>－</a:t>
            </a:r>
            <a:r>
              <a:rPr lang="zh-CN" altLang="en-US" dirty="0" smtClean="0"/>
              <a:t>征信业务检查与培训</a:t>
            </a:r>
            <a:endParaRPr lang="zh-CN" altLang="en-US" dirty="0"/>
          </a:p>
        </p:txBody>
      </p:sp>
      <p:sp>
        <p:nvSpPr>
          <p:cNvPr id="3" name="内容占位符 2"/>
          <p:cNvSpPr>
            <a:spLocks noGrp="1"/>
          </p:cNvSpPr>
          <p:nvPr>
            <p:ph idx="1"/>
          </p:nvPr>
        </p:nvSpPr>
        <p:spPr/>
        <p:txBody>
          <a:bodyPr>
            <a:normAutofit/>
          </a:bodyPr>
          <a:lstStyle/>
          <a:p>
            <a:r>
              <a:rPr lang="zh-CN" altLang="en-US" dirty="0"/>
              <a:t>法务合规部牵头定期开展征信工作检查</a:t>
            </a:r>
            <a:r>
              <a:rPr lang="en-US" altLang="zh-CN" dirty="0"/>
              <a:t>,</a:t>
            </a:r>
            <a:r>
              <a:rPr lang="zh-CN" altLang="en-US" dirty="0" smtClean="0"/>
              <a:t>对用户设置</a:t>
            </a:r>
            <a:r>
              <a:rPr lang="zh-CN" altLang="en-US" dirty="0"/>
              <a:t>、本机构数据报送、信息查询和使用、信息</a:t>
            </a:r>
            <a:r>
              <a:rPr lang="zh-CN" altLang="en-US" dirty="0" smtClean="0"/>
              <a:t>安全以及相关内控制度建设</a:t>
            </a:r>
            <a:r>
              <a:rPr lang="zh-CN" altLang="en-US" dirty="0"/>
              <a:t>、执行情况进行检查</a:t>
            </a:r>
            <a:r>
              <a:rPr lang="en-US" altLang="zh-CN" dirty="0"/>
              <a:t>,</a:t>
            </a:r>
            <a:r>
              <a:rPr lang="zh-CN" altLang="en-US" dirty="0"/>
              <a:t>防范违规行为</a:t>
            </a:r>
            <a:r>
              <a:rPr lang="zh-CN" altLang="en-US" dirty="0" smtClean="0"/>
              <a:t>的发生</a:t>
            </a:r>
            <a:r>
              <a:rPr lang="en-US" altLang="zh-CN" dirty="0"/>
              <a:t>,</a:t>
            </a:r>
            <a:r>
              <a:rPr lang="zh-CN" altLang="en-US" dirty="0"/>
              <a:t>每年至少进行一次。 </a:t>
            </a:r>
            <a:endParaRPr lang="zh-CN" altLang="en-US" dirty="0" smtClean="0"/>
          </a:p>
          <a:p>
            <a:r>
              <a:rPr lang="zh-CN" altLang="en-US" dirty="0" smtClean="0"/>
              <a:t>法务合规部牵头对征信业务</a:t>
            </a:r>
            <a:r>
              <a:rPr lang="zh-CN" altLang="en-US" dirty="0"/>
              <a:t>的合规培训。</a:t>
            </a:r>
            <a:r>
              <a:rPr lang="zh-CN" altLang="en-US" dirty="0" smtClean="0"/>
              <a:t>公司内各类用户</a:t>
            </a:r>
            <a:r>
              <a:rPr lang="en-US" altLang="zh-CN" dirty="0"/>
              <a:t>,</a:t>
            </a:r>
            <a:r>
              <a:rPr lang="zh-CN" altLang="en-US" dirty="0"/>
              <a:t>每年至少开展</a:t>
            </a:r>
            <a:r>
              <a:rPr lang="zh-CN" altLang="en-US" dirty="0" smtClean="0"/>
              <a:t>一次金融信用信息基础数据库信息合规</a:t>
            </a:r>
            <a:r>
              <a:rPr lang="zh-CN" altLang="en-US" dirty="0"/>
              <a:t>操作、征信信息合规使用、保障信息主体权</a:t>
            </a:r>
            <a:r>
              <a:rPr lang="zh-CN" altLang="en-US" dirty="0" smtClean="0"/>
              <a:t>益的专项培训</a:t>
            </a:r>
            <a:r>
              <a:rPr lang="zh-CN" altLang="en-US" dirty="0"/>
              <a:t>。 </a:t>
            </a:r>
            <a:endParaRPr lang="zh-CN" altLang="en-US" dirty="0"/>
          </a:p>
        </p:txBody>
      </p:sp>
    </p:spTree>
    <p:extLst>
      <p:ext uri="{BB962C8B-B14F-4D97-AF65-F5344CB8AC3E}">
        <p14:creationId xmlns:p14="http://schemas.microsoft.com/office/powerpoint/2010/main" val="10958143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a:t>
            </a:r>
            <a:r>
              <a:rPr kumimoji="1" lang="zh-CN" altLang="en-US" dirty="0" smtClean="0"/>
              <a:t>制度</a:t>
            </a:r>
            <a:r>
              <a:rPr kumimoji="1" lang="zh-CN" altLang="en-US" dirty="0" smtClean="0"/>
              <a:t>－</a:t>
            </a:r>
            <a:r>
              <a:rPr lang="zh-CN" altLang="en-US" dirty="0" smtClean="0"/>
              <a:t>审计监督</a:t>
            </a:r>
            <a:endParaRPr lang="zh-CN" altLang="en-US" dirty="0"/>
          </a:p>
        </p:txBody>
      </p:sp>
      <p:sp>
        <p:nvSpPr>
          <p:cNvPr id="3" name="内容占位符 2"/>
          <p:cNvSpPr>
            <a:spLocks noGrp="1"/>
          </p:cNvSpPr>
          <p:nvPr>
            <p:ph idx="1"/>
          </p:nvPr>
        </p:nvSpPr>
        <p:spPr/>
        <p:txBody>
          <a:bodyPr>
            <a:normAutofit/>
          </a:bodyPr>
          <a:lstStyle/>
          <a:p>
            <a:r>
              <a:rPr lang="zh-CN" altLang="en-US" dirty="0" smtClean="0"/>
              <a:t>审计部定期对公司个人征信管理工作进行审计</a:t>
            </a:r>
            <a:r>
              <a:rPr lang="en-US" altLang="zh-CN" dirty="0"/>
              <a:t>,</a:t>
            </a:r>
            <a:r>
              <a:rPr lang="zh-CN" altLang="en-US" dirty="0"/>
              <a:t>每年得不少于一次</a:t>
            </a:r>
            <a:r>
              <a:rPr lang="zh-CN" altLang="en-US" dirty="0" smtClean="0"/>
              <a:t>。</a:t>
            </a:r>
          </a:p>
        </p:txBody>
      </p:sp>
    </p:spTree>
    <p:extLst>
      <p:ext uri="{BB962C8B-B14F-4D97-AF65-F5344CB8AC3E}">
        <p14:creationId xmlns:p14="http://schemas.microsoft.com/office/powerpoint/2010/main" val="23001380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个人征信管理</a:t>
            </a:r>
            <a:r>
              <a:rPr kumimoji="1" lang="zh-CN" altLang="en-US" dirty="0" smtClean="0"/>
              <a:t>制度</a:t>
            </a:r>
            <a:r>
              <a:rPr kumimoji="1" lang="zh-CN" altLang="en-US" dirty="0" smtClean="0"/>
              <a:t>－</a:t>
            </a:r>
            <a:r>
              <a:rPr lang="zh-CN" altLang="en-US" dirty="0"/>
              <a:t>责任</a:t>
            </a:r>
            <a:r>
              <a:rPr lang="zh-CN" altLang="en-US" dirty="0" smtClean="0"/>
              <a:t>追究</a:t>
            </a:r>
            <a:endParaRPr lang="zh-CN" altLang="en-US" dirty="0"/>
          </a:p>
        </p:txBody>
      </p:sp>
      <p:sp>
        <p:nvSpPr>
          <p:cNvPr id="3" name="内容占位符 2"/>
          <p:cNvSpPr>
            <a:spLocks noGrp="1"/>
          </p:cNvSpPr>
          <p:nvPr>
            <p:ph idx="1"/>
          </p:nvPr>
        </p:nvSpPr>
        <p:spPr/>
        <p:txBody>
          <a:bodyPr>
            <a:normAutofit/>
          </a:bodyPr>
          <a:lstStyle/>
          <a:p>
            <a:r>
              <a:rPr lang="zh-CN" altLang="en-US" dirty="0"/>
              <a:t>任何人员违反本制度规定的内容</a:t>
            </a:r>
            <a:r>
              <a:rPr lang="en-US" altLang="zh-CN" dirty="0"/>
              <a:t>,</a:t>
            </a:r>
            <a:r>
              <a:rPr lang="zh-CN" altLang="en-US" dirty="0"/>
              <a:t>将按照</a:t>
            </a:r>
            <a:r>
              <a:rPr lang="en-US" altLang="zh-CN" dirty="0"/>
              <a:t>《</a:t>
            </a:r>
            <a:r>
              <a:rPr lang="zh-CN" altLang="en-US" dirty="0" smtClean="0"/>
              <a:t>员工行为准则</a:t>
            </a:r>
            <a:r>
              <a:rPr lang="en-US" altLang="zh-CN" dirty="0"/>
              <a:t>》</a:t>
            </a:r>
            <a:r>
              <a:rPr lang="zh-CN" altLang="en-US" dirty="0"/>
              <a:t>、</a:t>
            </a:r>
            <a:r>
              <a:rPr lang="en-US" altLang="zh-CN" dirty="0"/>
              <a:t>《</a:t>
            </a:r>
            <a:r>
              <a:rPr lang="zh-CN" altLang="en-US" dirty="0"/>
              <a:t>合规考核制度</a:t>
            </a:r>
            <a:r>
              <a:rPr lang="en-US" altLang="zh-CN" dirty="0"/>
              <a:t>》</a:t>
            </a:r>
            <a:r>
              <a:rPr lang="zh-CN" altLang="en-US" dirty="0"/>
              <a:t>相关规定进行相应的处罚。 </a:t>
            </a:r>
            <a:endParaRPr lang="zh-CN" altLang="en-US" dirty="0" smtClean="0"/>
          </a:p>
          <a:p>
            <a:r>
              <a:rPr lang="zh-CN" altLang="en-US" dirty="0" smtClean="0"/>
              <a:t>对于触犯</a:t>
            </a:r>
            <a:r>
              <a:rPr lang="zh-CN" altLang="en-US" dirty="0"/>
              <a:t>刑法的</a:t>
            </a:r>
            <a:r>
              <a:rPr lang="en-US" altLang="zh-CN" dirty="0"/>
              <a:t>,</a:t>
            </a:r>
            <a:r>
              <a:rPr lang="zh-CN" altLang="en-US" dirty="0" smtClean="0"/>
              <a:t>依法移交司法机关进行处理</a:t>
            </a:r>
            <a:r>
              <a:rPr lang="zh-CN" altLang="en-US" dirty="0"/>
              <a:t>。 </a:t>
            </a:r>
            <a:endParaRPr lang="zh-CN" altLang="en-US" dirty="0"/>
          </a:p>
        </p:txBody>
      </p:sp>
    </p:spTree>
    <p:extLst>
      <p:ext uri="{BB962C8B-B14F-4D97-AF65-F5344CB8AC3E}">
        <p14:creationId xmlns:p14="http://schemas.microsoft.com/office/powerpoint/2010/main" val="28341205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 name="image44.png" descr="图片1"/>
          <p:cNvPicPr/>
          <p:nvPr/>
        </p:nvPicPr>
        <p:blipFill>
          <a:blip r:embed="rId2">
            <a:extLst/>
          </a:blip>
          <a:stretch>
            <a:fillRect/>
          </a:stretch>
        </p:blipFill>
        <p:spPr>
          <a:xfrm>
            <a:off x="2757488" y="1777290"/>
            <a:ext cx="6104603" cy="2008899"/>
          </a:xfrm>
          <a:prstGeom prst="rect">
            <a:avLst/>
          </a:prstGeom>
          <a:ln w="12700">
            <a:miter lim="400000"/>
          </a:ln>
        </p:spPr>
      </p:pic>
    </p:spTree>
    <p:extLst>
      <p:ext uri="{BB962C8B-B14F-4D97-AF65-F5344CB8AC3E}">
        <p14:creationId xmlns:p14="http://schemas.microsoft.com/office/powerpoint/2010/main" val="2798282585"/>
      </p:ext>
    </p:extLst>
  </p:cSld>
  <p:clrMapOvr>
    <a:masterClrMapping/>
  </p:clrMapOvr>
  <p:transition xmlns:p14="http://schemas.microsoft.com/office/powerpoint/2010/main" spd="med">
    <p:pull/>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数据源接入及上线使用</a:t>
            </a:r>
            <a:r>
              <a:rPr kumimoji="1" lang="zh-CN" altLang="en-US" dirty="0" smtClean="0"/>
              <a:t>制度</a:t>
            </a:r>
            <a:r>
              <a:rPr kumimoji="1" lang="zh-CN" altLang="en-US" dirty="0" smtClean="0"/>
              <a:t>－基本说明</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数据源指经过商务沟通、采购或者免费获得的</a:t>
            </a:r>
            <a:r>
              <a:rPr lang="en-US" altLang="zh-CN" dirty="0"/>
              <a:t>(</a:t>
            </a:r>
            <a:r>
              <a:rPr lang="zh-CN" altLang="en-US" dirty="0"/>
              <a:t>或 在一定时期内免费</a:t>
            </a:r>
            <a:r>
              <a:rPr lang="en-US" altLang="zh-CN" dirty="0"/>
              <a:t>)</a:t>
            </a:r>
            <a:r>
              <a:rPr lang="zh-CN" altLang="en-US" dirty="0"/>
              <a:t>的第三方数据</a:t>
            </a:r>
            <a:r>
              <a:rPr lang="en-US" altLang="zh-CN" dirty="0"/>
              <a:t>,</a:t>
            </a:r>
            <a:r>
              <a:rPr lang="zh-CN" altLang="en-US" dirty="0"/>
              <a:t>包括但不限于民营征信公司、 大数据公司等。 </a:t>
            </a:r>
            <a:endParaRPr lang="zh-CN" altLang="en-US" dirty="0"/>
          </a:p>
          <a:p>
            <a:r>
              <a:rPr lang="zh-CN" altLang="en-US" dirty="0"/>
              <a:t>数据源接入方主要包括负责数据源接入的数据商 务人员</a:t>
            </a:r>
            <a:r>
              <a:rPr lang="en-US" altLang="zh-CN" dirty="0"/>
              <a:t>(</a:t>
            </a:r>
            <a:r>
              <a:rPr lang="zh-CN" altLang="en-US" dirty="0"/>
              <a:t>可由数据部分析人员兼职</a:t>
            </a:r>
            <a:r>
              <a:rPr lang="en-US" altLang="zh-CN" dirty="0"/>
              <a:t>)</a:t>
            </a:r>
            <a:r>
              <a:rPr lang="zh-CN" altLang="en-US" dirty="0"/>
              <a:t>、评估数据源价值的数据分 析人员。 </a:t>
            </a:r>
            <a:endParaRPr lang="zh-CN" altLang="en-US" dirty="0"/>
          </a:p>
          <a:p>
            <a:r>
              <a:rPr lang="zh-CN" altLang="en-US" dirty="0"/>
              <a:t>数据使用方包括数据、风控等设计审核流程及规 则的人员</a:t>
            </a:r>
            <a:r>
              <a:rPr lang="en-US" altLang="zh-CN" dirty="0"/>
              <a:t>(</a:t>
            </a:r>
            <a:r>
              <a:rPr lang="zh-CN" altLang="en-US" dirty="0"/>
              <a:t>在审核流程中体现具体数据源的使用</a:t>
            </a:r>
            <a:r>
              <a:rPr lang="en-US" altLang="zh-CN" dirty="0"/>
              <a:t>),</a:t>
            </a:r>
            <a:r>
              <a:rPr lang="zh-CN" altLang="en-US" dirty="0"/>
              <a:t>及数据产品 的相关人员。 </a:t>
            </a:r>
            <a:endParaRPr lang="zh-CN" altLang="en-US" dirty="0"/>
          </a:p>
          <a:p>
            <a:r>
              <a:rPr lang="zh-CN" altLang="en-US" dirty="0"/>
              <a:t>数据源的开发人员主要包括接入第三方数据、并 为内部各使用方提供标准接口的人员、内部各使用方的技术人员 </a:t>
            </a:r>
            <a:r>
              <a:rPr lang="en-US" altLang="zh-CN" dirty="0"/>
              <a:t>(</a:t>
            </a:r>
            <a:r>
              <a:rPr lang="zh-CN" altLang="en-US" dirty="0"/>
              <a:t>主要体现在支持业务流程中增加某些数据源</a:t>
            </a:r>
            <a:r>
              <a:rPr lang="en-US" altLang="zh-CN" dirty="0"/>
              <a:t>)</a:t>
            </a:r>
            <a:r>
              <a:rPr lang="zh-CN" altLang="en-US" dirty="0"/>
              <a:t>。 </a:t>
            </a:r>
            <a:endParaRPr lang="zh-CN" altLang="en-US" dirty="0"/>
          </a:p>
        </p:txBody>
      </p:sp>
    </p:spTree>
    <p:extLst>
      <p:ext uri="{BB962C8B-B14F-4D97-AF65-F5344CB8AC3E}">
        <p14:creationId xmlns:p14="http://schemas.microsoft.com/office/powerpoint/2010/main" val="164935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数据源接入及上线使用</a:t>
            </a:r>
            <a:r>
              <a:rPr kumimoji="1" lang="zh-CN" altLang="en-US" dirty="0" smtClean="0"/>
              <a:t>制度</a:t>
            </a:r>
            <a:r>
              <a:rPr kumimoji="1" lang="zh-CN" altLang="en-US" dirty="0" smtClean="0"/>
              <a:t>－</a:t>
            </a:r>
            <a:r>
              <a:rPr lang="zh-CN" altLang="en-US" dirty="0"/>
              <a:t>接入流</a:t>
            </a:r>
            <a:r>
              <a:rPr lang="zh-CN" altLang="en-US" dirty="0" smtClean="0"/>
              <a:t>程</a:t>
            </a:r>
            <a:endParaRPr kumimoji="1" lang="zh-CN" altLang="en-US" dirty="0"/>
          </a:p>
        </p:txBody>
      </p:sp>
      <p:sp>
        <p:nvSpPr>
          <p:cNvPr id="3" name="内容占位符 2"/>
          <p:cNvSpPr>
            <a:spLocks noGrp="1"/>
          </p:cNvSpPr>
          <p:nvPr>
            <p:ph idx="1"/>
          </p:nvPr>
        </p:nvSpPr>
        <p:spPr/>
        <p:txBody>
          <a:bodyPr>
            <a:normAutofit/>
          </a:bodyPr>
          <a:lstStyle/>
          <a:p>
            <a:r>
              <a:rPr lang="zh-CN" altLang="en-US" dirty="0"/>
              <a:t>数据源的接入流程由商务人员结合市场情况予以 推荐</a:t>
            </a:r>
            <a:r>
              <a:rPr lang="en-US" altLang="zh-CN" dirty="0"/>
              <a:t>,</a:t>
            </a:r>
            <a:r>
              <a:rPr lang="zh-CN" altLang="en-US" dirty="0"/>
              <a:t>或者使用方提出需求、由商务人员统一对外沟通。 </a:t>
            </a:r>
            <a:endParaRPr lang="zh-CN" altLang="en-US" dirty="0"/>
          </a:p>
          <a:p>
            <a:r>
              <a:rPr lang="zh-CN" altLang="en-US" dirty="0"/>
              <a:t>沟通后有初步接入意向的</a:t>
            </a:r>
            <a:r>
              <a:rPr lang="en-US" altLang="zh-CN" dirty="0"/>
              <a:t>,</a:t>
            </a:r>
            <a:r>
              <a:rPr lang="zh-CN" altLang="en-US" dirty="0"/>
              <a:t>考虑签署保密协议后</a:t>
            </a:r>
            <a:r>
              <a:rPr lang="en-US" altLang="zh-CN" dirty="0"/>
              <a:t>, </a:t>
            </a:r>
            <a:r>
              <a:rPr lang="zh-CN" altLang="en-US" dirty="0"/>
              <a:t>测试对方数据效果</a:t>
            </a:r>
            <a:r>
              <a:rPr lang="en-US" altLang="zh-CN" dirty="0"/>
              <a:t>,</a:t>
            </a:r>
            <a:r>
              <a:rPr lang="zh-CN" altLang="en-US" dirty="0"/>
              <a:t>并对内发布评估报告。 </a:t>
            </a:r>
            <a:endParaRPr lang="zh-CN" altLang="en-US" dirty="0" smtClean="0"/>
          </a:p>
          <a:p>
            <a:r>
              <a:rPr lang="zh-CN" altLang="en-US" dirty="0"/>
              <a:t>分析报告经使用方对接人审核</a:t>
            </a:r>
            <a:r>
              <a:rPr lang="en-US" altLang="zh-CN" dirty="0"/>
              <a:t>,</a:t>
            </a:r>
            <a:r>
              <a:rPr lang="zh-CN" altLang="en-US" dirty="0"/>
              <a:t>并报部门负责人 审批及分管领导确认后</a:t>
            </a:r>
            <a:r>
              <a:rPr lang="en-US" altLang="zh-CN" dirty="0"/>
              <a:t>,</a:t>
            </a:r>
            <a:r>
              <a:rPr lang="zh-CN" altLang="en-US" dirty="0"/>
              <a:t>确定接入的由商务人员做进一步沟通</a:t>
            </a:r>
            <a:r>
              <a:rPr lang="en-US" altLang="zh-CN" dirty="0"/>
              <a:t>, </a:t>
            </a:r>
            <a:r>
              <a:rPr lang="zh-CN" altLang="en-US" dirty="0"/>
              <a:t>并会同财务和法务合规人员</a:t>
            </a:r>
            <a:r>
              <a:rPr lang="en-US" altLang="zh-CN" dirty="0"/>
              <a:t>,</a:t>
            </a:r>
            <a:r>
              <a:rPr lang="zh-CN" altLang="en-US" dirty="0"/>
              <a:t>确定价格及合作协议</a:t>
            </a:r>
            <a:r>
              <a:rPr lang="zh-CN" altLang="en-US" dirty="0" smtClean="0"/>
              <a:t>。</a:t>
            </a:r>
            <a:endParaRPr lang="zh-CN" altLang="en-US" dirty="0"/>
          </a:p>
        </p:txBody>
      </p:sp>
    </p:spTree>
    <p:extLst>
      <p:ext uri="{BB962C8B-B14F-4D97-AF65-F5344CB8AC3E}">
        <p14:creationId xmlns:p14="http://schemas.microsoft.com/office/powerpoint/2010/main" val="38198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数据源接入及上线使用</a:t>
            </a:r>
            <a:r>
              <a:rPr kumimoji="1" lang="zh-CN" altLang="en-US" dirty="0" smtClean="0"/>
              <a:t>制度</a:t>
            </a:r>
            <a:r>
              <a:rPr kumimoji="1" lang="zh-CN" altLang="en-US" dirty="0" smtClean="0"/>
              <a:t>－</a:t>
            </a:r>
            <a:r>
              <a:rPr lang="zh-CN" altLang="en-US" dirty="0"/>
              <a:t>使用流</a:t>
            </a:r>
            <a:r>
              <a:rPr lang="zh-CN" altLang="en-US" dirty="0" smtClean="0"/>
              <a:t>程</a:t>
            </a:r>
            <a:endParaRPr kumimoji="1" lang="zh-CN" altLang="en-US" dirty="0"/>
          </a:p>
        </p:txBody>
      </p:sp>
      <p:sp>
        <p:nvSpPr>
          <p:cNvPr id="3" name="内容占位符 2"/>
          <p:cNvSpPr>
            <a:spLocks noGrp="1"/>
          </p:cNvSpPr>
          <p:nvPr>
            <p:ph idx="1"/>
          </p:nvPr>
        </p:nvSpPr>
        <p:spPr/>
        <p:txBody>
          <a:bodyPr>
            <a:normAutofit fontScale="92500"/>
          </a:bodyPr>
          <a:lstStyle/>
          <a:p>
            <a:r>
              <a:rPr lang="zh-CN" altLang="en-US" dirty="0"/>
              <a:t>各使用方在委派技术人员与数据平台进行接口联 调前</a:t>
            </a:r>
            <a:r>
              <a:rPr lang="en-US" altLang="zh-CN" dirty="0"/>
              <a:t>,</a:t>
            </a:r>
            <a:r>
              <a:rPr lang="zh-CN" altLang="en-US" dirty="0"/>
              <a:t>需要由业务方发起申请</a:t>
            </a:r>
            <a:r>
              <a:rPr lang="en-US" altLang="zh-CN" dirty="0"/>
              <a:t>,</a:t>
            </a:r>
            <a:r>
              <a:rPr lang="zh-CN" altLang="en-US" dirty="0"/>
              <a:t>依次经需求部门负责人、数据部 负责人及分管领导审批后</a:t>
            </a:r>
            <a:r>
              <a:rPr lang="en-US" altLang="zh-CN" dirty="0"/>
              <a:t>,</a:t>
            </a:r>
            <a:r>
              <a:rPr lang="zh-CN" altLang="en-US" dirty="0"/>
              <a:t>才能开放相应数据源的权限。 </a:t>
            </a:r>
            <a:endParaRPr lang="zh-CN" altLang="en-US" dirty="0"/>
          </a:p>
          <a:p>
            <a:r>
              <a:rPr lang="zh-CN" altLang="en-US" dirty="0"/>
              <a:t>审核流程新增数据源时</a:t>
            </a:r>
            <a:r>
              <a:rPr lang="en-US" altLang="zh-CN" dirty="0"/>
              <a:t>(</a:t>
            </a:r>
            <a:r>
              <a:rPr lang="zh-CN" altLang="en-US" dirty="0"/>
              <a:t>不论是否用于审核决 策</a:t>
            </a:r>
            <a:r>
              <a:rPr lang="en-US" altLang="zh-CN" dirty="0"/>
              <a:t>),</a:t>
            </a:r>
            <a:r>
              <a:rPr lang="zh-CN" altLang="en-US" dirty="0"/>
              <a:t>应再次执行审核流程变更和上线流程。 </a:t>
            </a:r>
            <a:endParaRPr lang="zh-CN" altLang="en-US" dirty="0"/>
          </a:p>
          <a:p>
            <a:r>
              <a:rPr lang="zh-CN" altLang="en-US" dirty="0"/>
              <a:t>数据产品新增数据源时</a:t>
            </a:r>
            <a:r>
              <a:rPr lang="en-US" altLang="zh-CN" dirty="0"/>
              <a:t>,</a:t>
            </a:r>
            <a:r>
              <a:rPr lang="zh-CN" altLang="en-US" dirty="0"/>
              <a:t>应再次执行数据产品 审核和上线流程</a:t>
            </a:r>
            <a:r>
              <a:rPr lang="zh-CN" altLang="en-US" dirty="0" smtClean="0"/>
              <a:t>。</a:t>
            </a:r>
          </a:p>
          <a:p>
            <a:r>
              <a:rPr lang="zh-CN" altLang="en-US" dirty="0"/>
              <a:t>数据源上线后</a:t>
            </a:r>
            <a:r>
              <a:rPr lang="en-US" altLang="zh-CN" dirty="0"/>
              <a:t>,</a:t>
            </a:r>
            <a:r>
              <a:rPr lang="zh-CN" altLang="en-US" dirty="0"/>
              <a:t>由接入商务同步价格信息给财 务同事</a:t>
            </a:r>
            <a:r>
              <a:rPr lang="en-US" altLang="zh-CN" dirty="0"/>
              <a:t>,</a:t>
            </a:r>
            <a:r>
              <a:rPr lang="zh-CN" altLang="en-US" dirty="0"/>
              <a:t>由财务同事定期跟踪统计并反馈各业务方的使用费用</a:t>
            </a:r>
            <a:r>
              <a:rPr lang="en-US" altLang="zh-CN" dirty="0"/>
              <a:t>, </a:t>
            </a:r>
            <a:r>
              <a:rPr lang="zh-CN" altLang="en-US" dirty="0"/>
              <a:t>并负责召集费用控制报告会议</a:t>
            </a:r>
            <a:r>
              <a:rPr lang="zh-CN" altLang="en-US" dirty="0" smtClean="0"/>
              <a:t>。</a:t>
            </a:r>
            <a:endParaRPr lang="zh-CN" altLang="en-US" dirty="0"/>
          </a:p>
        </p:txBody>
      </p:sp>
    </p:spTree>
    <p:extLst>
      <p:ext uri="{BB962C8B-B14F-4D97-AF65-F5344CB8AC3E}">
        <p14:creationId xmlns:p14="http://schemas.microsoft.com/office/powerpoint/2010/main" val="112306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fontScale="90000"/>
          </a:bodyPr>
          <a:lstStyle/>
          <a:p>
            <a:r>
              <a:rPr kumimoji="1" lang="zh-CN" altLang="en-US" dirty="0"/>
              <a:t>数据源接入及上线使用</a:t>
            </a:r>
            <a:r>
              <a:rPr kumimoji="1" lang="zh-CN" altLang="en-US" dirty="0" smtClean="0"/>
              <a:t>制度</a:t>
            </a:r>
            <a:r>
              <a:rPr kumimoji="1" lang="zh-CN" altLang="en-US" dirty="0" smtClean="0"/>
              <a:t>－</a:t>
            </a:r>
            <a:r>
              <a:rPr lang="zh-CN" altLang="en-US" dirty="0"/>
              <a:t>数据源的下线和停</a:t>
            </a:r>
            <a:r>
              <a:rPr lang="zh-CN" altLang="en-US" dirty="0" smtClean="0"/>
              <a:t>用</a:t>
            </a:r>
            <a:endParaRPr kumimoji="1" lang="zh-CN" altLang="en-US" dirty="0"/>
          </a:p>
        </p:txBody>
      </p:sp>
      <p:sp>
        <p:nvSpPr>
          <p:cNvPr id="3" name="内容占位符 2"/>
          <p:cNvSpPr>
            <a:spLocks noGrp="1"/>
          </p:cNvSpPr>
          <p:nvPr>
            <p:ph idx="1"/>
          </p:nvPr>
        </p:nvSpPr>
        <p:spPr/>
        <p:txBody>
          <a:bodyPr>
            <a:normAutofit/>
          </a:bodyPr>
          <a:lstStyle/>
          <a:p>
            <a:r>
              <a:rPr lang="zh-CN" altLang="en-US" dirty="0"/>
              <a:t>数据分析同事定期分析各数据源的线上表现 情况。合同到期前</a:t>
            </a:r>
            <a:r>
              <a:rPr lang="en-US" altLang="zh-CN" dirty="0"/>
              <a:t>,</a:t>
            </a:r>
            <a:r>
              <a:rPr lang="zh-CN" altLang="en-US" dirty="0"/>
              <a:t>由数据分析出具报告</a:t>
            </a:r>
            <a:r>
              <a:rPr lang="en-US" altLang="zh-CN" dirty="0"/>
              <a:t>,</a:t>
            </a:r>
            <a:r>
              <a:rPr lang="zh-CN" altLang="en-US" dirty="0"/>
              <a:t>数据商务会同各业务 方确认是否续约。 </a:t>
            </a:r>
            <a:endParaRPr lang="zh-CN" altLang="en-US" dirty="0"/>
          </a:p>
          <a:p>
            <a:r>
              <a:rPr lang="zh-CN" altLang="en-US" dirty="0"/>
              <a:t>内部沟通确定不再继续合作的</a:t>
            </a:r>
            <a:r>
              <a:rPr lang="en-US" altLang="zh-CN" dirty="0"/>
              <a:t>,</a:t>
            </a:r>
            <a:r>
              <a:rPr lang="zh-CN" altLang="en-US" dirty="0"/>
              <a:t>各业务方书面 确认后</a:t>
            </a:r>
            <a:r>
              <a:rPr lang="en-US" altLang="zh-CN" dirty="0"/>
              <a:t>,</a:t>
            </a:r>
            <a:r>
              <a:rPr lang="zh-CN" altLang="en-US" dirty="0"/>
              <a:t>由接入方通知技术</a:t>
            </a:r>
            <a:r>
              <a:rPr lang="en-US" altLang="zh-CN" dirty="0"/>
              <a:t>,</a:t>
            </a:r>
            <a:r>
              <a:rPr lang="zh-CN" altLang="en-US" dirty="0"/>
              <a:t>技术对数据源进行下线及接口禁用 处理。在对数据源进行下线处理前</a:t>
            </a:r>
            <a:r>
              <a:rPr lang="en-US" altLang="zh-CN" dirty="0"/>
              <a:t>,</a:t>
            </a:r>
            <a:r>
              <a:rPr lang="zh-CN" altLang="en-US" dirty="0"/>
              <a:t>各业务方需保证确认各自流 程已经做好相应措施、不会因为某一数据源的下线或停用而影响 业务流程</a:t>
            </a:r>
            <a:r>
              <a:rPr lang="zh-CN" altLang="en-US" dirty="0" smtClean="0"/>
              <a:t>。</a:t>
            </a:r>
            <a:endParaRPr lang="zh-CN" altLang="en-US" dirty="0"/>
          </a:p>
        </p:txBody>
      </p:sp>
    </p:spTree>
    <p:extLst>
      <p:ext uri="{BB962C8B-B14F-4D97-AF65-F5344CB8AC3E}">
        <p14:creationId xmlns:p14="http://schemas.microsoft.com/office/powerpoint/2010/main" val="326364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数据源接入及上线使用</a:t>
            </a:r>
            <a:r>
              <a:rPr kumimoji="1" lang="zh-CN" altLang="en-US" dirty="0" smtClean="0"/>
              <a:t>制度</a:t>
            </a:r>
            <a:r>
              <a:rPr kumimoji="1" lang="zh-CN" altLang="en-US" dirty="0" smtClean="0"/>
              <a:t>－</a:t>
            </a:r>
            <a:r>
              <a:rPr lang="zh-CN" altLang="en-US" dirty="0" smtClean="0"/>
              <a:t>日常沟通</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数据商务在与第三方数据源沟通价格时</a:t>
            </a:r>
            <a:r>
              <a:rPr lang="en-US" altLang="zh-CN" dirty="0"/>
              <a:t>,</a:t>
            </a:r>
            <a:r>
              <a:rPr lang="zh-CN" altLang="en-US" dirty="0"/>
              <a:t>应尽 量了解同行的价格水平</a:t>
            </a:r>
            <a:r>
              <a:rPr lang="en-US" altLang="zh-CN" dirty="0"/>
              <a:t>,</a:t>
            </a:r>
            <a:r>
              <a:rPr lang="zh-CN" altLang="en-US" dirty="0"/>
              <a:t>会同各使用方预估合适的使用量</a:t>
            </a:r>
            <a:r>
              <a:rPr lang="en-US" altLang="zh-CN" dirty="0"/>
              <a:t>,</a:t>
            </a:r>
            <a:r>
              <a:rPr lang="zh-CN" altLang="en-US" dirty="0"/>
              <a:t>并根 据使用需求适量采购。 </a:t>
            </a:r>
            <a:endParaRPr lang="zh-CN" altLang="en-US" dirty="0"/>
          </a:p>
          <a:p>
            <a:r>
              <a:rPr lang="zh-CN" altLang="en-US" dirty="0" smtClean="0"/>
              <a:t>为在一定程度上保护公司机密信息</a:t>
            </a:r>
            <a:r>
              <a:rPr lang="en-US" altLang="zh-CN" dirty="0" smtClean="0"/>
              <a:t>,</a:t>
            </a:r>
            <a:r>
              <a:rPr lang="zh-CN" altLang="en-US" dirty="0" smtClean="0"/>
              <a:t>正式合作 的价格信息仅会邮件告知使用方的部门负责人</a:t>
            </a:r>
            <a:r>
              <a:rPr lang="en-US" altLang="zh-CN" dirty="0" smtClean="0"/>
              <a:t>,</a:t>
            </a:r>
            <a:r>
              <a:rPr lang="zh-CN" altLang="en-US" dirty="0" smtClean="0"/>
              <a:t>其中风控领域包 括分管副总经理</a:t>
            </a:r>
            <a:r>
              <a:rPr lang="en-US" altLang="zh-CN" dirty="0" smtClean="0"/>
              <a:t>,</a:t>
            </a:r>
            <a:r>
              <a:rPr lang="zh-CN" altLang="en-US" dirty="0" smtClean="0"/>
              <a:t>数据领域包括高级数据决策总监及数据商务</a:t>
            </a:r>
            <a:r>
              <a:rPr lang="zh-CN" altLang="en-US" dirty="0" smtClean="0"/>
              <a:t>总监。</a:t>
            </a:r>
          </a:p>
          <a:p>
            <a:r>
              <a:rPr lang="zh-CN" altLang="en-US" dirty="0"/>
              <a:t>为保证使用方了解新增数据源可能产生的</a:t>
            </a:r>
            <a:r>
              <a:rPr lang="zh-CN" altLang="en-US" dirty="0" smtClean="0"/>
              <a:t>使用</a:t>
            </a:r>
            <a:r>
              <a:rPr lang="zh-CN" altLang="en-US" dirty="0"/>
              <a:t>成本</a:t>
            </a:r>
            <a:r>
              <a:rPr lang="en-US" altLang="zh-CN" dirty="0"/>
              <a:t>,</a:t>
            </a:r>
            <a:r>
              <a:rPr lang="zh-CN" altLang="en-US" dirty="0"/>
              <a:t>数据商务人员应在第四章所述的各关键环节书面明确告 知收费情况</a:t>
            </a:r>
            <a:r>
              <a:rPr lang="en-US" altLang="zh-CN" dirty="0"/>
              <a:t>,</a:t>
            </a:r>
            <a:r>
              <a:rPr lang="zh-CN" altLang="en-US" dirty="0"/>
              <a:t>例如是否免费、包年不限量、包年限量、按条收费 等。 </a:t>
            </a:r>
            <a:endParaRPr lang="zh-CN" altLang="en-US" dirty="0" smtClean="0"/>
          </a:p>
          <a:p>
            <a:r>
              <a:rPr lang="zh-CN" altLang="en-US" dirty="0"/>
              <a:t>各数据使用方应严格遵守公司的保密制度</a:t>
            </a:r>
            <a:r>
              <a:rPr lang="en-US" altLang="zh-CN" dirty="0"/>
              <a:t>,</a:t>
            </a:r>
            <a:r>
              <a:rPr lang="zh-CN" altLang="en-US" dirty="0"/>
              <a:t>不 向非工作职责以外的人员透露相关价格信息</a:t>
            </a:r>
            <a:r>
              <a:rPr lang="zh-CN" altLang="en-US" dirty="0" smtClean="0"/>
              <a:t>。</a:t>
            </a:r>
            <a:endParaRPr lang="zh-CN" altLang="en-US" dirty="0"/>
          </a:p>
          <a:p>
            <a:endParaRPr lang="zh-TW" altLang="en-US" dirty="0"/>
          </a:p>
        </p:txBody>
      </p:sp>
    </p:spTree>
    <p:extLst>
      <p:ext uri="{BB962C8B-B14F-4D97-AF65-F5344CB8AC3E}">
        <p14:creationId xmlns:p14="http://schemas.microsoft.com/office/powerpoint/2010/main" val="368151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模型建设和变量构造管理制度</a:t>
            </a:r>
            <a:endParaRPr lang="zh-CN" altLang="en-US" dirty="0"/>
          </a:p>
        </p:txBody>
      </p:sp>
      <p:sp>
        <p:nvSpPr>
          <p:cNvPr id="3" name="内容占位符 2"/>
          <p:cNvSpPr>
            <a:spLocks noGrp="1"/>
          </p:cNvSpPr>
          <p:nvPr>
            <p:ph idx="1"/>
          </p:nvPr>
        </p:nvSpPr>
        <p:spPr/>
        <p:txBody>
          <a:bodyPr>
            <a:normAutofit/>
          </a:bodyPr>
          <a:lstStyle/>
          <a:p>
            <a:r>
              <a:rPr lang="zh-CN" altLang="en-US" dirty="0"/>
              <a:t>为确保马上消费金融股份有限公司</a:t>
            </a:r>
            <a:r>
              <a:rPr lang="en-US" altLang="zh-CN" dirty="0"/>
              <a:t>(</a:t>
            </a:r>
            <a:r>
              <a:rPr lang="zh-CN" altLang="en-US" dirty="0"/>
              <a:t>以下简称“公 司”</a:t>
            </a:r>
            <a:r>
              <a:rPr lang="en-US" altLang="zh-CN" dirty="0"/>
              <a:t>)</a:t>
            </a:r>
            <a:r>
              <a:rPr lang="zh-CN" altLang="en-US" dirty="0"/>
              <a:t>模型建设和变量构造的合法合规</a:t>
            </a:r>
            <a:r>
              <a:rPr lang="en-US" altLang="zh-CN" dirty="0"/>
              <a:t>,</a:t>
            </a:r>
            <a:r>
              <a:rPr lang="zh-CN" altLang="en-US" dirty="0"/>
              <a:t>规范模型建设和变量构 造的流程</a:t>
            </a:r>
            <a:r>
              <a:rPr lang="en-US" altLang="zh-CN" dirty="0"/>
              <a:t>,</a:t>
            </a:r>
            <a:r>
              <a:rPr lang="zh-CN" altLang="en-US" dirty="0"/>
              <a:t>按照国家法律法规及监管要求、公司内部管理制度</a:t>
            </a:r>
            <a:r>
              <a:rPr lang="en-US" altLang="zh-CN" dirty="0"/>
              <a:t>, </a:t>
            </a:r>
            <a:r>
              <a:rPr lang="zh-CN" altLang="en-US" dirty="0"/>
              <a:t>制定本制度。 </a:t>
            </a:r>
            <a:endParaRPr lang="zh-CN" altLang="en-US" dirty="0"/>
          </a:p>
          <a:p>
            <a:r>
              <a:rPr lang="zh-CN" altLang="en-US" dirty="0"/>
              <a:t>本制度适用于公司内所有与模型和变量相关的人 员</a:t>
            </a:r>
            <a:r>
              <a:rPr lang="en-US" altLang="zh-CN" dirty="0"/>
              <a:t>,</a:t>
            </a:r>
            <a:r>
              <a:rPr lang="zh-CN" altLang="en-US" dirty="0"/>
              <a:t>包括但不限于模型变量的分析建模人员及相关技术开发人员</a:t>
            </a:r>
            <a:r>
              <a:rPr lang="zh-CN" altLang="en-US" dirty="0" smtClean="0"/>
              <a:t>。</a:t>
            </a:r>
            <a:endParaRPr lang="zh-CN" altLang="en-US" dirty="0"/>
          </a:p>
        </p:txBody>
      </p:sp>
    </p:spTree>
    <p:extLst>
      <p:ext uri="{BB962C8B-B14F-4D97-AF65-F5344CB8AC3E}">
        <p14:creationId xmlns:p14="http://schemas.microsoft.com/office/powerpoint/2010/main" val="156477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1391056" cy="1143000"/>
          </a:xfrm>
        </p:spPr>
        <p:txBody>
          <a:bodyPr>
            <a:normAutofit/>
          </a:bodyPr>
          <a:lstStyle/>
          <a:p>
            <a:r>
              <a:rPr kumimoji="1" lang="zh-CN" altLang="en-US" dirty="0"/>
              <a:t>模型建设和变量构造管理</a:t>
            </a:r>
            <a:r>
              <a:rPr kumimoji="1" lang="zh-CN" altLang="en-US" dirty="0" smtClean="0"/>
              <a:t>制度</a:t>
            </a:r>
            <a:r>
              <a:rPr kumimoji="1" lang="zh-CN" altLang="en-US" dirty="0" smtClean="0"/>
              <a:t>－基本说明</a:t>
            </a:r>
            <a:endParaRPr lang="zh-CN" altLang="en-US" dirty="0"/>
          </a:p>
        </p:txBody>
      </p:sp>
      <p:sp>
        <p:nvSpPr>
          <p:cNvPr id="3" name="内容占位符 2"/>
          <p:cNvSpPr>
            <a:spLocks noGrp="1"/>
          </p:cNvSpPr>
          <p:nvPr>
            <p:ph idx="1"/>
          </p:nvPr>
        </p:nvSpPr>
        <p:spPr/>
        <p:txBody>
          <a:bodyPr>
            <a:normAutofit/>
          </a:bodyPr>
          <a:lstStyle/>
          <a:p>
            <a:r>
              <a:rPr lang="zh-CN" altLang="en-US" dirty="0"/>
              <a:t>变量构造是指基于公司合法合规获得的数据信息 </a:t>
            </a:r>
            <a:r>
              <a:rPr lang="en-US" altLang="zh-CN" dirty="0"/>
              <a:t>(</a:t>
            </a:r>
            <a:r>
              <a:rPr lang="zh-CN" altLang="en-US" dirty="0"/>
              <a:t>业务数据、征信数据以及外部数据源数据等</a:t>
            </a:r>
            <a:r>
              <a:rPr lang="en-US" altLang="zh-CN" dirty="0"/>
              <a:t>),</a:t>
            </a:r>
            <a:r>
              <a:rPr lang="zh-CN" altLang="en-US" dirty="0"/>
              <a:t>进行提炼、深 度加工</a:t>
            </a:r>
            <a:r>
              <a:rPr lang="en-US" altLang="zh-CN" dirty="0"/>
              <a:t>,</a:t>
            </a:r>
            <a:r>
              <a:rPr lang="zh-CN" altLang="en-US" dirty="0"/>
              <a:t>以创造商业价值。 </a:t>
            </a:r>
            <a:endParaRPr lang="zh-CN" altLang="en-US" dirty="0"/>
          </a:p>
          <a:p>
            <a:r>
              <a:rPr lang="zh-CN" altLang="en-US" dirty="0"/>
              <a:t>模型建设是指以业务目标为导向</a:t>
            </a:r>
            <a:r>
              <a:rPr lang="en-US" altLang="zh-CN" dirty="0"/>
              <a:t>,</a:t>
            </a:r>
            <a:r>
              <a:rPr lang="zh-CN" altLang="en-US" dirty="0"/>
              <a:t>基于变量数据</a:t>
            </a:r>
            <a:r>
              <a:rPr lang="en-US" altLang="zh-CN" dirty="0"/>
              <a:t>, </a:t>
            </a:r>
            <a:r>
              <a:rPr lang="zh-CN" altLang="en-US" dirty="0"/>
              <a:t>利用人工智能、机器学习等方法 构建决策模型。 </a:t>
            </a:r>
            <a:endParaRPr lang="zh-CN" altLang="en-US" dirty="0"/>
          </a:p>
        </p:txBody>
      </p:sp>
    </p:spTree>
    <p:extLst>
      <p:ext uri="{BB962C8B-B14F-4D97-AF65-F5344CB8AC3E}">
        <p14:creationId xmlns:p14="http://schemas.microsoft.com/office/powerpoint/2010/main" val="26301972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noFill/>
          <a:miter lim="800000"/>
          <a:headEnd/>
          <a:tailEnd/>
        </a:ln>
        <a:effectLst/>
      </a:spPr>
      <a:bodyPr anchor="ctr"/>
      <a:lstStyle>
        <a:defPPr>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19400</TotalTime>
  <Words>1869</Words>
  <Application>Microsoft Macintosh PowerPoint</Application>
  <PresentationFormat>自定义</PresentationFormat>
  <Paragraphs>117</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数据源接入及上线使用制度</vt:lpstr>
      <vt:lpstr>数据源接入及上线使用制度－基本说明</vt:lpstr>
      <vt:lpstr>数据源接入及上线使用制度－接入流程</vt:lpstr>
      <vt:lpstr>数据源接入及上线使用制度－使用流程</vt:lpstr>
      <vt:lpstr>数据源接入及上线使用制度－数据源的下线和停用</vt:lpstr>
      <vt:lpstr>数据源接入及上线使用制度－日常沟通</vt:lpstr>
      <vt:lpstr>模型建设和变量构造管理制度</vt:lpstr>
      <vt:lpstr>模型建设和变量构造管理制度－基本说明</vt:lpstr>
      <vt:lpstr>模型建设和变量构造管理制度－工作职责 </vt:lpstr>
      <vt:lpstr>模型建设和变量构造管理制度－工作流程 </vt:lpstr>
      <vt:lpstr>模型建设和变量构造管理制度－日常规范 </vt:lpstr>
      <vt:lpstr>模型建设和变量构造管理制度－追责罚则 </vt:lpstr>
      <vt:lpstr>数据分析与决策制度</vt:lpstr>
      <vt:lpstr>数据分析与决策制度－目的与范围 </vt:lpstr>
      <vt:lpstr>数据分析与决策制度－职责及工作内容 </vt:lpstr>
      <vt:lpstr>数据分析与决策制度－工作程序</vt:lpstr>
      <vt:lpstr>数据分析与决策制度－注意事项</vt:lpstr>
      <vt:lpstr>个人征信管理制度</vt:lpstr>
      <vt:lpstr>个人征信管理制度－组织架构和工作职责</vt:lpstr>
      <vt:lpstr>个人征信管理制度－用户管理</vt:lpstr>
      <vt:lpstr>个人征信管理制度－信用信息的查询及授权</vt:lpstr>
      <vt:lpstr>个人征信管理制度－信用信息的报送及征信数据质量的管理</vt:lpstr>
      <vt:lpstr>个人征信管理制度－征信业务检查与培训</vt:lpstr>
      <vt:lpstr>个人征信管理制度－审计监督</vt:lpstr>
      <vt:lpstr>个人征信管理制度－责任追究</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msjr</dc:creator>
  <cp:lastModifiedBy>Li</cp:lastModifiedBy>
  <cp:revision>2078</cp:revision>
  <cp:lastPrinted>2016-03-26T10:03:07Z</cp:lastPrinted>
  <dcterms:created xsi:type="dcterms:W3CDTF">2015-07-17T07:34:10Z</dcterms:created>
  <dcterms:modified xsi:type="dcterms:W3CDTF">2017-04-24T04:21:10Z</dcterms:modified>
</cp:coreProperties>
</file>