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2"/>
  </p:notesMasterIdLst>
  <p:sldIdLst>
    <p:sldId id="256" r:id="rId2"/>
    <p:sldId id="257" r:id="rId3"/>
    <p:sldId id="280" r:id="rId4"/>
    <p:sldId id="281" r:id="rId5"/>
    <p:sldId id="269" r:id="rId6"/>
    <p:sldId id="270" r:id="rId7"/>
    <p:sldId id="273" r:id="rId8"/>
    <p:sldId id="272" r:id="rId9"/>
    <p:sldId id="274" r:id="rId10"/>
    <p:sldId id="271" r:id="rId11"/>
    <p:sldId id="264" r:id="rId12"/>
    <p:sldId id="266" r:id="rId13"/>
    <p:sldId id="267" r:id="rId14"/>
    <p:sldId id="268" r:id="rId15"/>
    <p:sldId id="275" r:id="rId16"/>
    <p:sldId id="276" r:id="rId17"/>
    <p:sldId id="277" r:id="rId18"/>
    <p:sldId id="282" r:id="rId19"/>
    <p:sldId id="279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个性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/>
    <p:restoredTop sz="94701"/>
  </p:normalViewPr>
  <p:slideViewPr>
    <p:cSldViewPr snapToGrid="0" snapToObjects="1">
      <p:cViewPr varScale="1">
        <p:scale>
          <a:sx n="147" d="100"/>
          <a:sy n="147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CD3AB2-3520-6641-9979-F1DFF62F934E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22A1C37-B850-C945-A509-58E4E8318169}">
      <dgm:prSet phldrT="[文本]"/>
      <dgm:spPr/>
      <dgm:t>
        <a:bodyPr/>
        <a:lstStyle/>
        <a:p>
          <a:r>
            <a:rPr lang="zh-CN" b="1" dirty="0" smtClean="0"/>
            <a:t>数据采集</a:t>
          </a:r>
          <a:endParaRPr lang="zh-CN" altLang="en-US" dirty="0"/>
        </a:p>
      </dgm:t>
    </dgm:pt>
    <dgm:pt modelId="{DD09227C-E59A-034A-8540-EA837D7E1438}" type="parTrans" cxnId="{DB5E6904-2331-CA49-A911-BAEBA920D147}">
      <dgm:prSet/>
      <dgm:spPr/>
      <dgm:t>
        <a:bodyPr/>
        <a:lstStyle/>
        <a:p>
          <a:endParaRPr lang="zh-CN" altLang="en-US"/>
        </a:p>
      </dgm:t>
    </dgm:pt>
    <dgm:pt modelId="{D7B473A9-70D2-C347-B698-1EFA855BBBEE}" type="sibTrans" cxnId="{DB5E6904-2331-CA49-A911-BAEBA920D147}">
      <dgm:prSet/>
      <dgm:spPr/>
      <dgm:t>
        <a:bodyPr/>
        <a:lstStyle/>
        <a:p>
          <a:endParaRPr lang="zh-CN" altLang="en-US"/>
        </a:p>
      </dgm:t>
    </dgm:pt>
    <dgm:pt modelId="{6B3D9574-7B6C-FC4F-B23C-6D56ABD9C0F6}">
      <dgm:prSet phldrT="[文本]"/>
      <dgm:spPr/>
      <dgm:t>
        <a:bodyPr/>
        <a:lstStyle/>
        <a:p>
          <a:r>
            <a:rPr lang="zh-CN" b="1" dirty="0" smtClean="0"/>
            <a:t>数据处理</a:t>
          </a:r>
          <a:endParaRPr lang="zh-CN" altLang="en-US" dirty="0"/>
        </a:p>
      </dgm:t>
    </dgm:pt>
    <dgm:pt modelId="{8A8526F1-04BD-8946-9DFA-67D601D9711A}" type="parTrans" cxnId="{7D2A4B48-0FB7-B244-9BF7-CF29E8DFF688}">
      <dgm:prSet/>
      <dgm:spPr/>
      <dgm:t>
        <a:bodyPr/>
        <a:lstStyle/>
        <a:p>
          <a:endParaRPr lang="zh-CN" altLang="en-US"/>
        </a:p>
      </dgm:t>
    </dgm:pt>
    <dgm:pt modelId="{C18E4F1A-E022-2D43-ADF6-B16AA29B49A8}" type="sibTrans" cxnId="{7D2A4B48-0FB7-B244-9BF7-CF29E8DFF688}">
      <dgm:prSet/>
      <dgm:spPr/>
      <dgm:t>
        <a:bodyPr/>
        <a:lstStyle/>
        <a:p>
          <a:endParaRPr lang="zh-CN" altLang="en-US"/>
        </a:p>
      </dgm:t>
    </dgm:pt>
    <dgm:pt modelId="{EAAB6380-F1D5-2641-95EF-456C198CA594}">
      <dgm:prSet phldrT="[文本]"/>
      <dgm:spPr/>
      <dgm:t>
        <a:bodyPr/>
        <a:lstStyle/>
        <a:p>
          <a:r>
            <a:rPr lang="zh-CN" b="1" dirty="0" smtClean="0"/>
            <a:t>数据分析</a:t>
          </a:r>
          <a:endParaRPr lang="zh-CN" altLang="en-US" dirty="0"/>
        </a:p>
      </dgm:t>
    </dgm:pt>
    <dgm:pt modelId="{BC2F3097-B436-134F-B8CC-2BCA634D9DAA}" type="parTrans" cxnId="{CC05A07C-CC5F-5B4B-B73A-13248EC5D66C}">
      <dgm:prSet/>
      <dgm:spPr/>
      <dgm:t>
        <a:bodyPr/>
        <a:lstStyle/>
        <a:p>
          <a:endParaRPr lang="zh-CN" altLang="en-US"/>
        </a:p>
      </dgm:t>
    </dgm:pt>
    <dgm:pt modelId="{426EB4CF-70CB-BD47-B52B-C648862A60BC}" type="sibTrans" cxnId="{CC05A07C-CC5F-5B4B-B73A-13248EC5D66C}">
      <dgm:prSet/>
      <dgm:spPr/>
      <dgm:t>
        <a:bodyPr/>
        <a:lstStyle/>
        <a:p>
          <a:endParaRPr lang="zh-CN" altLang="en-US"/>
        </a:p>
      </dgm:t>
    </dgm:pt>
    <dgm:pt modelId="{2764A6B8-2F36-7A4F-9CE2-A9633359E3BC}">
      <dgm:prSet/>
      <dgm:spPr/>
      <dgm:t>
        <a:bodyPr/>
        <a:lstStyle/>
        <a:p>
          <a:r>
            <a:rPr lang="zh-CN" b="1" smtClean="0"/>
            <a:t>数据可视化</a:t>
          </a:r>
          <a:endParaRPr lang="zh-CN" altLang="en-US" dirty="0"/>
        </a:p>
      </dgm:t>
    </dgm:pt>
    <dgm:pt modelId="{CCD01074-644A-1948-9428-EDA27D629ABD}" type="parTrans" cxnId="{AC2C1FB9-5487-5242-8B03-99108CA12897}">
      <dgm:prSet/>
      <dgm:spPr/>
      <dgm:t>
        <a:bodyPr/>
        <a:lstStyle/>
        <a:p>
          <a:endParaRPr lang="zh-CN" altLang="en-US"/>
        </a:p>
      </dgm:t>
    </dgm:pt>
    <dgm:pt modelId="{014DCF62-A23F-CF4F-8BFA-E85157CCCEFE}" type="sibTrans" cxnId="{AC2C1FB9-5487-5242-8B03-99108CA12897}">
      <dgm:prSet/>
      <dgm:spPr/>
      <dgm:t>
        <a:bodyPr/>
        <a:lstStyle/>
        <a:p>
          <a:endParaRPr lang="zh-CN" altLang="en-US"/>
        </a:p>
      </dgm:t>
    </dgm:pt>
    <dgm:pt modelId="{653617B0-338E-DF4C-80DB-677818ABC7BE}" type="pres">
      <dgm:prSet presAssocID="{F1CD3AB2-3520-6641-9979-F1DFF62F934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FA94DAC-1E65-CF4E-9A35-1E0FF002FE72}" type="pres">
      <dgm:prSet presAssocID="{F1CD3AB2-3520-6641-9979-F1DFF62F934E}" presName="dummyMaxCanvas" presStyleCnt="0">
        <dgm:presLayoutVars/>
      </dgm:prSet>
      <dgm:spPr/>
    </dgm:pt>
    <dgm:pt modelId="{E328C0D1-CDF2-7A49-913F-F09ECD9921F0}" type="pres">
      <dgm:prSet presAssocID="{F1CD3AB2-3520-6641-9979-F1DFF62F934E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5F8AD2-2BF5-444C-B5EA-5BA44EAD9DCF}" type="pres">
      <dgm:prSet presAssocID="{F1CD3AB2-3520-6641-9979-F1DFF62F934E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B39D0B-8B8A-F64C-B8AB-8FAD24A80C1F}" type="pres">
      <dgm:prSet presAssocID="{F1CD3AB2-3520-6641-9979-F1DFF62F934E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89E1E3-2E47-EF4B-B861-A87161E7B54F}" type="pres">
      <dgm:prSet presAssocID="{F1CD3AB2-3520-6641-9979-F1DFF62F934E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F37858-143B-0A4C-B060-8AB7DA356E7F}" type="pres">
      <dgm:prSet presAssocID="{F1CD3AB2-3520-6641-9979-F1DFF62F934E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88BC4D-FF08-F64E-A445-B92566665297}" type="pres">
      <dgm:prSet presAssocID="{F1CD3AB2-3520-6641-9979-F1DFF62F934E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EE8FC7-5E35-8242-AEC0-1DADAB01385A}" type="pres">
      <dgm:prSet presAssocID="{F1CD3AB2-3520-6641-9979-F1DFF62F934E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1FD387-74D2-C347-8531-F1A0A0D28A1C}" type="pres">
      <dgm:prSet presAssocID="{F1CD3AB2-3520-6641-9979-F1DFF62F934E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67BC60-0833-454D-9DE1-5D87275E48F2}" type="pres">
      <dgm:prSet presAssocID="{F1CD3AB2-3520-6641-9979-F1DFF62F934E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1197D6-4823-6048-9E57-2928A7CBE807}" type="pres">
      <dgm:prSet presAssocID="{F1CD3AB2-3520-6641-9979-F1DFF62F934E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979C62-9DC0-E940-9D7C-E09FEF1818E0}" type="pres">
      <dgm:prSet presAssocID="{F1CD3AB2-3520-6641-9979-F1DFF62F934E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0776E7B-1617-584E-A825-B70DDB76BA5E}" type="presOf" srcId="{C18E4F1A-E022-2D43-ADF6-B16AA29B49A8}" destId="{E288BC4D-FF08-F64E-A445-B92566665297}" srcOrd="0" destOrd="0" presId="urn:microsoft.com/office/officeart/2005/8/layout/vProcess5"/>
    <dgm:cxn modelId="{C445B113-EEE3-4047-96BD-72749EFCF264}" type="presOf" srcId="{2764A6B8-2F36-7A4F-9CE2-A9633359E3BC}" destId="{ED89E1E3-2E47-EF4B-B861-A87161E7B54F}" srcOrd="0" destOrd="0" presId="urn:microsoft.com/office/officeart/2005/8/layout/vProcess5"/>
    <dgm:cxn modelId="{DB5E6904-2331-CA49-A911-BAEBA920D147}" srcId="{F1CD3AB2-3520-6641-9979-F1DFF62F934E}" destId="{B22A1C37-B850-C945-A509-58E4E8318169}" srcOrd="0" destOrd="0" parTransId="{DD09227C-E59A-034A-8540-EA837D7E1438}" sibTransId="{D7B473A9-70D2-C347-B698-1EFA855BBBEE}"/>
    <dgm:cxn modelId="{BD34B32A-4EA9-7042-AB90-18700750CDF9}" type="presOf" srcId="{EAAB6380-F1D5-2641-95EF-456C198CA594}" destId="{D8B39D0B-8B8A-F64C-B8AB-8FAD24A80C1F}" srcOrd="0" destOrd="0" presId="urn:microsoft.com/office/officeart/2005/8/layout/vProcess5"/>
    <dgm:cxn modelId="{9A6E52F0-6609-9741-8815-6E5129712A1B}" type="presOf" srcId="{D7B473A9-70D2-C347-B698-1EFA855BBBEE}" destId="{9AF37858-143B-0A4C-B060-8AB7DA356E7F}" srcOrd="0" destOrd="0" presId="urn:microsoft.com/office/officeart/2005/8/layout/vProcess5"/>
    <dgm:cxn modelId="{B2CD9DCB-2C26-C04A-A1B7-DFA699D7D569}" type="presOf" srcId="{EAAB6380-F1D5-2641-95EF-456C198CA594}" destId="{791197D6-4823-6048-9E57-2928A7CBE807}" srcOrd="1" destOrd="0" presId="urn:microsoft.com/office/officeart/2005/8/layout/vProcess5"/>
    <dgm:cxn modelId="{62A76BAF-14EB-BF4C-8D31-6D5C136ED487}" type="presOf" srcId="{2764A6B8-2F36-7A4F-9CE2-A9633359E3BC}" destId="{65979C62-9DC0-E940-9D7C-E09FEF1818E0}" srcOrd="1" destOrd="0" presId="urn:microsoft.com/office/officeart/2005/8/layout/vProcess5"/>
    <dgm:cxn modelId="{E165E294-7F37-0F47-BFA4-7D2F6DDCD497}" type="presOf" srcId="{B22A1C37-B850-C945-A509-58E4E8318169}" destId="{E328C0D1-CDF2-7A49-913F-F09ECD9921F0}" srcOrd="0" destOrd="0" presId="urn:microsoft.com/office/officeart/2005/8/layout/vProcess5"/>
    <dgm:cxn modelId="{5806C239-257E-D84C-B073-9419CF8B51FE}" type="presOf" srcId="{F1CD3AB2-3520-6641-9979-F1DFF62F934E}" destId="{653617B0-338E-DF4C-80DB-677818ABC7BE}" srcOrd="0" destOrd="0" presId="urn:microsoft.com/office/officeart/2005/8/layout/vProcess5"/>
    <dgm:cxn modelId="{AB788161-22AC-1B4D-8E4B-5D5191493955}" type="presOf" srcId="{B22A1C37-B850-C945-A509-58E4E8318169}" destId="{DA1FD387-74D2-C347-8531-F1A0A0D28A1C}" srcOrd="1" destOrd="0" presId="urn:microsoft.com/office/officeart/2005/8/layout/vProcess5"/>
    <dgm:cxn modelId="{2E5F9E79-DFE0-0749-9522-D6F7EC7B0D96}" type="presOf" srcId="{6B3D9574-7B6C-FC4F-B23C-6D56ABD9C0F6}" destId="{0B5F8AD2-2BF5-444C-B5EA-5BA44EAD9DCF}" srcOrd="0" destOrd="0" presId="urn:microsoft.com/office/officeart/2005/8/layout/vProcess5"/>
    <dgm:cxn modelId="{7D2A4B48-0FB7-B244-9BF7-CF29E8DFF688}" srcId="{F1CD3AB2-3520-6641-9979-F1DFF62F934E}" destId="{6B3D9574-7B6C-FC4F-B23C-6D56ABD9C0F6}" srcOrd="1" destOrd="0" parTransId="{8A8526F1-04BD-8946-9DFA-67D601D9711A}" sibTransId="{C18E4F1A-E022-2D43-ADF6-B16AA29B49A8}"/>
    <dgm:cxn modelId="{655F592C-2E2D-194B-B4D3-5C1D3B2EE916}" type="presOf" srcId="{6B3D9574-7B6C-FC4F-B23C-6D56ABD9C0F6}" destId="{FB67BC60-0833-454D-9DE1-5D87275E48F2}" srcOrd="1" destOrd="0" presId="urn:microsoft.com/office/officeart/2005/8/layout/vProcess5"/>
    <dgm:cxn modelId="{F5BFDF86-E2E8-064A-A5ED-2FB84E6E7E2D}" type="presOf" srcId="{426EB4CF-70CB-BD47-B52B-C648862A60BC}" destId="{0AEE8FC7-5E35-8242-AEC0-1DADAB01385A}" srcOrd="0" destOrd="0" presId="urn:microsoft.com/office/officeart/2005/8/layout/vProcess5"/>
    <dgm:cxn modelId="{AC2C1FB9-5487-5242-8B03-99108CA12897}" srcId="{F1CD3AB2-3520-6641-9979-F1DFF62F934E}" destId="{2764A6B8-2F36-7A4F-9CE2-A9633359E3BC}" srcOrd="3" destOrd="0" parTransId="{CCD01074-644A-1948-9428-EDA27D629ABD}" sibTransId="{014DCF62-A23F-CF4F-8BFA-E85157CCCEFE}"/>
    <dgm:cxn modelId="{CC05A07C-CC5F-5B4B-B73A-13248EC5D66C}" srcId="{F1CD3AB2-3520-6641-9979-F1DFF62F934E}" destId="{EAAB6380-F1D5-2641-95EF-456C198CA594}" srcOrd="2" destOrd="0" parTransId="{BC2F3097-B436-134F-B8CC-2BCA634D9DAA}" sibTransId="{426EB4CF-70CB-BD47-B52B-C648862A60BC}"/>
    <dgm:cxn modelId="{522E7492-A386-BC45-9078-D8BAFF11B8BC}" type="presParOf" srcId="{653617B0-338E-DF4C-80DB-677818ABC7BE}" destId="{3FA94DAC-1E65-CF4E-9A35-1E0FF002FE72}" srcOrd="0" destOrd="0" presId="urn:microsoft.com/office/officeart/2005/8/layout/vProcess5"/>
    <dgm:cxn modelId="{F1A1EAFA-2F34-7342-A68B-FCCC1E022A04}" type="presParOf" srcId="{653617B0-338E-DF4C-80DB-677818ABC7BE}" destId="{E328C0D1-CDF2-7A49-913F-F09ECD9921F0}" srcOrd="1" destOrd="0" presId="urn:microsoft.com/office/officeart/2005/8/layout/vProcess5"/>
    <dgm:cxn modelId="{BB1B4E9B-D2EA-E241-9B1A-10F11F67D12F}" type="presParOf" srcId="{653617B0-338E-DF4C-80DB-677818ABC7BE}" destId="{0B5F8AD2-2BF5-444C-B5EA-5BA44EAD9DCF}" srcOrd="2" destOrd="0" presId="urn:microsoft.com/office/officeart/2005/8/layout/vProcess5"/>
    <dgm:cxn modelId="{59300ED1-E224-9D49-B0B4-8A46339EAA11}" type="presParOf" srcId="{653617B0-338E-DF4C-80DB-677818ABC7BE}" destId="{D8B39D0B-8B8A-F64C-B8AB-8FAD24A80C1F}" srcOrd="3" destOrd="0" presId="urn:microsoft.com/office/officeart/2005/8/layout/vProcess5"/>
    <dgm:cxn modelId="{676C8069-BE5D-6641-B259-F1DB3D6ED5CC}" type="presParOf" srcId="{653617B0-338E-DF4C-80DB-677818ABC7BE}" destId="{ED89E1E3-2E47-EF4B-B861-A87161E7B54F}" srcOrd="4" destOrd="0" presId="urn:microsoft.com/office/officeart/2005/8/layout/vProcess5"/>
    <dgm:cxn modelId="{2F1B3DB0-3FC5-D245-8A2C-F6B6F86FEC79}" type="presParOf" srcId="{653617B0-338E-DF4C-80DB-677818ABC7BE}" destId="{9AF37858-143B-0A4C-B060-8AB7DA356E7F}" srcOrd="5" destOrd="0" presId="urn:microsoft.com/office/officeart/2005/8/layout/vProcess5"/>
    <dgm:cxn modelId="{8E0E1B3E-87A2-7C45-B902-7242C6C631D2}" type="presParOf" srcId="{653617B0-338E-DF4C-80DB-677818ABC7BE}" destId="{E288BC4D-FF08-F64E-A445-B92566665297}" srcOrd="6" destOrd="0" presId="urn:microsoft.com/office/officeart/2005/8/layout/vProcess5"/>
    <dgm:cxn modelId="{8ACDCC0F-50F1-A14A-A5A0-7F036F08DF4E}" type="presParOf" srcId="{653617B0-338E-DF4C-80DB-677818ABC7BE}" destId="{0AEE8FC7-5E35-8242-AEC0-1DADAB01385A}" srcOrd="7" destOrd="0" presId="urn:microsoft.com/office/officeart/2005/8/layout/vProcess5"/>
    <dgm:cxn modelId="{931033E4-0B59-3845-AB92-BD443FB0CF5B}" type="presParOf" srcId="{653617B0-338E-DF4C-80DB-677818ABC7BE}" destId="{DA1FD387-74D2-C347-8531-F1A0A0D28A1C}" srcOrd="8" destOrd="0" presId="urn:microsoft.com/office/officeart/2005/8/layout/vProcess5"/>
    <dgm:cxn modelId="{5BAC409D-968A-8541-ABD4-71D40DA376F7}" type="presParOf" srcId="{653617B0-338E-DF4C-80DB-677818ABC7BE}" destId="{FB67BC60-0833-454D-9DE1-5D87275E48F2}" srcOrd="9" destOrd="0" presId="urn:microsoft.com/office/officeart/2005/8/layout/vProcess5"/>
    <dgm:cxn modelId="{588F166C-B22D-0E45-BD25-042FDFF40803}" type="presParOf" srcId="{653617B0-338E-DF4C-80DB-677818ABC7BE}" destId="{791197D6-4823-6048-9E57-2928A7CBE807}" srcOrd="10" destOrd="0" presId="urn:microsoft.com/office/officeart/2005/8/layout/vProcess5"/>
    <dgm:cxn modelId="{0D71E74D-DA48-7F40-B047-F453EECC3400}" type="presParOf" srcId="{653617B0-338E-DF4C-80DB-677818ABC7BE}" destId="{65979C62-9DC0-E940-9D7C-E09FEF1818E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8C0D1-CDF2-7A49-913F-F09ECD9921F0}">
      <dsp:nvSpPr>
        <dsp:cNvPr id="0" name=""/>
        <dsp:cNvSpPr/>
      </dsp:nvSpPr>
      <dsp:spPr>
        <a:xfrm>
          <a:off x="0" y="0"/>
          <a:ext cx="6437558" cy="569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b="1" kern="1200" dirty="0" smtClean="0"/>
            <a:t>数据采集</a:t>
          </a:r>
          <a:endParaRPr lang="zh-CN" altLang="en-US" sz="2300" kern="1200" dirty="0"/>
        </a:p>
      </dsp:txBody>
      <dsp:txXfrm>
        <a:off x="16683" y="16683"/>
        <a:ext cx="5774784" cy="536233"/>
      </dsp:txXfrm>
    </dsp:sp>
    <dsp:sp modelId="{0B5F8AD2-2BF5-444C-B5EA-5BA44EAD9DCF}">
      <dsp:nvSpPr>
        <dsp:cNvPr id="0" name=""/>
        <dsp:cNvSpPr/>
      </dsp:nvSpPr>
      <dsp:spPr>
        <a:xfrm>
          <a:off x="539145" y="673163"/>
          <a:ext cx="6437558" cy="569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b="1" kern="1200" dirty="0" smtClean="0"/>
            <a:t>数据处理</a:t>
          </a:r>
          <a:endParaRPr lang="zh-CN" altLang="en-US" sz="2300" kern="1200" dirty="0"/>
        </a:p>
      </dsp:txBody>
      <dsp:txXfrm>
        <a:off x="555828" y="689846"/>
        <a:ext cx="5494807" cy="536233"/>
      </dsp:txXfrm>
    </dsp:sp>
    <dsp:sp modelId="{D8B39D0B-8B8A-F64C-B8AB-8FAD24A80C1F}">
      <dsp:nvSpPr>
        <dsp:cNvPr id="0" name=""/>
        <dsp:cNvSpPr/>
      </dsp:nvSpPr>
      <dsp:spPr>
        <a:xfrm>
          <a:off x="1070244" y="1346326"/>
          <a:ext cx="6437558" cy="569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b="1" kern="1200" dirty="0" smtClean="0"/>
            <a:t>数据分析</a:t>
          </a:r>
          <a:endParaRPr lang="zh-CN" altLang="en-US" sz="2300" kern="1200" dirty="0"/>
        </a:p>
      </dsp:txBody>
      <dsp:txXfrm>
        <a:off x="1086927" y="1363009"/>
        <a:ext cx="5502854" cy="536233"/>
      </dsp:txXfrm>
    </dsp:sp>
    <dsp:sp modelId="{ED89E1E3-2E47-EF4B-B861-A87161E7B54F}">
      <dsp:nvSpPr>
        <dsp:cNvPr id="0" name=""/>
        <dsp:cNvSpPr/>
      </dsp:nvSpPr>
      <dsp:spPr>
        <a:xfrm>
          <a:off x="1609389" y="2019489"/>
          <a:ext cx="6437558" cy="569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b="1" kern="1200" smtClean="0"/>
            <a:t>数据可视化</a:t>
          </a:r>
          <a:endParaRPr lang="zh-CN" altLang="en-US" sz="2300" kern="1200" dirty="0"/>
        </a:p>
      </dsp:txBody>
      <dsp:txXfrm>
        <a:off x="1626072" y="2036172"/>
        <a:ext cx="5494807" cy="536233"/>
      </dsp:txXfrm>
    </dsp:sp>
    <dsp:sp modelId="{9AF37858-143B-0A4C-B060-8AB7DA356E7F}">
      <dsp:nvSpPr>
        <dsp:cNvPr id="0" name=""/>
        <dsp:cNvSpPr/>
      </dsp:nvSpPr>
      <dsp:spPr>
        <a:xfrm>
          <a:off x="6067318" y="436261"/>
          <a:ext cx="370239" cy="37023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6150622" y="436261"/>
        <a:ext cx="203631" cy="278605"/>
      </dsp:txXfrm>
    </dsp:sp>
    <dsp:sp modelId="{E288BC4D-FF08-F64E-A445-B92566665297}">
      <dsp:nvSpPr>
        <dsp:cNvPr id="0" name=""/>
        <dsp:cNvSpPr/>
      </dsp:nvSpPr>
      <dsp:spPr>
        <a:xfrm>
          <a:off x="6606464" y="1109424"/>
          <a:ext cx="370239" cy="37023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6689768" y="1109424"/>
        <a:ext cx="203631" cy="278605"/>
      </dsp:txXfrm>
    </dsp:sp>
    <dsp:sp modelId="{0AEE8FC7-5E35-8242-AEC0-1DADAB01385A}">
      <dsp:nvSpPr>
        <dsp:cNvPr id="0" name=""/>
        <dsp:cNvSpPr/>
      </dsp:nvSpPr>
      <dsp:spPr>
        <a:xfrm>
          <a:off x="7137562" y="1782587"/>
          <a:ext cx="370239" cy="37023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7220866" y="1782587"/>
        <a:ext cx="203631" cy="278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C4F38-E398-0E48-B4C5-91AD08CF6B2C}" type="datetimeFigureOut">
              <a:rPr kumimoji="1" lang="zh-CN" altLang="en-US" smtClean="0"/>
              <a:t>2017/11/20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70C6E-ECCC-3C48-958F-E8F84D72A2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552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hc360.com/cp/xian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5672" y="-188105"/>
            <a:ext cx="9418320" cy="4041648"/>
          </a:xfrm>
        </p:spPr>
        <p:txBody>
          <a:bodyPr/>
          <a:lstStyle/>
          <a:p>
            <a:r>
              <a:rPr lang="zh-CN" altLang="zh-CN" b="1" u="sng" dirty="0" smtClean="0"/>
              <a:t>基于</a:t>
            </a:r>
            <a:r>
              <a:rPr lang="zh-CN" altLang="zh-CN" b="1" u="sng" dirty="0"/>
              <a:t>机器学习算法的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b="1" dirty="0"/>
              <a:t>      </a:t>
            </a:r>
            <a:r>
              <a:rPr lang="zh-CN" altLang="zh-CN" b="1" u="sng" dirty="0" smtClean="0"/>
              <a:t>影视</a:t>
            </a:r>
            <a:r>
              <a:rPr lang="zh-CN" altLang="zh-CN" b="1" u="sng" dirty="0"/>
              <a:t>数据分析系统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5672" y="4223657"/>
            <a:ext cx="9418320" cy="1691640"/>
          </a:xfrm>
        </p:spPr>
        <p:txBody>
          <a:bodyPr/>
          <a:lstStyle/>
          <a:p>
            <a:r>
              <a:rPr kumimoji="1" lang="zh-CN" altLang="en-US" dirty="0" smtClean="0"/>
              <a:t>指导老师：袁宇丹</a:t>
            </a:r>
            <a:endParaRPr kumimoji="1" lang="en-US" altLang="zh-CN" dirty="0" smtClean="0"/>
          </a:p>
          <a:p>
            <a:r>
              <a:rPr kumimoji="1" lang="zh-CN" altLang="en-US" dirty="0" smtClean="0"/>
              <a:t>项目成员：邓高登，崔力辉，王世卿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1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762002"/>
            <a:ext cx="9418320" cy="522514"/>
          </a:xfrm>
        </p:spPr>
        <p:txBody>
          <a:bodyPr>
            <a:noAutofit/>
          </a:bodyPr>
          <a:lstStyle/>
          <a:p>
            <a:r>
              <a:rPr kumimoji="1" lang="zh-CN" altLang="en-US" sz="4400" dirty="0" smtClean="0"/>
              <a:t>系统框架：</a:t>
            </a:r>
            <a:endParaRPr kumimoji="1" lang="zh-CN" altLang="en-US" sz="4400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261872" y="9760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934239"/>
              </p:ext>
            </p:extLst>
          </p:nvPr>
        </p:nvGraphicFramePr>
        <p:xfrm>
          <a:off x="1734482" y="1647286"/>
          <a:ext cx="7450613" cy="40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r:id="rId3" imgW="5384800" imgH="4686300" progId="Visio.Drawing.15">
                  <p:embed/>
                </p:oleObj>
              </mc:Choice>
              <mc:Fallback>
                <p:oleObj r:id="rId3" imgW="5384800" imgH="4686300" progId="Visio.Drawing.1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4482" y="1647286"/>
                        <a:ext cx="7450613" cy="4076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261872" y="55099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60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762002"/>
            <a:ext cx="9418320" cy="522514"/>
          </a:xfrm>
        </p:spPr>
        <p:txBody>
          <a:bodyPr>
            <a:noAutofit/>
          </a:bodyPr>
          <a:lstStyle/>
          <a:p>
            <a:r>
              <a:rPr kumimoji="1" lang="zh-CN" altLang="en-US" sz="4400" dirty="0" smtClean="0"/>
              <a:t>数据采集：</a:t>
            </a:r>
            <a:endParaRPr kumimoji="1"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1872" y="1589314"/>
            <a:ext cx="9418320" cy="4430486"/>
          </a:xfrm>
        </p:spPr>
        <p:txBody>
          <a:bodyPr>
            <a:normAutofit/>
          </a:bodyPr>
          <a:lstStyle/>
          <a:p>
            <a:r>
              <a:rPr lang="zh-CN" altLang="zh-CN" sz="3600" b="1" dirty="0"/>
              <a:t>完整的爬虫一般会包含如下三个模块</a:t>
            </a:r>
            <a:r>
              <a:rPr lang="zh-CN" altLang="zh-CN" sz="3600" b="1" dirty="0" smtClean="0"/>
              <a:t>：</a:t>
            </a:r>
            <a:endParaRPr lang="en-US" altLang="zh-CN" sz="3600" b="1" dirty="0" smtClean="0"/>
          </a:p>
          <a:p>
            <a:pPr marL="457200" indent="-457200">
              <a:buAutoNum type="arabicParenBoth"/>
            </a:pPr>
            <a:r>
              <a:rPr lang="zh-CN" altLang="zh-CN" sz="3600" b="1" dirty="0" smtClean="0"/>
              <a:t>网络</a:t>
            </a:r>
            <a:r>
              <a:rPr lang="zh-CN" altLang="zh-CN" sz="3600" b="1" dirty="0"/>
              <a:t>请求</a:t>
            </a:r>
            <a:r>
              <a:rPr lang="zh-CN" altLang="zh-CN" sz="3600" b="1" dirty="0" smtClean="0"/>
              <a:t>模块</a:t>
            </a:r>
            <a:r>
              <a:rPr lang="zh-CN" altLang="en-US" sz="3600" b="1" dirty="0" smtClean="0"/>
              <a:t>：</a:t>
            </a:r>
            <a:r>
              <a:rPr lang="en-US" altLang="zh-CN" sz="3600" b="1" dirty="0"/>
              <a:t> </a:t>
            </a:r>
            <a:r>
              <a:rPr lang="en-US" altLang="zh-CN" sz="3600" b="1" dirty="0" err="1" smtClean="0"/>
              <a:t>beautifulsoup,requests</a:t>
            </a:r>
            <a:endParaRPr lang="en-US" altLang="zh-CN" sz="3600" b="1" dirty="0" smtClean="0"/>
          </a:p>
          <a:p>
            <a:pPr marL="457200" indent="-457200">
              <a:buAutoNum type="arabicParenBoth"/>
            </a:pPr>
            <a:r>
              <a:rPr lang="zh-CN" altLang="zh-CN" sz="3600" b="1" dirty="0" smtClean="0"/>
              <a:t>爬取</a:t>
            </a:r>
            <a:r>
              <a:rPr lang="zh-CN" altLang="zh-CN" sz="3600" b="1" dirty="0"/>
              <a:t>流程控制模块</a:t>
            </a:r>
            <a:r>
              <a:rPr lang="en-US" altLang="zh-CN" sz="3600" b="1" dirty="0"/>
              <a:t> </a:t>
            </a:r>
            <a:r>
              <a:rPr lang="en-US" altLang="zh-CN" sz="3600" b="1" dirty="0" smtClean="0"/>
              <a:t>:</a:t>
            </a:r>
            <a:r>
              <a:rPr lang="en-US" altLang="zh-CN" sz="3600" dirty="0"/>
              <a:t> selenium</a:t>
            </a:r>
            <a:endParaRPr lang="en-US" altLang="zh-CN" sz="3600" b="1" dirty="0" smtClean="0"/>
          </a:p>
          <a:p>
            <a:pPr marL="457200" indent="-457200">
              <a:buAutoNum type="arabicParenBoth"/>
            </a:pPr>
            <a:r>
              <a:rPr lang="zh-CN" altLang="zh-CN" sz="3600" b="1" dirty="0" smtClean="0"/>
              <a:t>内容</a:t>
            </a:r>
            <a:r>
              <a:rPr lang="zh-CN" altLang="zh-CN" sz="3600" b="1" dirty="0"/>
              <a:t>分析提取</a:t>
            </a:r>
            <a:r>
              <a:rPr lang="zh-CN" altLang="zh-CN" sz="3600" b="1" dirty="0" smtClean="0"/>
              <a:t>模块</a:t>
            </a:r>
            <a:r>
              <a:rPr lang="en-US" altLang="zh-CN" sz="3600" b="1" dirty="0" smtClean="0"/>
              <a:t>:</a:t>
            </a:r>
            <a:r>
              <a:rPr lang="en-US" altLang="zh-CN" sz="3600" b="1" dirty="0" err="1" smtClean="0"/>
              <a:t>re,json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5999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762002"/>
            <a:ext cx="9418320" cy="522514"/>
          </a:xfrm>
        </p:spPr>
        <p:txBody>
          <a:bodyPr>
            <a:noAutofit/>
          </a:bodyPr>
          <a:lstStyle/>
          <a:p>
            <a:r>
              <a:rPr kumimoji="1" lang="zh-CN" altLang="en-US" sz="4400" dirty="0" smtClean="0"/>
              <a:t>数据处理：</a:t>
            </a:r>
            <a:endParaRPr kumimoji="1"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1872" y="1589314"/>
            <a:ext cx="9418320" cy="4430486"/>
          </a:xfrm>
        </p:spPr>
        <p:txBody>
          <a:bodyPr>
            <a:normAutofit/>
          </a:bodyPr>
          <a:lstStyle/>
          <a:p>
            <a:r>
              <a:rPr lang="zh-CN" altLang="zh-CN" sz="3600" b="1" dirty="0"/>
              <a:t>使用网络爬虫采集的信息，需要分类整理存储到数据库中，在从网络上获取数据的时候，为了保证取得想要的数据而舍弃不需要的数据，需要对来自网络的数据进行过滤，这样才能从数据采集的源头保证数据的</a:t>
            </a:r>
            <a:r>
              <a:rPr lang="zh-CN" altLang="zh-CN" sz="3600" b="1" dirty="0" smtClean="0"/>
              <a:t>质量</a:t>
            </a:r>
            <a:endParaRPr lang="en-US" altLang="zh-CN" sz="3600" b="1" dirty="0"/>
          </a:p>
          <a:p>
            <a:r>
              <a:rPr kumimoji="1" lang="zh-CN" altLang="en-US" sz="3600" b="1" dirty="0" smtClean="0"/>
              <a:t>主要是借助</a:t>
            </a:r>
            <a:r>
              <a:rPr kumimoji="1" lang="en-US" altLang="zh-CN" sz="3600" b="1" dirty="0" smtClean="0"/>
              <a:t>excel.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4360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762002"/>
            <a:ext cx="9418320" cy="522514"/>
          </a:xfrm>
        </p:spPr>
        <p:txBody>
          <a:bodyPr>
            <a:noAutofit/>
          </a:bodyPr>
          <a:lstStyle/>
          <a:p>
            <a:r>
              <a:rPr kumimoji="1" lang="zh-CN" altLang="en-US" sz="4400" dirty="0" smtClean="0"/>
              <a:t>数据分析：</a:t>
            </a:r>
            <a:endParaRPr kumimoji="1"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1872" y="1589314"/>
            <a:ext cx="9418320" cy="4430486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sz="3600" b="1" dirty="0"/>
              <a:t>主要使用机器学习算法，对抓取到的影视评论通过自然语言处理技术进行情感分析</a:t>
            </a:r>
            <a:r>
              <a:rPr lang="zh-CN" altLang="zh-CN" sz="3600" dirty="0"/>
              <a:t> </a:t>
            </a:r>
            <a:r>
              <a:rPr lang="zh-CN" altLang="zh-CN" sz="3600" b="1" dirty="0" smtClean="0"/>
              <a:t>：</a:t>
            </a:r>
            <a:endParaRPr lang="en-US" altLang="zh-CN" sz="3600" b="1" dirty="0"/>
          </a:p>
          <a:p>
            <a:r>
              <a:rPr lang="zh-CN" altLang="zh-CN" sz="3600" b="1" dirty="0" smtClean="0"/>
              <a:t>（</a:t>
            </a:r>
            <a:r>
              <a:rPr lang="en-US" altLang="zh-CN" sz="3600" b="1" dirty="0"/>
              <a:t>1</a:t>
            </a:r>
            <a:r>
              <a:rPr lang="zh-CN" altLang="zh-CN" sz="3600" b="1" dirty="0"/>
              <a:t>）基于词典的</a:t>
            </a:r>
            <a:r>
              <a:rPr lang="zh-CN" altLang="zh-CN" sz="3600" b="1" dirty="0" smtClean="0"/>
              <a:t>方法</a:t>
            </a:r>
            <a:endParaRPr lang="en-US" altLang="zh-CN" sz="3600" b="1" dirty="0" smtClean="0"/>
          </a:p>
          <a:p>
            <a:r>
              <a:rPr lang="zh-CN" altLang="zh-CN" sz="3600" b="1" dirty="0" smtClean="0"/>
              <a:t>（</a:t>
            </a:r>
            <a:r>
              <a:rPr lang="en-US" altLang="zh-CN" sz="3600" b="1" dirty="0"/>
              <a:t>2</a:t>
            </a:r>
            <a:r>
              <a:rPr lang="zh-CN" altLang="zh-CN" sz="3600" b="1" dirty="0"/>
              <a:t>）基于机器学习的方法：这一块涉及到常用的分类算法模型，如朴素贝叶斯、逻辑斯谛回归、支持向量机</a:t>
            </a:r>
            <a:r>
              <a:rPr lang="zh-CN" altLang="zh-CN" sz="3600" b="1" dirty="0" smtClean="0"/>
              <a:t>等</a:t>
            </a:r>
            <a:endParaRPr lang="en-US" altLang="zh-CN" sz="3600" b="1" dirty="0" smtClean="0"/>
          </a:p>
          <a:p>
            <a:r>
              <a:rPr lang="zh-CN" altLang="zh-CN" sz="3600" b="1" dirty="0" smtClean="0"/>
              <a:t>（</a:t>
            </a:r>
            <a:r>
              <a:rPr lang="en-US" altLang="zh-CN" sz="3600" b="1" dirty="0"/>
              <a:t>3</a:t>
            </a:r>
            <a:r>
              <a:rPr lang="zh-CN" altLang="zh-CN" sz="3600" b="1" dirty="0"/>
              <a:t>）基于深度学习的方法，这一块主要利用</a:t>
            </a:r>
            <a:r>
              <a:rPr lang="en-US" altLang="zh-CN" sz="3600" b="1" dirty="0"/>
              <a:t>CNN</a:t>
            </a:r>
            <a:r>
              <a:rPr lang="zh-CN" altLang="zh-CN" sz="3600" b="1" dirty="0"/>
              <a:t>、</a:t>
            </a:r>
            <a:r>
              <a:rPr lang="en-US" altLang="zh-CN" sz="3600" b="1" dirty="0"/>
              <a:t>RNN(LSTM)</a:t>
            </a:r>
            <a:r>
              <a:rPr lang="zh-CN" altLang="zh-CN" sz="3600" b="1" dirty="0"/>
              <a:t>等神经网络结构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3042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762002"/>
            <a:ext cx="9418320" cy="522514"/>
          </a:xfrm>
        </p:spPr>
        <p:txBody>
          <a:bodyPr>
            <a:noAutofit/>
          </a:bodyPr>
          <a:lstStyle/>
          <a:p>
            <a:r>
              <a:rPr kumimoji="1" lang="zh-CN" altLang="en-US" sz="4400" dirty="0" smtClean="0"/>
              <a:t>数据可视化：</a:t>
            </a:r>
            <a:endParaRPr kumimoji="1"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1872" y="1589314"/>
            <a:ext cx="9418320" cy="4430486"/>
          </a:xfrm>
        </p:spPr>
        <p:txBody>
          <a:bodyPr>
            <a:normAutofit/>
          </a:bodyPr>
          <a:lstStyle/>
          <a:p>
            <a:r>
              <a:rPr lang="zh-CN" altLang="zh-CN" sz="3600" b="1" dirty="0" smtClean="0"/>
              <a:t>为了</a:t>
            </a:r>
            <a:r>
              <a:rPr lang="zh-CN" altLang="zh-CN" sz="3600" b="1" dirty="0"/>
              <a:t>实现影视数据采集和分析系统的可视化效果，需要使用恰当的前端技术，根据需求，将用到的一些具有代表性的前端技术列举如下：</a:t>
            </a:r>
            <a:r>
              <a:rPr lang="en-US" altLang="zh-CN" sz="3600" b="1" dirty="0" err="1"/>
              <a:t>Node.js</a:t>
            </a:r>
            <a:r>
              <a:rPr lang="zh-CN" altLang="zh-CN" sz="3600" b="1" dirty="0"/>
              <a:t>、</a:t>
            </a:r>
            <a:r>
              <a:rPr lang="en-US" altLang="zh-CN" sz="3600" b="1" dirty="0"/>
              <a:t>Handlebars</a:t>
            </a:r>
            <a:r>
              <a:rPr lang="zh-CN" altLang="zh-CN" sz="3600" b="1" dirty="0"/>
              <a:t>、</a:t>
            </a:r>
            <a:r>
              <a:rPr lang="en-US" altLang="zh-CN" sz="3600" b="1" dirty="0" err="1"/>
              <a:t>ECharts</a:t>
            </a:r>
            <a:r>
              <a:rPr lang="zh-CN" altLang="zh-CN" sz="3600" b="1" dirty="0" smtClean="0"/>
              <a:t>等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1871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3164" y="779419"/>
            <a:ext cx="9418320" cy="522514"/>
          </a:xfrm>
        </p:spPr>
        <p:txBody>
          <a:bodyPr>
            <a:noAutofit/>
          </a:bodyPr>
          <a:lstStyle/>
          <a:p>
            <a:r>
              <a:rPr kumimoji="1" lang="zh-CN" altLang="en-US" sz="4400" dirty="0" smtClean="0"/>
              <a:t>开发环境：</a:t>
            </a:r>
            <a:endParaRPr kumimoji="1"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9889" y="1611085"/>
            <a:ext cx="9418320" cy="3558039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IDE</a:t>
            </a:r>
            <a:r>
              <a:rPr lang="zh-CN" altLang="en-US" sz="2000" dirty="0" smtClean="0">
                <a:solidFill>
                  <a:srgbClr val="FF0000"/>
                </a:solidFill>
              </a:rPr>
              <a:t>：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Pycharm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44559" y="1606731"/>
            <a:ext cx="308283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Python</a:t>
            </a:r>
            <a:r>
              <a:rPr lang="zh-CN" altLang="en-US" sz="2400" smtClean="0">
                <a:solidFill>
                  <a:srgbClr val="FF0000"/>
                </a:solidFill>
              </a:rPr>
              <a:t>类库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err="1" smtClean="0">
                <a:solidFill>
                  <a:srgbClr val="FF0000"/>
                </a:solidFill>
              </a:rPr>
              <a:t>Beautifulsoup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Pandas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Requests</a:t>
            </a:r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64118" y="1606731"/>
            <a:ext cx="3344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机器学习类库：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err="1" smtClean="0">
                <a:solidFill>
                  <a:srgbClr val="FF0000"/>
                </a:solidFill>
              </a:rPr>
              <a:t>Jieba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Nltk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Numpy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scikit</a:t>
            </a:r>
            <a:r>
              <a:rPr lang="en-US" altLang="zh-CN" sz="2400" dirty="0">
                <a:solidFill>
                  <a:srgbClr val="FF0000"/>
                </a:solidFill>
              </a:rPr>
              <a:t>-learn</a:t>
            </a: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snownlp</a:t>
            </a:r>
            <a:endParaRPr lang="zh-CN" altLang="zh-CN" sz="2400" dirty="0">
              <a:solidFill>
                <a:srgbClr val="FF0000"/>
              </a:solidFill>
            </a:endParaRP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06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762002"/>
            <a:ext cx="9418320" cy="522514"/>
          </a:xfrm>
        </p:spPr>
        <p:txBody>
          <a:bodyPr>
            <a:noAutofit/>
          </a:bodyPr>
          <a:lstStyle/>
          <a:p>
            <a:r>
              <a:rPr kumimoji="1" lang="zh-CN" altLang="en-US" sz="4400" dirty="0"/>
              <a:t>难点分析：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1872" y="1589314"/>
            <a:ext cx="9418320" cy="355803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爬虫：速度太快会被封，数据异常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数据处理：前端数据只要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机器学习：算法的选择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5472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762002"/>
            <a:ext cx="9418320" cy="522514"/>
          </a:xfrm>
        </p:spPr>
        <p:txBody>
          <a:bodyPr>
            <a:noAutofit/>
          </a:bodyPr>
          <a:lstStyle/>
          <a:p>
            <a:r>
              <a:rPr kumimoji="1" lang="zh-CN" altLang="en-US" sz="4400" dirty="0"/>
              <a:t>预期目标：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1872" y="1589314"/>
            <a:ext cx="9418320" cy="355803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+mn-ea"/>
              </a:rPr>
              <a:t>实现爬虫接口</a:t>
            </a:r>
            <a:r>
              <a:rPr lang="zh-CN" altLang="zh-CN" b="1" dirty="0" smtClean="0">
                <a:latin typeface="+mn-ea"/>
              </a:rPr>
              <a:t>编写</a:t>
            </a:r>
            <a:r>
              <a:rPr lang="zh-CN" altLang="zh-CN" b="1" dirty="0">
                <a:latin typeface="+mn-ea"/>
              </a:rPr>
              <a:t>、改进、调优、封装</a:t>
            </a:r>
            <a:r>
              <a:rPr lang="zh-CN" altLang="zh-CN" dirty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；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实现子页面的用户图谱的生成；</a:t>
            </a:r>
            <a:endParaRPr lang="en-US" altLang="zh-CN" dirty="0" smtClean="0">
              <a:latin typeface="+mn-ea"/>
            </a:endParaRPr>
          </a:p>
          <a:p>
            <a:r>
              <a:rPr lang="zh-CN" altLang="zh-CN" b="1" dirty="0">
                <a:latin typeface="+mn-ea"/>
              </a:rPr>
              <a:t>机器学习常见方法的学习、几种分类算法的学习、深度学习算法学习</a:t>
            </a:r>
            <a:endParaRPr lang="zh-CN" altLang="zh-CN" dirty="0">
              <a:latin typeface="+mn-ea"/>
            </a:endParaRPr>
          </a:p>
          <a:p>
            <a:r>
              <a:rPr lang="zh-CN" altLang="en-US" b="1" dirty="0" smtClean="0">
                <a:latin typeface="+mn-ea"/>
              </a:rPr>
              <a:t>实现推荐系统；</a:t>
            </a:r>
            <a:endParaRPr lang="zh-CN" altLang="zh-CN" dirty="0">
              <a:latin typeface="+mn-ea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6813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762002"/>
            <a:ext cx="9418320" cy="522514"/>
          </a:xfrm>
        </p:spPr>
        <p:txBody>
          <a:bodyPr>
            <a:noAutofit/>
          </a:bodyPr>
          <a:lstStyle/>
          <a:p>
            <a:r>
              <a:rPr kumimoji="1" lang="zh-CN" altLang="en-US" sz="4400" dirty="0"/>
              <a:t>进度安排：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89730"/>
              </p:ext>
            </p:extLst>
          </p:nvPr>
        </p:nvGraphicFramePr>
        <p:xfrm>
          <a:off x="1315110" y="1604806"/>
          <a:ext cx="8905525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862"/>
                <a:gridCol w="208280"/>
                <a:gridCol w="6760383"/>
              </a:tblGrid>
              <a:tr h="7091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+mn-ea"/>
                        </a:rPr>
                        <a:t>2017</a:t>
                      </a:r>
                      <a:r>
                        <a:rPr lang="zh-CN" altLang="zh-CN" sz="1800" b="1" dirty="0" smtClean="0">
                          <a:latin typeface="+mn-ea"/>
                        </a:rPr>
                        <a:t>年</a:t>
                      </a:r>
                      <a:r>
                        <a:rPr lang="en-US" altLang="zh-CN" sz="1800" b="1" dirty="0" smtClean="0">
                          <a:latin typeface="+mn-ea"/>
                        </a:rPr>
                        <a:t>11</a:t>
                      </a:r>
                      <a:r>
                        <a:rPr lang="zh-CN" altLang="zh-CN" sz="1800" b="1" dirty="0" smtClean="0">
                          <a:latin typeface="+mn-ea"/>
                        </a:rPr>
                        <a:t>月</a:t>
                      </a:r>
                      <a:endParaRPr lang="en-US" altLang="zh-CN" sz="1800" b="1" dirty="0" smtClean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+mn-ea"/>
                        </a:rPr>
                        <a:t>|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+mn-ea"/>
                        </a:rPr>
                        <a:t>2017</a:t>
                      </a:r>
                      <a:r>
                        <a:rPr lang="zh-CN" altLang="zh-CN" sz="1800" b="1" dirty="0" smtClean="0">
                          <a:latin typeface="+mn-ea"/>
                        </a:rPr>
                        <a:t>年</a:t>
                      </a:r>
                      <a:r>
                        <a:rPr lang="en-US" altLang="zh-CN" sz="1800" b="1" dirty="0" smtClean="0">
                          <a:latin typeface="+mn-ea"/>
                        </a:rPr>
                        <a:t>12</a:t>
                      </a:r>
                      <a:r>
                        <a:rPr lang="zh-CN" altLang="zh-CN" sz="1800" b="1" dirty="0" smtClean="0">
                          <a:latin typeface="+mn-ea"/>
                        </a:rPr>
                        <a:t>月</a:t>
                      </a:r>
                      <a:endParaRPr lang="zh-CN" altLang="zh-CN" sz="1800" dirty="0" smtClean="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b="1" dirty="0" smtClean="0">
                          <a:latin typeface="+mn-ea"/>
                        </a:rPr>
                        <a:t>数据采集，网络爬虫编写、改进、调优、封装</a:t>
                      </a:r>
                      <a:endParaRPr lang="zh-CN" altLang="en-US" dirty="0"/>
                    </a:p>
                  </a:txBody>
                  <a:tcPr/>
                </a:tc>
              </a:tr>
              <a:tr h="7091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+mn-ea"/>
                        </a:rPr>
                        <a:t>2017</a:t>
                      </a:r>
                      <a:r>
                        <a:rPr lang="zh-CN" altLang="zh-CN" sz="1800" b="1" dirty="0" smtClean="0">
                          <a:latin typeface="+mn-ea"/>
                        </a:rPr>
                        <a:t>年</a:t>
                      </a:r>
                      <a:r>
                        <a:rPr lang="en-US" altLang="zh-CN" sz="1800" b="1" dirty="0" smtClean="0">
                          <a:latin typeface="+mn-ea"/>
                        </a:rPr>
                        <a:t>12</a:t>
                      </a:r>
                      <a:r>
                        <a:rPr lang="zh-CN" altLang="zh-CN" sz="1800" b="1" dirty="0" smtClean="0">
                          <a:latin typeface="+mn-ea"/>
                        </a:rPr>
                        <a:t>月</a:t>
                      </a:r>
                      <a:endParaRPr lang="en-US" altLang="zh-CN" sz="1800" b="1" dirty="0" smtClean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+mn-ea"/>
                        </a:rPr>
                        <a:t>|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+mn-ea"/>
                        </a:rPr>
                        <a:t>2018</a:t>
                      </a:r>
                      <a:r>
                        <a:rPr lang="zh-CN" altLang="zh-CN" sz="1800" b="1" dirty="0" smtClean="0">
                          <a:latin typeface="+mn-ea"/>
                        </a:rPr>
                        <a:t>年</a:t>
                      </a:r>
                      <a:r>
                        <a:rPr lang="en-US" altLang="zh-CN" sz="1800" b="1" dirty="0" smtClean="0">
                          <a:latin typeface="+mn-ea"/>
                        </a:rPr>
                        <a:t>1</a:t>
                      </a:r>
                      <a:r>
                        <a:rPr lang="zh-CN" altLang="zh-CN" sz="1800" b="1" dirty="0" smtClean="0">
                          <a:latin typeface="+mn-ea"/>
                        </a:rPr>
                        <a:t>月</a:t>
                      </a:r>
                      <a:endParaRPr lang="zh-CN" altLang="zh-CN" sz="1800" dirty="0" smtClean="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b="1" dirty="0" smtClean="0">
                          <a:latin typeface="+mn-ea"/>
                        </a:rPr>
                        <a:t>数据处理，数据清洗、数据存储， </a:t>
                      </a:r>
                      <a:endParaRPr lang="zh-CN" altLang="zh-CN" sz="1800" dirty="0" smtClean="0">
                        <a:latin typeface="+mn-ea"/>
                      </a:endParaRPr>
                    </a:p>
                    <a:p>
                      <a:r>
                        <a:rPr lang="zh-CN" altLang="zh-CN" sz="1800" b="1" dirty="0" smtClean="0">
                          <a:latin typeface="+mn-ea"/>
                        </a:rPr>
                        <a:t>采用命名实体识别的方法，结合语义角色标注等方法，过滤无效评论</a:t>
                      </a:r>
                      <a:endParaRPr lang="zh-CN" altLang="zh-CN" sz="1800" dirty="0" smtClean="0">
                        <a:latin typeface="+mn-ea"/>
                      </a:endParaRPr>
                    </a:p>
                  </a:txBody>
                  <a:tcPr/>
                </a:tc>
              </a:tr>
              <a:tr h="7091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+mn-ea"/>
                        </a:rPr>
                        <a:t>2018</a:t>
                      </a:r>
                      <a:r>
                        <a:rPr lang="zh-CN" altLang="zh-CN" sz="1800" b="1" dirty="0" smtClean="0">
                          <a:latin typeface="+mn-ea"/>
                        </a:rPr>
                        <a:t>年</a:t>
                      </a:r>
                      <a:r>
                        <a:rPr lang="en-US" altLang="zh-CN" sz="1800" b="1" dirty="0" smtClean="0">
                          <a:latin typeface="+mn-ea"/>
                        </a:rPr>
                        <a:t>1</a:t>
                      </a:r>
                      <a:r>
                        <a:rPr lang="zh-CN" altLang="zh-CN" sz="1800" b="1" dirty="0" smtClean="0">
                          <a:latin typeface="+mn-ea"/>
                        </a:rPr>
                        <a:t>月</a:t>
                      </a:r>
                      <a:endParaRPr lang="en-US" altLang="zh-CN" sz="1800" b="1" dirty="0" smtClean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+mn-ea"/>
                        </a:rPr>
                        <a:t>|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+mn-ea"/>
                        </a:rPr>
                        <a:t>2018</a:t>
                      </a:r>
                      <a:r>
                        <a:rPr lang="zh-CN" altLang="zh-CN" sz="1800" b="1" dirty="0" smtClean="0">
                          <a:latin typeface="+mn-ea"/>
                        </a:rPr>
                        <a:t>年</a:t>
                      </a:r>
                      <a:r>
                        <a:rPr lang="en-US" altLang="zh-CN" sz="1800" b="1" dirty="0" smtClean="0">
                          <a:latin typeface="+mn-ea"/>
                        </a:rPr>
                        <a:t>3</a:t>
                      </a:r>
                      <a:r>
                        <a:rPr lang="zh-CN" altLang="zh-CN" sz="1800" b="1" dirty="0" smtClean="0">
                          <a:latin typeface="+mn-ea"/>
                        </a:rPr>
                        <a:t>月</a:t>
                      </a:r>
                      <a:endParaRPr lang="zh-CN" altLang="zh-CN" sz="1800" dirty="0" smtClean="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b="1" dirty="0" smtClean="0">
                          <a:latin typeface="+mn-ea"/>
                        </a:rPr>
                        <a:t>数据分析</a:t>
                      </a:r>
                      <a:endParaRPr lang="zh-CN" altLang="zh-CN" sz="1800" dirty="0" smtClean="0">
                        <a:latin typeface="+mn-ea"/>
                      </a:endParaRPr>
                    </a:p>
                    <a:p>
                      <a:r>
                        <a:rPr lang="zh-CN" altLang="zh-CN" sz="1800" b="1" dirty="0" smtClean="0">
                          <a:latin typeface="+mn-ea"/>
                        </a:rPr>
                        <a:t>机器学习常见方法的学习、几种分类算法的学习、深度学习算法学习</a:t>
                      </a:r>
                      <a:endParaRPr lang="zh-CN" altLang="zh-CN" sz="1800" dirty="0" smtClean="0">
                        <a:latin typeface="+mn-ea"/>
                      </a:endParaRPr>
                    </a:p>
                    <a:p>
                      <a:r>
                        <a:rPr lang="zh-CN" altLang="zh-CN" sz="1800" b="1" dirty="0" smtClean="0">
                          <a:latin typeface="+mn-ea"/>
                        </a:rPr>
                        <a:t>学习笔记、算法实现代码</a:t>
                      </a:r>
                      <a:endParaRPr lang="zh-CN" altLang="zh-CN" sz="1800" dirty="0" smtClean="0">
                        <a:latin typeface="+mn-ea"/>
                      </a:endParaRPr>
                    </a:p>
                  </a:txBody>
                  <a:tcPr/>
                </a:tc>
              </a:tr>
              <a:tr h="7091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latin typeface="+mn-ea"/>
                        </a:rPr>
                        <a:t>2018</a:t>
                      </a:r>
                      <a:r>
                        <a:rPr lang="zh-CN" altLang="zh-CN" b="1" dirty="0" smtClean="0">
                          <a:latin typeface="+mn-ea"/>
                        </a:rPr>
                        <a:t>年</a:t>
                      </a:r>
                      <a:r>
                        <a:rPr lang="en-US" altLang="zh-CN" b="1" dirty="0" smtClean="0">
                          <a:latin typeface="+mn-ea"/>
                        </a:rPr>
                        <a:t>3</a:t>
                      </a:r>
                      <a:r>
                        <a:rPr lang="zh-CN" altLang="zh-CN" b="1" dirty="0" smtClean="0">
                          <a:latin typeface="+mn-ea"/>
                        </a:rPr>
                        <a:t>月</a:t>
                      </a:r>
                      <a:endParaRPr lang="en-US" altLang="zh-CN" b="1" dirty="0" smtClean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latin typeface="+mn-ea"/>
                        </a:rPr>
                        <a:t>|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latin typeface="+mn-ea"/>
                        </a:rPr>
                        <a:t>2018</a:t>
                      </a:r>
                      <a:r>
                        <a:rPr lang="zh-CN" altLang="zh-CN" b="1" dirty="0" smtClean="0">
                          <a:latin typeface="+mn-ea"/>
                        </a:rPr>
                        <a:t>年</a:t>
                      </a:r>
                      <a:r>
                        <a:rPr lang="en-US" altLang="zh-CN" b="1" dirty="0" smtClean="0">
                          <a:latin typeface="+mn-ea"/>
                        </a:rPr>
                        <a:t>4</a:t>
                      </a:r>
                      <a:r>
                        <a:rPr lang="zh-CN" altLang="zh-CN" b="1" dirty="0" smtClean="0">
                          <a:latin typeface="+mn-ea"/>
                        </a:rPr>
                        <a:t>月</a:t>
                      </a:r>
                      <a:endParaRPr lang="zh-CN" altLang="zh-CN" dirty="0" smtClean="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b="1" dirty="0" smtClean="0">
                          <a:latin typeface="+mn-ea"/>
                        </a:rPr>
                        <a:t>数据可视化</a:t>
                      </a:r>
                      <a:endParaRPr lang="zh-CN" altLang="zh-CN" dirty="0" smtClean="0">
                        <a:latin typeface="+mn-ea"/>
                      </a:endParaRPr>
                    </a:p>
                    <a:p>
                      <a:r>
                        <a:rPr lang="zh-CN" altLang="zh-CN" b="1" dirty="0" smtClean="0">
                          <a:latin typeface="+mn-ea"/>
                        </a:rPr>
                        <a:t>主要代码的编写、测试、评估、调参 </a:t>
                      </a:r>
                      <a:endParaRPr lang="zh-CN" altLang="zh-CN" dirty="0" smtClean="0">
                        <a:latin typeface="+mn-ea"/>
                      </a:endParaRPr>
                    </a:p>
                    <a:p>
                      <a:r>
                        <a:rPr lang="zh-CN" altLang="zh-CN" b="1" dirty="0" smtClean="0">
                          <a:latin typeface="+mn-ea"/>
                        </a:rPr>
                        <a:t>实现代码、代码文档</a:t>
                      </a:r>
                      <a:endParaRPr lang="zh-CN" altLang="zh-CN" dirty="0" smtClean="0">
                        <a:latin typeface="+mn-ea"/>
                      </a:endParaRPr>
                    </a:p>
                  </a:txBody>
                  <a:tcPr/>
                </a:tc>
              </a:tr>
              <a:tr h="7091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latin typeface="+mn-ea"/>
                        </a:rPr>
                        <a:t>2018</a:t>
                      </a:r>
                      <a:r>
                        <a:rPr lang="zh-CN" altLang="zh-CN" b="1" dirty="0" smtClean="0">
                          <a:latin typeface="+mn-ea"/>
                        </a:rPr>
                        <a:t>年</a:t>
                      </a:r>
                      <a:r>
                        <a:rPr lang="en-US" altLang="zh-CN" b="1" dirty="0" smtClean="0">
                          <a:latin typeface="+mn-ea"/>
                        </a:rPr>
                        <a:t>4</a:t>
                      </a:r>
                      <a:r>
                        <a:rPr lang="zh-CN" altLang="zh-CN" b="1" dirty="0" smtClean="0">
                          <a:latin typeface="+mn-ea"/>
                        </a:rPr>
                        <a:t>月</a:t>
                      </a:r>
                      <a:endParaRPr lang="en-US" altLang="zh-CN" b="1" dirty="0" smtClean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latin typeface="+mn-ea"/>
                        </a:rPr>
                        <a:t>|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latin typeface="+mn-ea"/>
                        </a:rPr>
                        <a:t>2018</a:t>
                      </a:r>
                      <a:r>
                        <a:rPr lang="zh-CN" altLang="zh-CN" b="1" dirty="0" smtClean="0">
                          <a:latin typeface="+mn-ea"/>
                        </a:rPr>
                        <a:t>年</a:t>
                      </a:r>
                      <a:r>
                        <a:rPr lang="en-US" altLang="zh-CN" b="1" dirty="0" smtClean="0">
                          <a:latin typeface="+mn-ea"/>
                        </a:rPr>
                        <a:t>5</a:t>
                      </a:r>
                      <a:r>
                        <a:rPr lang="zh-CN" altLang="zh-CN" b="1" dirty="0" smtClean="0">
                          <a:latin typeface="+mn-ea"/>
                        </a:rPr>
                        <a:t>月</a:t>
                      </a:r>
                      <a:endParaRPr lang="zh-CN" altLang="zh-CN" dirty="0" smtClean="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b="1" dirty="0" smtClean="0">
                          <a:latin typeface="+mn-ea"/>
                        </a:rPr>
                        <a:t>结题报告的编写、系统的最终调优</a:t>
                      </a:r>
                      <a:endParaRPr lang="zh-CN" altLang="zh-CN" dirty="0" smtClean="0">
                        <a:latin typeface="+mn-ea"/>
                      </a:endParaRPr>
                    </a:p>
                    <a:p>
                      <a:r>
                        <a:rPr lang="zh-CN" altLang="zh-CN" b="1" dirty="0" smtClean="0">
                          <a:latin typeface="+mn-ea"/>
                        </a:rPr>
                        <a:t>完整的推荐系统、结题报告</a:t>
                      </a:r>
                      <a:endParaRPr lang="zh-CN" altLang="zh-CN" dirty="0" smtClean="0">
                        <a:latin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61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762002"/>
            <a:ext cx="9418320" cy="522514"/>
          </a:xfrm>
        </p:spPr>
        <p:txBody>
          <a:bodyPr>
            <a:noAutofit/>
          </a:bodyPr>
          <a:lstStyle/>
          <a:p>
            <a:r>
              <a:rPr kumimoji="1" lang="zh-CN" altLang="en-US" sz="4400" dirty="0" smtClean="0"/>
              <a:t>人员分工：</a:t>
            </a:r>
            <a:endParaRPr kumimoji="1" lang="zh-CN" altLang="en-US" sz="4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2726"/>
              </p:ext>
            </p:extLst>
          </p:nvPr>
        </p:nvGraphicFramePr>
        <p:xfrm>
          <a:off x="1374454" y="1716257"/>
          <a:ext cx="9598344" cy="4810242"/>
        </p:xfrm>
        <a:graphic>
          <a:graphicData uri="http://schemas.openxmlformats.org/drawingml/2006/table">
            <a:tbl>
              <a:tblPr firstRow="1" firstCol="1" bandRow="1">
                <a:tableStyleId>{37CE84F3-28C3-443E-9E96-99CF82512B78}</a:tableStyleId>
              </a:tblPr>
              <a:tblGrid>
                <a:gridCol w="1371192"/>
                <a:gridCol w="1371192"/>
                <a:gridCol w="1371192"/>
                <a:gridCol w="1371192"/>
                <a:gridCol w="1371192"/>
                <a:gridCol w="1371192"/>
                <a:gridCol w="1371192"/>
              </a:tblGrid>
              <a:tr h="87832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878322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邓高登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sz="2000" baseline="0" dirty="0" smtClean="0"/>
                        <a:t>爬取</a:t>
                      </a:r>
                      <a:r>
                        <a:rPr lang="zh-CN" altLang="en-US" sz="2000" baseline="0" dirty="0" smtClean="0">
                          <a:solidFill>
                            <a:schemeClr val="lt1"/>
                          </a:solidFill>
                        </a:rPr>
                        <a:t>电视剧</a:t>
                      </a:r>
                      <a:r>
                        <a:rPr lang="zh-CN" altLang="en-US" sz="2000" baseline="0" dirty="0" smtClean="0"/>
                        <a:t>数据</a:t>
                      </a:r>
                      <a:endParaRPr lang="en-US" altLang="zh-CN" sz="20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sz="2000" baseline="0" dirty="0" smtClean="0"/>
                        <a:t>爬取明星数据</a:t>
                      </a:r>
                      <a:endParaRPr lang="en-US" altLang="zh-CN" sz="20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 smtClean="0"/>
                        <a:t>数据清洗</a:t>
                      </a:r>
                      <a:endParaRPr lang="zh-CN" altLang="en-US" sz="2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 smtClean="0"/>
                        <a:t>训练样本</a:t>
                      </a:r>
                      <a:endParaRPr lang="zh-CN" altLang="en-US" sz="2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 smtClean="0"/>
                        <a:t>机器学习</a:t>
                      </a:r>
                      <a:endParaRPr lang="en-US" altLang="zh-CN" sz="2000" baseline="0" dirty="0" smtClean="0"/>
                    </a:p>
                    <a:p>
                      <a:r>
                        <a:rPr lang="zh-CN" altLang="en-US" sz="2000" baseline="0" dirty="0" smtClean="0"/>
                        <a:t>返回数据</a:t>
                      </a:r>
                      <a:endParaRPr lang="zh-CN" altLang="en-US" sz="2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 smtClean="0"/>
                        <a:t>调整参数</a:t>
                      </a:r>
                      <a:endParaRPr lang="zh-CN" altLang="en-US" sz="2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83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/>
                        <a:t>崔力辉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aseline="0" dirty="0" smtClean="0"/>
                        <a:t>爬取</a:t>
                      </a:r>
                      <a:r>
                        <a:rPr lang="zh-CN" altLang="en-US" sz="2000" baseline="0" dirty="0" smtClean="0">
                          <a:solidFill>
                            <a:schemeClr val="lt1"/>
                          </a:solidFill>
                        </a:rPr>
                        <a:t>综艺</a:t>
                      </a:r>
                      <a:r>
                        <a:rPr lang="zh-CN" altLang="en-US" sz="2000" baseline="0" dirty="0" smtClean="0"/>
                        <a:t>数据</a:t>
                      </a:r>
                      <a:endParaRPr lang="en-US" altLang="zh-CN" sz="2000" baseline="0" dirty="0" smtClean="0"/>
                    </a:p>
                    <a:p>
                      <a:r>
                        <a:rPr lang="zh-CN" altLang="en-US" sz="2000" baseline="0" dirty="0" smtClean="0"/>
                        <a:t>爬取明星数据</a:t>
                      </a:r>
                      <a:endParaRPr lang="zh-CN" altLang="en-US" sz="2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 smtClean="0"/>
                        <a:t>数据清洗</a:t>
                      </a:r>
                      <a:endParaRPr lang="zh-CN" altLang="en-US" sz="2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 smtClean="0"/>
                        <a:t>样本打标签</a:t>
                      </a:r>
                      <a:endParaRPr lang="zh-CN" altLang="en-US" sz="2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 smtClean="0"/>
                        <a:t>机器学习</a:t>
                      </a:r>
                      <a:endParaRPr lang="en-US" altLang="zh-CN" sz="2000" baseline="0" dirty="0" smtClean="0"/>
                    </a:p>
                    <a:p>
                      <a:r>
                        <a:rPr lang="zh-CN" altLang="en-US" sz="2000" baseline="0" dirty="0" smtClean="0"/>
                        <a:t>测试数据</a:t>
                      </a:r>
                      <a:endParaRPr lang="zh-CN" altLang="en-US" sz="2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 smtClean="0"/>
                        <a:t>调整测试</a:t>
                      </a:r>
                      <a:endParaRPr lang="zh-CN" altLang="en-US" sz="2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83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/>
                        <a:t>王世卿</a:t>
                      </a:r>
                    </a:p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aseline="0" dirty="0" smtClean="0"/>
                        <a:t>爬取</a:t>
                      </a:r>
                      <a:r>
                        <a:rPr lang="en-US" altLang="zh-CN" sz="2000" baseline="0" dirty="0" smtClean="0">
                          <a:solidFill>
                            <a:schemeClr val="lt1"/>
                          </a:solidFill>
                        </a:rPr>
                        <a:t>IP</a:t>
                      </a:r>
                      <a:r>
                        <a:rPr lang="zh-CN" altLang="en-US" sz="2000" baseline="0" dirty="0" smtClean="0"/>
                        <a:t>数据</a:t>
                      </a:r>
                      <a:endParaRPr lang="en-US" altLang="zh-CN" sz="2000" baseline="0" dirty="0" smtClean="0"/>
                    </a:p>
                    <a:p>
                      <a:r>
                        <a:rPr lang="zh-CN" altLang="en-US" sz="2000" baseline="0" dirty="0" smtClean="0"/>
                        <a:t>爬取电影数据</a:t>
                      </a:r>
                      <a:endParaRPr lang="zh-CN" altLang="en-US" sz="2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 smtClean="0"/>
                        <a:t>数据清洗</a:t>
                      </a:r>
                      <a:endParaRPr lang="zh-CN" altLang="en-US" sz="2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 smtClean="0"/>
                        <a:t>样本标签分类</a:t>
                      </a:r>
                      <a:endParaRPr lang="zh-CN" altLang="en-US" sz="2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 smtClean="0"/>
                        <a:t>机器学习</a:t>
                      </a:r>
                      <a:endParaRPr lang="en-US" altLang="zh-CN" sz="2000" baseline="0" dirty="0" smtClean="0"/>
                    </a:p>
                    <a:p>
                      <a:r>
                        <a:rPr lang="zh-CN" altLang="en-US" sz="2000" baseline="0" dirty="0" smtClean="0"/>
                        <a:t>测试数据</a:t>
                      </a:r>
                      <a:endParaRPr lang="zh-CN" altLang="en-US" sz="2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aseline="0" dirty="0" smtClean="0"/>
                        <a:t>调整测试</a:t>
                      </a:r>
                    </a:p>
                    <a:p>
                      <a:endParaRPr lang="zh-CN" altLang="en-US" sz="2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374454" y="2167847"/>
            <a:ext cx="77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n>
                  <a:solidFill>
                    <a:schemeClr val="bg1"/>
                  </a:solidFill>
                </a:ln>
              </a:rPr>
              <a:t>人员</a:t>
            </a:r>
            <a:endParaRPr kumimoji="1" lang="zh-CN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08767" y="1767311"/>
            <a:ext cx="77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n>
                  <a:solidFill>
                    <a:schemeClr val="bg1"/>
                  </a:solidFill>
                </a:ln>
              </a:rPr>
              <a:t>分工</a:t>
            </a:r>
            <a:endParaRPr kumimoji="1" lang="zh-CN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1052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762002"/>
            <a:ext cx="9418320" cy="522514"/>
          </a:xfrm>
        </p:spPr>
        <p:txBody>
          <a:bodyPr>
            <a:noAutofit/>
          </a:bodyPr>
          <a:lstStyle/>
          <a:p>
            <a:r>
              <a:rPr kumimoji="1" lang="zh-CN" altLang="en-US" sz="4400" dirty="0" smtClean="0"/>
              <a:t>研究背景：</a:t>
            </a:r>
            <a:endParaRPr kumimoji="1"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1872" y="1589314"/>
            <a:ext cx="9418320" cy="3558039"/>
          </a:xfrm>
        </p:spPr>
        <p:txBody>
          <a:bodyPr>
            <a:normAutofit/>
          </a:bodyPr>
          <a:lstStyle/>
          <a:p>
            <a:r>
              <a:rPr lang="zh-CN" altLang="zh-CN" b="1" dirty="0"/>
              <a:t>随着我国网民规模的增大，影视市场</a:t>
            </a:r>
            <a:r>
              <a:rPr lang="zh-CN" altLang="en-US" b="1" dirty="0"/>
              <a:t>日益壮大</a:t>
            </a:r>
            <a:r>
              <a:rPr lang="zh-CN" altLang="zh-CN" b="1" dirty="0"/>
              <a:t>，视频网站的快速发展以及新型社交媒体的助力，我国的影视市场产生并积累了巨大的有效和有用的数据，在信息时代，这无疑是一笔巨大的财富</a:t>
            </a:r>
            <a:r>
              <a:rPr lang="zh-CN" altLang="zh-CN" b="1" dirty="0" smtClean="0"/>
              <a:t>。</a:t>
            </a:r>
            <a:endParaRPr lang="en-US" altLang="zh-CN" b="1" dirty="0"/>
          </a:p>
          <a:p>
            <a:r>
              <a:rPr lang="zh-CN" altLang="en-US" b="1" dirty="0">
                <a:latin typeface="+mn-ea"/>
              </a:rPr>
              <a:t>基于爬虫所获取的影视数据，我们</a:t>
            </a:r>
            <a:r>
              <a:rPr lang="zh-CN" altLang="en-US" b="1" dirty="0" smtClean="0">
                <a:latin typeface="+mn-ea"/>
              </a:rPr>
              <a:t>可以从众多影视大样</a:t>
            </a:r>
            <a:r>
              <a:rPr lang="zh-CN" altLang="en-US" b="1" dirty="0">
                <a:latin typeface="+mn-ea"/>
              </a:rPr>
              <a:t>本中获取典型样本，再运用机器</a:t>
            </a:r>
            <a:r>
              <a:rPr lang="zh-CN" altLang="en-US" b="1" dirty="0" smtClean="0">
                <a:latin typeface="+mn-ea"/>
              </a:rPr>
              <a:t>学习、</a:t>
            </a:r>
            <a:r>
              <a:rPr lang="zh-CN" altLang="en-US" b="1" dirty="0">
                <a:latin typeface="+mn-ea"/>
              </a:rPr>
              <a:t>自然语言</a:t>
            </a:r>
            <a:r>
              <a:rPr lang="zh-CN" altLang="en-US" b="1" dirty="0" smtClean="0">
                <a:latin typeface="+mn-ea"/>
              </a:rPr>
              <a:t>处理</a:t>
            </a:r>
            <a:r>
              <a:rPr lang="zh-CN" altLang="zh-CN" b="1" dirty="0">
                <a:latin typeface="+mn-ea"/>
              </a:rPr>
              <a:t>对采集到的数据</a:t>
            </a:r>
            <a:r>
              <a:rPr lang="zh-CN" altLang="zh-CN" b="1" dirty="0" smtClean="0">
                <a:latin typeface="+mn-ea"/>
              </a:rPr>
              <a:t>进行处理</a:t>
            </a:r>
            <a:r>
              <a:rPr lang="zh-CN" altLang="zh-CN" b="1" dirty="0">
                <a:latin typeface="+mn-ea"/>
              </a:rPr>
              <a:t>和分析 </a:t>
            </a:r>
            <a:r>
              <a:rPr lang="zh-CN" altLang="en-US" b="1" dirty="0" smtClean="0">
                <a:latin typeface="+mn-ea"/>
              </a:rPr>
              <a:t>，最后</a:t>
            </a:r>
            <a:r>
              <a:rPr lang="zh-CN" altLang="zh-CN" b="1" dirty="0" smtClean="0">
                <a:latin typeface="+mn-ea"/>
              </a:rPr>
              <a:t>通过</a:t>
            </a:r>
            <a:r>
              <a:rPr lang="zh-CN" altLang="zh-CN" b="1" dirty="0">
                <a:latin typeface="+mn-ea"/>
              </a:rPr>
              <a:t>数据可视化的方式，给出直观的图表</a:t>
            </a:r>
            <a:r>
              <a:rPr lang="zh-CN" altLang="zh-CN" b="1" dirty="0" smtClean="0">
                <a:latin typeface="+mn-ea"/>
              </a:rPr>
              <a:t>结果给予</a:t>
            </a:r>
            <a:r>
              <a:rPr lang="zh-CN" altLang="zh-CN" b="1" dirty="0">
                <a:latin typeface="+mn-ea"/>
              </a:rPr>
              <a:t>影视投资者、创作者建议 </a:t>
            </a:r>
            <a:r>
              <a:rPr lang="zh-CN" altLang="en-US" b="1" dirty="0" smtClean="0">
                <a:latin typeface="+mn-ea"/>
              </a:rPr>
              <a:t>，利于进一步在影视市场中掌握先机，进行精确投资。</a:t>
            </a:r>
            <a:endParaRPr lang="en-US" altLang="zh-CN" b="1" dirty="0">
              <a:latin typeface="+mn-ea"/>
            </a:endParaRP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8392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Thank</a:t>
            </a:r>
            <a:r>
              <a:rPr kumimoji="1" lang="zh-CN" altLang="en-US" dirty="0" smtClean="0"/>
              <a:t>！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916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762002"/>
            <a:ext cx="9418320" cy="522514"/>
          </a:xfrm>
        </p:spPr>
        <p:txBody>
          <a:bodyPr>
            <a:noAutofit/>
          </a:bodyPr>
          <a:lstStyle/>
          <a:p>
            <a:r>
              <a:rPr kumimoji="1" lang="zh-CN" altLang="en-US" sz="4400" dirty="0" smtClean="0"/>
              <a:t>发展现状：</a:t>
            </a:r>
            <a:endParaRPr kumimoji="1"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1872" y="1589314"/>
            <a:ext cx="7317049" cy="4349149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目前国内做的比较好的影视分析网站有娱票儿，猫眼，淘票票等。</a:t>
            </a:r>
            <a:endParaRPr lang="en-US" altLang="zh-CN" b="1" dirty="0" smtClean="0"/>
          </a:p>
          <a:p>
            <a:r>
              <a:rPr lang="zh-CN" altLang="en-US" dirty="0"/>
              <a:t>实时大盘情况，包括总票房、总场次、总人数、新上映影片数，以及热映影片的排片、上座率等多项信息，一目了然的数据，让用户轻松了解当前的市场</a:t>
            </a:r>
            <a:r>
              <a:rPr lang="zh-CN" altLang="en-US" dirty="0" smtClean="0"/>
              <a:t>现状。</a:t>
            </a:r>
            <a:endParaRPr lang="zh-CN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535" y="762002"/>
            <a:ext cx="3176212" cy="552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0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762002"/>
            <a:ext cx="9418320" cy="522514"/>
          </a:xfrm>
        </p:spPr>
        <p:txBody>
          <a:bodyPr>
            <a:noAutofit/>
          </a:bodyPr>
          <a:lstStyle/>
          <a:p>
            <a:r>
              <a:rPr kumimoji="1" lang="zh-CN" altLang="en-US" sz="4400" dirty="0" smtClean="0"/>
              <a:t>发展现状：</a:t>
            </a:r>
            <a:endParaRPr kumimoji="1"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1873" y="1589314"/>
            <a:ext cx="4861526" cy="4349149"/>
          </a:xfrm>
        </p:spPr>
        <p:txBody>
          <a:bodyPr>
            <a:normAutofit/>
          </a:bodyPr>
          <a:lstStyle/>
          <a:p>
            <a:r>
              <a:rPr lang="zh-CN" altLang="en-US" dirty="0"/>
              <a:t>点击单个影院，更可了解各制式影厅产出明细，详细了解影院的影厅有多少、座位有多少、某一阶段的经营情况如何、如何安排的排片等等，并可与全国或城市、所在院</a:t>
            </a:r>
            <a:r>
              <a:rPr lang="zh-CN" altLang="en-US" u="sng" dirty="0">
                <a:hlinkClick r:id="rId2"/>
              </a:rPr>
              <a:t>线</a:t>
            </a:r>
            <a:r>
              <a:rPr lang="zh-CN" altLang="en-US" dirty="0"/>
              <a:t>数据进行对比，助力影院经理知己知彼，更合理制定经营</a:t>
            </a:r>
            <a:r>
              <a:rPr lang="zh-CN" altLang="en-US" dirty="0" smtClean="0"/>
              <a:t>计。</a:t>
            </a:r>
            <a:endParaRPr lang="en-US" altLang="zh-CN" dirty="0" smtClean="0"/>
          </a:p>
          <a:p>
            <a:r>
              <a:rPr lang="zh-CN" altLang="en-US" dirty="0" smtClean="0"/>
              <a:t>以上是基于同种功能网站所做的功能讲解，目前这类网站的做法都是获取数据，以直观的方式</a:t>
            </a:r>
            <a:r>
              <a:rPr lang="zh-CN" altLang="en-US" smtClean="0"/>
              <a:t>展示给客户。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650" y="688368"/>
            <a:ext cx="3011084" cy="5250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399" y="688369"/>
            <a:ext cx="3051251" cy="525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2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762002"/>
            <a:ext cx="9418320" cy="522514"/>
          </a:xfrm>
        </p:spPr>
        <p:txBody>
          <a:bodyPr>
            <a:noAutofit/>
          </a:bodyPr>
          <a:lstStyle/>
          <a:p>
            <a:r>
              <a:rPr kumimoji="1" lang="zh-CN" altLang="en-US" sz="4400" dirty="0"/>
              <a:t>项目描述：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1872" y="1589314"/>
            <a:ext cx="9418320" cy="4430486"/>
          </a:xfrm>
        </p:spPr>
        <p:txBody>
          <a:bodyPr>
            <a:normAutofit/>
          </a:bodyPr>
          <a:lstStyle/>
          <a:p>
            <a:r>
              <a:rPr lang="zh-CN" altLang="zh-CN" b="1" dirty="0"/>
              <a:t>本工程实践从设计背景、需求分析、系统概要设计、系统详细设计、系统测试等角度对影视数据采集和分析系统进行了详细的叙述，并在实际工作中，完成了对该系统的设计和实现，从数据采集、数据预处理、数据分析和数据可视化四个方面实现了对影视数据价值的深度挖掘，可以给出能够屹立影视市场的良好建议。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57599515"/>
              </p:ext>
            </p:extLst>
          </p:nvPr>
        </p:nvGraphicFramePr>
        <p:xfrm>
          <a:off x="3162158" y="3554857"/>
          <a:ext cx="8046948" cy="2589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422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762002"/>
            <a:ext cx="9418320" cy="522514"/>
          </a:xfrm>
        </p:spPr>
        <p:txBody>
          <a:bodyPr>
            <a:noAutofit/>
          </a:bodyPr>
          <a:lstStyle/>
          <a:p>
            <a:r>
              <a:rPr kumimoji="1" lang="zh-CN" altLang="en-US" sz="4400" dirty="0" smtClean="0"/>
              <a:t>爬虫用例图：</a:t>
            </a:r>
            <a:endParaRPr kumimoji="1"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1872" y="1589314"/>
            <a:ext cx="9418320" cy="4430486"/>
          </a:xfrm>
          <a:solidFill>
            <a:schemeClr val="accent2"/>
          </a:solidFill>
        </p:spPr>
        <p:txBody>
          <a:bodyPr>
            <a:normAutofit/>
          </a:bodyPr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565" y="-69669"/>
            <a:ext cx="8229841" cy="70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1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762002"/>
            <a:ext cx="9418320" cy="522514"/>
          </a:xfrm>
        </p:spPr>
        <p:txBody>
          <a:bodyPr>
            <a:noAutofit/>
          </a:bodyPr>
          <a:lstStyle/>
          <a:p>
            <a:r>
              <a:rPr kumimoji="1" lang="zh-CN" altLang="en-US" sz="4400" dirty="0" smtClean="0"/>
              <a:t>数据预处理用例图：</a:t>
            </a:r>
            <a:endParaRPr kumimoji="1"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1872" y="1589314"/>
            <a:ext cx="9418320" cy="4430486"/>
          </a:xfrm>
          <a:solidFill>
            <a:schemeClr val="accent2"/>
          </a:solidFill>
        </p:spPr>
        <p:txBody>
          <a:bodyPr>
            <a:normAutofit/>
          </a:bodyPr>
          <a:lstStyle/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788" y="1128786"/>
            <a:ext cx="7913084" cy="476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2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762002"/>
            <a:ext cx="9418320" cy="522514"/>
          </a:xfrm>
        </p:spPr>
        <p:txBody>
          <a:bodyPr>
            <a:noAutofit/>
          </a:bodyPr>
          <a:lstStyle/>
          <a:p>
            <a:r>
              <a:rPr kumimoji="1" lang="zh-CN" altLang="en-US" sz="4400" dirty="0" smtClean="0"/>
              <a:t>数据分析用例图：</a:t>
            </a:r>
            <a:endParaRPr kumimoji="1"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1872" y="1589314"/>
            <a:ext cx="9418320" cy="4430486"/>
          </a:xfrm>
          <a:solidFill>
            <a:schemeClr val="accent2"/>
          </a:solidFill>
        </p:spPr>
        <p:txBody>
          <a:bodyPr>
            <a:normAutofit/>
          </a:bodyPr>
          <a:lstStyle/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94" y="505097"/>
            <a:ext cx="11130406" cy="593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1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1278" y="324561"/>
            <a:ext cx="9418320" cy="522514"/>
          </a:xfrm>
        </p:spPr>
        <p:txBody>
          <a:bodyPr>
            <a:noAutofit/>
          </a:bodyPr>
          <a:lstStyle/>
          <a:p>
            <a:r>
              <a:rPr kumimoji="1" lang="zh-CN" altLang="en-US" sz="2000" dirty="0" smtClean="0"/>
              <a:t>数据可视化爬虫用例图：</a:t>
            </a:r>
            <a:endParaRPr kumimoji="1" lang="zh-CN" altLang="en-US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1872" y="1589314"/>
            <a:ext cx="9418320" cy="4430486"/>
          </a:xfrm>
          <a:solidFill>
            <a:schemeClr val="accent2"/>
          </a:solidFill>
        </p:spPr>
        <p:txBody>
          <a:bodyPr>
            <a:normAutofit/>
          </a:bodyPr>
          <a:lstStyle/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1" y="-400261"/>
            <a:ext cx="9780597" cy="748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4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视图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916</TotalTime>
  <Words>993</Words>
  <Application>Microsoft Macintosh PowerPoint</Application>
  <PresentationFormat>宽屏</PresentationFormat>
  <Paragraphs>114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Century Schoolbook</vt:lpstr>
      <vt:lpstr>DengXian</vt:lpstr>
      <vt:lpstr>Wingdings 2</vt:lpstr>
      <vt:lpstr>宋体</vt:lpstr>
      <vt:lpstr>Arial</vt:lpstr>
      <vt:lpstr>视图</vt:lpstr>
      <vt:lpstr>Visio.Drawing.15</vt:lpstr>
      <vt:lpstr>基于机器学习算法的       影视数据分析系统 </vt:lpstr>
      <vt:lpstr>研究背景：</vt:lpstr>
      <vt:lpstr>发展现状：</vt:lpstr>
      <vt:lpstr>发展现状：</vt:lpstr>
      <vt:lpstr>项目描述：</vt:lpstr>
      <vt:lpstr>爬虫用例图：</vt:lpstr>
      <vt:lpstr>数据预处理用例图：</vt:lpstr>
      <vt:lpstr>数据分析用例图：</vt:lpstr>
      <vt:lpstr>数据可视化爬虫用例图：</vt:lpstr>
      <vt:lpstr>系统框架：</vt:lpstr>
      <vt:lpstr>数据采集：</vt:lpstr>
      <vt:lpstr>数据处理：</vt:lpstr>
      <vt:lpstr>数据分析：</vt:lpstr>
      <vt:lpstr>数据可视化：</vt:lpstr>
      <vt:lpstr>开发环境：</vt:lpstr>
      <vt:lpstr>难点分析：</vt:lpstr>
      <vt:lpstr>预期目标：</vt:lpstr>
      <vt:lpstr>进度安排：</vt:lpstr>
      <vt:lpstr>人员分工：</vt:lpstr>
      <vt:lpstr>     Thank！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基于机器学习算法的       影视数据分析系统 </dc:title>
  <dc:creator>Microsoft Office 用户</dc:creator>
  <cp:lastModifiedBy>Microsoft Office 用户</cp:lastModifiedBy>
  <cp:revision>38</cp:revision>
  <dcterms:created xsi:type="dcterms:W3CDTF">2017-11-03T09:57:01Z</dcterms:created>
  <dcterms:modified xsi:type="dcterms:W3CDTF">2017-11-20T13:02:09Z</dcterms:modified>
</cp:coreProperties>
</file>