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557" autoAdjust="0"/>
  </p:normalViewPr>
  <p:slideViewPr>
    <p:cSldViewPr snapToGrid="0">
      <p:cViewPr varScale="1">
        <p:scale>
          <a:sx n="100" d="100"/>
          <a:sy n="100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D2CF6-5579-456C-9171-86BA4DE9E0EC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88FA3-E336-4764-9F21-0BAC9DD0E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5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 → </a:t>
            </a:r>
            <a:r>
              <a:rPr lang="en-US" dirty="0" err="1"/>
              <a:t>aPa</a:t>
            </a:r>
            <a:r>
              <a:rPr lang="en-US" dirty="0"/>
              <a:t> | </a:t>
            </a:r>
            <a:r>
              <a:rPr lang="en-US" dirty="0" err="1"/>
              <a:t>bPb</a:t>
            </a:r>
            <a:r>
              <a:rPr lang="en-US" dirty="0"/>
              <a:t> | </a:t>
            </a:r>
            <a:r>
              <a:rPr lang="el-GR" dirty="0"/>
              <a:t>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88FA3-E336-4764-9F21-0BAC9DD0EC0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663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→ A | B | C </a:t>
            </a:r>
          </a:p>
          <a:p>
            <a:r>
              <a:rPr lang="en-US" dirty="0"/>
              <a:t>A → D10D </a:t>
            </a:r>
          </a:p>
          <a:p>
            <a:r>
              <a:rPr lang="en-US" dirty="0"/>
              <a:t>D → 0D | 1D | </a:t>
            </a:r>
            <a:r>
              <a:rPr lang="el-GR" dirty="0"/>
              <a:t>ε </a:t>
            </a:r>
            <a:endParaRPr lang="en-US" dirty="0"/>
          </a:p>
          <a:p>
            <a:r>
              <a:rPr lang="en-US" dirty="0"/>
              <a:t>B → 0B | 0 </a:t>
            </a:r>
          </a:p>
          <a:p>
            <a:r>
              <a:rPr lang="en-US" dirty="0"/>
              <a:t>C → 1C |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88FA3-E336-4764-9F21-0BAC9DD0EC0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76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S → T U </a:t>
            </a:r>
            <a:endParaRPr lang="en-US" dirty="0"/>
          </a:p>
          <a:p>
            <a:r>
              <a:rPr lang="pl-PL" dirty="0"/>
              <a:t>T → 0T1 | ε </a:t>
            </a:r>
            <a:endParaRPr lang="en-US" dirty="0"/>
          </a:p>
          <a:p>
            <a:r>
              <a:rPr lang="pl-PL" dirty="0"/>
              <a:t>U → 1U0 | 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88FA3-E336-4764-9F21-0BAC9DD0EC0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75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Accepted: b, ab, abb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88FA3-E336-4764-9F21-0BAC9DD0EC0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272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982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451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04484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68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64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54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0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80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10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17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535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5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7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06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50FAF-C3E1-4915-B589-6D32DED971BB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DD13B-C017-4D0E-8681-DF7FF3166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32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8800-98A9-D304-DA65-3FE70B506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7267576" cy="2387600"/>
          </a:xfrm>
        </p:spPr>
        <p:txBody>
          <a:bodyPr>
            <a:normAutofit/>
          </a:bodyPr>
          <a:lstStyle/>
          <a:p>
            <a:r>
              <a:rPr lang="en-US" sz="4000" dirty="0"/>
              <a:t>11. Context free grammar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42967-323F-7AA8-C036-A04A3A910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 320: Theory of Computation</a:t>
            </a:r>
          </a:p>
        </p:txBody>
      </p:sp>
    </p:spTree>
    <p:extLst>
      <p:ext uri="{BB962C8B-B14F-4D97-AF65-F5344CB8AC3E}">
        <p14:creationId xmlns:p14="http://schemas.microsoft.com/office/powerpoint/2010/main" val="3309959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E4A4F-B6D6-54D6-17AC-9B4F49EF3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to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24BD-DC2B-04E7-B33B-9EA64ECDF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binary strings with both an even number of zeroes and an even number of ones. (This happens to be a regular language, btw.)</a:t>
            </a:r>
          </a:p>
        </p:txBody>
      </p:sp>
    </p:spTree>
    <p:extLst>
      <p:ext uri="{BB962C8B-B14F-4D97-AF65-F5344CB8AC3E}">
        <p14:creationId xmlns:p14="http://schemas.microsoft.com/office/powerpoint/2010/main" val="2755774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44FA-0407-98DA-F13B-673DCE3F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from CFG to PDA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537D5-18B7-5695-EA99-775922A86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</a:t>
            </a:r>
            <a:r>
              <a:rPr lang="en-US" u="sng" dirty="0"/>
              <a:t>not</a:t>
            </a:r>
            <a:r>
              <a:rPr lang="en-US" dirty="0"/>
              <a:t> like FA and regular grammar. </a:t>
            </a:r>
          </a:p>
          <a:p>
            <a:pPr lvl="1"/>
            <a:r>
              <a:rPr lang="en-US" dirty="0"/>
              <a:t>In those, the steps in the grammar directly linked to the states on the FA.</a:t>
            </a:r>
          </a:p>
          <a:p>
            <a:r>
              <a:rPr lang="en-US" dirty="0"/>
              <a:t>With PDAs, those steps are going on the stack!</a:t>
            </a:r>
          </a:p>
          <a:p>
            <a:r>
              <a:rPr lang="en-US" dirty="0"/>
              <a:t>And we can get by with only 2 states!</a:t>
            </a:r>
          </a:p>
          <a:p>
            <a:r>
              <a:rPr lang="en-US" dirty="0"/>
              <a:t>(You’re going to love this!)</a:t>
            </a:r>
          </a:p>
        </p:txBody>
      </p:sp>
    </p:spTree>
    <p:extLst>
      <p:ext uri="{BB962C8B-B14F-4D97-AF65-F5344CB8AC3E}">
        <p14:creationId xmlns:p14="http://schemas.microsoft.com/office/powerpoint/2010/main" val="45923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A588E-7E66-1612-831A-018E25F6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8DE47-1077-E0A2-3ED9-2D7E69110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09775"/>
            <a:ext cx="9905999" cy="3781426"/>
          </a:xfrm>
        </p:spPr>
        <p:txBody>
          <a:bodyPr>
            <a:normAutofit/>
          </a:bodyPr>
          <a:lstStyle/>
          <a:p>
            <a:r>
              <a:rPr lang="en-US" dirty="0"/>
              <a:t>Make 2 states, one initial and one final.</a:t>
            </a:r>
          </a:p>
          <a:p>
            <a:r>
              <a:rPr lang="en-US" dirty="0"/>
              <a:t>The transition from initial to final is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,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→ S. </a:t>
            </a:r>
          </a:p>
          <a:p>
            <a:pPr lvl="1"/>
            <a:r>
              <a:rPr lang="en-US" dirty="0"/>
              <a:t>Yup, you’re reading nothing, popping nothing, just pushing the start onto the stack.</a:t>
            </a:r>
          </a:p>
          <a:p>
            <a:r>
              <a:rPr lang="en-US" dirty="0"/>
              <a:t>Everything else? Make it loop on the final state, each as its own transition.</a:t>
            </a:r>
          </a:p>
          <a:p>
            <a:r>
              <a:rPr lang="en-US" dirty="0"/>
              <a:t>Add on to that loop transitions for all possible final symbols so that it pops the last thing on the stack and pushes nothing.</a:t>
            </a:r>
          </a:p>
          <a:p>
            <a:pPr lvl="1"/>
            <a:r>
              <a:rPr lang="en-US" dirty="0"/>
              <a:t>E.g., if the last symbol is 0, it’s last transition on the loop would be </a:t>
            </a:r>
            <a:r>
              <a:rPr lang="en-US" dirty="0">
                <a:latin typeface="Symbol" panose="05050102010706020507" pitchFamily="18" charset="2"/>
              </a:rPr>
              <a:t>0</a:t>
            </a:r>
            <a:r>
              <a:rPr lang="en-US" dirty="0"/>
              <a:t>, 0 → </a:t>
            </a:r>
            <a:r>
              <a:rPr lang="en-US" dirty="0">
                <a:latin typeface="Symbol" panose="05050102010706020507" pitchFamily="18" charset="2"/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845987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521EB-2521-0A6D-0BA7-5A706F80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example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60A61-23DB-47FE-CCCF-C05721C13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1" dirty="0">
                <a:effectLst/>
                <a:latin typeface="KaTeX_Math"/>
              </a:rPr>
              <a:t>S </a:t>
            </a:r>
            <a:r>
              <a:rPr lang="en-US" b="0" i="0" dirty="0">
                <a:effectLst/>
                <a:latin typeface="KaTeX_Main"/>
              </a:rPr>
              <a:t>→ </a:t>
            </a:r>
            <a:r>
              <a:rPr lang="en-US" b="0" i="1" dirty="0" err="1">
                <a:effectLst/>
                <a:latin typeface="KaTeX_Math"/>
              </a:rPr>
              <a:t>aTb</a:t>
            </a:r>
            <a:r>
              <a:rPr lang="en-US" b="0" i="1" dirty="0">
                <a:effectLst/>
                <a:latin typeface="KaTeX_Math"/>
              </a:rPr>
              <a:t> </a:t>
            </a:r>
            <a:r>
              <a:rPr lang="en-US" b="0" i="0" dirty="0">
                <a:effectLst/>
                <a:latin typeface="KaTeX_Main"/>
              </a:rPr>
              <a:t>∣ </a:t>
            </a:r>
            <a:r>
              <a:rPr lang="en-US" b="0" i="1" dirty="0">
                <a:effectLst/>
                <a:latin typeface="KaTeX_Math"/>
              </a:rPr>
              <a:t>b</a:t>
            </a:r>
          </a:p>
          <a:p>
            <a:pPr marL="0" indent="0">
              <a:buNone/>
            </a:pPr>
            <a:r>
              <a:rPr lang="en-US" b="0" i="1" dirty="0">
                <a:effectLst/>
                <a:latin typeface="KaTeX_Math"/>
              </a:rPr>
              <a:t>T </a:t>
            </a:r>
            <a:r>
              <a:rPr lang="en-US" b="0" i="0" dirty="0">
                <a:effectLst/>
                <a:latin typeface="KaTeX_Main"/>
              </a:rPr>
              <a:t>→ </a:t>
            </a:r>
            <a:r>
              <a:rPr lang="en-US" b="0" i="1" dirty="0" err="1">
                <a:effectLst/>
                <a:latin typeface="KaTeX_Math"/>
              </a:rPr>
              <a:t>aT</a:t>
            </a:r>
            <a:r>
              <a:rPr lang="en-US" b="0" i="1" dirty="0">
                <a:effectLst/>
                <a:latin typeface="KaTeX_Math"/>
              </a:rPr>
              <a:t> </a:t>
            </a:r>
            <a:r>
              <a:rPr lang="en-US" b="0" i="0" dirty="0">
                <a:effectLst/>
                <a:latin typeface="KaTeX_Main"/>
              </a:rPr>
              <a:t>∣ </a:t>
            </a:r>
            <a:r>
              <a:rPr lang="en-US" cap="none" dirty="0">
                <a:latin typeface="Symbol" panose="05050102010706020507" pitchFamily="18" charset="2"/>
              </a:rPr>
              <a:t>l</a:t>
            </a:r>
            <a:endParaRPr lang="en-US" dirty="0"/>
          </a:p>
        </p:txBody>
      </p:sp>
      <p:sp>
        <p:nvSpPr>
          <p:cNvPr id="4" name="Oval 3" descr="initial state">
            <a:extLst>
              <a:ext uri="{FF2B5EF4-FFF2-40B4-BE49-F238E27FC236}">
                <a16:creationId xmlns:a16="http://schemas.microsoft.com/office/drawing/2014/main" id="{8336414A-CAE3-411D-1205-E243EF593855}"/>
              </a:ext>
            </a:extLst>
          </p:cNvPr>
          <p:cNvSpPr/>
          <p:nvPr/>
        </p:nvSpPr>
        <p:spPr>
          <a:xfrm>
            <a:off x="4933950" y="2422178"/>
            <a:ext cx="666750" cy="666750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 descr="final state">
            <a:extLst>
              <a:ext uri="{FF2B5EF4-FFF2-40B4-BE49-F238E27FC236}">
                <a16:creationId xmlns:a16="http://schemas.microsoft.com/office/drawing/2014/main" id="{32E2AA1C-1B0D-F557-8B33-BDF06CB4B51F}"/>
              </a:ext>
            </a:extLst>
          </p:cNvPr>
          <p:cNvSpPr/>
          <p:nvPr/>
        </p:nvSpPr>
        <p:spPr>
          <a:xfrm>
            <a:off x="8267700" y="2403128"/>
            <a:ext cx="666750" cy="666750"/>
          </a:xfrm>
          <a:prstGeom prst="ellipse">
            <a:avLst/>
          </a:prstGeom>
          <a:solidFill>
            <a:schemeClr val="tx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E18302-3C44-6AAB-3563-E020E6B48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" idx="2"/>
          </p:cNvCxnSpPr>
          <p:nvPr/>
        </p:nvCxnSpPr>
        <p:spPr>
          <a:xfrm>
            <a:off x="4543425" y="2736503"/>
            <a:ext cx="390525" cy="190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BAC485-5FD1-EAE6-1516-B00534CC3CF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5600700" y="2736503"/>
            <a:ext cx="2667000" cy="190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descr="l, l → S">
            <a:extLst>
              <a:ext uri="{FF2B5EF4-FFF2-40B4-BE49-F238E27FC236}">
                <a16:creationId xmlns:a16="http://schemas.microsoft.com/office/drawing/2014/main" id="{F3928565-54A9-2513-55B5-CB88025E5EFD}"/>
              </a:ext>
            </a:extLst>
          </p:cNvPr>
          <p:cNvSpPr txBox="1"/>
          <p:nvPr/>
        </p:nvSpPr>
        <p:spPr>
          <a:xfrm>
            <a:off x="6173789" y="2367171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,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→ S</a:t>
            </a:r>
          </a:p>
        </p:txBody>
      </p:sp>
      <p:cxnSp>
        <p:nvCxnSpPr>
          <p:cNvPr id="14" name="Connector: Curved 13" descr="l, S → aTb&#10;l, S → b&#10;l, T → aT&#10;l, T → l &#10;a, a → l&#10;b, b → l">
            <a:extLst>
              <a:ext uri="{FF2B5EF4-FFF2-40B4-BE49-F238E27FC236}">
                <a16:creationId xmlns:a16="http://schemas.microsoft.com/office/drawing/2014/main" id="{E7414914-E7E7-70C2-00F4-07116556B807}"/>
              </a:ext>
            </a:extLst>
          </p:cNvPr>
          <p:cNvCxnSpPr>
            <a:stCxn id="5" idx="0"/>
            <a:endCxn id="5" idx="6"/>
          </p:cNvCxnSpPr>
          <p:nvPr/>
        </p:nvCxnSpPr>
        <p:spPr>
          <a:xfrm rot="16200000" flipH="1">
            <a:off x="8601074" y="2403128"/>
            <a:ext cx="333375" cy="333375"/>
          </a:xfrm>
          <a:prstGeom prst="curvedConnector4">
            <a:avLst>
              <a:gd name="adj1" fmla="val -142857"/>
              <a:gd name="adj2" fmla="val 245714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84242C-47A9-824F-63DF-DABDD839FE4D}"/>
              </a:ext>
            </a:extLst>
          </p:cNvPr>
          <p:cNvSpPr txBox="1"/>
          <p:nvPr/>
        </p:nvSpPr>
        <p:spPr>
          <a:xfrm>
            <a:off x="9563747" y="1674674"/>
            <a:ext cx="12554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</a:t>
            </a:r>
            <a:r>
              <a:rPr lang="en-US" dirty="0" err="1"/>
              <a:t>aTb</a:t>
            </a:r>
            <a:endParaRPr lang="en-US" dirty="0"/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b</a:t>
            </a:r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T → </a:t>
            </a:r>
            <a:r>
              <a:rPr lang="en-US" dirty="0" err="1"/>
              <a:t>aT</a:t>
            </a:r>
            <a:endParaRPr lang="en-US" dirty="0"/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T → </a:t>
            </a:r>
            <a:r>
              <a:rPr lang="en-US" dirty="0">
                <a:latin typeface="Symbol" panose="05050102010706020507" pitchFamily="18" charset="2"/>
              </a:rPr>
              <a:t>l </a:t>
            </a:r>
          </a:p>
          <a:p>
            <a:r>
              <a:rPr lang="en-US" dirty="0"/>
              <a:t>a, a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  <a:p>
            <a:r>
              <a:rPr lang="en-US" dirty="0"/>
              <a:t>b, b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00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FE7E5-172C-763E-4DD5-C18209A5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F7176-7D98-A684-F932-122DE005B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Wtf???</a:t>
            </a:r>
            <a:endParaRPr lang="en-US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566F5-0477-4898-F1F0-2FBBFA58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249485"/>
            <a:ext cx="7831140" cy="427513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0" dirty="0">
                <a:effectLst/>
                <a:latin typeface="KaTeX_Math"/>
              </a:rPr>
              <a:t>Let’s look at the stack for “</a:t>
            </a:r>
            <a:r>
              <a:rPr lang="en-US" b="0" dirty="0" err="1">
                <a:effectLst/>
                <a:latin typeface="KaTeX_Math"/>
              </a:rPr>
              <a:t>aab</a:t>
            </a:r>
            <a:r>
              <a:rPr lang="en-US" b="0" dirty="0">
                <a:effectLst/>
                <a:latin typeface="KaTeX_Math"/>
              </a:rPr>
              <a:t>”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KaTeX_Math"/>
              </a:rPr>
              <a:t>Read nothing, push 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KaTeX_Math"/>
              </a:rPr>
              <a:t>First symbol is an a, but there’s no transition to match a with S on the stack, so choose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</a:t>
            </a:r>
            <a:r>
              <a:rPr lang="en-US" dirty="0" err="1"/>
              <a:t>aTb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Still on first symbol and have a on top of stack, so choose a, a → </a:t>
            </a:r>
            <a:r>
              <a:rPr lang="en-US" dirty="0">
                <a:latin typeface="Symbol" panose="05050102010706020507" pitchFamily="18" charset="2"/>
              </a:rPr>
              <a:t>l </a:t>
            </a:r>
            <a:r>
              <a:rPr lang="en-US" dirty="0"/>
              <a:t>(read and pop)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String is “ab” now, so next symbol has no match with the T on the stack. Choose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T → </a:t>
            </a:r>
            <a:r>
              <a:rPr lang="en-US" dirty="0">
                <a:latin typeface="Symbol" panose="05050102010706020507" pitchFamily="18" charset="2"/>
              </a:rPr>
              <a:t>l </a:t>
            </a:r>
            <a:r>
              <a:rPr lang="en-US" dirty="0"/>
              <a:t>and pop the 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Oh, next symbol is a b and there’s a b on the stack! Choose b, b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 ended on the final state with an empty stack, so accept!!!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705FC-B926-DBD5-2631-53864C28E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58972" y="2249486"/>
            <a:ext cx="1588439" cy="354171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Stack: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FF00"/>
                </a:solidFill>
              </a:rPr>
              <a:t>aTb</a:t>
            </a: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Tb</a:t>
            </a:r>
          </a:p>
          <a:p>
            <a:pPr marL="0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b</a:t>
            </a:r>
          </a:p>
        </p:txBody>
      </p:sp>
      <p:sp>
        <p:nvSpPr>
          <p:cNvPr id="4" name="Oval 3" descr="initial state">
            <a:extLst>
              <a:ext uri="{FF2B5EF4-FFF2-40B4-BE49-F238E27FC236}">
                <a16:creationId xmlns:a16="http://schemas.microsoft.com/office/drawing/2014/main" id="{1C3781F0-4AB1-710B-ABEA-BEBEF4AF168F}"/>
              </a:ext>
            </a:extLst>
          </p:cNvPr>
          <p:cNvSpPr/>
          <p:nvPr/>
        </p:nvSpPr>
        <p:spPr>
          <a:xfrm>
            <a:off x="4829175" y="1242665"/>
            <a:ext cx="666750" cy="666750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 descr="final state">
            <a:extLst>
              <a:ext uri="{FF2B5EF4-FFF2-40B4-BE49-F238E27FC236}">
                <a16:creationId xmlns:a16="http://schemas.microsoft.com/office/drawing/2014/main" id="{81B5DC20-4B2F-E293-F33A-A488ED09320C}"/>
              </a:ext>
            </a:extLst>
          </p:cNvPr>
          <p:cNvSpPr/>
          <p:nvPr/>
        </p:nvSpPr>
        <p:spPr>
          <a:xfrm>
            <a:off x="8162925" y="1223615"/>
            <a:ext cx="666750" cy="666750"/>
          </a:xfrm>
          <a:prstGeom prst="ellipse">
            <a:avLst/>
          </a:prstGeom>
          <a:solidFill>
            <a:schemeClr val="tx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6EF126-9A7D-277E-1CA6-06EFD80E3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" idx="2"/>
          </p:cNvCxnSpPr>
          <p:nvPr/>
        </p:nvCxnSpPr>
        <p:spPr>
          <a:xfrm>
            <a:off x="4438650" y="1556990"/>
            <a:ext cx="390525" cy="190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A2F41A-16AE-90D4-1EC1-E52D279BB654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5495925" y="1556990"/>
            <a:ext cx="2667000" cy="190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 descr="l, l → S">
            <a:extLst>
              <a:ext uri="{FF2B5EF4-FFF2-40B4-BE49-F238E27FC236}">
                <a16:creationId xmlns:a16="http://schemas.microsoft.com/office/drawing/2014/main" id="{16CE1EB9-3F18-BACE-AEFD-FFA0B9E5CA6D}"/>
              </a:ext>
            </a:extLst>
          </p:cNvPr>
          <p:cNvSpPr txBox="1"/>
          <p:nvPr/>
        </p:nvSpPr>
        <p:spPr>
          <a:xfrm>
            <a:off x="6069014" y="118765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,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→ S</a:t>
            </a:r>
          </a:p>
        </p:txBody>
      </p:sp>
      <p:cxnSp>
        <p:nvCxnSpPr>
          <p:cNvPr id="14" name="Connector: Curved 13" descr="l, S → aTb&#10;l, S → b&#10;l, T → aT&#10;l, T → l &#10;a, a → l&#10;b, b → l">
            <a:extLst>
              <a:ext uri="{FF2B5EF4-FFF2-40B4-BE49-F238E27FC236}">
                <a16:creationId xmlns:a16="http://schemas.microsoft.com/office/drawing/2014/main" id="{DC1C07F8-4EA3-D792-8F87-8EA497580B2D}"/>
              </a:ext>
            </a:extLst>
          </p:cNvPr>
          <p:cNvCxnSpPr>
            <a:stCxn id="5" idx="0"/>
            <a:endCxn id="5" idx="6"/>
          </p:cNvCxnSpPr>
          <p:nvPr/>
        </p:nvCxnSpPr>
        <p:spPr>
          <a:xfrm rot="16200000" flipH="1">
            <a:off x="8496299" y="1223615"/>
            <a:ext cx="333375" cy="333375"/>
          </a:xfrm>
          <a:prstGeom prst="curvedConnector4">
            <a:avLst>
              <a:gd name="adj1" fmla="val -142857"/>
              <a:gd name="adj2" fmla="val 245714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90AA618-3876-FB71-9EAE-D545FBE9F005}"/>
              </a:ext>
            </a:extLst>
          </p:cNvPr>
          <p:cNvSpPr txBox="1"/>
          <p:nvPr/>
        </p:nvSpPr>
        <p:spPr>
          <a:xfrm>
            <a:off x="9458972" y="495161"/>
            <a:ext cx="12554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</a:t>
            </a:r>
            <a:r>
              <a:rPr lang="en-US" dirty="0" err="1"/>
              <a:t>aTb</a:t>
            </a:r>
            <a:endParaRPr lang="en-US" dirty="0"/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b</a:t>
            </a:r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T → </a:t>
            </a:r>
            <a:r>
              <a:rPr lang="en-US" dirty="0" err="1"/>
              <a:t>aT</a:t>
            </a:r>
            <a:endParaRPr lang="en-US" dirty="0"/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T → </a:t>
            </a:r>
            <a:r>
              <a:rPr lang="en-US" dirty="0">
                <a:latin typeface="Symbol" panose="05050102010706020507" pitchFamily="18" charset="2"/>
              </a:rPr>
              <a:t>l </a:t>
            </a:r>
          </a:p>
          <a:p>
            <a:r>
              <a:rPr lang="en-US" dirty="0"/>
              <a:t>a, a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  <a:p>
            <a:r>
              <a:rPr lang="en-US" dirty="0"/>
              <a:t>b, b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23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4E99973-EAB1-5BD8-0312-28D3F91E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rejecting?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E5586-1A2E-8D58-09CE-B046BE811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these are non-deterministic.</a:t>
            </a:r>
          </a:p>
          <a:p>
            <a:r>
              <a:rPr lang="en-US" dirty="0"/>
              <a:t>Which means we reject when there is no valid transition.</a:t>
            </a:r>
          </a:p>
          <a:p>
            <a:r>
              <a:rPr lang="en-US" dirty="0"/>
              <a:t>TRY IT - Which of these are accepted: </a:t>
            </a:r>
            <a:r>
              <a:rPr lang="en-US" dirty="0" err="1"/>
              <a:t>bab</a:t>
            </a:r>
            <a:r>
              <a:rPr lang="en-US" dirty="0"/>
              <a:t>, </a:t>
            </a:r>
            <a:r>
              <a:rPr lang="en-US" dirty="0" err="1"/>
              <a:t>bba</a:t>
            </a:r>
            <a:r>
              <a:rPr lang="en-US" dirty="0"/>
              <a:t>, b, a, ab, </a:t>
            </a:r>
            <a:r>
              <a:rPr lang="en-US" dirty="0" err="1"/>
              <a:t>ba</a:t>
            </a:r>
            <a:r>
              <a:rPr lang="en-US" dirty="0"/>
              <a:t>, </a:t>
            </a:r>
            <a:r>
              <a:rPr lang="en-US" dirty="0" err="1"/>
              <a:t>abab</a:t>
            </a:r>
            <a:r>
              <a:rPr lang="en-US" dirty="0"/>
              <a:t>, abb</a:t>
            </a:r>
          </a:p>
          <a:p>
            <a:r>
              <a:rPr lang="en-US" dirty="0"/>
              <a:t>So what language is described here?</a:t>
            </a:r>
          </a:p>
        </p:txBody>
      </p:sp>
      <p:sp>
        <p:nvSpPr>
          <p:cNvPr id="7" name="Oval 6" descr="initial state">
            <a:extLst>
              <a:ext uri="{FF2B5EF4-FFF2-40B4-BE49-F238E27FC236}">
                <a16:creationId xmlns:a16="http://schemas.microsoft.com/office/drawing/2014/main" id="{6CABC0E3-A9AA-DCC9-214E-26ED5376FF74}"/>
              </a:ext>
            </a:extLst>
          </p:cNvPr>
          <p:cNvSpPr/>
          <p:nvPr/>
        </p:nvSpPr>
        <p:spPr>
          <a:xfrm>
            <a:off x="3200400" y="5476876"/>
            <a:ext cx="666750" cy="666750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 descr="final state">
            <a:extLst>
              <a:ext uri="{FF2B5EF4-FFF2-40B4-BE49-F238E27FC236}">
                <a16:creationId xmlns:a16="http://schemas.microsoft.com/office/drawing/2014/main" id="{D24C2F46-7414-8EF5-31B8-659B3C838A23}"/>
              </a:ext>
            </a:extLst>
          </p:cNvPr>
          <p:cNvSpPr/>
          <p:nvPr/>
        </p:nvSpPr>
        <p:spPr>
          <a:xfrm>
            <a:off x="6534150" y="5457826"/>
            <a:ext cx="666750" cy="666750"/>
          </a:xfrm>
          <a:prstGeom prst="ellipse">
            <a:avLst/>
          </a:prstGeom>
          <a:solidFill>
            <a:schemeClr val="tx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DBBE9B-C6C3-C055-469A-535AB7DEB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7" idx="2"/>
          </p:cNvCxnSpPr>
          <p:nvPr/>
        </p:nvCxnSpPr>
        <p:spPr>
          <a:xfrm>
            <a:off x="2809875" y="5791201"/>
            <a:ext cx="390525" cy="190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C37FEC-56D4-3B62-2B78-71188D174CC4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3867150" y="5791201"/>
            <a:ext cx="2667000" cy="190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 descr="l, l → S">
            <a:extLst>
              <a:ext uri="{FF2B5EF4-FFF2-40B4-BE49-F238E27FC236}">
                <a16:creationId xmlns:a16="http://schemas.microsoft.com/office/drawing/2014/main" id="{1CF6BA8C-6D1D-768B-05D0-F31B11E6C28C}"/>
              </a:ext>
            </a:extLst>
          </p:cNvPr>
          <p:cNvSpPr txBox="1"/>
          <p:nvPr/>
        </p:nvSpPr>
        <p:spPr>
          <a:xfrm>
            <a:off x="4440239" y="542186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,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→ S</a:t>
            </a:r>
          </a:p>
        </p:txBody>
      </p:sp>
      <p:cxnSp>
        <p:nvCxnSpPr>
          <p:cNvPr id="12" name="Connector: Curved 11" descr="l, S → aTb&#10;l, S → b&#10;l, T → aT&#10;l, T → l &#10;a, a → l&#10;b, b → l">
            <a:extLst>
              <a:ext uri="{FF2B5EF4-FFF2-40B4-BE49-F238E27FC236}">
                <a16:creationId xmlns:a16="http://schemas.microsoft.com/office/drawing/2014/main" id="{D7BCD35D-37F5-E37B-FF1B-641A4C17137C}"/>
              </a:ext>
            </a:extLst>
          </p:cNvPr>
          <p:cNvCxnSpPr>
            <a:stCxn id="8" idx="0"/>
            <a:endCxn id="8" idx="6"/>
          </p:cNvCxnSpPr>
          <p:nvPr/>
        </p:nvCxnSpPr>
        <p:spPr>
          <a:xfrm rot="16200000" flipH="1">
            <a:off x="6867524" y="5457826"/>
            <a:ext cx="333375" cy="333375"/>
          </a:xfrm>
          <a:prstGeom prst="curvedConnector4">
            <a:avLst>
              <a:gd name="adj1" fmla="val -142857"/>
              <a:gd name="adj2" fmla="val 245714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EB7E724-DCF5-52E2-409F-5C5CC5B252FD}"/>
              </a:ext>
            </a:extLst>
          </p:cNvPr>
          <p:cNvSpPr txBox="1"/>
          <p:nvPr/>
        </p:nvSpPr>
        <p:spPr>
          <a:xfrm>
            <a:off x="7830197" y="4729372"/>
            <a:ext cx="125547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</a:t>
            </a:r>
            <a:r>
              <a:rPr lang="en-US" dirty="0" err="1"/>
              <a:t>aTb</a:t>
            </a:r>
            <a:endParaRPr lang="en-US" dirty="0"/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b</a:t>
            </a:r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T → </a:t>
            </a:r>
            <a:r>
              <a:rPr lang="en-US" dirty="0" err="1"/>
              <a:t>aT</a:t>
            </a:r>
            <a:endParaRPr lang="en-US" dirty="0"/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T → </a:t>
            </a:r>
            <a:r>
              <a:rPr lang="en-US" dirty="0">
                <a:latin typeface="Symbol" panose="05050102010706020507" pitchFamily="18" charset="2"/>
              </a:rPr>
              <a:t>l </a:t>
            </a:r>
          </a:p>
          <a:p>
            <a:r>
              <a:rPr lang="en-US" dirty="0"/>
              <a:t>a, a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  <a:p>
            <a:r>
              <a:rPr lang="en-US" dirty="0"/>
              <a:t>b, b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92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44C1-966C-8E6D-52A0-F382889DE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try to make The </a:t>
            </a:r>
            <a:r>
              <a:rPr lang="en-US" dirty="0" err="1"/>
              <a:t>pda’s</a:t>
            </a:r>
            <a:r>
              <a:rPr lang="en-US" dirty="0"/>
              <a:t> from last time</a:t>
            </a:r>
            <a:br>
              <a:rPr lang="en-US" dirty="0"/>
            </a:br>
            <a:r>
              <a:rPr lang="en-US" dirty="0"/>
              <a:t>(Start with the CFG!!!)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7A058-E152-596D-E51F-61B067706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 = properly nested ()’s</a:t>
            </a:r>
          </a:p>
          <a:p>
            <a:r>
              <a:rPr lang="en-US" dirty="0"/>
              <a:t>L = 1 in the middle (over {0, 1})</a:t>
            </a:r>
          </a:p>
          <a:p>
            <a:r>
              <a:rPr lang="en-US" dirty="0"/>
              <a:t>L = even-length binary palindromes</a:t>
            </a:r>
          </a:p>
          <a:p>
            <a:r>
              <a:rPr lang="en-US" dirty="0"/>
              <a:t>L = odd-length binary palindromes</a:t>
            </a:r>
          </a:p>
          <a:p>
            <a:r>
              <a:rPr lang="en-US" dirty="0"/>
              <a:t>L = any length binary palindromes</a:t>
            </a:r>
          </a:p>
        </p:txBody>
      </p:sp>
    </p:spTree>
    <p:extLst>
      <p:ext uri="{BB962C8B-B14F-4D97-AF65-F5344CB8AC3E}">
        <p14:creationId xmlns:p14="http://schemas.microsoft.com/office/powerpoint/2010/main" val="413492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BCE3F-74F4-D025-379A-FEAAA04B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answers</a:t>
            </a:r>
          </a:p>
        </p:txBody>
      </p:sp>
      <p:sp>
        <p:nvSpPr>
          <p:cNvPr id="4" name="Oval 3" descr="initial state">
            <a:extLst>
              <a:ext uri="{FF2B5EF4-FFF2-40B4-BE49-F238E27FC236}">
                <a16:creationId xmlns:a16="http://schemas.microsoft.com/office/drawing/2014/main" id="{86CBE91F-4052-8D14-4843-B4711E266357}"/>
              </a:ext>
            </a:extLst>
          </p:cNvPr>
          <p:cNvSpPr/>
          <p:nvPr/>
        </p:nvSpPr>
        <p:spPr>
          <a:xfrm>
            <a:off x="1531938" y="2009776"/>
            <a:ext cx="666750" cy="666750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 descr="final state">
            <a:extLst>
              <a:ext uri="{FF2B5EF4-FFF2-40B4-BE49-F238E27FC236}">
                <a16:creationId xmlns:a16="http://schemas.microsoft.com/office/drawing/2014/main" id="{58FE4D76-E9EF-EC43-E3CC-E1C96F8B2C1C}"/>
              </a:ext>
            </a:extLst>
          </p:cNvPr>
          <p:cNvSpPr/>
          <p:nvPr/>
        </p:nvSpPr>
        <p:spPr>
          <a:xfrm>
            <a:off x="3980553" y="2009776"/>
            <a:ext cx="666750" cy="666750"/>
          </a:xfrm>
          <a:prstGeom prst="ellipse">
            <a:avLst/>
          </a:prstGeom>
          <a:solidFill>
            <a:schemeClr val="tx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E4951EA-0062-9972-DF9B-709ADACEF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" idx="2"/>
          </p:cNvCxnSpPr>
          <p:nvPr/>
        </p:nvCxnSpPr>
        <p:spPr>
          <a:xfrm>
            <a:off x="1141413" y="2324101"/>
            <a:ext cx="390525" cy="190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D79CA2-5CF8-A2AE-3E49-CF56CA9311D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198688" y="2343151"/>
            <a:ext cx="178186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 descr="l, l → S">
            <a:extLst>
              <a:ext uri="{FF2B5EF4-FFF2-40B4-BE49-F238E27FC236}">
                <a16:creationId xmlns:a16="http://schemas.microsoft.com/office/drawing/2014/main" id="{8FC47C32-F6B5-9022-2079-212356B1CC0D}"/>
              </a:ext>
            </a:extLst>
          </p:cNvPr>
          <p:cNvSpPr txBox="1"/>
          <p:nvPr/>
        </p:nvSpPr>
        <p:spPr>
          <a:xfrm>
            <a:off x="2466121" y="195476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,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→ S</a:t>
            </a:r>
          </a:p>
        </p:txBody>
      </p:sp>
      <p:cxnSp>
        <p:nvCxnSpPr>
          <p:cNvPr id="9" name="Connector: Curved 8" descr="l, S → aTb&#10;l, S → b&#10;l, T → aT&#10;l, T → l &#10;a, a → l&#10;b, b → l">
            <a:extLst>
              <a:ext uri="{FF2B5EF4-FFF2-40B4-BE49-F238E27FC236}">
                <a16:creationId xmlns:a16="http://schemas.microsoft.com/office/drawing/2014/main" id="{8933F7AC-1FDB-3041-5511-9C2D85EF1F46}"/>
              </a:ext>
            </a:extLst>
          </p:cNvPr>
          <p:cNvCxnSpPr>
            <a:stCxn id="5" idx="0"/>
            <a:endCxn id="5" idx="6"/>
          </p:cNvCxnSpPr>
          <p:nvPr/>
        </p:nvCxnSpPr>
        <p:spPr>
          <a:xfrm rot="16200000" flipH="1">
            <a:off x="4313927" y="2009776"/>
            <a:ext cx="333375" cy="333375"/>
          </a:xfrm>
          <a:prstGeom prst="curvedConnector4">
            <a:avLst>
              <a:gd name="adj1" fmla="val -68571"/>
              <a:gd name="adj2" fmla="val 16857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7E6003-73A2-70F6-20E0-49828C629A3F}"/>
              </a:ext>
            </a:extLst>
          </p:cNvPr>
          <p:cNvSpPr txBox="1"/>
          <p:nvPr/>
        </p:nvSpPr>
        <p:spPr>
          <a:xfrm>
            <a:off x="4980676" y="1496923"/>
            <a:ext cx="1141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(S)</a:t>
            </a:r>
          </a:p>
          <a:p>
            <a:r>
              <a:rPr lang="en-US" dirty="0">
                <a:latin typeface="Symbol" panose="05050102010706020507" pitchFamily="18" charset="2"/>
              </a:rPr>
              <a:t>#</a:t>
            </a:r>
            <a:r>
              <a:rPr lang="el-GR" dirty="0"/>
              <a:t>,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→ </a:t>
            </a:r>
            <a:r>
              <a:rPr lang="en-US" dirty="0">
                <a:latin typeface="Symbol" panose="05050102010706020507" pitchFamily="18" charset="2"/>
              </a:rPr>
              <a:t>l </a:t>
            </a:r>
          </a:p>
          <a:p>
            <a:r>
              <a:rPr lang="en-US" dirty="0"/>
              <a:t>(, (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  <a:p>
            <a:r>
              <a:rPr lang="en-US" dirty="0"/>
              <a:t>), )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</p:txBody>
      </p:sp>
      <p:sp>
        <p:nvSpPr>
          <p:cNvPr id="13" name="Oval 12" descr="initial state">
            <a:extLst>
              <a:ext uri="{FF2B5EF4-FFF2-40B4-BE49-F238E27FC236}">
                <a16:creationId xmlns:a16="http://schemas.microsoft.com/office/drawing/2014/main" id="{B3E1570B-5C0D-FE14-D5D3-2E3B9B2950E9}"/>
              </a:ext>
            </a:extLst>
          </p:cNvPr>
          <p:cNvSpPr/>
          <p:nvPr/>
        </p:nvSpPr>
        <p:spPr>
          <a:xfrm>
            <a:off x="1531937" y="3381984"/>
            <a:ext cx="666750" cy="666750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 descr="final state">
            <a:extLst>
              <a:ext uri="{FF2B5EF4-FFF2-40B4-BE49-F238E27FC236}">
                <a16:creationId xmlns:a16="http://schemas.microsoft.com/office/drawing/2014/main" id="{BADE7795-FC61-DBA4-5F88-586098B991D7}"/>
              </a:ext>
            </a:extLst>
          </p:cNvPr>
          <p:cNvSpPr/>
          <p:nvPr/>
        </p:nvSpPr>
        <p:spPr>
          <a:xfrm>
            <a:off x="3980552" y="3381984"/>
            <a:ext cx="666750" cy="666750"/>
          </a:xfrm>
          <a:prstGeom prst="ellipse">
            <a:avLst/>
          </a:prstGeom>
          <a:solidFill>
            <a:schemeClr val="tx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5E99BB-9D4B-6D5E-1423-8C9B360C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3" idx="2"/>
          </p:cNvCxnSpPr>
          <p:nvPr/>
        </p:nvCxnSpPr>
        <p:spPr>
          <a:xfrm>
            <a:off x="1141412" y="3696309"/>
            <a:ext cx="390525" cy="190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A1A6F4E-F529-5C50-173E-7A05A2C69091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2198687" y="3715359"/>
            <a:ext cx="178186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descr="l, l → S">
            <a:extLst>
              <a:ext uri="{FF2B5EF4-FFF2-40B4-BE49-F238E27FC236}">
                <a16:creationId xmlns:a16="http://schemas.microsoft.com/office/drawing/2014/main" id="{8DB4C1EA-15B3-B8A6-F382-970CC86236B5}"/>
              </a:ext>
            </a:extLst>
          </p:cNvPr>
          <p:cNvSpPr txBox="1"/>
          <p:nvPr/>
        </p:nvSpPr>
        <p:spPr>
          <a:xfrm>
            <a:off x="2466120" y="3326977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,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→ S</a:t>
            </a:r>
          </a:p>
        </p:txBody>
      </p:sp>
      <p:cxnSp>
        <p:nvCxnSpPr>
          <p:cNvPr id="18" name="Connector: Curved 17" descr="l, S → aTb&#10;l, S → b&#10;l, T → aT&#10;l, T → l &#10;a, a → l&#10;b, b → l">
            <a:extLst>
              <a:ext uri="{FF2B5EF4-FFF2-40B4-BE49-F238E27FC236}">
                <a16:creationId xmlns:a16="http://schemas.microsoft.com/office/drawing/2014/main" id="{D2F62C55-53FB-FF60-BB35-7F415BF22C73}"/>
              </a:ext>
            </a:extLst>
          </p:cNvPr>
          <p:cNvCxnSpPr>
            <a:stCxn id="14" idx="0"/>
            <a:endCxn id="14" idx="6"/>
          </p:cNvCxnSpPr>
          <p:nvPr/>
        </p:nvCxnSpPr>
        <p:spPr>
          <a:xfrm rot="16200000" flipH="1">
            <a:off x="4313926" y="3381984"/>
            <a:ext cx="333375" cy="333375"/>
          </a:xfrm>
          <a:prstGeom prst="curvedConnector4">
            <a:avLst>
              <a:gd name="adj1" fmla="val -68571"/>
              <a:gd name="adj2" fmla="val 16857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BF5C82-1913-F987-68CA-B99100A16227}"/>
              </a:ext>
            </a:extLst>
          </p:cNvPr>
          <p:cNvSpPr txBox="1"/>
          <p:nvPr/>
        </p:nvSpPr>
        <p:spPr>
          <a:xfrm>
            <a:off x="4980676" y="2975493"/>
            <a:ext cx="125867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S1S</a:t>
            </a:r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0</a:t>
            </a:r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1</a:t>
            </a:r>
          </a:p>
          <a:p>
            <a:r>
              <a:rPr lang="en-US" dirty="0"/>
              <a:t>0, 0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  <a:p>
            <a:r>
              <a:rPr lang="en-US" dirty="0"/>
              <a:t>1, 1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355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258E0-0F1C-EC8E-5806-EA4526D1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9FE3-A715-143A-C566-4BBCEAC8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answers</a:t>
            </a:r>
          </a:p>
        </p:txBody>
      </p:sp>
      <p:sp>
        <p:nvSpPr>
          <p:cNvPr id="4" name="Oval 3" descr="initial state">
            <a:extLst>
              <a:ext uri="{FF2B5EF4-FFF2-40B4-BE49-F238E27FC236}">
                <a16:creationId xmlns:a16="http://schemas.microsoft.com/office/drawing/2014/main" id="{6E78E8FD-EC4F-5FA5-C69B-4DB4D4DEF87B}"/>
              </a:ext>
            </a:extLst>
          </p:cNvPr>
          <p:cNvSpPr/>
          <p:nvPr/>
        </p:nvSpPr>
        <p:spPr>
          <a:xfrm>
            <a:off x="1531938" y="2009776"/>
            <a:ext cx="666750" cy="666750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 descr="final state">
            <a:extLst>
              <a:ext uri="{FF2B5EF4-FFF2-40B4-BE49-F238E27FC236}">
                <a16:creationId xmlns:a16="http://schemas.microsoft.com/office/drawing/2014/main" id="{08AFD0BC-8F80-878B-0CBA-991259CE1AED}"/>
              </a:ext>
            </a:extLst>
          </p:cNvPr>
          <p:cNvSpPr/>
          <p:nvPr/>
        </p:nvSpPr>
        <p:spPr>
          <a:xfrm>
            <a:off x="3980553" y="2009776"/>
            <a:ext cx="666750" cy="666750"/>
          </a:xfrm>
          <a:prstGeom prst="ellipse">
            <a:avLst/>
          </a:prstGeom>
          <a:solidFill>
            <a:schemeClr val="tx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83A78F-A8AA-D827-66BD-FD0D5C17E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4" idx="2"/>
          </p:cNvCxnSpPr>
          <p:nvPr/>
        </p:nvCxnSpPr>
        <p:spPr>
          <a:xfrm>
            <a:off x="1141413" y="2324101"/>
            <a:ext cx="390525" cy="190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A9E04D-F5B9-F91C-AFC9-851C620522AD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2198688" y="2343151"/>
            <a:ext cx="178186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 descr="l, l → S">
            <a:extLst>
              <a:ext uri="{FF2B5EF4-FFF2-40B4-BE49-F238E27FC236}">
                <a16:creationId xmlns:a16="http://schemas.microsoft.com/office/drawing/2014/main" id="{2791397A-3F4C-3359-0B22-0CBA27494FDE}"/>
              </a:ext>
            </a:extLst>
          </p:cNvPr>
          <p:cNvSpPr txBox="1"/>
          <p:nvPr/>
        </p:nvSpPr>
        <p:spPr>
          <a:xfrm>
            <a:off x="2466121" y="195476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,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→ S</a:t>
            </a:r>
          </a:p>
        </p:txBody>
      </p:sp>
      <p:cxnSp>
        <p:nvCxnSpPr>
          <p:cNvPr id="9" name="Connector: Curved 8" descr="l, S → aTb&#10;l, S → b&#10;l, T → aT&#10;l, T → l &#10;a, a → l&#10;b, b → l">
            <a:extLst>
              <a:ext uri="{FF2B5EF4-FFF2-40B4-BE49-F238E27FC236}">
                <a16:creationId xmlns:a16="http://schemas.microsoft.com/office/drawing/2014/main" id="{E6A492CB-EDBB-9E33-7DB3-B79671968909}"/>
              </a:ext>
            </a:extLst>
          </p:cNvPr>
          <p:cNvCxnSpPr>
            <a:stCxn id="5" idx="0"/>
            <a:endCxn id="5" idx="6"/>
          </p:cNvCxnSpPr>
          <p:nvPr/>
        </p:nvCxnSpPr>
        <p:spPr>
          <a:xfrm rot="16200000" flipH="1">
            <a:off x="4313927" y="2009776"/>
            <a:ext cx="333375" cy="333375"/>
          </a:xfrm>
          <a:prstGeom prst="curvedConnector4">
            <a:avLst>
              <a:gd name="adj1" fmla="val -68571"/>
              <a:gd name="adj2" fmla="val 16857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F50BF6-DCA9-BA4C-73FC-6F5465C951E0}"/>
              </a:ext>
            </a:extLst>
          </p:cNvPr>
          <p:cNvSpPr txBox="1"/>
          <p:nvPr/>
        </p:nvSpPr>
        <p:spPr>
          <a:xfrm>
            <a:off x="4980676" y="1496923"/>
            <a:ext cx="12698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0S0</a:t>
            </a:r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1S1</a:t>
            </a:r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  <a:p>
            <a:r>
              <a:rPr lang="en-US" dirty="0"/>
              <a:t>0, 0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  <a:p>
            <a:r>
              <a:rPr lang="en-US" dirty="0"/>
              <a:t>1, 1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</p:txBody>
      </p:sp>
      <p:sp>
        <p:nvSpPr>
          <p:cNvPr id="13" name="Oval 12" descr="initial state">
            <a:extLst>
              <a:ext uri="{FF2B5EF4-FFF2-40B4-BE49-F238E27FC236}">
                <a16:creationId xmlns:a16="http://schemas.microsoft.com/office/drawing/2014/main" id="{11CF0FB8-794F-2327-ACF8-9AE6032D67BF}"/>
              </a:ext>
            </a:extLst>
          </p:cNvPr>
          <p:cNvSpPr/>
          <p:nvPr/>
        </p:nvSpPr>
        <p:spPr>
          <a:xfrm>
            <a:off x="1427162" y="4181475"/>
            <a:ext cx="666750" cy="666750"/>
          </a:xfrm>
          <a:prstGeom prst="ellipse">
            <a:avLst/>
          </a:prstGeom>
          <a:solidFill>
            <a:schemeClr val="tx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 descr="final state">
            <a:extLst>
              <a:ext uri="{FF2B5EF4-FFF2-40B4-BE49-F238E27FC236}">
                <a16:creationId xmlns:a16="http://schemas.microsoft.com/office/drawing/2014/main" id="{6C1355AC-E24B-3A4C-68D0-B6967E86247E}"/>
              </a:ext>
            </a:extLst>
          </p:cNvPr>
          <p:cNvSpPr/>
          <p:nvPr/>
        </p:nvSpPr>
        <p:spPr>
          <a:xfrm>
            <a:off x="3875777" y="4181475"/>
            <a:ext cx="666750" cy="666750"/>
          </a:xfrm>
          <a:prstGeom prst="ellipse">
            <a:avLst/>
          </a:prstGeom>
          <a:solidFill>
            <a:schemeClr val="tx2"/>
          </a:solidFill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02E704-F3B3-8E7E-DA2D-D366CDA4F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3" idx="2"/>
          </p:cNvCxnSpPr>
          <p:nvPr/>
        </p:nvCxnSpPr>
        <p:spPr>
          <a:xfrm>
            <a:off x="1036637" y="4495800"/>
            <a:ext cx="390525" cy="190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4CAB73-4DD3-826B-EAAC-43BB1D8E1FA6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2093912" y="4514850"/>
            <a:ext cx="1781865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 descr="l, l → S">
            <a:extLst>
              <a:ext uri="{FF2B5EF4-FFF2-40B4-BE49-F238E27FC236}">
                <a16:creationId xmlns:a16="http://schemas.microsoft.com/office/drawing/2014/main" id="{4AA7C034-8C7E-FBEA-4E4E-5C6CCA92B285}"/>
              </a:ext>
            </a:extLst>
          </p:cNvPr>
          <p:cNvSpPr txBox="1"/>
          <p:nvPr/>
        </p:nvSpPr>
        <p:spPr>
          <a:xfrm>
            <a:off x="2361345" y="4126468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, </a:t>
            </a:r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 → S</a:t>
            </a:r>
          </a:p>
        </p:txBody>
      </p:sp>
      <p:cxnSp>
        <p:nvCxnSpPr>
          <p:cNvPr id="18" name="Connector: Curved 17" descr="l, S → aTb&#10;l, S → b&#10;l, T → aT&#10;l, T → l &#10;a, a → l&#10;b, b → l">
            <a:extLst>
              <a:ext uri="{FF2B5EF4-FFF2-40B4-BE49-F238E27FC236}">
                <a16:creationId xmlns:a16="http://schemas.microsoft.com/office/drawing/2014/main" id="{BCEA441B-FDEB-9F9E-8F6A-37D006FF4211}"/>
              </a:ext>
            </a:extLst>
          </p:cNvPr>
          <p:cNvCxnSpPr>
            <a:stCxn id="14" idx="0"/>
            <a:endCxn id="14" idx="6"/>
          </p:cNvCxnSpPr>
          <p:nvPr/>
        </p:nvCxnSpPr>
        <p:spPr>
          <a:xfrm rot="16200000" flipH="1">
            <a:off x="4209151" y="4181475"/>
            <a:ext cx="333375" cy="333375"/>
          </a:xfrm>
          <a:prstGeom prst="curvedConnector4">
            <a:avLst>
              <a:gd name="adj1" fmla="val -68571"/>
              <a:gd name="adj2" fmla="val 168571"/>
            </a:avLst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5BA1602-38DB-BC98-29CE-980937B89898}"/>
              </a:ext>
            </a:extLst>
          </p:cNvPr>
          <p:cNvSpPr txBox="1"/>
          <p:nvPr/>
        </p:nvSpPr>
        <p:spPr>
          <a:xfrm>
            <a:off x="4980676" y="3606751"/>
            <a:ext cx="12698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0S0</a:t>
            </a:r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l-GR" dirty="0"/>
              <a:t>, </a:t>
            </a:r>
            <a:r>
              <a:rPr lang="en-US" dirty="0"/>
              <a:t>S → 1S1</a:t>
            </a:r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, S → 0</a:t>
            </a:r>
          </a:p>
          <a:p>
            <a:r>
              <a:rPr lang="en-US" dirty="0">
                <a:latin typeface="Symbol" panose="05050102010706020507" pitchFamily="18" charset="2"/>
              </a:rPr>
              <a:t>l</a:t>
            </a:r>
            <a:r>
              <a:rPr lang="en-US" dirty="0"/>
              <a:t>, S → 1</a:t>
            </a:r>
          </a:p>
          <a:p>
            <a:r>
              <a:rPr lang="en-US" dirty="0"/>
              <a:t>0, 0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  <a:p>
            <a:r>
              <a:rPr lang="en-US" dirty="0"/>
              <a:t>1, 1 → </a:t>
            </a:r>
            <a:r>
              <a:rPr lang="en-US" dirty="0">
                <a:latin typeface="Symbol" panose="05050102010706020507" pitchFamily="18" charset="2"/>
              </a:rPr>
              <a:t>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7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70A7-9212-4194-BC93-7A6EBB4C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E0575-0B18-4086-B7E1-A066564D7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Was kind of a disaster as my unknown but arriving illness turned my brain to mush. Sorry, gents!</a:t>
            </a:r>
          </a:p>
          <a:p>
            <a:r>
              <a:rPr lang="en-US" dirty="0"/>
              <a:t>But I later realized two things:</a:t>
            </a:r>
          </a:p>
          <a:p>
            <a:pPr lvl="1"/>
            <a:r>
              <a:rPr lang="en-US" dirty="0"/>
              <a:t>It would be nice to end before break with something simpler.</a:t>
            </a:r>
          </a:p>
          <a:p>
            <a:pPr lvl="1"/>
            <a:r>
              <a:rPr lang="en-US" dirty="0"/>
              <a:t>And understanding context-free grammars make drawing PDA’s easier</a:t>
            </a:r>
          </a:p>
        </p:txBody>
      </p:sp>
    </p:spTree>
    <p:extLst>
      <p:ext uri="{BB962C8B-B14F-4D97-AF65-F5344CB8AC3E}">
        <p14:creationId xmlns:p14="http://schemas.microsoft.com/office/powerpoint/2010/main" val="104859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9EDD-E101-6A23-20C2-06B8C1F11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 (CFG)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B7D5D-DE30-E22B-F262-0240096DD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 how regular grammars are either right- or left-sided?</a:t>
            </a:r>
          </a:p>
          <a:p>
            <a:r>
              <a:rPr lang="en-US" dirty="0"/>
              <a:t>CFGs are any which way. The state mentioned in the grammar can be on the right, the left, the middle, and any combination of this.</a:t>
            </a:r>
          </a:p>
          <a:p>
            <a:r>
              <a:rPr lang="en-US" dirty="0"/>
              <a:t>So every regular grammar is a CFG but the reverse is not true.</a:t>
            </a:r>
          </a:p>
        </p:txBody>
      </p:sp>
    </p:spTree>
    <p:extLst>
      <p:ext uri="{BB962C8B-B14F-4D97-AF65-F5344CB8AC3E}">
        <p14:creationId xmlns:p14="http://schemas.microsoft.com/office/powerpoint/2010/main" val="110113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24A1C-B46D-8CA7-9918-A36BC558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Silly CFG example</a:t>
            </a:r>
          </a:p>
        </p:txBody>
      </p:sp>
      <p:pic>
        <p:nvPicPr>
          <p:cNvPr id="7" name="Content Placeholder 6" descr="S → NP VP&#10;NP → the N&#10;VP → V NP&#10;V → sings | eats&#10;N → cat | song | canary">
            <a:extLst>
              <a:ext uri="{FF2B5EF4-FFF2-40B4-BE49-F238E27FC236}">
                <a16:creationId xmlns:a16="http://schemas.microsoft.com/office/drawing/2014/main" id="{470CA218-FE85-D1A0-5873-F6852BC2B42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37162" y="2249486"/>
            <a:ext cx="4210638" cy="2248214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DF90CE-D907-D978-A8FB-43DE40AC8DD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 is traditionally used to indicate the starting state.</a:t>
            </a:r>
          </a:p>
          <a:p>
            <a:r>
              <a:rPr lang="en-US" dirty="0"/>
              <a:t>The vertical bar means “or”</a:t>
            </a:r>
          </a:p>
          <a:p>
            <a:r>
              <a:rPr lang="en-US" dirty="0"/>
              <a:t>And the rest? Read it just like we read the other grammars!</a:t>
            </a:r>
          </a:p>
        </p:txBody>
      </p:sp>
    </p:spTree>
    <p:extLst>
      <p:ext uri="{BB962C8B-B14F-4D97-AF65-F5344CB8AC3E}">
        <p14:creationId xmlns:p14="http://schemas.microsoft.com/office/powerpoint/2010/main" val="1828128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C5224-46EE-D765-F747-92DF24B49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example</a:t>
            </a:r>
          </a:p>
        </p:txBody>
      </p:sp>
      <p:pic>
        <p:nvPicPr>
          <p:cNvPr id="6" name="Content Placeholder 5" descr="S → 0S1&#10;S → ε">
            <a:extLst>
              <a:ext uri="{FF2B5EF4-FFF2-40B4-BE49-F238E27FC236}">
                <a16:creationId xmlns:a16="http://schemas.microsoft.com/office/drawing/2014/main" id="{A092AEE2-46C9-989C-5064-EEF5A89263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14179" y="297590"/>
            <a:ext cx="3455035" cy="179949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3E4A2-1447-F94B-A76E-9A97BB103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6776" y="2249486"/>
            <a:ext cx="10180636" cy="3989996"/>
          </a:xfrm>
        </p:spPr>
        <p:txBody>
          <a:bodyPr/>
          <a:lstStyle/>
          <a:p>
            <a:r>
              <a:rPr lang="en-US" dirty="0"/>
              <a:t>This is the CFG for the language 0</a:t>
            </a:r>
            <a:r>
              <a:rPr lang="en-US" baseline="30000" dirty="0"/>
              <a:t>n</a:t>
            </a:r>
            <a:r>
              <a:rPr lang="en-US" dirty="0"/>
              <a:t>1</a:t>
            </a:r>
            <a:r>
              <a:rPr lang="en-US" baseline="30000" dirty="0"/>
              <a:t>n</a:t>
            </a:r>
            <a:endParaRPr lang="en-US" dirty="0"/>
          </a:p>
          <a:p>
            <a:r>
              <a:rPr lang="en-US" dirty="0"/>
              <a:t>And yes, it can also be written as one line: </a:t>
            </a:r>
            <a:r>
              <a:rPr lang="en-US" dirty="0">
                <a:solidFill>
                  <a:srgbClr val="FFFF00"/>
                </a:solidFill>
              </a:rPr>
              <a:t>S → 0S1 | </a:t>
            </a:r>
            <a:r>
              <a:rPr lang="el-GR" dirty="0">
                <a:solidFill>
                  <a:srgbClr val="FFFF00"/>
                </a:solidFill>
              </a:rPr>
              <a:t>ε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Basically, the rule generates a string in the following manner:</a:t>
            </a:r>
          </a:p>
          <a:p>
            <a:pPr lvl="1"/>
            <a:r>
              <a:rPr lang="en-US" sz="2400" dirty="0">
                <a:solidFill>
                  <a:srgbClr val="FFFF00"/>
                </a:solidFill>
              </a:rPr>
              <a:t>0S1</a:t>
            </a:r>
          </a:p>
          <a:p>
            <a:pPr lvl="1"/>
            <a:r>
              <a:rPr lang="en-US" sz="2400" dirty="0"/>
              <a:t>0</a:t>
            </a:r>
            <a:r>
              <a:rPr lang="en-US" sz="2400" dirty="0">
                <a:solidFill>
                  <a:srgbClr val="FFFF00"/>
                </a:solidFill>
              </a:rPr>
              <a:t>0S1</a:t>
            </a:r>
            <a:r>
              <a:rPr lang="en-US" sz="2400" dirty="0"/>
              <a:t>1</a:t>
            </a:r>
          </a:p>
          <a:p>
            <a:pPr lvl="1"/>
            <a:r>
              <a:rPr lang="en-US" sz="2400" dirty="0"/>
              <a:t>00</a:t>
            </a:r>
            <a:r>
              <a:rPr lang="en-US" sz="2400" dirty="0">
                <a:solidFill>
                  <a:srgbClr val="FFFF00"/>
                </a:solidFill>
              </a:rPr>
              <a:t>0S1</a:t>
            </a:r>
            <a:r>
              <a:rPr lang="en-US" sz="2400" dirty="0"/>
              <a:t>11</a:t>
            </a:r>
          </a:p>
          <a:p>
            <a:pPr lvl="1"/>
            <a:r>
              <a:rPr lang="en-US" sz="2400" dirty="0"/>
              <a:t>And so on until the end</a:t>
            </a:r>
          </a:p>
        </p:txBody>
      </p:sp>
    </p:spTree>
    <p:extLst>
      <p:ext uri="{BB962C8B-B14F-4D97-AF65-F5344CB8AC3E}">
        <p14:creationId xmlns:p14="http://schemas.microsoft.com/office/powerpoint/2010/main" val="536652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CB88-834D-D0A6-7345-CA38B21C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length palindromes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E35F5-F41C-238C-9679-9711753A0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be the CFG for even length palindromes over {a, b}? </a:t>
            </a:r>
          </a:p>
          <a:p>
            <a:pPr lvl="1"/>
            <a:r>
              <a:rPr lang="en-US" dirty="0"/>
              <a:t>Hint: you can do it in one line.</a:t>
            </a:r>
          </a:p>
        </p:txBody>
      </p:sp>
    </p:spTree>
    <p:extLst>
      <p:ext uri="{BB962C8B-B14F-4D97-AF65-F5344CB8AC3E}">
        <p14:creationId xmlns:p14="http://schemas.microsoft.com/office/powerpoint/2010/main" val="145800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CD29A-25BF-C3F2-BC37-8A05F034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E0B8-0EF8-FB5A-02EF-F0F482B03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10421938" cy="3541714"/>
          </a:xfrm>
        </p:spPr>
        <p:txBody>
          <a:bodyPr/>
          <a:lstStyle/>
          <a:p>
            <a:r>
              <a:rPr lang="en-US" dirty="0"/>
              <a:t>What would be the CFG for the </a:t>
            </a:r>
            <a:r>
              <a:rPr lang="en-US" u="sng" dirty="0"/>
              <a:t>complement</a:t>
            </a:r>
            <a:r>
              <a:rPr lang="en-US" dirty="0"/>
              <a:t> of the regular language 00∗11∗?</a:t>
            </a:r>
          </a:p>
          <a:p>
            <a:r>
              <a:rPr lang="en-US" dirty="0"/>
              <a:t>Consider: What kinds of strings cannot be included with 00*11*? </a:t>
            </a:r>
          </a:p>
          <a:p>
            <a:pPr lvl="1"/>
            <a:r>
              <a:rPr lang="en-US" dirty="0"/>
              <a:t>Strings with only 0’s, </a:t>
            </a:r>
          </a:p>
          <a:p>
            <a:pPr lvl="1"/>
            <a:r>
              <a:rPr lang="en-US" dirty="0"/>
              <a:t>only 1’s, </a:t>
            </a:r>
          </a:p>
          <a:p>
            <a:pPr lvl="1"/>
            <a:r>
              <a:rPr lang="en-US" dirty="0"/>
              <a:t>or with 10 in it. </a:t>
            </a:r>
          </a:p>
          <a:p>
            <a:r>
              <a:rPr lang="en-US" dirty="0"/>
              <a:t>So build the CFG to handle those three cases!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516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B32F-04A8-34D9-C327-6B23462A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CE19-A1B6-9336-4427-3D5E5BF6B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CFG for the language that accepts strings of the form 0</a:t>
            </a:r>
            <a:r>
              <a:rPr lang="en-US" baseline="30000" dirty="0"/>
              <a:t>a</a:t>
            </a:r>
            <a:r>
              <a:rPr lang="en-US" dirty="0"/>
              <a:t>1</a:t>
            </a:r>
            <a:r>
              <a:rPr lang="en-US" baseline="30000" dirty="0"/>
              <a:t>b</a:t>
            </a:r>
            <a:r>
              <a:rPr lang="en-US" dirty="0"/>
              <a:t>0</a:t>
            </a:r>
            <a:r>
              <a:rPr lang="en-US" baseline="30000" dirty="0"/>
              <a:t>c</a:t>
            </a:r>
            <a:r>
              <a:rPr lang="en-US" dirty="0"/>
              <a:t> where a + c = b. (The first step is given.)</a:t>
            </a:r>
          </a:p>
          <a:p>
            <a:pPr marL="0" indent="0">
              <a:buNone/>
            </a:pPr>
            <a:r>
              <a:rPr lang="en-US" dirty="0"/>
              <a:t>			S → T U</a:t>
            </a:r>
          </a:p>
        </p:txBody>
      </p:sp>
    </p:spTree>
    <p:extLst>
      <p:ext uri="{BB962C8B-B14F-4D97-AF65-F5344CB8AC3E}">
        <p14:creationId xmlns:p14="http://schemas.microsoft.com/office/powerpoint/2010/main" val="532528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AE79-3615-E156-1A04-F9561B354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CFG – what to ask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8E314-3288-F2F4-E623-4DDFF38B8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05000"/>
            <a:ext cx="9905999" cy="4457700"/>
          </a:xfrm>
        </p:spPr>
        <p:txBody>
          <a:bodyPr>
            <a:normAutofit/>
          </a:bodyPr>
          <a:lstStyle/>
          <a:p>
            <a:r>
              <a:rPr lang="en-US" dirty="0"/>
              <a:t>Do you know what the string starts and ends with? Then the state you transition to belongs between those two known symbols!</a:t>
            </a:r>
          </a:p>
          <a:p>
            <a:pPr lvl="1"/>
            <a:r>
              <a:rPr lang="en-US" dirty="0"/>
              <a:t>Likewise, if you know what the string starts with, follow that symbol with the state; if you know what it ends with, begin with the state.</a:t>
            </a:r>
          </a:p>
          <a:p>
            <a:r>
              <a:rPr lang="en-US" dirty="0"/>
              <a:t>Does the language look like 2 languages stuck together? Start with 2 states and handle each part individually.</a:t>
            </a:r>
          </a:p>
          <a:p>
            <a:r>
              <a:rPr lang="en-US" dirty="0"/>
              <a:t>Still stuck? Figure out what the simplest string accepted is. Then the next simplest. Where things differ between them gives you a clue as to where and how to transition next!</a:t>
            </a:r>
          </a:p>
          <a:p>
            <a:pPr lvl="1"/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2832</TotalTime>
  <Words>1177</Words>
  <Application>Microsoft Office PowerPoint</Application>
  <PresentationFormat>Widescreen</PresentationFormat>
  <Paragraphs>147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KaTeX_Main</vt:lpstr>
      <vt:lpstr>KaTeX_Math</vt:lpstr>
      <vt:lpstr>Symbol</vt:lpstr>
      <vt:lpstr>Tw Cen MT</vt:lpstr>
      <vt:lpstr>Circuit</vt:lpstr>
      <vt:lpstr>11. Context free grammar</vt:lpstr>
      <vt:lpstr>Last time</vt:lpstr>
      <vt:lpstr>Context free grammar (CFG)</vt:lpstr>
      <vt:lpstr>Silly CFG example</vt:lpstr>
      <vt:lpstr>Traditional example</vt:lpstr>
      <vt:lpstr>Even length palindromes</vt:lpstr>
      <vt:lpstr>Tricky example</vt:lpstr>
      <vt:lpstr>Try it</vt:lpstr>
      <vt:lpstr>Creating a CFG – what to ask yourself</vt:lpstr>
      <vt:lpstr>One more to try</vt:lpstr>
      <vt:lpstr>Going from CFG to PDA</vt:lpstr>
      <vt:lpstr>steps</vt:lpstr>
      <vt:lpstr>For example</vt:lpstr>
      <vt:lpstr>Wtf???</vt:lpstr>
      <vt:lpstr>What about rejecting?</vt:lpstr>
      <vt:lpstr>Now try to make The pda’s from last time (Start with the CFG!!!)</vt:lpstr>
      <vt:lpstr>answers</vt:lpstr>
      <vt:lpstr>More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Death by Syllabus,  the Research Project,  and Intro Stuff</dc:title>
  <dc:creator>L Jacques</dc:creator>
  <cp:lastModifiedBy>L Jacques</cp:lastModifiedBy>
  <cp:revision>78</cp:revision>
  <dcterms:created xsi:type="dcterms:W3CDTF">2024-01-11T17:09:19Z</dcterms:created>
  <dcterms:modified xsi:type="dcterms:W3CDTF">2024-02-28T19:51:54Z</dcterms:modified>
</cp:coreProperties>
</file>