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65" r:id="rId7"/>
    <p:sldId id="266" r:id="rId8"/>
    <p:sldId id="270" r:id="rId9"/>
    <p:sldId id="272" r:id="rId10"/>
    <p:sldId id="275" r:id="rId11"/>
    <p:sldId id="290" r:id="rId12"/>
    <p:sldId id="303" r:id="rId13"/>
    <p:sldId id="291" r:id="rId14"/>
    <p:sldId id="277" r:id="rId15"/>
    <p:sldId id="301" r:id="rId16"/>
    <p:sldId id="293" r:id="rId17"/>
    <p:sldId id="296" r:id="rId18"/>
    <p:sldId id="304" r:id="rId19"/>
    <p:sldId id="300" r:id="rId20"/>
    <p:sldId id="297" r:id="rId21"/>
    <p:sldId id="280" r:id="rId22"/>
    <p:sldId id="282" r:id="rId23"/>
    <p:sldId id="284" r:id="rId24"/>
    <p:sldId id="302" r:id="rId25"/>
    <p:sldId id="287" r:id="rId26"/>
    <p:sldId id="28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E1EBC8-A511-4A3B-8E69-BCBF988D1A1A}">
          <p14:sldIdLst>
            <p14:sldId id="256"/>
            <p14:sldId id="257"/>
            <p14:sldId id="265"/>
            <p14:sldId id="266"/>
            <p14:sldId id="270"/>
            <p14:sldId id="272"/>
            <p14:sldId id="275"/>
            <p14:sldId id="290"/>
            <p14:sldId id="303"/>
            <p14:sldId id="291"/>
            <p14:sldId id="277"/>
            <p14:sldId id="301"/>
            <p14:sldId id="293"/>
            <p14:sldId id="296"/>
            <p14:sldId id="304"/>
            <p14:sldId id="300"/>
            <p14:sldId id="297"/>
            <p14:sldId id="280"/>
            <p14:sldId id="282"/>
            <p14:sldId id="284"/>
            <p14:sldId id="302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D482F-39D9-4048-92C8-AA4DFD8930B0}" v="3356" dt="2022-09-11T17:09:4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80" d="100"/>
          <a:sy n="80" d="100"/>
        </p:scale>
        <p:origin x="260" y="44"/>
      </p:cViewPr>
      <p:guideLst/>
    </p:cSldViewPr>
  </p:slideViewPr>
  <p:outlineViewPr>
    <p:cViewPr>
      <p:scale>
        <a:sx n="33" d="100"/>
        <a:sy n="33" d="100"/>
      </p:scale>
      <p:origin x="0" y="-9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50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C9A39-4C41-4A3A-9E72-9CB3872CD175}" type="datetimeFigureOut">
              <a:rPr lang="en-CA" smtClean="0"/>
              <a:t>2022-09-12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2B541-EE44-4CE4-811C-158AFA276E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780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Can dependent type help identify this bug?</a:t>
            </a:r>
          </a:p>
          <a:p>
            <a:r>
              <a:rPr lang="en-CA" dirty="0"/>
              <a:t>…modify code</a:t>
            </a:r>
          </a:p>
          <a:p>
            <a:r>
              <a:rPr lang="en-CA" dirty="0"/>
              <a:t>Now, because this is a fixed-length list, the programmer needs to supply a proof that the result length is the same as the input length,</a:t>
            </a:r>
          </a:p>
          <a:p>
            <a:r>
              <a:rPr lang="en-CA" dirty="0"/>
              <a:t>a goal that looks like this. The problem is that there is a conceptual gap between the</a:t>
            </a:r>
            <a:r>
              <a:rPr lang="en-CA" baseline="0" dirty="0"/>
              <a:t> type of this goal, which is what the programmer sees,</a:t>
            </a:r>
          </a:p>
          <a:p>
            <a:r>
              <a:rPr lang="en-CA" baseline="0" dirty="0"/>
              <a:t>and the actual problem, which is that sort deletes duplicates. The statement is false, so the programmer can never prove the goal, but</a:t>
            </a:r>
          </a:p>
          <a:p>
            <a:r>
              <a:rPr lang="en-CA" baseline="0" dirty="0"/>
              <a:t>the only hint they have is that the difficulty they experience proving the goal.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2B541-EE44-4CE4-811C-158AFA276EF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522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999B-F008-1803-E963-F1BFDFFC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Fira Sans Medium" panose="020B06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9947F-E324-FB3E-2B53-359370E19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Fira Sans" panose="020B0503050000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22F0-D6AE-7EB1-A055-A9FA1A0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1A7B08F6-558E-4A44-8F5D-EFD3F66F99B8}" type="datetime1">
              <a:rPr lang="en-CA" smtClean="0"/>
              <a:t>2022-09-12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D49D3-660B-D9C6-FCD8-31971198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E5F6-FCF7-D45D-E52D-69B6F7C1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A50B38DC-74AD-4E7D-897B-93E514E862F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54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DB2-6785-9534-D9AA-B5E049D1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9DFC9-2BA4-A6D0-7C7D-21CE04E22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49285-4F51-9436-BDF6-B82267BE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D6164-7081-02AE-E81D-5D8234AE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C53A-41BE-470B-BB50-9CBDA3FEC029}" type="datetime1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941B-FC43-C7E7-6EA3-548D5B6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25F3-E7D2-B212-637E-1410F69C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464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7B4-3C3E-2CB3-E5C6-F08B2A26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6617B-C413-61B9-D576-C9A29F7B7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76E7-67EB-E2A1-1EBF-4125D4B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0A38C-2E9D-4742-83C9-08DA29FA162A}" type="datetime1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E870-5147-BD9D-DF6D-98592A7B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0DC2F-F672-2A13-EB30-3FA4E0B0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37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96B7-2EE8-379A-BE70-BAB545667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289B-B392-0DC8-C932-FDFDDCEE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4E27-E181-46EC-1394-74341BE2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5EBC-2427-4350-B6A7-C7C292553D43}" type="datetime1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9F9D2-877B-4C6E-60FD-B083AFA1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B78E4-11D5-E999-654B-6440E518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9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5A49-B188-1D66-A4CA-CA5C9BDC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ira Sans Medium" panose="020B06030500000200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CC2B-B297-5DC5-B326-F3B857ED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3200">
                <a:latin typeface="Fira Sans" panose="020B05030500000200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latin typeface="Fira Sans" panose="020B0503050000020004" pitchFamily="34" charset="0"/>
              </a:defRPr>
            </a:lvl2pPr>
            <a:lvl3pPr marL="12573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latin typeface="Fira Sans" panose="020B0503050000020004" pitchFamily="34" charset="0"/>
              </a:defRPr>
            </a:lvl3pPr>
            <a:lvl4pPr marL="16573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latin typeface="Fira Sans" panose="020B0503050000020004" pitchFamily="34" charset="0"/>
              </a:defRPr>
            </a:lvl4pPr>
            <a:lvl5pPr marL="2114550" indent="-285750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Fira Sans" panose="020B05030500000200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27692-518D-A101-6912-23A04DD8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A2B39-D8CD-4D55-8023-BC73B97DFD27}" type="datetime1">
              <a:rPr lang="en-CA" smtClean="0"/>
              <a:t>2022-09-12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01FCF-FD25-9435-2910-DF55B395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CA" dirty="0"/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4BC8-FD9B-E01B-D4D7-890C4558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Fira Sans" panose="020B0503050000020004" pitchFamily="34" charset="0"/>
              </a:defRPr>
            </a:lvl1pPr>
          </a:lstStyle>
          <a:p>
            <a:fld id="{A50B38DC-74AD-4E7D-897B-93E514E862F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57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DE70-0C8D-FE93-5E53-AAE760C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2D0B6-6C42-769B-B496-4E348423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61993-59C9-CF59-84AE-D507C34E2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194-BA9F-482B-83D5-FDBB99C82966}" type="datetime1">
              <a:rPr lang="en-CA" smtClean="0"/>
              <a:t>2022-09-12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F7A6E-1840-B6BD-15CD-83016E32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CB29-BF31-944D-5A83-83BE1519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374F-A302-C419-B99D-B392197D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A077-626B-A0EE-A34B-9600B7004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AF625-F0AA-1F91-91AB-D3923D566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CE968-6F68-B484-1039-E0414FC1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8404B-63A1-4F1F-B2D4-21224CD8E8BC}" type="datetime1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150E4-80A9-AFC4-9262-E99CCA6C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EBE0E-8EC4-340C-43E5-F5FAD399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97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48AA-DF3D-4ABC-ADF5-F934E56D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1B82E-579E-97EB-4241-630CEA078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7CD53-9EC9-E991-B64D-81AB539E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C8582-1E87-C4CF-50D2-802D2B280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8533F-BBCA-7089-DAA7-82D8092E3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8B38F-CD91-CF38-1ADA-37804E04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3C8F4-00EA-4468-B7C3-0B02F7637F4D}" type="datetime1">
              <a:rPr lang="en-CA" smtClean="0"/>
              <a:t>2022-09-12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6D483-8822-C28B-9A3D-912C41D3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9C4DD-0469-E39C-46DD-5461DD04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437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A28B-0942-0BEC-683A-9F707A23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9440D-1123-85BC-CB08-F1D84229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6265-B207-4881-A50C-818158D9FFF4}" type="datetime1">
              <a:rPr lang="en-CA" smtClean="0"/>
              <a:t>2022-09-12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2844-6776-754E-7C7B-70A96264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F568-81A3-99A8-DC13-D0A2FBEF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38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E23F5-9C90-0E69-8137-7EF4989B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E473-06F1-4F0A-B7BA-B115B6BEA638}" type="datetime1">
              <a:rPr lang="en-CA" smtClean="0"/>
              <a:t>2022-09-12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22386-1278-0DBE-E04A-24A6860A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48DC-CC06-6241-69EA-7B03188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5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E23F5-9C90-0E69-8137-7EF4989B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40D8E-7142-4564-A169-BC69D87CCE91}" type="datetime1">
              <a:rPr lang="en-CA" smtClean="0"/>
              <a:t>2022-09-12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22386-1278-0DBE-E04A-24A6860A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348DC-CC06-6241-69EA-7B03188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22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349A-13B9-494F-50F9-47DC64C7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2D42-928A-C24C-80DB-394F0D3A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F20AE-B994-92EB-99A3-9053991E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F8F5A-DF8E-6945-A3EA-679613B7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C489-52D9-4EE5-B171-8C0C6996030C}" type="datetime1">
              <a:rPr lang="en-CA" smtClean="0"/>
              <a:t>2022-09-12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7501-A24F-5BB7-6127-D12F9B5C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3F01-BEFC-3A2B-EDF2-A06383D3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2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84527-F691-5431-999A-B5A2BE88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B4AF0-F0CD-9C54-9CCE-0C563656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0BD80-04F2-0051-D2B2-F42E53B9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fld id="{B5678235-0FD8-48AC-A0DC-C97952A68EEC}" type="datetime1">
              <a:rPr lang="en-CA" smtClean="0"/>
              <a:t>2022-09-12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9FC5-7FF3-3E13-86B2-000D7314E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5D79-CE67-ED44-D883-DC44786A5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ira Sans" panose="020B0503050000020004" pitchFamily="34" charset="0"/>
              </a:defRPr>
            </a:lvl1pPr>
          </a:lstStyle>
          <a:p>
            <a:fld id="{A50B38DC-74AD-4E7D-897B-93E514E862F9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2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 Medium" panose="020B06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1DBD-FFCB-6731-4385-9413283D6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0087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latin typeface="Fira Sans Medium" panose="020B0603050000020004" pitchFamily="34" charset="0"/>
              </a:rPr>
              <a:t>Propositional Equality for Gradual Dependently Typed Programming</a:t>
            </a:r>
            <a:endParaRPr lang="en-CA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D45E-9BB2-146B-6998-C11F4F9D6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CA" dirty="0"/>
              <a:t>Joseph Eremondi,  </a:t>
            </a:r>
            <a:r>
              <a:rPr lang="en-CA" sz="1800" i="1" dirty="0"/>
              <a:t>University of British Columbia</a:t>
            </a:r>
            <a:endParaRPr lang="en-CA" sz="1800" dirty="0"/>
          </a:p>
          <a:p>
            <a:pPr algn="l"/>
            <a:r>
              <a:rPr lang="en-CA" dirty="0"/>
              <a:t>Ronald Garcia,  </a:t>
            </a:r>
            <a:r>
              <a:rPr lang="en-CA" sz="1800" i="1" dirty="0"/>
              <a:t>University of British Columbia</a:t>
            </a:r>
            <a:endParaRPr lang="en-CA" sz="1800" dirty="0"/>
          </a:p>
          <a:p>
            <a:pPr algn="l"/>
            <a:r>
              <a:rPr lang="en-CA" dirty="0"/>
              <a:t>Éric </a:t>
            </a:r>
            <a:r>
              <a:rPr lang="en-CA" dirty="0" err="1"/>
              <a:t>Tanter</a:t>
            </a:r>
            <a:r>
              <a:rPr lang="en-CA" dirty="0"/>
              <a:t>,  </a:t>
            </a:r>
            <a:r>
              <a:rPr lang="en-CA" sz="1800" i="1" dirty="0"/>
              <a:t>University of Chile</a:t>
            </a:r>
            <a:endParaRPr lang="en-CA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C9AB6B-9D1C-FD1B-5812-6F754415F16F}"/>
              </a:ext>
            </a:extLst>
          </p:cNvPr>
          <p:cNvCxnSpPr/>
          <p:nvPr/>
        </p:nvCxnSpPr>
        <p:spPr>
          <a:xfrm>
            <a:off x="1524000" y="3478696"/>
            <a:ext cx="8382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6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Imprecision has </a:t>
            </a:r>
            <a:br>
              <a:rPr lang="en-CA" dirty="0"/>
            </a:br>
            <a:r>
              <a:rPr lang="en-CA" dirty="0"/>
              <a:t>Dynamic Semantics</a:t>
            </a:r>
            <a:endParaRPr lang="en-US" sz="27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10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2639423" y="1899116"/>
            <a:ext cx="6913153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([9, 8, 9] , </a:t>
            </a:r>
            <a:r>
              <a:rPr lang="en-US" sz="3200" dirty="0" err="1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refl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en-US" sz="3200" dirty="0">
              <a:solidFill>
                <a:srgbClr val="8599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0AE9A32D-62E2-B0AD-905C-56644B399AFB}"/>
              </a:ext>
            </a:extLst>
          </p:cNvPr>
          <p:cNvSpPr/>
          <p:nvPr/>
        </p:nvSpPr>
        <p:spPr>
          <a:xfrm>
            <a:off x="3751729" y="2911288"/>
            <a:ext cx="3785347" cy="18355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Gradual run-time checks</a:t>
            </a:r>
            <a:endParaRPr lang="en-CA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27A1A-62CD-BC1D-0C06-7EDD2C4F5562}"/>
              </a:ext>
            </a:extLst>
          </p:cNvPr>
          <p:cNvSpPr txBox="1"/>
          <p:nvPr/>
        </p:nvSpPr>
        <p:spPr>
          <a:xfrm>
            <a:off x="2639422" y="5410747"/>
            <a:ext cx="6913153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([8, 9] , </a:t>
            </a:r>
            <a:r>
              <a:rPr lang="en-US" sz="32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  <a:endParaRPr lang="en-US" sz="3200" dirty="0">
              <a:solidFill>
                <a:srgbClr val="859900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6A5185-1DFC-6A5D-7D16-804E34CF6464}"/>
              </a:ext>
            </a:extLst>
          </p:cNvPr>
          <p:cNvCxnSpPr/>
          <p:nvPr/>
        </p:nvCxnSpPr>
        <p:spPr>
          <a:xfrm>
            <a:off x="5644403" y="2483891"/>
            <a:ext cx="0" cy="5454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08D34F-63F1-501A-5B46-87A70F60D43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5644403" y="4744858"/>
            <a:ext cx="3166" cy="665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Angry face outline with solid fill">
            <a:extLst>
              <a:ext uri="{FF2B5EF4-FFF2-40B4-BE49-F238E27FC236}">
                <a16:creationId xmlns:a16="http://schemas.microsoft.com/office/drawing/2014/main" id="{358DA606-476A-5ADC-5782-8609401F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51" y="2609848"/>
            <a:ext cx="2438401" cy="2438401"/>
          </a:xfrm>
          <a:prstGeom prst="rect">
            <a:avLst/>
          </a:prstGeom>
        </p:spPr>
      </p:pic>
      <p:pic>
        <p:nvPicPr>
          <p:cNvPr id="32" name="Graphic 31" descr="Grinning face outline with solid fill">
            <a:extLst>
              <a:ext uri="{FF2B5EF4-FFF2-40B4-BE49-F238E27FC236}">
                <a16:creationId xmlns:a16="http://schemas.microsoft.com/office/drawing/2014/main" id="{F1B5665E-C248-59DF-D492-C52547A1E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6751" y="2606959"/>
            <a:ext cx="2435235" cy="2435235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7894AA2-728C-9FEF-B883-83048EEE84D5}"/>
              </a:ext>
            </a:extLst>
          </p:cNvPr>
          <p:cNvSpPr/>
          <p:nvPr/>
        </p:nvSpPr>
        <p:spPr>
          <a:xfrm>
            <a:off x="9451955" y="352214"/>
            <a:ext cx="2743200" cy="24384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</a:t>
            </a:r>
          </a:p>
          <a:p>
            <a:pPr algn="ctr"/>
            <a:r>
              <a:rPr lang="en-US" sz="2400" dirty="0"/>
              <a:t>run time should see that this is absurd</a:t>
            </a:r>
            <a:endParaRPr lang="en-CA" sz="2400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8A13F5D0-F423-5E95-F69B-38AD74CA6192}"/>
              </a:ext>
            </a:extLst>
          </p:cNvPr>
          <p:cNvSpPr/>
          <p:nvPr/>
        </p:nvSpPr>
        <p:spPr>
          <a:xfrm>
            <a:off x="642907" y="3275227"/>
            <a:ext cx="2541494" cy="1951243"/>
          </a:xfrm>
          <a:prstGeom prst="borderCallout1">
            <a:avLst>
              <a:gd name="adj1" fmla="val 47990"/>
              <a:gd name="adj2" fmla="val 100464"/>
              <a:gd name="adj3" fmla="val 113360"/>
              <a:gd name="adj4" fmla="val 25564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2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3</a:t>
            </a:r>
          </a:p>
          <a:p>
            <a:r>
              <a:rPr lang="en-US" sz="3200" dirty="0">
                <a:solidFill>
                  <a:srgbClr val="657B83"/>
                </a:solidFill>
                <a:ea typeface="Fira Code" panose="020B0809050000020004" pitchFamily="49" charset="0"/>
              </a:rPr>
              <a:t>No errors: safe but incorrect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ADF1BB39-54B0-D07C-A72F-8B33D57BCEA2}"/>
              </a:ext>
            </a:extLst>
          </p:cNvPr>
          <p:cNvSpPr/>
          <p:nvPr/>
        </p:nvSpPr>
        <p:spPr>
          <a:xfrm>
            <a:off x="9825296" y="4744858"/>
            <a:ext cx="1996518" cy="1463593"/>
          </a:xfrm>
          <a:prstGeom prst="cloudCallout">
            <a:avLst>
              <a:gd name="adj1" fmla="val -7811"/>
              <a:gd name="adj2" fmla="val -747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Same silent failure!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858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9E8E2-6167-EB80-0139-3BF729CB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Equality Using Dynamic Information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D5E10-0D15-55C7-2893-7BC94C0E8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2B153-BA57-2C41-49F8-E7E6AC87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0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300-F997-D324-74C5-A3678939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Threesomes and Middle Types</a:t>
            </a:r>
            <a:br>
              <a:rPr lang="en-US" dirty="0"/>
            </a:br>
            <a:r>
              <a:rPr lang="en-US" sz="1800" dirty="0"/>
              <a:t>(</a:t>
            </a:r>
            <a:r>
              <a:rPr lang="en-US" sz="1800" dirty="0" err="1"/>
              <a:t>Siek</a:t>
            </a:r>
            <a:r>
              <a:rPr lang="en-US" sz="1800" dirty="0"/>
              <a:t> and </a:t>
            </a:r>
            <a:r>
              <a:rPr lang="en-US" sz="1800" dirty="0" err="1"/>
              <a:t>Wadler</a:t>
            </a:r>
            <a:r>
              <a:rPr lang="en-US" sz="1800" dirty="0"/>
              <a:t> 2010)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AE5B9-E528-4003-AA14-9220D408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C5DFE0-FA32-3D2D-107E-CCDF827C7722}"/>
              </a:ext>
            </a:extLst>
          </p:cNvPr>
          <p:cNvSpPr txBox="1"/>
          <p:nvPr/>
        </p:nvSpPr>
        <p:spPr>
          <a:xfrm>
            <a:off x="626968" y="2211158"/>
            <a:ext cx="358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〈 B ⇐ A 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2115F-3677-7086-3076-9D9DF1D0A5F0}"/>
              </a:ext>
            </a:extLst>
          </p:cNvPr>
          <p:cNvSpPr txBox="1"/>
          <p:nvPr/>
        </p:nvSpPr>
        <p:spPr>
          <a:xfrm>
            <a:off x="2628900" y="2210275"/>
            <a:ext cx="70378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/>
              <a:t>≡〈 B ⇐ (A &amp; B) ⇐ A 〉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FE9F2E64-6D23-66A3-FA2A-AA44B783337C}"/>
              </a:ext>
            </a:extLst>
          </p:cNvPr>
          <p:cNvSpPr/>
          <p:nvPr/>
        </p:nvSpPr>
        <p:spPr>
          <a:xfrm>
            <a:off x="505944" y="3774740"/>
            <a:ext cx="2028826" cy="811700"/>
          </a:xfrm>
          <a:prstGeom prst="borderCallout1">
            <a:avLst>
              <a:gd name="adj1" fmla="val -809"/>
              <a:gd name="adj2" fmla="val 47962"/>
              <a:gd name="adj3" fmla="val -119943"/>
              <a:gd name="adj4" fmla="val 6049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Cast from 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A to B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7F7D9EDF-0055-5AC4-B615-E5C41C46B66E}"/>
              </a:ext>
            </a:extLst>
          </p:cNvPr>
          <p:cNvSpPr/>
          <p:nvPr/>
        </p:nvSpPr>
        <p:spPr>
          <a:xfrm>
            <a:off x="2931458" y="3719532"/>
            <a:ext cx="2954434" cy="2526200"/>
          </a:xfrm>
          <a:prstGeom prst="borderCallout1">
            <a:avLst>
              <a:gd name="adj1" fmla="val -809"/>
              <a:gd name="adj2" fmla="val 47962"/>
              <a:gd name="adj3" fmla="val -35662"/>
              <a:gd name="adj4" fmla="val 595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Cast through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Middle Type: lower bound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A &amp; B ⊑ A</a:t>
            </a: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A &amp; B ⊑ 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4DA3D-7B6C-0D7B-BDE3-7CCE0561DC30}"/>
              </a:ext>
            </a:extLst>
          </p:cNvPr>
          <p:cNvCxnSpPr/>
          <p:nvPr/>
        </p:nvCxnSpPr>
        <p:spPr>
          <a:xfrm>
            <a:off x="6685430" y="1781735"/>
            <a:ext cx="0" cy="4491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9CCDA8-EEB2-15D2-7B90-E665F78C08FA}"/>
              </a:ext>
            </a:extLst>
          </p:cNvPr>
          <p:cNvSpPr txBox="1"/>
          <p:nvPr/>
        </p:nvSpPr>
        <p:spPr>
          <a:xfrm>
            <a:off x="6736978" y="2795050"/>
            <a:ext cx="51364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600" dirty="0"/>
              <a:t>≡〈 B ⇐ (A</a:t>
            </a:r>
            <a:r>
              <a:rPr lang="en-CA" sz="2600" baseline="-25000" dirty="0"/>
              <a:t>1</a:t>
            </a:r>
            <a:r>
              <a:rPr lang="en-CA" sz="2600" dirty="0"/>
              <a:t> &amp; … &amp; A</a:t>
            </a:r>
            <a:r>
              <a:rPr lang="en-CA" sz="2600" baseline="-25000" dirty="0"/>
              <a:t>n </a:t>
            </a:r>
            <a:r>
              <a:rPr lang="en-CA" sz="2600" dirty="0"/>
              <a:t>&amp; B) ⇐ A</a:t>
            </a:r>
            <a:r>
              <a:rPr lang="en-CA" sz="2600" baseline="-25000" dirty="0"/>
              <a:t>1</a:t>
            </a:r>
            <a:r>
              <a:rPr lang="en-CA" sz="2600" dirty="0"/>
              <a:t> 〉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C752E-38ED-A25B-DC1F-A82679AFB080}"/>
              </a:ext>
            </a:extLst>
          </p:cNvPr>
          <p:cNvSpPr txBox="1"/>
          <p:nvPr/>
        </p:nvSpPr>
        <p:spPr>
          <a:xfrm>
            <a:off x="6985747" y="2040828"/>
            <a:ext cx="50729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〈 B ⇐ A</a:t>
            </a:r>
            <a:r>
              <a:rPr lang="en-CA" sz="2800" baseline="-25000" dirty="0"/>
              <a:t>n</a:t>
            </a:r>
            <a:r>
              <a:rPr lang="en-CA" sz="2800" dirty="0"/>
              <a:t> 〉…〈 A</a:t>
            </a:r>
            <a:r>
              <a:rPr lang="en-CA" sz="2800" baseline="-25000" dirty="0"/>
              <a:t>2</a:t>
            </a:r>
            <a:r>
              <a:rPr lang="en-CA" sz="2800" dirty="0"/>
              <a:t> ⇐ A</a:t>
            </a:r>
            <a:r>
              <a:rPr lang="en-CA" sz="2800" baseline="-25000" dirty="0"/>
              <a:t>1</a:t>
            </a:r>
            <a:r>
              <a:rPr lang="en-CA" sz="2800" dirty="0"/>
              <a:t> 〉</a:t>
            </a:r>
          </a:p>
          <a:p>
            <a:endParaRPr lang="en-CA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9959B5-74B9-4391-C37D-7A5B56EAD7FB}"/>
              </a:ext>
            </a:extLst>
          </p:cNvPr>
          <p:cNvSpPr/>
          <p:nvPr/>
        </p:nvSpPr>
        <p:spPr>
          <a:xfrm>
            <a:off x="8067610" y="2766235"/>
            <a:ext cx="2574218" cy="578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8383E8F9-59C3-1B50-4C05-110AF5D6F704}"/>
              </a:ext>
            </a:extLst>
          </p:cNvPr>
          <p:cNvSpPr/>
          <p:nvPr/>
        </p:nvSpPr>
        <p:spPr>
          <a:xfrm>
            <a:off x="7637927" y="4576782"/>
            <a:ext cx="3072651" cy="1668950"/>
          </a:xfrm>
          <a:prstGeom prst="borderCallout1">
            <a:avLst>
              <a:gd name="adj1" fmla="val -809"/>
              <a:gd name="adj2" fmla="val 47962"/>
              <a:gd name="adj3" fmla="val -67974"/>
              <a:gd name="adj4" fmla="val 497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Middle type remembers multiple casts</a:t>
            </a:r>
          </a:p>
        </p:txBody>
      </p:sp>
    </p:spTree>
    <p:extLst>
      <p:ext uri="{BB962C8B-B14F-4D97-AF65-F5344CB8AC3E}">
        <p14:creationId xmlns:p14="http://schemas.microsoft.com/office/powerpoint/2010/main" val="13843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 animBg="1"/>
      <p:bldP spid="12" grpId="0" animBg="1"/>
      <p:bldP spid="15" grpId="0"/>
      <p:bldP spid="16" grpId="0"/>
      <p:bldP spid="1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13</a:t>
            </a:fld>
            <a:endParaRPr lang="en-C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BB65D1-C038-5A9D-5D20-5EFB76CA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476" y="144166"/>
            <a:ext cx="1824318" cy="1325563"/>
          </a:xfrm>
        </p:spPr>
        <p:txBody>
          <a:bodyPr/>
          <a:lstStyle/>
          <a:p>
            <a:r>
              <a:rPr lang="en-CA" dirty="0"/>
              <a:t>Static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F616E07-1FC2-42A6-AC59-8E893A658CFE}"/>
              </a:ext>
            </a:extLst>
          </p:cNvPr>
          <p:cNvSpPr txBox="1">
            <a:spLocks/>
          </p:cNvSpPr>
          <p:nvPr/>
        </p:nvSpPr>
        <p:spPr>
          <a:xfrm>
            <a:off x="8193741" y="130403"/>
            <a:ext cx="2469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CA" dirty="0"/>
              <a:t>Gradual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8E24F-0A6F-61FF-4BFB-B341A6806D6A}"/>
              </a:ext>
            </a:extLst>
          </p:cNvPr>
          <p:cNvSpPr txBox="1"/>
          <p:nvPr/>
        </p:nvSpPr>
        <p:spPr>
          <a:xfrm>
            <a:off x="1042147" y="1741394"/>
            <a:ext cx="471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Single constructor</a:t>
            </a:r>
          </a:p>
          <a:p>
            <a:r>
              <a:rPr lang="en-US" sz="4800" b="1" dirty="0"/>
              <a:t>	</a:t>
            </a:r>
            <a:r>
              <a:rPr lang="en-US" sz="4800" i="1" dirty="0" err="1"/>
              <a:t>refl</a:t>
            </a:r>
            <a:r>
              <a:rPr lang="en-US" sz="4800" i="1" dirty="0"/>
              <a:t> : x = x</a:t>
            </a:r>
            <a:endParaRPr lang="en-CA" sz="4800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9893D-F6D2-416B-44D4-8766804E1805}"/>
              </a:ext>
            </a:extLst>
          </p:cNvPr>
          <p:cNvSpPr txBox="1"/>
          <p:nvPr/>
        </p:nvSpPr>
        <p:spPr>
          <a:xfrm>
            <a:off x="6669741" y="1741394"/>
            <a:ext cx="498661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Family of constructors</a:t>
            </a:r>
            <a:endParaRPr lang="en-US" sz="3200" b="1" dirty="0"/>
          </a:p>
          <a:p>
            <a:r>
              <a:rPr lang="en-US" sz="4800" i="1" dirty="0"/>
              <a:t>	</a:t>
            </a:r>
            <a:r>
              <a:rPr lang="en-US" sz="4800" i="1" dirty="0" err="1"/>
              <a:t>refl</a:t>
            </a:r>
            <a:r>
              <a:rPr lang="en-US" sz="4800" i="1" dirty="0"/>
              <a:t>(w) : x = y</a:t>
            </a:r>
          </a:p>
          <a:p>
            <a:r>
              <a:rPr lang="en-US" sz="2800" dirty="0"/>
              <a:t>for any </a:t>
            </a:r>
            <a:r>
              <a:rPr lang="en-US" sz="2800" i="1" u="sng" dirty="0"/>
              <a:t>consistent</a:t>
            </a:r>
            <a:r>
              <a:rPr lang="en-US" sz="2800" dirty="0"/>
              <a:t> x, y</a:t>
            </a:r>
            <a:endParaRPr lang="en-US" sz="2800" b="1" u="sng" dirty="0"/>
          </a:p>
          <a:p>
            <a:endParaRPr lang="en-US" sz="4800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CDCC7-B4C0-25D0-13E4-AE7897A789F7}"/>
              </a:ext>
            </a:extLst>
          </p:cNvPr>
          <p:cNvGrpSpPr/>
          <p:nvPr/>
        </p:nvGrpSpPr>
        <p:grpSpPr>
          <a:xfrm>
            <a:off x="3216566" y="3853936"/>
            <a:ext cx="4621147" cy="2489940"/>
            <a:chOff x="3216566" y="3984562"/>
            <a:chExt cx="4621147" cy="2489940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9CD56F5-EAE5-C6BA-FF73-87BC2FA19536}"/>
                </a:ext>
              </a:extLst>
            </p:cNvPr>
            <p:cNvSpPr/>
            <p:nvPr/>
          </p:nvSpPr>
          <p:spPr>
            <a:xfrm>
              <a:off x="4703694" y="4365009"/>
              <a:ext cx="3134019" cy="2109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3200" dirty="0"/>
                <a:t>space of possible witnesses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57129B-5B11-8851-784A-3A6D75458B3A}"/>
                </a:ext>
              </a:extLst>
            </p:cNvPr>
            <p:cNvSpPr txBox="1"/>
            <p:nvPr/>
          </p:nvSpPr>
          <p:spPr>
            <a:xfrm>
              <a:off x="5757446" y="3984562"/>
              <a:ext cx="677108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32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0EF7F5-FD82-13D4-805D-583EF4992FEF}"/>
                </a:ext>
              </a:extLst>
            </p:cNvPr>
            <p:cNvSpPr txBox="1"/>
            <p:nvPr/>
          </p:nvSpPr>
          <p:spPr>
            <a:xfrm>
              <a:off x="3216566" y="4757500"/>
              <a:ext cx="158205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i="1" dirty="0"/>
                <a:t>w </a:t>
              </a:r>
              <a:r>
                <a:rPr lang="en-US" sz="4800" dirty="0"/>
                <a:t>∈</a:t>
              </a:r>
              <a:endParaRPr lang="en-CA" sz="4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99FE9E-3967-D381-1CDF-D2FDD947AF94}"/>
              </a:ext>
            </a:extLst>
          </p:cNvPr>
          <p:cNvGrpSpPr/>
          <p:nvPr/>
        </p:nvGrpSpPr>
        <p:grpSpPr>
          <a:xfrm>
            <a:off x="8051422" y="4183052"/>
            <a:ext cx="1631071" cy="1809131"/>
            <a:chOff x="8051422" y="4183052"/>
            <a:chExt cx="1631071" cy="18091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A32953-23F9-FD3F-A70E-C5B0684965C5}"/>
                </a:ext>
              </a:extLst>
            </p:cNvPr>
            <p:cNvSpPr txBox="1"/>
            <p:nvPr/>
          </p:nvSpPr>
          <p:spPr>
            <a:xfrm>
              <a:off x="8100436" y="4183052"/>
              <a:ext cx="158205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/>
                <a:t>⊑</a:t>
              </a:r>
              <a:r>
                <a:rPr lang="en-US" sz="4800" i="1" dirty="0"/>
                <a:t> x</a:t>
              </a:r>
              <a:endParaRPr lang="en-CA" sz="4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5AC17D-FA28-F026-4536-FC30FF422283}"/>
                </a:ext>
              </a:extLst>
            </p:cNvPr>
            <p:cNvSpPr txBox="1"/>
            <p:nvPr/>
          </p:nvSpPr>
          <p:spPr>
            <a:xfrm>
              <a:off x="8051422" y="5161186"/>
              <a:ext cx="158205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800" dirty="0"/>
                <a:t>⊑</a:t>
              </a:r>
              <a:r>
                <a:rPr lang="en-US" sz="4800" i="1" dirty="0"/>
                <a:t> y</a:t>
              </a:r>
              <a:endParaRPr lang="en-CA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27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14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610C6-2CAE-2950-08A3-AE976CE26381}"/>
              </a:ext>
            </a:extLst>
          </p:cNvPr>
          <p:cNvSpPr txBox="1"/>
          <p:nvPr/>
        </p:nvSpPr>
        <p:spPr>
          <a:xfrm>
            <a:off x="736688" y="2767280"/>
            <a:ext cx="4713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Fully static</a:t>
            </a:r>
          </a:p>
          <a:p>
            <a:r>
              <a:rPr lang="en-US" sz="4800" b="1" dirty="0"/>
              <a:t>  </a:t>
            </a:r>
            <a:r>
              <a:rPr lang="en-US" sz="4800" dirty="0" err="1"/>
              <a:t>refl</a:t>
            </a:r>
            <a:r>
              <a:rPr lang="en-US" sz="4800" dirty="0"/>
              <a:t>(x)</a:t>
            </a:r>
            <a:r>
              <a:rPr lang="en-US" sz="4800" i="1" dirty="0"/>
              <a:t> : x = x   </a:t>
            </a:r>
            <a:endParaRPr lang="en-CA" sz="4800" b="1" i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80" y="187709"/>
            <a:ext cx="7467067" cy="1325563"/>
          </a:xfrm>
        </p:spPr>
        <p:txBody>
          <a:bodyPr/>
          <a:lstStyle/>
          <a:p>
            <a:r>
              <a:rPr lang="en-CA" dirty="0"/>
              <a:t>Creating Equality Proofs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1C336-B3ED-DDD4-4B12-FD569101041C}"/>
              </a:ext>
            </a:extLst>
          </p:cNvPr>
          <p:cNvSpPr txBox="1"/>
          <p:nvPr/>
        </p:nvSpPr>
        <p:spPr>
          <a:xfrm>
            <a:off x="7190134" y="2767280"/>
            <a:ext cx="47131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Initial Witness</a:t>
            </a:r>
          </a:p>
          <a:p>
            <a:r>
              <a:rPr lang="en-US" sz="4800" b="1" dirty="0"/>
              <a:t>  ?</a:t>
            </a:r>
            <a:r>
              <a:rPr lang="en-US" sz="4800" i="1" dirty="0"/>
              <a:t> : x = y  </a:t>
            </a:r>
          </a:p>
          <a:p>
            <a:r>
              <a:rPr lang="en-US" sz="4800" i="1" dirty="0"/>
              <a:t>   ≡  </a:t>
            </a:r>
            <a:r>
              <a:rPr lang="en-US" sz="4800" i="1" dirty="0" err="1"/>
              <a:t>refl</a:t>
            </a:r>
            <a:r>
              <a:rPr lang="en-US" sz="4800" i="1" dirty="0"/>
              <a:t>(x &amp; y) </a:t>
            </a:r>
            <a:endParaRPr lang="en-CA" sz="4800" b="1"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7161F-ADBE-7C68-5200-2D43AAEDB225}"/>
              </a:ext>
            </a:extLst>
          </p:cNvPr>
          <p:cNvGrpSpPr/>
          <p:nvPr/>
        </p:nvGrpSpPr>
        <p:grpSpPr>
          <a:xfrm>
            <a:off x="4528990" y="3866410"/>
            <a:ext cx="3134019" cy="2489940"/>
            <a:chOff x="4703694" y="3984562"/>
            <a:chExt cx="3134019" cy="2489940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B4BB0D5-BC36-FE61-9E00-1C8E393DFFBC}"/>
                </a:ext>
              </a:extLst>
            </p:cNvPr>
            <p:cNvSpPr/>
            <p:nvPr/>
          </p:nvSpPr>
          <p:spPr>
            <a:xfrm>
              <a:off x="4703694" y="4365009"/>
              <a:ext cx="3134019" cy="2109493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3200" dirty="0"/>
                <a:t>x &amp; y</a:t>
              </a:r>
            </a:p>
            <a:p>
              <a:pPr algn="ctr"/>
              <a:r>
                <a:rPr lang="en-US" sz="32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2D314A-5FD0-E8D6-3F05-FD253446F6A8}"/>
                </a:ext>
              </a:extLst>
            </p:cNvPr>
            <p:cNvSpPr txBox="1"/>
            <p:nvPr/>
          </p:nvSpPr>
          <p:spPr>
            <a:xfrm>
              <a:off x="5757446" y="3984562"/>
              <a:ext cx="677108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65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15</a:t>
            </a:fld>
            <a:endParaRPr lang="en-CA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EF5A5235-B1A6-5B8D-0315-66DE3EC4067B}"/>
              </a:ext>
            </a:extLst>
          </p:cNvPr>
          <p:cNvSpPr/>
          <p:nvPr/>
        </p:nvSpPr>
        <p:spPr>
          <a:xfrm>
            <a:off x="754125" y="2945720"/>
            <a:ext cx="4628595" cy="1037612"/>
          </a:xfrm>
          <a:prstGeom prst="borderCallout1">
            <a:avLst>
              <a:gd name="adj1" fmla="val 1470"/>
              <a:gd name="adj2" fmla="val 45083"/>
              <a:gd name="adj3" fmla="val -43648"/>
              <a:gd name="adj4" fmla="val 447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Cast between equality types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80" y="187709"/>
            <a:ext cx="8003564" cy="1325563"/>
          </a:xfrm>
        </p:spPr>
        <p:txBody>
          <a:bodyPr/>
          <a:lstStyle/>
          <a:p>
            <a:r>
              <a:rPr lang="en-CA" dirty="0"/>
              <a:t>Transforming Equality Proofs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86AFB-74D9-565F-088B-3DA0A43F3165}"/>
              </a:ext>
            </a:extLst>
          </p:cNvPr>
          <p:cNvSpPr txBox="1"/>
          <p:nvPr/>
        </p:nvSpPr>
        <p:spPr>
          <a:xfrm>
            <a:off x="168678" y="1826609"/>
            <a:ext cx="6693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200" dirty="0"/>
              <a:t>〈 x = y ⇐ x’ = y’ 〉</a:t>
            </a:r>
            <a:r>
              <a:rPr lang="en-CA" sz="4200" dirty="0" err="1"/>
              <a:t>refl</a:t>
            </a:r>
            <a:r>
              <a:rPr lang="en-CA" sz="4200" dirty="0"/>
              <a:t>(w)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7A8E31-9628-85F8-7C4A-09226C9942BA}"/>
              </a:ext>
            </a:extLst>
          </p:cNvPr>
          <p:cNvGrpSpPr/>
          <p:nvPr/>
        </p:nvGrpSpPr>
        <p:grpSpPr>
          <a:xfrm>
            <a:off x="4645531" y="3920200"/>
            <a:ext cx="3134019" cy="2660269"/>
            <a:chOff x="4820235" y="3984562"/>
            <a:chExt cx="3134019" cy="2660269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1FA21977-359F-72FC-69CF-08CE06996C51}"/>
                </a:ext>
              </a:extLst>
            </p:cNvPr>
            <p:cNvSpPr/>
            <p:nvPr/>
          </p:nvSpPr>
          <p:spPr>
            <a:xfrm>
              <a:off x="4820235" y="4101484"/>
              <a:ext cx="3134019" cy="254334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3200" dirty="0"/>
                <a:t>x &amp; y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x &amp; y &amp; z</a:t>
              </a:r>
            </a:p>
            <a:p>
              <a:pPr algn="ctr"/>
              <a:r>
                <a:rPr lang="en-US" sz="3200" dirty="0"/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2F2A2F-B414-11A4-3FCB-48F7889F9BC7}"/>
                </a:ext>
              </a:extLst>
            </p:cNvPr>
            <p:cNvSpPr txBox="1"/>
            <p:nvPr/>
          </p:nvSpPr>
          <p:spPr>
            <a:xfrm>
              <a:off x="5757446" y="3984562"/>
              <a:ext cx="677108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endParaRPr lang="en-CA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2BC5EC-6F12-A6CE-D39D-612978D8D8A4}"/>
              </a:ext>
            </a:extLst>
          </p:cNvPr>
          <p:cNvSpPr txBox="1"/>
          <p:nvPr/>
        </p:nvSpPr>
        <p:spPr>
          <a:xfrm>
            <a:off x="6705694" y="1852755"/>
            <a:ext cx="4207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200" dirty="0"/>
              <a:t>≡ </a:t>
            </a:r>
            <a:r>
              <a:rPr lang="en-CA" sz="4200" dirty="0" err="1"/>
              <a:t>refl</a:t>
            </a:r>
            <a:r>
              <a:rPr lang="en-CA" sz="4200" dirty="0"/>
              <a:t>(w &amp; x &amp;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C9BE9-29AB-5CFB-A898-CEB26B3D2544}"/>
              </a:ext>
            </a:extLst>
          </p:cNvPr>
          <p:cNvSpPr txBox="1"/>
          <p:nvPr/>
        </p:nvSpPr>
        <p:spPr>
          <a:xfrm>
            <a:off x="5757446" y="4670230"/>
            <a:ext cx="677108" cy="58477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⊑</a:t>
            </a: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D3A7FD9-F270-6B6F-52D3-804F82A86CE9}"/>
              </a:ext>
            </a:extLst>
          </p:cNvPr>
          <p:cNvSpPr/>
          <p:nvPr/>
        </p:nvSpPr>
        <p:spPr>
          <a:xfrm>
            <a:off x="7280431" y="3027330"/>
            <a:ext cx="4628595" cy="1037612"/>
          </a:xfrm>
          <a:prstGeom prst="borderCallout1">
            <a:avLst>
              <a:gd name="adj1" fmla="val 1470"/>
              <a:gd name="adj2" fmla="val 45083"/>
              <a:gd name="adj3" fmla="val -53151"/>
              <a:gd name="adj4" fmla="val 26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Remembers x’, y’, and all previous constraints</a:t>
            </a:r>
          </a:p>
        </p:txBody>
      </p:sp>
    </p:spTree>
    <p:extLst>
      <p:ext uri="{BB962C8B-B14F-4D97-AF65-F5344CB8AC3E}">
        <p14:creationId xmlns:p14="http://schemas.microsoft.com/office/powerpoint/2010/main" val="37510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14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0CD2C-03D5-4196-628F-84CB5CDD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026" y="268132"/>
            <a:ext cx="9513947" cy="577515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600" dirty="0"/>
              <a:t>Every time an equality is cast, the witness retains all info from before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1BB66-7AC9-50C7-B80C-1127CD07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806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17</a:t>
            </a:fld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8CDCC7-B4C0-25D0-13E4-AE7897A789F7}"/>
              </a:ext>
            </a:extLst>
          </p:cNvPr>
          <p:cNvGrpSpPr/>
          <p:nvPr/>
        </p:nvGrpSpPr>
        <p:grpSpPr>
          <a:xfrm>
            <a:off x="4703694" y="2967855"/>
            <a:ext cx="3134019" cy="3361508"/>
            <a:chOff x="4703694" y="3112995"/>
            <a:chExt cx="3134019" cy="3361508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49CD56F5-EAE5-C6BA-FF73-87BC2FA19536}"/>
                </a:ext>
              </a:extLst>
            </p:cNvPr>
            <p:cNvSpPr/>
            <p:nvPr/>
          </p:nvSpPr>
          <p:spPr>
            <a:xfrm>
              <a:off x="4703694" y="3112995"/>
              <a:ext cx="3134019" cy="336150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3200" dirty="0"/>
                <a:t>x &amp; y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…</a:t>
              </a:r>
            </a:p>
            <a:p>
              <a:pPr algn="ctr"/>
              <a:r>
                <a:rPr lang="en-US" sz="3200" dirty="0"/>
                <a:t> </a:t>
              </a:r>
            </a:p>
            <a:p>
              <a:pPr algn="ctr"/>
              <a:r>
                <a:rPr lang="en-US" sz="3200" i="1" dirty="0"/>
                <a:t>error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57129B-5B11-8851-784A-3A6D75458B3A}"/>
                </a:ext>
              </a:extLst>
            </p:cNvPr>
            <p:cNvSpPr txBox="1"/>
            <p:nvPr/>
          </p:nvSpPr>
          <p:spPr>
            <a:xfrm>
              <a:off x="5757446" y="3984562"/>
              <a:ext cx="677108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⊑</a:t>
              </a:r>
              <a:endParaRPr lang="en-CA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63994A-535F-18DE-F08A-7F15E8121763}"/>
                </a:ext>
              </a:extLst>
            </p:cNvPr>
            <p:cNvSpPr txBox="1"/>
            <p:nvPr/>
          </p:nvSpPr>
          <p:spPr>
            <a:xfrm>
              <a:off x="5709266" y="4937144"/>
              <a:ext cx="677108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⊑</a:t>
              </a:r>
              <a:endParaRPr lang="en-CA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DD0BD3CA-5537-D086-39D0-1CA3E331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80" y="187709"/>
            <a:ext cx="7467067" cy="1325563"/>
          </a:xfrm>
        </p:spPr>
        <p:txBody>
          <a:bodyPr/>
          <a:lstStyle/>
          <a:p>
            <a:r>
              <a:rPr lang="en-CA" dirty="0"/>
              <a:t>Inconsistent Values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A04D2-C3FA-99BB-279E-3A379C97EE10}"/>
              </a:ext>
            </a:extLst>
          </p:cNvPr>
          <p:cNvSpPr txBox="1"/>
          <p:nvPr/>
        </p:nvSpPr>
        <p:spPr>
          <a:xfrm>
            <a:off x="8526050" y="1886646"/>
            <a:ext cx="923330" cy="58477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=</a:t>
            </a:r>
            <a:endParaRPr lang="en-CA" sz="48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E5A2B7-68F1-70C1-F012-29D8ADE18C4E}"/>
              </a:ext>
            </a:extLst>
          </p:cNvPr>
          <p:cNvGrpSpPr/>
          <p:nvPr/>
        </p:nvGrpSpPr>
        <p:grpSpPr>
          <a:xfrm>
            <a:off x="4703693" y="2970174"/>
            <a:ext cx="3134019" cy="3361508"/>
            <a:chOff x="1029707" y="6474503"/>
            <a:chExt cx="3134019" cy="3361508"/>
          </a:xfrm>
        </p:grpSpPr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542E9EC1-1440-E962-E05A-3525E264EF92}"/>
                </a:ext>
              </a:extLst>
            </p:cNvPr>
            <p:cNvSpPr/>
            <p:nvPr/>
          </p:nvSpPr>
          <p:spPr>
            <a:xfrm>
              <a:off x="1029707" y="6474503"/>
              <a:ext cx="3134019" cy="336150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sz="3200" dirty="0"/>
                <a:t>x &amp; y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sz="3200" dirty="0"/>
                <a:t> </a:t>
              </a:r>
            </a:p>
            <a:p>
              <a:pPr algn="ctr"/>
              <a:r>
                <a:rPr lang="en-US" sz="3200" dirty="0"/>
                <a:t> </a:t>
              </a:r>
            </a:p>
            <a:p>
              <a:pPr algn="ctr"/>
              <a:r>
                <a:rPr lang="en-US" sz="3200" i="1" dirty="0"/>
                <a:t>error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50003B-0B96-46E1-DF3B-6581CA01A514}"/>
                </a:ext>
              </a:extLst>
            </p:cNvPr>
            <p:cNvSpPr txBox="1"/>
            <p:nvPr/>
          </p:nvSpPr>
          <p:spPr>
            <a:xfrm>
              <a:off x="2018145" y="7729027"/>
              <a:ext cx="923330" cy="584775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r>
                <a:rPr lang="en-US" sz="4800" dirty="0">
                  <a:solidFill>
                    <a:schemeClr val="bg1"/>
                  </a:solidFill>
                </a:rPr>
                <a:t>=</a:t>
              </a:r>
              <a:endParaRPr lang="en-CA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70AE6F1-9E05-674F-762E-F10B3FCA4398}"/>
              </a:ext>
            </a:extLst>
          </p:cNvPr>
          <p:cNvSpPr txBox="1"/>
          <p:nvPr/>
        </p:nvSpPr>
        <p:spPr>
          <a:xfrm>
            <a:off x="1354205" y="2055922"/>
            <a:ext cx="170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/>
              <a:t>x</a:t>
            </a:r>
            <a:r>
              <a:rPr lang="en-US" sz="4800" dirty="0"/>
              <a:t> ≇ </a:t>
            </a:r>
            <a:r>
              <a:rPr lang="en-US" sz="4800" i="1" dirty="0"/>
              <a:t>y</a:t>
            </a:r>
            <a:endParaRPr lang="en-CA" sz="4800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FFB26E-7DE4-1165-A0CB-5724346B880C}"/>
              </a:ext>
            </a:extLst>
          </p:cNvPr>
          <p:cNvSpPr txBox="1"/>
          <p:nvPr/>
        </p:nvSpPr>
        <p:spPr>
          <a:xfrm>
            <a:off x="8484332" y="1676237"/>
            <a:ext cx="29957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Collapse to single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Only witness is </a:t>
            </a:r>
            <a:r>
              <a:rPr lang="en-US" sz="3200" i="1" dirty="0"/>
              <a:t>error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306859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6C4E-6E06-F8B4-3423-4F775F52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8F9C-8F6D-C2B3-D00C-6D62E471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691484-33BF-0508-E18F-557EBC970692}"/>
              </a:ext>
            </a:extLst>
          </p:cNvPr>
          <p:cNvSpPr txBox="1"/>
          <p:nvPr/>
        </p:nvSpPr>
        <p:spPr>
          <a:xfrm>
            <a:off x="2107095" y="2094236"/>
            <a:ext cx="7977809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91ABB9-19E2-7D52-FBBD-50BE6E4B845A}"/>
              </a:ext>
            </a:extLst>
          </p:cNvPr>
          <p:cNvSpPr txBox="1"/>
          <p:nvPr/>
        </p:nvSpPr>
        <p:spPr>
          <a:xfrm>
            <a:off x="2107095" y="3329158"/>
            <a:ext cx="79778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lower := [8]    </a:t>
            </a:r>
          </a:p>
          <a:p>
            <a:pPr algn="ctr"/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upper := []</a:t>
            </a:r>
          </a:p>
          <a:p>
            <a:pPr algn="ctr"/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returns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([8, 9], </a:t>
            </a:r>
            <a:r>
              <a:rPr lang="en-US" sz="32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)  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69C4820-0417-7886-099C-D04D42374E08}"/>
              </a:ext>
            </a:extLst>
          </p:cNvPr>
          <p:cNvSpPr/>
          <p:nvPr/>
        </p:nvSpPr>
        <p:spPr>
          <a:xfrm>
            <a:off x="1039174" y="5224512"/>
            <a:ext cx="2538597" cy="592376"/>
          </a:xfrm>
          <a:prstGeom prst="borderCallout1">
            <a:avLst>
              <a:gd name="adj1" fmla="val 182"/>
              <a:gd name="adj2" fmla="val 79495"/>
              <a:gd name="adj3" fmla="val -125140"/>
              <a:gd name="adj4" fmla="val 2632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?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 2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3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</a:t>
            </a:r>
            <a:endParaRPr lang="en-US" sz="3200" b="1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3D45F-55F1-8729-BFDE-9CCA0789CD79}"/>
              </a:ext>
            </a:extLst>
          </p:cNvPr>
          <p:cNvCxnSpPr>
            <a:cxnSpLocks/>
          </p:cNvCxnSpPr>
          <p:nvPr/>
        </p:nvCxnSpPr>
        <p:spPr>
          <a:xfrm>
            <a:off x="5949595" y="2679011"/>
            <a:ext cx="0" cy="6737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50F710-B1DC-5FA4-74B4-6B3EE013FD91}"/>
              </a:ext>
            </a:extLst>
          </p:cNvPr>
          <p:cNvGrpSpPr/>
          <p:nvPr/>
        </p:nvGrpSpPr>
        <p:grpSpPr>
          <a:xfrm>
            <a:off x="3577771" y="5224512"/>
            <a:ext cx="3657600" cy="592376"/>
            <a:chOff x="3577771" y="5645426"/>
            <a:chExt cx="3657600" cy="592376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FAF0C-6923-9206-EFD0-4DDCE6B177D2}"/>
                </a:ext>
              </a:extLst>
            </p:cNvPr>
            <p:cNvCxnSpPr>
              <a:cxnSpLocks/>
              <a:stCxn id="10" idx="0"/>
              <a:endCxn id="6" idx="1"/>
            </p:cNvCxnSpPr>
            <p:nvPr/>
          </p:nvCxnSpPr>
          <p:spPr>
            <a:xfrm>
              <a:off x="3577771" y="5941614"/>
              <a:ext cx="153851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99ADB-DC62-3B23-611D-3A86B1F1DAF6}"/>
                </a:ext>
              </a:extLst>
            </p:cNvPr>
            <p:cNvSpPr/>
            <p:nvPr/>
          </p:nvSpPr>
          <p:spPr>
            <a:xfrm>
              <a:off x="511628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32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(2 &amp; 3)</a:t>
              </a:r>
              <a:endParaRPr lang="en-US" sz="3200" i="1" dirty="0">
                <a:solidFill>
                  <a:srgbClr val="657B83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AE6A0E-4983-737C-D408-7C4FA137CF42}"/>
              </a:ext>
            </a:extLst>
          </p:cNvPr>
          <p:cNvGrpSpPr/>
          <p:nvPr/>
        </p:nvGrpSpPr>
        <p:grpSpPr>
          <a:xfrm>
            <a:off x="7235371" y="5224512"/>
            <a:ext cx="3690260" cy="592376"/>
            <a:chOff x="7235371" y="5645426"/>
            <a:chExt cx="3690260" cy="5923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E47A91-68EA-C7D8-5023-6B02B51AA074}"/>
                </a:ext>
              </a:extLst>
            </p:cNvPr>
            <p:cNvSpPr/>
            <p:nvPr/>
          </p:nvSpPr>
          <p:spPr>
            <a:xfrm>
              <a:off x="8806545" y="5645426"/>
              <a:ext cx="2119086" cy="5923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i="1" dirty="0" err="1">
                  <a:solidFill>
                    <a:srgbClr val="268BD2"/>
                  </a:solidFill>
                  <a:ea typeface="Fira Code" panose="020B0809050000020004" pitchFamily="49" charset="0"/>
                </a:rPr>
                <a:t>refl</a:t>
              </a:r>
              <a:r>
                <a:rPr lang="en-US" sz="3200" i="1" dirty="0">
                  <a:solidFill>
                    <a:srgbClr val="268BD2"/>
                  </a:solidFill>
                  <a:ea typeface="Fira Code" panose="020B0809050000020004" pitchFamily="49" charset="0"/>
                </a:rPr>
                <a:t>(error)</a:t>
              </a:r>
              <a:endParaRPr lang="en-US" sz="3200" i="1" dirty="0">
                <a:solidFill>
                  <a:srgbClr val="657B83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D6720-BD86-2F5B-6DF1-36EE637A2932}"/>
                </a:ext>
              </a:extLst>
            </p:cNvPr>
            <p:cNvCxnSpPr>
              <a:cxnSpLocks/>
            </p:cNvCxnSpPr>
            <p:nvPr/>
          </p:nvCxnSpPr>
          <p:spPr>
            <a:xfrm>
              <a:off x="7235371" y="5941614"/>
              <a:ext cx="155302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AF74043-D5E4-D3E9-8F4D-447EB74BCD3C}"/>
              </a:ext>
            </a:extLst>
          </p:cNvPr>
          <p:cNvSpPr/>
          <p:nvPr/>
        </p:nvSpPr>
        <p:spPr>
          <a:xfrm>
            <a:off x="8507473" y="2230150"/>
            <a:ext cx="3427853" cy="243381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Goal was impossible to prove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153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A200-607A-DE33-1605-7D4A20D5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Eliminating Equality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2004B-EBBA-82A2-947B-F7D9F760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19</a:t>
            </a:fld>
            <a:endParaRPr lang="en-CA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9A42C5-9C8C-60D3-7C43-8B8DCF65F70F}"/>
              </a:ext>
            </a:extLst>
          </p:cNvPr>
          <p:cNvGrpSpPr/>
          <p:nvPr/>
        </p:nvGrpSpPr>
        <p:grpSpPr>
          <a:xfrm>
            <a:off x="2439427" y="2109065"/>
            <a:ext cx="6360030" cy="801616"/>
            <a:chOff x="79024" y="4463426"/>
            <a:chExt cx="4857915" cy="8016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5AB3D1-F389-3268-79EE-0A59D3C10167}"/>
                </a:ext>
              </a:extLst>
            </p:cNvPr>
            <p:cNvSpPr txBox="1"/>
            <p:nvPr/>
          </p:nvSpPr>
          <p:spPr>
            <a:xfrm>
              <a:off x="79024" y="4680267"/>
              <a:ext cx="13064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32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(x)</a:t>
              </a:r>
              <a:endPara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89014D-5523-2D27-2982-41B78473E878}"/>
                </a:ext>
              </a:extLst>
            </p:cNvPr>
            <p:cNvSpPr txBox="1"/>
            <p:nvPr/>
          </p:nvSpPr>
          <p:spPr>
            <a:xfrm>
              <a:off x="3630487" y="4680266"/>
              <a:ext cx="130645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P</a:t>
              </a:r>
              <a:r>
                <a:rPr lang="en-US" sz="32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(y)</a:t>
              </a:r>
              <a:endPara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5D9F49-4207-D581-0059-E8B65A78D51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1385476" y="4972654"/>
              <a:ext cx="2245011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7128D0-17E3-B5E6-B147-31FF6D2BA6AB}"/>
                </a:ext>
              </a:extLst>
            </p:cNvPr>
            <p:cNvSpPr txBox="1"/>
            <p:nvPr/>
          </p:nvSpPr>
          <p:spPr>
            <a:xfrm>
              <a:off x="1434022" y="4463426"/>
              <a:ext cx="24855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transport(</a:t>
              </a:r>
              <a:r>
                <a:rPr lang="en-US" sz="1400" dirty="0">
                  <a:solidFill>
                    <a:srgbClr val="268BD2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eq : x = y</a:t>
              </a:r>
              <a:r>
                <a:rPr lang="en-US" sz="1400" dirty="0">
                  <a:solidFill>
                    <a:srgbClr val="859900"/>
                  </a:solidFill>
                  <a:latin typeface="Fira Code" panose="020B0809050000020004" pitchFamily="49" charset="0"/>
                  <a:ea typeface="Fira Code" panose="020B0809050000020004" pitchFamily="49" charset="0"/>
                </a:rPr>
                <a:t>)</a:t>
              </a:r>
              <a:endParaRPr lang="en-CA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489218-6052-FEC7-AF78-E2B4F14BD6AA}"/>
              </a:ext>
            </a:extLst>
          </p:cNvPr>
          <p:cNvGrpSpPr/>
          <p:nvPr/>
        </p:nvGrpSpPr>
        <p:grpSpPr>
          <a:xfrm>
            <a:off x="235183" y="2958904"/>
            <a:ext cx="4789023" cy="2267337"/>
            <a:chOff x="235183" y="2958904"/>
            <a:chExt cx="4789023" cy="226733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95C8DB8-0F73-AF2C-1085-8E6060D021FD}"/>
                </a:ext>
              </a:extLst>
            </p:cNvPr>
            <p:cNvGrpSpPr/>
            <p:nvPr/>
          </p:nvGrpSpPr>
          <p:grpSpPr>
            <a:xfrm>
              <a:off x="235183" y="4426969"/>
              <a:ext cx="4789023" cy="799272"/>
              <a:chOff x="167708" y="4465770"/>
              <a:chExt cx="4789023" cy="799272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AD30979-816E-1543-0BF0-34F916389D3F}"/>
                  </a:ext>
                </a:extLst>
              </p:cNvPr>
              <p:cNvSpPr txBox="1"/>
              <p:nvPr/>
            </p:nvSpPr>
            <p:spPr>
              <a:xfrm>
                <a:off x="167708" y="4680267"/>
                <a:ext cx="13064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32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32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A552E5-30E9-F80A-E584-481700E637C3}"/>
                  </a:ext>
                </a:extLst>
              </p:cNvPr>
              <p:cNvSpPr txBox="1"/>
              <p:nvPr/>
            </p:nvSpPr>
            <p:spPr>
              <a:xfrm>
                <a:off x="3650279" y="4680266"/>
                <a:ext cx="13064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P</a:t>
                </a:r>
                <a:r>
                  <a:rPr lang="en-US" sz="3200" dirty="0">
                    <a:solidFill>
                      <a:srgbClr val="268BD2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(x)</a:t>
                </a:r>
                <a:endParaRPr lang="en-US" sz="3200" dirty="0">
                  <a:solidFill>
                    <a:srgbClr val="657B83"/>
                  </a:solidFill>
                  <a:latin typeface="Fira Code" panose="020B0809050000020004" pitchFamily="49" charset="0"/>
                  <a:ea typeface="Fira Code" panose="020B0809050000020004" pitchFamily="49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675A321-F9BD-71FC-CF23-0DB05201C7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5187" y="4972653"/>
                <a:ext cx="1637366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771967-0F09-FF77-9E86-0EA47D40264D}"/>
                  </a:ext>
                </a:extLst>
              </p:cNvPr>
              <p:cNvSpPr txBox="1"/>
              <p:nvPr/>
            </p:nvSpPr>
            <p:spPr>
              <a:xfrm>
                <a:off x="1434022" y="4465770"/>
                <a:ext cx="23977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transport(</a:t>
                </a:r>
                <a:r>
                  <a:rPr lang="en-US" sz="1400" dirty="0" err="1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refl</a:t>
                </a:r>
                <a:r>
                  <a:rPr lang="en-US" sz="1400" dirty="0">
                    <a:solidFill>
                      <a:srgbClr val="859900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rPr>
                  <a:t>)</a:t>
                </a:r>
                <a:endParaRPr lang="en-CA" sz="1400" dirty="0"/>
              </a:p>
            </p:txBody>
          </p:sp>
        </p:grp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CB56A54D-233D-F0CA-863F-88D4455CF91D}"/>
                </a:ext>
              </a:extLst>
            </p:cNvPr>
            <p:cNvSpPr txBox="1">
              <a:spLocks/>
            </p:cNvSpPr>
            <p:nvPr/>
          </p:nvSpPr>
          <p:spPr>
            <a:xfrm>
              <a:off x="1565710" y="2958904"/>
              <a:ext cx="1824318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Fira Sans Medium" panose="020B0603050000020004" pitchFamily="34" charset="0"/>
                  <a:ea typeface="+mj-ea"/>
                  <a:cs typeface="+mj-cs"/>
                </a:defRPr>
              </a:lvl1pPr>
            </a:lstStyle>
            <a:p>
              <a:r>
                <a:rPr lang="en-CA" dirty="0"/>
                <a:t>Static</a:t>
              </a:r>
              <a:endParaRPr lang="en-US" dirty="0"/>
            </a:p>
          </p:txBody>
        </p:sp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1BD5F0E9-2D70-E4E4-55F8-DBEFAF62D887}"/>
              </a:ext>
            </a:extLst>
          </p:cNvPr>
          <p:cNvSpPr/>
          <p:nvPr/>
        </p:nvSpPr>
        <p:spPr>
          <a:xfrm>
            <a:off x="3937466" y="5045765"/>
            <a:ext cx="3363952" cy="1675710"/>
          </a:xfrm>
          <a:prstGeom prst="cloudCallout">
            <a:avLst>
              <a:gd name="adj1" fmla="val 76520"/>
              <a:gd name="adj2" fmla="val -4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Retains</a:t>
            </a:r>
          </a:p>
          <a:p>
            <a:pPr algn="ctr"/>
            <a:r>
              <a:rPr lang="en-US" sz="2800" dirty="0"/>
              <a:t>info from witness</a:t>
            </a:r>
            <a:endParaRPr lang="en-CA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661018-1A90-346B-4F69-5CAEA2FC63EF}"/>
              </a:ext>
            </a:extLst>
          </p:cNvPr>
          <p:cNvGrpSpPr/>
          <p:nvPr/>
        </p:nvGrpSpPr>
        <p:grpSpPr>
          <a:xfrm>
            <a:off x="6688104" y="2945141"/>
            <a:ext cx="4762129" cy="3248158"/>
            <a:chOff x="6688104" y="2945141"/>
            <a:chExt cx="4762129" cy="324815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B44798-FA11-8BD5-97B7-2EA027ECA0E3}"/>
                </a:ext>
              </a:extLst>
            </p:cNvPr>
            <p:cNvGrpSpPr/>
            <p:nvPr/>
          </p:nvGrpSpPr>
          <p:grpSpPr>
            <a:xfrm>
              <a:off x="6688104" y="2945141"/>
              <a:ext cx="4762129" cy="3248158"/>
              <a:chOff x="6688104" y="2945141"/>
              <a:chExt cx="4762129" cy="324815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A3B4BBA-8EFE-2E63-7D26-083F9EEFC80C}"/>
                  </a:ext>
                </a:extLst>
              </p:cNvPr>
              <p:cNvGrpSpPr/>
              <p:nvPr/>
            </p:nvGrpSpPr>
            <p:grpSpPr>
              <a:xfrm>
                <a:off x="6688104" y="4302719"/>
                <a:ext cx="4762129" cy="1890580"/>
                <a:chOff x="194602" y="4465770"/>
                <a:chExt cx="4762129" cy="1890580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F9B1AC-DE62-645C-D8B1-F8701C5AA997}"/>
                    </a:ext>
                  </a:extLst>
                </p:cNvPr>
                <p:cNvSpPr txBox="1"/>
                <p:nvPr/>
              </p:nvSpPr>
              <p:spPr>
                <a:xfrm>
                  <a:off x="194602" y="4680267"/>
                  <a:ext cx="130645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32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(x)</a:t>
                  </a:r>
                  <a:endParaRPr lang="en-US" sz="32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AFA505B-9B16-8AFB-5B8D-30572AEF4896}"/>
                    </a:ext>
                  </a:extLst>
                </p:cNvPr>
                <p:cNvSpPr txBox="1"/>
                <p:nvPr/>
              </p:nvSpPr>
              <p:spPr>
                <a:xfrm>
                  <a:off x="3650279" y="4680266"/>
                  <a:ext cx="130645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32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(y)</a:t>
                  </a:r>
                  <a:endParaRPr lang="en-US" sz="32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91ABC5-8C1E-4541-3811-AA6381AA56DE}"/>
                    </a:ext>
                  </a:extLst>
                </p:cNvPr>
                <p:cNvSpPr txBox="1"/>
                <p:nvPr/>
              </p:nvSpPr>
              <p:spPr>
                <a:xfrm>
                  <a:off x="1434022" y="4465770"/>
                  <a:ext cx="22380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transport(</a:t>
                  </a:r>
                  <a:r>
                    <a:rPr lang="en-US" sz="1400" dirty="0" err="1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refl</a:t>
                  </a:r>
                  <a:r>
                    <a:rPr lang="en-US" sz="14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r>
                    <a:rPr lang="en-US" sz="14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)</a:t>
                  </a:r>
                  <a:endParaRPr lang="en-CA" sz="14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373A511-B575-A044-0A90-D3DCE7BC2AF6}"/>
                    </a:ext>
                  </a:extLst>
                </p:cNvPr>
                <p:cNvSpPr txBox="1"/>
                <p:nvPr/>
              </p:nvSpPr>
              <p:spPr>
                <a:xfrm>
                  <a:off x="1761034" y="5771575"/>
                  <a:ext cx="130645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3200" dirty="0">
                      <a:solidFill>
                        <a:srgbClr val="859900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P</a:t>
                  </a:r>
                  <a:r>
                    <a:rPr lang="en-US" sz="3200" dirty="0">
                      <a:solidFill>
                        <a:srgbClr val="268BD2"/>
                      </a:solidFill>
                      <a:latin typeface="Fira Code" panose="020B0809050000020004" pitchFamily="49" charset="0"/>
                      <a:ea typeface="Fira Code" panose="020B0809050000020004" pitchFamily="49" charset="0"/>
                    </a:rPr>
                    <a:t>(w)</a:t>
                  </a:r>
                  <a:endParaRPr lang="en-US" sz="3200" dirty="0">
                    <a:solidFill>
                      <a:srgbClr val="657B83"/>
                    </a:solidFill>
                    <a:latin typeface="Fira Code" panose="020B0809050000020004" pitchFamily="49" charset="0"/>
                    <a:ea typeface="Fira Code" panose="020B0809050000020004" pitchFamily="49" charset="0"/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B16023A-9688-1EF3-EA42-4B1BD9E55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5382" y="5208815"/>
                  <a:ext cx="653226" cy="689414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46E78A-BF86-4D03-448E-C246C30D8560}"/>
                    </a:ext>
                  </a:extLst>
                </p:cNvPr>
                <p:cNvSpPr txBox="1"/>
                <p:nvPr/>
              </p:nvSpPr>
              <p:spPr>
                <a:xfrm>
                  <a:off x="704958" y="5402243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Cast</a:t>
                  </a:r>
                  <a:endParaRPr lang="en-CA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53AA75-D31D-C73B-AFC5-33B6B7FAE5A4}"/>
                    </a:ext>
                  </a:extLst>
                </p:cNvPr>
                <p:cNvSpPr txBox="1"/>
                <p:nvPr/>
              </p:nvSpPr>
              <p:spPr>
                <a:xfrm>
                  <a:off x="3547421" y="5402243"/>
                  <a:ext cx="6303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Cast</a:t>
                  </a:r>
                  <a:endParaRPr lang="en-CA" dirty="0"/>
                </a:p>
              </p:txBody>
            </p:sp>
          </p:grpSp>
          <p:sp>
            <p:nvSpPr>
              <p:cNvPr id="33" name="Title 1">
                <a:extLst>
                  <a:ext uri="{FF2B5EF4-FFF2-40B4-BE49-F238E27FC236}">
                    <a16:creationId xmlns:a16="http://schemas.microsoft.com/office/drawing/2014/main" id="{5647AFDB-9DCD-02EB-4171-D73C8E612C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4975" y="2945141"/>
                <a:ext cx="2469776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Fira Sans Medium" panose="020B06030500000200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CA" dirty="0"/>
                  <a:t>Gradual</a:t>
                </a:r>
                <a:endParaRPr lang="en-US" dirty="0"/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A739CF-1C92-67A3-850F-32AAFABB3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4876" y="5045764"/>
              <a:ext cx="653226" cy="6894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1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EEAC2-900C-5835-04EA-BDA3AC546E0B}"/>
              </a:ext>
            </a:extLst>
          </p:cNvPr>
          <p:cNvSpPr txBox="1"/>
          <p:nvPr/>
        </p:nvSpPr>
        <p:spPr>
          <a:xfrm>
            <a:off x="3047999" y="329505"/>
            <a:ext cx="66658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4800" dirty="0">
                <a:latin typeface="Fira Sans Medium" panose="020B0603050000020004" pitchFamily="34" charset="0"/>
              </a:rPr>
              <a:t>Research Questions</a:t>
            </a:r>
            <a:endParaRPr lang="en-CA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A9BF071-1F99-CAC2-9BA9-BFAB574340F9}"/>
              </a:ext>
            </a:extLst>
          </p:cNvPr>
          <p:cNvSpPr txBox="1">
            <a:spLocks/>
          </p:cNvSpPr>
          <p:nvPr/>
        </p:nvSpPr>
        <p:spPr>
          <a:xfrm>
            <a:off x="742123" y="1825626"/>
            <a:ext cx="6922620" cy="19722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i="1" dirty="0">
                <a:latin typeface="Fira Sans Light" panose="020B0403050000020004" pitchFamily="34" charset="0"/>
              </a:rPr>
              <a:t>Can gradual typing be used to move equational specification checking between compile time and run time?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sz="3200" b="1" i="1" dirty="0">
              <a:latin typeface="Fira Sans Light" panose="020B04030500000200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3200" u="sng" dirty="0">
              <a:latin typeface="Fira Sans Light" panose="020B0403050000020004" pitchFamily="34" charset="0"/>
            </a:endParaRP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AB81C78-B8FD-2F31-F79F-F66C868B7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7980" y="2811726"/>
            <a:ext cx="914400" cy="9144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BAE6ABC0-E164-0316-7753-033365755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9811" y="4987395"/>
            <a:ext cx="914400" cy="91440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608EEAE2-6224-CA69-90EA-0672B453E91B}"/>
              </a:ext>
            </a:extLst>
          </p:cNvPr>
          <p:cNvSpPr/>
          <p:nvPr/>
        </p:nvSpPr>
        <p:spPr>
          <a:xfrm>
            <a:off x="7869313" y="1249690"/>
            <a:ext cx="3689058" cy="1810483"/>
          </a:xfrm>
          <a:prstGeom prst="cloudCallout">
            <a:avLst>
              <a:gd name="adj1" fmla="val -63373"/>
              <a:gd name="adj2" fmla="val 17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Gradual Propositional Equality</a:t>
            </a:r>
            <a:endParaRPr lang="en-US" sz="2800" dirty="0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CC1305EF-6C66-8D7C-CFB2-550077310C76}"/>
              </a:ext>
            </a:extLst>
          </p:cNvPr>
          <p:cNvSpPr/>
          <p:nvPr/>
        </p:nvSpPr>
        <p:spPr>
          <a:xfrm>
            <a:off x="7664741" y="3667200"/>
            <a:ext cx="3785137" cy="2923647"/>
          </a:xfrm>
          <a:prstGeom prst="cloudCallout">
            <a:avLst>
              <a:gd name="adj1" fmla="val -67914"/>
              <a:gd name="adj2" fmla="val -16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Family of </a:t>
            </a:r>
            <a:r>
              <a:rPr lang="en-CA" sz="2800" i="1" dirty="0" err="1"/>
              <a:t>refl</a:t>
            </a:r>
            <a:r>
              <a:rPr lang="en-CA" sz="2800" dirty="0"/>
              <a:t> constructors - dynamic consistency info</a:t>
            </a:r>
            <a:endParaRPr lang="en-US" sz="2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3460E05-9AD9-A3EF-9E93-73A33468D649}"/>
              </a:ext>
            </a:extLst>
          </p:cNvPr>
          <p:cNvSpPr txBox="1">
            <a:spLocks/>
          </p:cNvSpPr>
          <p:nvPr/>
        </p:nvSpPr>
        <p:spPr>
          <a:xfrm>
            <a:off x="742122" y="4001295"/>
            <a:ext cx="6922619" cy="197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200" b="1" i="1" dirty="0">
                <a:latin typeface="Fira Sans Light" panose="020B0403050000020004" pitchFamily="34" charset="0"/>
              </a:rPr>
              <a:t>Can propositional equality be included in a gradual language without breaking the metatheory?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586C79-FFFF-0AA3-22DE-0CB5A2E9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69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8BC-C7C3-EA0C-D28C-AA10654B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Extensional Equality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2D9A2-F9D7-136E-A9FF-B82FE416B45E}"/>
              </a:ext>
            </a:extLst>
          </p:cNvPr>
          <p:cNvSpPr txBox="1"/>
          <p:nvPr/>
        </p:nvSpPr>
        <p:spPr>
          <a:xfrm>
            <a:off x="476681" y="4399986"/>
            <a:ext cx="4954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4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diff</a:t>
            </a:r>
            <a:r>
              <a:rPr lang="en-US" sz="4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:=(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i="1" dirty="0"/>
              <a:t>x.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4800" i="1" dirty="0"/>
              <a:t>y. y + y )</a:t>
            </a:r>
            <a:endParaRPr lang="en-CA" sz="4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C3C9D-D24E-8275-94BE-0D34F8779290}"/>
              </a:ext>
            </a:extLst>
          </p:cNvPr>
          <p:cNvSpPr txBox="1"/>
          <p:nvPr/>
        </p:nvSpPr>
        <p:spPr>
          <a:xfrm>
            <a:off x="3356983" y="1994253"/>
            <a:ext cx="4837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f := (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i="1" dirty="0"/>
              <a:t>x.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4800" i="1" dirty="0"/>
              <a:t>y. x + x )</a:t>
            </a:r>
            <a:endParaRPr lang="en-CA" sz="4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56DC9-BDA0-3B44-CABC-DA95842C5782}"/>
              </a:ext>
            </a:extLst>
          </p:cNvPr>
          <p:cNvSpPr txBox="1"/>
          <p:nvPr/>
        </p:nvSpPr>
        <p:spPr>
          <a:xfrm>
            <a:off x="6366424" y="4368126"/>
            <a:ext cx="5348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4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 := (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4800" i="1" dirty="0"/>
              <a:t>x.</a:t>
            </a:r>
            <a:r>
              <a:rPr lang="el-GR" sz="4800" dirty="0"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4800" i="1" dirty="0"/>
              <a:t>y. 2 × x)</a:t>
            </a:r>
            <a:endParaRPr lang="en-CA" sz="4800" i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363D1-196A-EDF5-B0C4-8AED802E3448}"/>
              </a:ext>
            </a:extLst>
          </p:cNvPr>
          <p:cNvGrpSpPr/>
          <p:nvPr/>
        </p:nvGrpSpPr>
        <p:grpSpPr>
          <a:xfrm>
            <a:off x="677035" y="2125753"/>
            <a:ext cx="4011843" cy="2212491"/>
            <a:chOff x="677035" y="2125753"/>
            <a:chExt cx="4011843" cy="221249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4C18848-D04A-97A0-90F0-650933CEA468}"/>
                </a:ext>
              </a:extLst>
            </p:cNvPr>
            <p:cNvCxnSpPr/>
            <p:nvPr/>
          </p:nvCxnSpPr>
          <p:spPr>
            <a:xfrm flipV="1">
              <a:off x="2495693" y="3052583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4493D7-0E9D-EA00-8E4B-2AFAF7305E41}"/>
                </a:ext>
              </a:extLst>
            </p:cNvPr>
            <p:cNvSpPr txBox="1"/>
            <p:nvPr/>
          </p:nvSpPr>
          <p:spPr>
            <a:xfrm>
              <a:off x="677035" y="2125753"/>
              <a:ext cx="36373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Should be statically distinguishable</a:t>
              </a:r>
              <a:endParaRPr lang="en-CA" sz="3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C93098-CFE0-780A-6397-B94A82D9E9A0}"/>
              </a:ext>
            </a:extLst>
          </p:cNvPr>
          <p:cNvGrpSpPr/>
          <p:nvPr/>
        </p:nvGrpSpPr>
        <p:grpSpPr>
          <a:xfrm>
            <a:off x="6858340" y="2244409"/>
            <a:ext cx="5253157" cy="2123717"/>
            <a:chOff x="6858340" y="2217964"/>
            <a:chExt cx="5253157" cy="21237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682CCBE-EA77-E2C4-7BE3-B86BD32E07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58340" y="3056020"/>
              <a:ext cx="2193185" cy="1285661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DD3F1B-4FB9-DD92-5CFD-D2FEC0B41986}"/>
                </a:ext>
              </a:extLst>
            </p:cNvPr>
            <p:cNvSpPr txBox="1"/>
            <p:nvPr/>
          </p:nvSpPr>
          <p:spPr>
            <a:xfrm>
              <a:off x="8474181" y="2217964"/>
              <a:ext cx="363731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Should be dynamically indistinguishable</a:t>
              </a:r>
              <a:endParaRPr lang="en-CA" sz="3200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F47B028-329E-2A27-66D0-7844817E31FD}"/>
              </a:ext>
            </a:extLst>
          </p:cNvPr>
          <p:cNvSpPr/>
          <p:nvPr/>
        </p:nvSpPr>
        <p:spPr>
          <a:xfrm>
            <a:off x="4688878" y="1394500"/>
            <a:ext cx="2119086" cy="59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f &amp; f = 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F56AC7-14A7-AEF4-1423-69B5ED18C4FB}"/>
              </a:ext>
            </a:extLst>
          </p:cNvPr>
          <p:cNvSpPr/>
          <p:nvPr/>
        </p:nvSpPr>
        <p:spPr>
          <a:xfrm>
            <a:off x="8066280" y="5527915"/>
            <a:ext cx="2521509" cy="592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f &amp; </a:t>
            </a:r>
            <a:r>
              <a:rPr lang="en-US" sz="3200" dirty="0" err="1">
                <a:solidFill>
                  <a:schemeClr val="tx1"/>
                </a:solidFill>
              </a:rPr>
              <a:t>f</a:t>
            </a:r>
            <a:r>
              <a:rPr lang="en-US" sz="3200" baseline="-25000" dirty="0" err="1">
                <a:solidFill>
                  <a:schemeClr val="tx1"/>
                </a:solidFill>
              </a:rPr>
              <a:t>same</a:t>
            </a:r>
            <a:r>
              <a:rPr lang="en-US" sz="3200" dirty="0">
                <a:solidFill>
                  <a:schemeClr val="tx1"/>
                </a:solidFill>
              </a:rPr>
              <a:t> =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A9FCC-6DA3-C8F1-9C5E-AED37AB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37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7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8BC-C7C3-EA0C-D28C-AA10654B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Functions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3C1F60-665E-2D2C-D4BD-0B1F910F1E67}"/>
              </a:ext>
            </a:extLst>
          </p:cNvPr>
          <p:cNvSpPr/>
          <p:nvPr/>
        </p:nvSpPr>
        <p:spPr>
          <a:xfrm>
            <a:off x="544823" y="1580685"/>
            <a:ext cx="5979729" cy="59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f &amp; </a:t>
            </a:r>
            <a:r>
              <a:rPr lang="en-US" sz="3200" dirty="0" err="1">
                <a:solidFill>
                  <a:schemeClr val="tx1"/>
                </a:solidFill>
              </a:rPr>
              <a:t>f</a:t>
            </a:r>
            <a:r>
              <a:rPr lang="en-US" sz="3200" baseline="-25000" dirty="0" err="1">
                <a:solidFill>
                  <a:schemeClr val="tx1"/>
                </a:solidFill>
              </a:rPr>
              <a:t>same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l-G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200" dirty="0">
                <a:solidFill>
                  <a:schemeClr val="tx1"/>
                </a:solidFill>
              </a:rPr>
              <a:t>x.</a:t>
            </a:r>
            <a:r>
              <a:rPr lang="el-G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200" dirty="0">
                <a:solidFill>
                  <a:schemeClr val="tx1"/>
                </a:solidFill>
              </a:rPr>
              <a:t>y. (f x) &amp; (</a:t>
            </a:r>
            <a:r>
              <a:rPr lang="en-US" sz="3200" dirty="0" err="1">
                <a:solidFill>
                  <a:schemeClr val="tx1"/>
                </a:solidFill>
              </a:rPr>
              <a:t>f</a:t>
            </a:r>
            <a:r>
              <a:rPr lang="en-US" sz="3200" baseline="-25000" dirty="0" err="1">
                <a:solidFill>
                  <a:schemeClr val="tx1"/>
                </a:solidFill>
              </a:rPr>
              <a:t>same</a:t>
            </a:r>
            <a:r>
              <a:rPr lang="en-US" sz="3200" baseline="-250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6A6EFD8-7829-84B2-8F09-AFA6348B2F02}"/>
              </a:ext>
            </a:extLst>
          </p:cNvPr>
          <p:cNvSpPr/>
          <p:nvPr/>
        </p:nvSpPr>
        <p:spPr>
          <a:xfrm>
            <a:off x="6886730" y="1080839"/>
            <a:ext cx="5099711" cy="640621"/>
          </a:xfrm>
          <a:prstGeom prst="borderCallout1">
            <a:avLst>
              <a:gd name="adj1" fmla="val 35246"/>
              <a:gd name="adj2" fmla="val -7"/>
              <a:gd name="adj3" fmla="val 93508"/>
              <a:gd name="adj4" fmla="val -440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&amp; is operation in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B813CE-232D-02B2-28E5-F05F1495BE6B}"/>
              </a:ext>
            </a:extLst>
          </p:cNvPr>
          <p:cNvSpPr/>
          <p:nvPr/>
        </p:nvSpPr>
        <p:spPr>
          <a:xfrm>
            <a:off x="544822" y="2991245"/>
            <a:ext cx="5979729" cy="592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f &amp; </a:t>
            </a:r>
            <a:r>
              <a:rPr lang="en-US" sz="3200" dirty="0" err="1">
                <a:solidFill>
                  <a:schemeClr val="tx1"/>
                </a:solidFill>
              </a:rPr>
              <a:t>f</a:t>
            </a:r>
            <a:r>
              <a:rPr lang="en-US" sz="3200" baseline="-25000" dirty="0" err="1">
                <a:solidFill>
                  <a:schemeClr val="tx1"/>
                </a:solidFill>
              </a:rPr>
              <a:t>diff</a:t>
            </a:r>
            <a:r>
              <a:rPr lang="en-US" sz="3200" dirty="0">
                <a:solidFill>
                  <a:schemeClr val="tx1"/>
                </a:solidFill>
              </a:rPr>
              <a:t> = </a:t>
            </a:r>
            <a:r>
              <a:rPr lang="el-G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3200" dirty="0">
                <a:solidFill>
                  <a:schemeClr val="tx1"/>
                </a:solidFill>
              </a:rPr>
              <a:t>x.</a:t>
            </a:r>
            <a:r>
              <a:rPr lang="el-GR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λ</a:t>
            </a:r>
            <a:r>
              <a:rPr lang="en-US" sz="3200" dirty="0">
                <a:solidFill>
                  <a:schemeClr val="tx1"/>
                </a:solidFill>
              </a:rPr>
              <a:t>y. (f x) &amp; (</a:t>
            </a:r>
            <a:r>
              <a:rPr lang="en-US" sz="3200" dirty="0" err="1">
                <a:solidFill>
                  <a:schemeClr val="tx1"/>
                </a:solidFill>
              </a:rPr>
              <a:t>f</a:t>
            </a:r>
            <a:r>
              <a:rPr lang="en-US" sz="3200" baseline="-25000" dirty="0" err="1">
                <a:solidFill>
                  <a:schemeClr val="tx1"/>
                </a:solidFill>
              </a:rPr>
              <a:t>diff</a:t>
            </a:r>
            <a:r>
              <a:rPr lang="en-US" sz="3200" baseline="-250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x)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C6BDB220-63B4-2A4B-262C-70353AE11D61}"/>
              </a:ext>
            </a:extLst>
          </p:cNvPr>
          <p:cNvSpPr/>
          <p:nvPr/>
        </p:nvSpPr>
        <p:spPr>
          <a:xfrm>
            <a:off x="7102911" y="2788490"/>
            <a:ext cx="4887417" cy="997885"/>
          </a:xfrm>
          <a:prstGeom prst="borderCallout1">
            <a:avLst>
              <a:gd name="adj1" fmla="val 84164"/>
              <a:gd name="adj2" fmla="val -7"/>
              <a:gd name="adj3" fmla="val 38777"/>
              <a:gd name="adj4" fmla="val -267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Witness that f</a:t>
            </a:r>
            <a:r>
              <a:rPr lang="en-US" sz="3200" baseline="-250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and </a:t>
            </a:r>
            <a:r>
              <a:rPr lang="en-US" sz="3200" dirty="0" err="1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f</a:t>
            </a:r>
            <a:r>
              <a:rPr lang="en-US" sz="3200" baseline="-25000" dirty="0" err="1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diff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are consistent?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D4C4D03-59FB-CD9D-3608-49895D7D4E8A}"/>
              </a:ext>
            </a:extLst>
          </p:cNvPr>
          <p:cNvSpPr/>
          <p:nvPr/>
        </p:nvSpPr>
        <p:spPr>
          <a:xfrm>
            <a:off x="201672" y="3862655"/>
            <a:ext cx="5227762" cy="16279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Static consistency (syntactic equality </a:t>
            </a:r>
          </a:p>
          <a:p>
            <a:pPr algn="ctr"/>
            <a:r>
              <a:rPr lang="en-US" sz="2800" dirty="0"/>
              <a:t>up to ?)</a:t>
            </a:r>
            <a:endParaRPr lang="en-CA" sz="28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AFCBA55-69B7-BA91-78A0-B0FA312BC30E}"/>
              </a:ext>
            </a:extLst>
          </p:cNvPr>
          <p:cNvSpPr/>
          <p:nvPr/>
        </p:nvSpPr>
        <p:spPr>
          <a:xfrm>
            <a:off x="6950522" y="3873212"/>
            <a:ext cx="5039806" cy="1606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Dynamic consistency </a:t>
            </a:r>
          </a:p>
          <a:p>
            <a:pPr algn="ctr"/>
            <a:r>
              <a:rPr lang="en-US" sz="2800" dirty="0"/>
              <a:t>(compose to non-error)</a:t>
            </a:r>
            <a:endParaRPr lang="en-CA" sz="2800" dirty="0"/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7C1DC2E6-39CD-A0F1-76DD-B24B76BE5DD3}"/>
              </a:ext>
            </a:extLst>
          </p:cNvPr>
          <p:cNvSpPr/>
          <p:nvPr/>
        </p:nvSpPr>
        <p:spPr>
          <a:xfrm>
            <a:off x="838200" y="5725533"/>
            <a:ext cx="4033745" cy="592376"/>
          </a:xfrm>
          <a:prstGeom prst="borderCallout1">
            <a:avLst>
              <a:gd name="adj1" fmla="val 428"/>
              <a:gd name="adj2" fmla="val 45976"/>
              <a:gd name="adj3" fmla="val -37754"/>
              <a:gd name="adj4" fmla="val 517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for conversion check</a:t>
            </a: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CFC683CA-2EEF-1179-A586-0661261F3E45}"/>
              </a:ext>
            </a:extLst>
          </p:cNvPr>
          <p:cNvSpPr/>
          <p:nvPr/>
        </p:nvSpPr>
        <p:spPr>
          <a:xfrm>
            <a:off x="7689596" y="5725533"/>
            <a:ext cx="4033745" cy="592376"/>
          </a:xfrm>
          <a:prstGeom prst="borderCallout1">
            <a:avLst>
              <a:gd name="adj1" fmla="val 428"/>
              <a:gd name="adj2" fmla="val 45976"/>
              <a:gd name="adj3" fmla="val -42397"/>
              <a:gd name="adj4" fmla="val 425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valid </a:t>
            </a:r>
            <a:r>
              <a:rPr lang="en-US" sz="3200" i="1" dirty="0" err="1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refl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witnesses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16FF737-AEF2-171D-9EA1-FCECE201DE72}"/>
              </a:ext>
            </a:extLst>
          </p:cNvPr>
          <p:cNvSpPr/>
          <p:nvPr/>
        </p:nvSpPr>
        <p:spPr>
          <a:xfrm>
            <a:off x="3584836" y="1567608"/>
            <a:ext cx="2664710" cy="578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llout: Line 31">
            <a:extLst>
              <a:ext uri="{FF2B5EF4-FFF2-40B4-BE49-F238E27FC236}">
                <a16:creationId xmlns:a16="http://schemas.microsoft.com/office/drawing/2014/main" id="{2F2DF48B-273E-8BDB-8944-9C93CCB078B1}"/>
              </a:ext>
            </a:extLst>
          </p:cNvPr>
          <p:cNvSpPr/>
          <p:nvPr/>
        </p:nvSpPr>
        <p:spPr>
          <a:xfrm>
            <a:off x="6950522" y="1974011"/>
            <a:ext cx="3731655" cy="528181"/>
          </a:xfrm>
          <a:prstGeom prst="borderCallout1">
            <a:avLst>
              <a:gd name="adj1" fmla="val 35246"/>
              <a:gd name="adj2" fmla="val -7"/>
              <a:gd name="adj3" fmla="val 20617"/>
              <a:gd name="adj4" fmla="val -16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Blocked by neutral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693A8-ED5F-95BC-C95C-6D31716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235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2CB2-E852-93BB-F314-817E74C8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Goodies in the Paper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BEC1-447F-B8EC-B753-B33845D2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precision to accommodate composition</a:t>
            </a:r>
          </a:p>
          <a:p>
            <a:r>
              <a:rPr lang="en-US" dirty="0"/>
              <a:t>Safety, weak consistency, conservative extension</a:t>
            </a:r>
          </a:p>
          <a:p>
            <a:pPr lvl="1"/>
            <a:r>
              <a:rPr lang="en-US" dirty="0"/>
              <a:t>Identify relationship between composition and precision needed for these properties</a:t>
            </a:r>
          </a:p>
          <a:p>
            <a:r>
              <a:rPr lang="en-US" dirty="0"/>
              <a:t>Extensions : inductive types, empty types, Axiom K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047DD-28D4-8BEC-2D4B-5ACFF8CE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42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8A47B-3350-A5D7-D8E4-08960177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23</a:t>
            </a:fld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C30C8-25A0-8BB8-332A-711E312DB837}"/>
              </a:ext>
            </a:extLst>
          </p:cNvPr>
          <p:cNvSpPr txBox="1"/>
          <p:nvPr/>
        </p:nvSpPr>
        <p:spPr>
          <a:xfrm>
            <a:off x="914400" y="600293"/>
            <a:ext cx="1060285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/>
              <a:t>Gradual Propositional Equality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Unifies static equality types and dynamic assertions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Witnesses of consistency dynamically track type 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/>
              <a:t>Composition operator plays nicely with function types</a:t>
            </a:r>
            <a:endParaRPr lang="en-CA" sz="4800" dirty="0"/>
          </a:p>
        </p:txBody>
      </p:sp>
    </p:spTree>
    <p:extLst>
      <p:ext uri="{BB962C8B-B14F-4D97-AF65-F5344CB8AC3E}">
        <p14:creationId xmlns:p14="http://schemas.microsoft.com/office/powerpoint/2010/main" val="325662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FD0-EFA7-204C-188F-6C876FC5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Dynamically Checked Specifications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06C1C-8279-BBB6-8FB1-74E72C8A4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D750-7F77-E79B-DBE7-9DE3D187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01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7FE4-738B-6F7E-3C33-8AA7E0FE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Buggy Quicksort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A15E19-A77C-3F42-C0B8-9FC091E3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38DC-74AD-4E7D-897B-93E514E862F9}" type="slidenum">
              <a:rPr lang="en-CA" smtClean="0"/>
              <a:t>4</a:t>
            </a:fld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0401B-5B57-8B49-6DC5-C532E0672EE8}"/>
              </a:ext>
            </a:extLst>
          </p:cNvPr>
          <p:cNvSpPr txBox="1"/>
          <p:nvPr/>
        </p:nvSpPr>
        <p:spPr>
          <a:xfrm>
            <a:off x="254066" y="1525592"/>
            <a:ext cx="8627715" cy="50167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pic>
        <p:nvPicPr>
          <p:cNvPr id="5" name="Graphic 4" descr="Bug under magnifying glass with solid fill">
            <a:extLst>
              <a:ext uri="{FF2B5EF4-FFF2-40B4-BE49-F238E27FC236}">
                <a16:creationId xmlns:a16="http://schemas.microsoft.com/office/drawing/2014/main" id="{7DE5CF59-F6F9-2117-A9C7-EC92A4EBF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634685" y="305304"/>
            <a:ext cx="1852949" cy="18529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B8598-E1B0-84D1-2EE3-39287793259E}"/>
              </a:ext>
            </a:extLst>
          </p:cNvPr>
          <p:cNvSpPr/>
          <p:nvPr/>
        </p:nvSpPr>
        <p:spPr>
          <a:xfrm>
            <a:off x="6853890" y="4947155"/>
            <a:ext cx="1277346" cy="57884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0155E2D5-B7D0-50C8-C3DD-D620D3E3CDD4}"/>
              </a:ext>
            </a:extLst>
          </p:cNvPr>
          <p:cNvSpPr/>
          <p:nvPr/>
        </p:nvSpPr>
        <p:spPr>
          <a:xfrm>
            <a:off x="4695668" y="2369575"/>
            <a:ext cx="3397651" cy="1746943"/>
          </a:xfrm>
          <a:prstGeom prst="cloudCallout">
            <a:avLst>
              <a:gd name="adj1" fmla="val 11711"/>
              <a:gd name="adj2" fmla="val 85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Removes duplicates!</a:t>
            </a:r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3109D2-09A3-87DE-1C56-3F9C5D884061}"/>
              </a:ext>
            </a:extLst>
          </p:cNvPr>
          <p:cNvSpPr/>
          <p:nvPr/>
        </p:nvSpPr>
        <p:spPr>
          <a:xfrm>
            <a:off x="8824946" y="2158253"/>
            <a:ext cx="3267635" cy="18469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sort [9, 8, 9]</a:t>
            </a:r>
          </a:p>
          <a:p>
            <a:r>
              <a:rPr lang="en-US" sz="28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 [8,9]</a:t>
            </a:r>
            <a:endParaRPr lang="en-US" sz="2800" dirty="0">
              <a:solidFill>
                <a:schemeClr val="bg2">
                  <a:lumMod val="10000"/>
                </a:schemeClr>
              </a:solidFill>
              <a:ea typeface="Fira Code" panose="020B0809050000020004" pitchFamily="49" charset="0"/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2457FF1-DA83-5694-7339-C0193FF2754D}"/>
              </a:ext>
            </a:extLst>
          </p:cNvPr>
          <p:cNvSpPr/>
          <p:nvPr/>
        </p:nvSpPr>
        <p:spPr>
          <a:xfrm>
            <a:off x="9056594" y="4292222"/>
            <a:ext cx="2951657" cy="1746943"/>
          </a:xfrm>
          <a:prstGeom prst="cloudCallout">
            <a:avLst>
              <a:gd name="adj1" fmla="val -954"/>
              <a:gd name="adj2" fmla="val -86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Silently incorrect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76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Adding the Spec To the Types</a:t>
            </a:r>
            <a:br>
              <a:rPr lang="en-CA" dirty="0"/>
            </a:br>
            <a:r>
              <a:rPr lang="en-CA" sz="2700" dirty="0"/>
              <a:t>(with the magic of dependent types)</a:t>
            </a:r>
            <a:endParaRPr lang="en-US" sz="27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CC18119-DB6B-A045-E1DA-A270E478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5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993913" y="2603965"/>
            <a:ext cx="9263269" cy="206210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Type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(</a:t>
            </a:r>
            <a:r>
              <a:rPr lang="en-US" sz="32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a) × (length </a:t>
            </a:r>
            <a:r>
              <a:rPr lang="en-US" sz="3200" dirty="0" err="1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n)</a:t>
            </a:r>
          </a:p>
          <a:p>
            <a:endParaRPr lang="en-US" sz="32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5FDD71C5-6F91-283C-B84D-6BF1943DC320}"/>
              </a:ext>
            </a:extLst>
          </p:cNvPr>
          <p:cNvSpPr/>
          <p:nvPr/>
        </p:nvSpPr>
        <p:spPr>
          <a:xfrm>
            <a:off x="7304016" y="1591294"/>
            <a:ext cx="2873137" cy="1012671"/>
          </a:xfrm>
          <a:prstGeom prst="borderCallout1">
            <a:avLst>
              <a:gd name="adj1" fmla="val 48144"/>
              <a:gd name="adj2" fmla="val -114"/>
              <a:gd name="adj3" fmla="val 99111"/>
              <a:gd name="adj4" fmla="val -688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Length index</a:t>
            </a:r>
            <a:endParaRPr lang="en-US" sz="2800" dirty="0"/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B4527CB7-56DF-E34C-0E03-93CE3857925E}"/>
              </a:ext>
            </a:extLst>
          </p:cNvPr>
          <p:cNvSpPr/>
          <p:nvPr/>
        </p:nvSpPr>
        <p:spPr>
          <a:xfrm>
            <a:off x="3833718" y="5018836"/>
            <a:ext cx="3123446" cy="710416"/>
          </a:xfrm>
          <a:prstGeom prst="borderCallout1">
            <a:avLst>
              <a:gd name="adj1" fmla="val -131975"/>
              <a:gd name="adj2" fmla="val 51288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/>
              <a:t>Dependent pair</a:t>
            </a:r>
            <a:endParaRPr lang="en-US" sz="2800" dirty="0"/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D2BDC58-54C8-A4D5-539F-F51179B6BE60}"/>
              </a:ext>
            </a:extLst>
          </p:cNvPr>
          <p:cNvSpPr/>
          <p:nvPr/>
        </p:nvSpPr>
        <p:spPr>
          <a:xfrm>
            <a:off x="7814544" y="4666068"/>
            <a:ext cx="3965777" cy="1787772"/>
          </a:xfrm>
          <a:prstGeom prst="borderCallout1">
            <a:avLst>
              <a:gd name="adj1" fmla="val -33527"/>
              <a:gd name="adj2" fmla="val 17574"/>
              <a:gd name="adj3" fmla="val 5090"/>
              <a:gd name="adj4" fmla="val 46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u="sng" dirty="0"/>
              <a:t>Propositional equality: </a:t>
            </a:r>
            <a:r>
              <a:rPr lang="en-CA" sz="2400" dirty="0"/>
              <a:t>length matches index</a:t>
            </a:r>
            <a:endParaRPr lang="en-US" sz="2400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A9A2C6AD-22AE-1283-D9B4-624F8DABEFC3}"/>
              </a:ext>
            </a:extLst>
          </p:cNvPr>
          <p:cNvSpPr txBox="1">
            <a:spLocks/>
          </p:cNvSpPr>
          <p:nvPr/>
        </p:nvSpPr>
        <p:spPr>
          <a:xfrm>
            <a:off x="2152651" y="1844277"/>
            <a:ext cx="3377969" cy="444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u="sng" dirty="0"/>
              <a:t>F</a:t>
            </a:r>
            <a:r>
              <a:rPr lang="en-CA" dirty="0"/>
              <a:t>ixed-length </a:t>
            </a:r>
            <a:r>
              <a:rPr lang="en-CA" b="1" u="sng" dirty="0"/>
              <a:t>Lists:</a:t>
            </a:r>
            <a:endParaRPr lang="en-US" b="1" u="sng" dirty="0"/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A3602CE-7DF7-B4AD-A666-D5DF19E96A25}"/>
              </a:ext>
            </a:extLst>
          </p:cNvPr>
          <p:cNvSpPr/>
          <p:nvPr/>
        </p:nvSpPr>
        <p:spPr>
          <a:xfrm>
            <a:off x="162263" y="5371604"/>
            <a:ext cx="3123446" cy="710416"/>
          </a:xfrm>
          <a:prstGeom prst="borderCallout1">
            <a:avLst>
              <a:gd name="adj1" fmla="val -175170"/>
              <a:gd name="adj2" fmla="val 73527"/>
              <a:gd name="adj3" fmla="val 5536"/>
              <a:gd name="adj4" fmla="val 48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800" dirty="0"/>
              <a:t>Underlying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252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16" grpId="0" animBg="1"/>
      <p:bldP spid="18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15"/>
            <a:ext cx="10515600" cy="1325563"/>
          </a:xfrm>
        </p:spPr>
        <p:txBody>
          <a:bodyPr/>
          <a:lstStyle/>
          <a:p>
            <a:r>
              <a:rPr lang="en-CA" dirty="0"/>
              <a:t>Dependent Types Catch the Bug?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6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410425" y="1604759"/>
            <a:ext cx="880081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2FB7F-AC1E-9939-369C-AAC9C44354EA}"/>
              </a:ext>
            </a:extLst>
          </p:cNvPr>
          <p:cNvSpPr txBox="1"/>
          <p:nvPr/>
        </p:nvSpPr>
        <p:spPr>
          <a:xfrm>
            <a:off x="410426" y="1602930"/>
            <a:ext cx="8587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09B19-CB91-AC1C-5126-87821C5B5D33}"/>
              </a:ext>
            </a:extLst>
          </p:cNvPr>
          <p:cNvSpPr txBox="1"/>
          <p:nvPr/>
        </p:nvSpPr>
        <p:spPr>
          <a:xfrm>
            <a:off x="410426" y="2576244"/>
            <a:ext cx="8587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32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422943-1EDD-49BA-6D39-B2068E4822E4}"/>
              </a:ext>
            </a:extLst>
          </p:cNvPr>
          <p:cNvSpPr txBox="1"/>
          <p:nvPr/>
        </p:nvSpPr>
        <p:spPr>
          <a:xfrm>
            <a:off x="410426" y="3553588"/>
            <a:ext cx="8587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3372E-F04D-7137-AAC4-01D41174EB9F}"/>
              </a:ext>
            </a:extLst>
          </p:cNvPr>
          <p:cNvSpPr txBox="1"/>
          <p:nvPr/>
        </p:nvSpPr>
        <p:spPr>
          <a:xfrm>
            <a:off x="404607" y="5507761"/>
            <a:ext cx="8587800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…)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C02-095A-9843-3170-F6CD52243612}"/>
              </a:ext>
            </a:extLst>
          </p:cNvPr>
          <p:cNvSpPr/>
          <p:nvPr/>
        </p:nvSpPr>
        <p:spPr>
          <a:xfrm>
            <a:off x="8222106" y="5457099"/>
            <a:ext cx="385601" cy="578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70DF-CD84-E228-1DA8-47E35340C4FC}"/>
              </a:ext>
            </a:extLst>
          </p:cNvPr>
          <p:cNvGrpSpPr/>
          <p:nvPr/>
        </p:nvGrpSpPr>
        <p:grpSpPr>
          <a:xfrm>
            <a:off x="2235200" y="2175849"/>
            <a:ext cx="5529943" cy="647"/>
            <a:chOff x="2235200" y="2175849"/>
            <a:chExt cx="5529943" cy="6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EBE819-2250-802E-A138-A98517617689}"/>
                </a:ext>
              </a:extLst>
            </p:cNvPr>
            <p:cNvCxnSpPr/>
            <p:nvPr/>
          </p:nvCxnSpPr>
          <p:spPr>
            <a:xfrm>
              <a:off x="2235200" y="2176496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DE0A4D-ECC2-2036-BA04-7EA3C7BB7111}"/>
                </a:ext>
              </a:extLst>
            </p:cNvPr>
            <p:cNvCxnSpPr/>
            <p:nvPr/>
          </p:nvCxnSpPr>
          <p:spPr>
            <a:xfrm>
              <a:off x="5972629" y="2175849"/>
              <a:ext cx="179251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72D08B-D4E0-2A7C-3900-356273F2514B}"/>
              </a:ext>
            </a:extLst>
          </p:cNvPr>
          <p:cNvGrpSpPr/>
          <p:nvPr/>
        </p:nvGrpSpPr>
        <p:grpSpPr>
          <a:xfrm>
            <a:off x="3272972" y="3161019"/>
            <a:ext cx="5159828" cy="0"/>
            <a:chOff x="3272972" y="3161019"/>
            <a:chExt cx="5159828" cy="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38EB63-F03A-C4EC-4DC4-F4FA03CF2E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2972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2B283F-DCA7-E286-E221-C075FC379591}"/>
                </a:ext>
              </a:extLst>
            </p:cNvPr>
            <p:cNvCxnSpPr>
              <a:cxnSpLocks/>
            </p:cNvCxnSpPr>
            <p:nvPr/>
          </p:nvCxnSpPr>
          <p:spPr>
            <a:xfrm>
              <a:off x="7576458" y="3161019"/>
              <a:ext cx="856342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967EDE-CF2A-56BC-E7C0-6FEECE38DE69}"/>
              </a:ext>
            </a:extLst>
          </p:cNvPr>
          <p:cNvCxnSpPr>
            <a:cxnSpLocks/>
          </p:cNvCxnSpPr>
          <p:nvPr/>
        </p:nvCxnSpPr>
        <p:spPr>
          <a:xfrm>
            <a:off x="4622800" y="4120753"/>
            <a:ext cx="85634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8CE58C4-DBC7-5A4D-863E-AD56C531BC56}"/>
              </a:ext>
            </a:extLst>
          </p:cNvPr>
          <p:cNvSpPr/>
          <p:nvPr/>
        </p:nvSpPr>
        <p:spPr>
          <a:xfrm>
            <a:off x="8062688" y="1402378"/>
            <a:ext cx="3974674" cy="2466010"/>
          </a:xfrm>
          <a:prstGeom prst="borderCallout1">
            <a:avLst>
              <a:gd name="adj1" fmla="val 99734"/>
              <a:gd name="adj2" fmla="val 50852"/>
              <a:gd name="adj3" fmla="val 162251"/>
              <a:gd name="adj4" fmla="val 88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ea typeface="Fira Code" panose="020B0809050000020004" pitchFamily="49" charset="0"/>
              </a:rPr>
              <a:t>To run, must prove:</a:t>
            </a:r>
          </a:p>
          <a:p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length </a:t>
            </a:r>
          </a:p>
          <a:p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(lower </a:t>
            </a:r>
          </a:p>
          <a:p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en-US" sz="28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</a:p>
          <a:p>
            <a:r>
              <a:rPr lang="en-US" sz="28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  ++</a:t>
            </a:r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higher) </a:t>
            </a:r>
          </a:p>
          <a:p>
            <a:r>
              <a:rPr lang="en-US" sz="28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 =</a:t>
            </a:r>
            <a:r>
              <a:rPr lang="en-US" sz="28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1 + length 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A7ED1F6-C6E9-0CED-50F5-F47ECB556956}"/>
              </a:ext>
            </a:extLst>
          </p:cNvPr>
          <p:cNvSpPr txBox="1">
            <a:spLocks/>
          </p:cNvSpPr>
          <p:nvPr/>
        </p:nvSpPr>
        <p:spPr>
          <a:xfrm>
            <a:off x="10054222" y="3548867"/>
            <a:ext cx="79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 Medium" panose="020B06030500000200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vs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3F1D29-FFA6-C683-7498-A1450F24A19F}"/>
              </a:ext>
            </a:extLst>
          </p:cNvPr>
          <p:cNvSpPr/>
          <p:nvPr/>
        </p:nvSpPr>
        <p:spPr>
          <a:xfrm>
            <a:off x="8992407" y="4461997"/>
            <a:ext cx="3051606" cy="20556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“Sort accidentally removes duplicates”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20454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0" grpId="0" animBg="1"/>
      <p:bldP spid="6" grpId="0" animBg="1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70CD2C-03D5-4196-628F-84CB5CDD9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026" y="268132"/>
            <a:ext cx="9513947" cy="577515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600" dirty="0"/>
              <a:t>Difficulty proving a goal should NOT be the only feedback to the programmer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1BB66-7AC9-50C7-B80C-1127CD07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81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15"/>
            <a:ext cx="10515600" cy="1325563"/>
          </a:xfrm>
        </p:spPr>
        <p:txBody>
          <a:bodyPr/>
          <a:lstStyle/>
          <a:p>
            <a:r>
              <a:rPr lang="en-CA" dirty="0"/>
              <a:t>Alternatives to Proof-Writing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8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410425" y="1604759"/>
            <a:ext cx="878064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32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…)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70BC3F61-CE58-2521-B388-73137F0CDF9A}"/>
              </a:ext>
            </a:extLst>
          </p:cNvPr>
          <p:cNvSpPr/>
          <p:nvPr/>
        </p:nvSpPr>
        <p:spPr>
          <a:xfrm>
            <a:off x="8218253" y="3443677"/>
            <a:ext cx="3722698" cy="725895"/>
          </a:xfrm>
          <a:prstGeom prst="borderCallout1">
            <a:avLst>
              <a:gd name="adj1" fmla="val 99734"/>
              <a:gd name="adj2" fmla="val 50852"/>
              <a:gd name="adj3" fmla="val 275652"/>
              <a:gd name="adj4" fmla="val 64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Can’t run code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E665AE-076F-0A8D-306C-721109157125}"/>
              </a:ext>
            </a:extLst>
          </p:cNvPr>
          <p:cNvSpPr/>
          <p:nvPr/>
        </p:nvSpPr>
        <p:spPr>
          <a:xfrm>
            <a:off x="7876426" y="5469981"/>
            <a:ext cx="1332311" cy="6737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pc="-150" dirty="0">
                <a:solidFill>
                  <a:schemeClr val="bg2">
                    <a:lumMod val="10000"/>
                  </a:schemeClr>
                </a:solidFill>
              </a:rPr>
              <a:t>axiom</a:t>
            </a:r>
            <a:endParaRPr lang="en-CA" sz="2400" spc="-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5E4D9D-8333-E48A-8399-36A4FBA1F92C}"/>
              </a:ext>
            </a:extLst>
          </p:cNvPr>
          <p:cNvSpPr/>
          <p:nvPr/>
        </p:nvSpPr>
        <p:spPr>
          <a:xfrm>
            <a:off x="7981622" y="5469405"/>
            <a:ext cx="1156175" cy="673769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highlight>
                  <a:srgbClr val="000000"/>
                </a:highlight>
              </a:rPr>
              <a:t>hole</a:t>
            </a:r>
            <a:endParaRPr lang="en-CA" sz="2400" dirty="0">
              <a:highlight>
                <a:srgbClr val="000000"/>
              </a:highlight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E8DACD8F-B401-7353-E069-5F8D2FB5FA86}"/>
              </a:ext>
            </a:extLst>
          </p:cNvPr>
          <p:cNvSpPr/>
          <p:nvPr/>
        </p:nvSpPr>
        <p:spPr>
          <a:xfrm>
            <a:off x="8218253" y="3429000"/>
            <a:ext cx="3722698" cy="1426919"/>
          </a:xfrm>
          <a:prstGeom prst="borderCallout1">
            <a:avLst>
              <a:gd name="adj1" fmla="val 99734"/>
              <a:gd name="adj2" fmla="val 50852"/>
              <a:gd name="adj3" fmla="val 142229"/>
              <a:gd name="adj4" fmla="val 7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Blocks reduction, doesn’t check error</a:t>
            </a:r>
          </a:p>
        </p:txBody>
      </p:sp>
    </p:spTree>
    <p:extLst>
      <p:ext uri="{BB962C8B-B14F-4D97-AF65-F5344CB8AC3E}">
        <p14:creationId xmlns:p14="http://schemas.microsoft.com/office/powerpoint/2010/main" val="258012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11" grpId="0" animBg="1"/>
      <p:bldP spid="11" grpId="1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65DA-A098-353B-DC59-900D2AB8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15"/>
            <a:ext cx="10515600" cy="1325563"/>
          </a:xfrm>
        </p:spPr>
        <p:txBody>
          <a:bodyPr/>
          <a:lstStyle/>
          <a:p>
            <a:r>
              <a:rPr lang="en-CA" dirty="0"/>
              <a:t>Gradual Types To The Rescue?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9DA89A-2A7F-0B78-DED5-A0DB2EB8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8DAC2-AD24-4151-BF29-66DACEC75ABD}" type="slidenum">
              <a:rPr lang="en-CA" smtClean="0"/>
              <a:t>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F1225-C0C9-C03A-A8D3-FA07C60FF217}"/>
              </a:ext>
            </a:extLst>
          </p:cNvPr>
          <p:cNvSpPr txBox="1"/>
          <p:nvPr/>
        </p:nvSpPr>
        <p:spPr>
          <a:xfrm>
            <a:off x="410425" y="1604759"/>
            <a:ext cx="878064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: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 err="1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FList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n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Nat</a:t>
            </a: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Nil 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pf)</a:t>
            </a:r>
            <a:endParaRPr lang="en-US" sz="3200" dirty="0">
              <a:solidFill>
                <a:srgbClr val="268BD2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sort (</a:t>
            </a:r>
            <a:r>
              <a:rPr lang="en-US" sz="3200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h t , pf)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let</a:t>
            </a:r>
            <a:endParaRPr lang="en-US" sz="3200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&lt;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  higher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sort (filter (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&gt;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h) t)</a:t>
            </a:r>
          </a:p>
          <a:p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 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in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(lower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[h] </a:t>
            </a:r>
            <a:r>
              <a:rPr lang="en-US" sz="3200" dirty="0">
                <a:solidFill>
                  <a:srgbClr val="85990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++</a:t>
            </a:r>
            <a:r>
              <a:rPr lang="en-US" sz="3200" dirty="0">
                <a:solidFill>
                  <a:srgbClr val="657B83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 higher , 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668D-F33C-BCEE-C86F-4A08F039F0F3}"/>
              </a:ext>
            </a:extLst>
          </p:cNvPr>
          <p:cNvSpPr txBox="1"/>
          <p:nvPr/>
        </p:nvSpPr>
        <p:spPr>
          <a:xfrm>
            <a:off x="8174518" y="5460066"/>
            <a:ext cx="385193" cy="58477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68BD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?</a:t>
            </a:r>
            <a:endParaRPr lang="en-US" sz="3200" b="1" dirty="0">
              <a:solidFill>
                <a:srgbClr val="657B83"/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E1C02-095A-9843-3170-F6CD52243612}"/>
              </a:ext>
            </a:extLst>
          </p:cNvPr>
          <p:cNvSpPr/>
          <p:nvPr/>
        </p:nvSpPr>
        <p:spPr>
          <a:xfrm>
            <a:off x="8174313" y="5457985"/>
            <a:ext cx="385601" cy="5788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32748020-434A-20D9-435B-5CD83E862C2A}"/>
              </a:ext>
            </a:extLst>
          </p:cNvPr>
          <p:cNvSpPr/>
          <p:nvPr/>
        </p:nvSpPr>
        <p:spPr>
          <a:xfrm>
            <a:off x="8224999" y="3429000"/>
            <a:ext cx="3722698" cy="815841"/>
          </a:xfrm>
          <a:prstGeom prst="borderCallout1">
            <a:avLst>
              <a:gd name="adj1" fmla="val 99734"/>
              <a:gd name="adj2" fmla="val 50852"/>
              <a:gd name="adj3" fmla="val 246784"/>
              <a:gd name="adj4" fmla="val 64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The </a:t>
            </a:r>
            <a:r>
              <a:rPr lang="en-US" sz="3200" i="1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imprecise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  <a:ea typeface="Fira Code" panose="020B0809050000020004" pitchFamily="49" charset="0"/>
              </a:rPr>
              <a:t>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B0044-3281-4B4E-5137-66971E24F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6" y="1787431"/>
            <a:ext cx="5608858" cy="21846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87347" lon="1200000" rev="21425485"/>
            </a:camera>
            <a:lightRig rig="threePt" dir="t"/>
          </a:scene3d>
          <a:sp3d>
            <a:bevelT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F49A58-3EAF-85CE-0A29-6D7A3FFD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06" y="2879740"/>
            <a:ext cx="5608858" cy="12484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HeroicExtremeLeftFacing">
              <a:rot lat="487347" lon="1200000" rev="21425485"/>
            </a:camera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37297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BC">
      <a:dk1>
        <a:srgbClr val="002145"/>
      </a:dk1>
      <a:lt1>
        <a:sysClr val="window" lastClr="FFFFFF"/>
      </a:lt1>
      <a:dk2>
        <a:srgbClr val="0055B7"/>
      </a:dk2>
      <a:lt2>
        <a:srgbClr val="E7E6E6"/>
      </a:lt2>
      <a:accent1>
        <a:srgbClr val="00A7E1"/>
      </a:accent1>
      <a:accent2>
        <a:srgbClr val="40B4E5"/>
      </a:accent2>
      <a:accent3>
        <a:srgbClr val="A5A5A5"/>
      </a:accent3>
      <a:accent4>
        <a:srgbClr val="6EC4E8"/>
      </a:accent4>
      <a:accent5>
        <a:srgbClr val="97D4E9"/>
      </a:accent5>
      <a:accent6>
        <a:srgbClr val="70AD47"/>
      </a:accent6>
      <a:hlink>
        <a:srgbClr val="0563C1"/>
      </a:hlink>
      <a:folHlink>
        <a:srgbClr val="954F72"/>
      </a:folHlink>
    </a:clrScheme>
    <a:fontScheme name="Fira">
      <a:majorFont>
        <a:latin typeface="Fira Sans Medium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59BEAE81E2284B8B9DBD2747450632" ma:contentTypeVersion="2" ma:contentTypeDescription="Create a new document." ma:contentTypeScope="" ma:versionID="4cfc7301c8a1428704448a1e6466824b">
  <xsd:schema xmlns:xsd="http://www.w3.org/2001/XMLSchema" xmlns:xs="http://www.w3.org/2001/XMLSchema" xmlns:p="http://schemas.microsoft.com/office/2006/metadata/properties" xmlns:ns3="545c087e-131c-4a4d-b309-b68d1ce02366" targetNamespace="http://schemas.microsoft.com/office/2006/metadata/properties" ma:root="true" ma:fieldsID="b09893f7a5f99eee0da7e17c6e57abff" ns3:_="">
    <xsd:import namespace="545c087e-131c-4a4d-b309-b68d1ce023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c087e-131c-4a4d-b309-b68d1ce02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FBA681-F766-434C-86C4-9DA5BF661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99FAB-1A61-4678-9A63-372C63DAB7E6}">
  <ds:schemaRefs>
    <ds:schemaRef ds:uri="545c087e-131c-4a4d-b309-b68d1ce023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3151E1-6BDB-46B5-862C-55E31C836E8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545c087e-131c-4a4d-b309-b68d1ce02366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962</TotalTime>
  <Words>1243</Words>
  <Application>Microsoft Office PowerPoint</Application>
  <PresentationFormat>Widescreen</PresentationFormat>
  <Paragraphs>237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Fira Code</vt:lpstr>
      <vt:lpstr>Fira Sans</vt:lpstr>
      <vt:lpstr>Fira Sans Light</vt:lpstr>
      <vt:lpstr>Fira Sans Medium</vt:lpstr>
      <vt:lpstr>Office Theme</vt:lpstr>
      <vt:lpstr>Propositional Equality for Gradual Dependently Typed Programming</vt:lpstr>
      <vt:lpstr>PowerPoint Presentation</vt:lpstr>
      <vt:lpstr>Motivation: Dynamically Checked Specifications</vt:lpstr>
      <vt:lpstr>A Buggy Quicksort</vt:lpstr>
      <vt:lpstr>Adding the Spec To the Types (with the magic of dependent types)</vt:lpstr>
      <vt:lpstr>Dependent Types Catch the Bug?</vt:lpstr>
      <vt:lpstr>Difficulty proving a goal should NOT be the only feedback to the programmer</vt:lpstr>
      <vt:lpstr>Alternatives to Proof-Writing</vt:lpstr>
      <vt:lpstr>Gradual Types To The Rescue?</vt:lpstr>
      <vt:lpstr>Imprecision has  Dynamic Semantics</vt:lpstr>
      <vt:lpstr>Propositional Equality Using Dynamic Information</vt:lpstr>
      <vt:lpstr>Review: Threesomes and Middle Types (Siek and Wadler 2010)</vt:lpstr>
      <vt:lpstr>Static</vt:lpstr>
      <vt:lpstr>Creating Equality Proofs</vt:lpstr>
      <vt:lpstr>Transforming Equality Proofs</vt:lpstr>
      <vt:lpstr>Every time an equality is cast, the witness retains all info from before</vt:lpstr>
      <vt:lpstr>Inconsistent Values</vt:lpstr>
      <vt:lpstr>Back To Our Example</vt:lpstr>
      <vt:lpstr>Eliminating Equality</vt:lpstr>
      <vt:lpstr>Challenge: Extensional Equality</vt:lpstr>
      <vt:lpstr>Composing Functions</vt:lpstr>
      <vt:lpstr>Goodies in the Paper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jeremond@student.ubc.ca</dc:creator>
  <cp:lastModifiedBy>jeremond@student.ubc.ca</cp:lastModifiedBy>
  <cp:revision>5</cp:revision>
  <dcterms:created xsi:type="dcterms:W3CDTF">2022-08-25T19:39:15Z</dcterms:created>
  <dcterms:modified xsi:type="dcterms:W3CDTF">2022-09-12T08:59:23Z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0x0101003259BEAE81E2284B8B9DBD2747450632</vt:lpwstr>
  </property>
</Properties>
</file>