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81" r:id="rId3"/>
    <p:sldId id="258" r:id="rId4"/>
    <p:sldId id="259" r:id="rId5"/>
    <p:sldId id="261" r:id="rId6"/>
    <p:sldId id="282" r:id="rId7"/>
    <p:sldId id="262" r:id="rId8"/>
    <p:sldId id="263" r:id="rId9"/>
    <p:sldId id="270" r:id="rId10"/>
    <p:sldId id="271" r:id="rId11"/>
    <p:sldId id="272" r:id="rId12"/>
    <p:sldId id="275" r:id="rId13"/>
    <p:sldId id="274" r:id="rId14"/>
    <p:sldId id="276" r:id="rId15"/>
    <p:sldId id="284" r:id="rId16"/>
    <p:sldId id="265" r:id="rId17"/>
    <p:sldId id="269" r:id="rId18"/>
    <p:sldId id="279" r:id="rId19"/>
    <p:sldId id="280" r:id="rId20"/>
    <p:sldId id="285" r:id="rId21"/>
    <p:sldId id="283" r:id="rId22"/>
    <p:sldId id="266" r:id="rId23"/>
    <p:sldId id="277" r:id="rId24"/>
    <p:sldId id="267" r:id="rId25"/>
    <p:sldId id="268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E70"/>
    <a:srgbClr val="004F71"/>
    <a:srgbClr val="16274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0"/>
    <p:restoredTop sz="86469"/>
  </p:normalViewPr>
  <p:slideViewPr>
    <p:cSldViewPr snapToGrid="0">
      <p:cViewPr varScale="1">
        <p:scale>
          <a:sx n="138" d="100"/>
          <a:sy n="138" d="100"/>
        </p:scale>
        <p:origin x="13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E1A3-580B-3A4F-B8CD-E767E5C23F53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4F99A-E003-8C45-BF82-B4D6E267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0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4F99A-E003-8C45-BF82-B4D6E2670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9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4F99A-E003-8C45-BF82-B4D6E2670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4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4F99A-E003-8C45-BF82-B4D6E2670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4F99A-E003-8C45-BF82-B4D6E2670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4F99A-E003-8C45-BF82-B4D6E2670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5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 baseline="0">
                <a:uFill>
                  <a:solidFill>
                    <a:srgbClr val="012E70"/>
                  </a:solidFill>
                </a:u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20-7CC0-E34A-B234-687082B3748E}" type="datetime1">
              <a:rPr lang="en-GB" smtClean="0"/>
              <a:t>21/11/2023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CD261F-786E-6B42-06F0-B3050F73E9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37520" y="2188797"/>
            <a:ext cx="4668959" cy="1003300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240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defRPr>
            </a:lvl1pPr>
          </a:lstStyle>
          <a:p>
            <a:pPr lvl="0"/>
            <a:r>
              <a:rPr lang="en-GB" dirty="0"/>
              <a:t>Code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7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8D9E-8DC2-614E-B12A-2EBB08FC50E3}" type="datetime1">
              <a:rPr lang="en-GB" smtClean="0"/>
              <a:t>21/11/2023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FE08-E44D-E746-845B-5DA47D390AB5}" type="datetime1">
              <a:rPr lang="en-GB" smtClean="0"/>
              <a:t>21/11/2023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38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089D-2B97-EF49-8B1F-914A4D561984}" type="datetime1">
              <a:rPr lang="en-GB" smtClean="0"/>
              <a:t>21/11/2023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9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12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 u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880BE-640A-194D-B3A8-7CF8B70CDCD9}" type="datetime1">
              <a:rPr lang="en-GB" smtClean="0"/>
              <a:t>21/11/2023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E8F15-630F-192B-5ED7-DD8D3C975E66}"/>
              </a:ext>
            </a:extLst>
          </p:cNvPr>
          <p:cNvSpPr/>
          <p:nvPr userDrawn="1"/>
        </p:nvSpPr>
        <p:spPr>
          <a:xfrm>
            <a:off x="52251" y="6114052"/>
            <a:ext cx="2181497" cy="666206"/>
          </a:xfrm>
          <a:prstGeom prst="rect">
            <a:avLst/>
          </a:prstGeom>
          <a:solidFill>
            <a:srgbClr val="012E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rgbClr val="012E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>
                <a:latin typeface="Atkinson Hyperlegible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tkinson Hyperlegible" pitchFamily="2" charset="77"/>
              </a:defRPr>
            </a:lvl1pPr>
            <a:lvl2pPr>
              <a:defRPr>
                <a:latin typeface="Atkinson Hyperlegible" pitchFamily="2" charset="77"/>
              </a:defRPr>
            </a:lvl2pPr>
            <a:lvl3pPr>
              <a:defRPr>
                <a:latin typeface="Atkinson Hyperlegible" pitchFamily="2" charset="77"/>
              </a:defRPr>
            </a:lvl3pPr>
            <a:lvl4pPr>
              <a:defRPr>
                <a:latin typeface="Atkinson Hyperlegible" pitchFamily="2" charset="77"/>
              </a:defRPr>
            </a:lvl4pPr>
            <a:lvl5pPr>
              <a:defRPr>
                <a:latin typeface="Atkinson Hyperlegible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1102-00BD-B647-8FC0-6D2E448ED8C5}" type="datetime1">
              <a:rPr lang="en-GB" smtClean="0"/>
              <a:t>21/11/2023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B258-E538-0449-AE4C-B20317B44CFE}" type="datetime1">
              <a:rPr lang="en-GB" smtClean="0"/>
              <a:t>21/11/2023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9DF6-6517-CF4D-B32B-C5ACD0280A2D}" type="datetime1">
              <a:rPr lang="en-GB" smtClean="0"/>
              <a:t>21/11/2023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A5D9-E9E9-7D4B-AD88-0E1549E4BF8A}" type="datetime1">
              <a:rPr lang="en-GB" smtClean="0"/>
              <a:t>21/11/2023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6520-7CC0-E34A-B234-687082B3748E}" type="datetime1">
              <a:rPr lang="en-GB" smtClean="0"/>
              <a:t>21/11/2023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7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17DF-7265-8A46-8B41-850854D98AD7}" type="datetime1">
              <a:rPr lang="en-GB" smtClean="0"/>
              <a:t>21/11/2023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0DD0-E14E-B04B-B50D-718CD6348858}" type="datetime1">
              <a:rPr lang="en-GB" smtClean="0"/>
              <a:t>21/11/2023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3F179-C523-D540-B6D4-A1B4B6379FDA}" type="datetime1">
              <a:rPr lang="en-GB" smtClean="0"/>
              <a:t>21/11/2023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7E3B9-485D-9E40-A097-0648FCBB9DFB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School of Informatics logo">
            <a:extLst>
              <a:ext uri="{FF2B5EF4-FFF2-40B4-BE49-F238E27FC236}">
                <a16:creationId xmlns:a16="http://schemas.microsoft.com/office/drawing/2014/main" id="{76ED6A9D-3DE5-5DEE-6E0B-BF14ACEF54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6" y="6354369"/>
            <a:ext cx="1529799" cy="41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1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sng" kern="1200" baseline="0">
          <a:solidFill>
            <a:schemeClr val="tx1"/>
          </a:solidFill>
          <a:uFill>
            <a:solidFill>
              <a:srgbClr val="012E70"/>
            </a:solidFill>
          </a:uFill>
          <a:latin typeface="Atkinson Hyperlegible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6.png"/><Relationship Id="rId18" Type="http://schemas.openxmlformats.org/officeDocument/2006/relationships/image" Target="../media/image21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59.png"/><Relationship Id="rId15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2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10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9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13C0-75AE-FBBE-FF74-0D06C1F93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none" dirty="0">
                <a:solidFill>
                  <a:schemeClr val="bg1"/>
                </a:solidFill>
                <a:latin typeface="Atkinson Hyperlegible" pitchFamily="2" charset="77"/>
              </a:rPr>
              <a:t>Coverage Semantics for Dependent Pattern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A8ED4-0176-DFD6-5163-7EC41AB92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Joseph </a:t>
            </a:r>
            <a:r>
              <a:rPr lang="en-US" dirty="0" err="1">
                <a:solidFill>
                  <a:schemeClr val="bg1"/>
                </a:solidFill>
              </a:rPr>
              <a:t>Eremondi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Ohad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Kammar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University of Edinburgh</a:t>
            </a:r>
          </a:p>
        </p:txBody>
      </p:sp>
    </p:spTree>
    <p:extLst>
      <p:ext uri="{BB962C8B-B14F-4D97-AF65-F5344CB8AC3E}">
        <p14:creationId xmlns:p14="http://schemas.microsoft.com/office/powerpoint/2010/main" val="32184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6113-965A-53EE-E8B7-11F9B384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Representable Sheaf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F0D68-3AF8-35EB-A6AA-769F64F5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10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CA15F6-BAF3-4271-47F4-5DBA74025908}"/>
              </a:ext>
            </a:extLst>
          </p:cNvPr>
          <p:cNvGrpSpPr/>
          <p:nvPr/>
        </p:nvGrpSpPr>
        <p:grpSpPr>
          <a:xfrm>
            <a:off x="409351" y="1731883"/>
            <a:ext cx="2809136" cy="2064192"/>
            <a:chOff x="409351" y="2110708"/>
            <a:chExt cx="2809136" cy="2064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DBFA12A-BA85-7F53-7518-D5FFB98242BA}"/>
                    </a:ext>
                  </a:extLst>
                </p:cNvPr>
                <p:cNvSpPr txBox="1"/>
                <p:nvPr/>
              </p:nvSpPr>
              <p:spPr>
                <a:xfrm>
                  <a:off x="1301931" y="3682457"/>
                  <a:ext cx="53700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𝑈</m:t>
                        </m:r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DBFA12A-BA85-7F53-7518-D5FFB9824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931" y="3682457"/>
                  <a:ext cx="537005" cy="492443"/>
                </a:xfrm>
                <a:prstGeom prst="rect">
                  <a:avLst/>
                </a:prstGeom>
                <a:blipFill>
                  <a:blip r:embed="rId3"/>
                  <a:stretch>
                    <a:fillRect l="-2326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762DB61-1E83-877F-4D04-132773973816}"/>
                    </a:ext>
                  </a:extLst>
                </p:cNvPr>
                <p:cNvSpPr txBox="1"/>
                <p:nvPr/>
              </p:nvSpPr>
              <p:spPr>
                <a:xfrm>
                  <a:off x="409351" y="2110708"/>
                  <a:ext cx="68461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762DB61-1E83-877F-4D04-132773973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51" y="2110708"/>
                  <a:ext cx="684610" cy="492443"/>
                </a:xfrm>
                <a:prstGeom prst="rect">
                  <a:avLst/>
                </a:prstGeom>
                <a:blipFill>
                  <a:blip r:embed="rId4"/>
                  <a:stretch>
                    <a:fillRect l="-1852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2D25A05-1E2B-63F8-B6FD-E123EE67CEB4}"/>
                    </a:ext>
                  </a:extLst>
                </p:cNvPr>
                <p:cNvSpPr txBox="1"/>
                <p:nvPr/>
              </p:nvSpPr>
              <p:spPr>
                <a:xfrm>
                  <a:off x="1144836" y="2110708"/>
                  <a:ext cx="69410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2D25A05-1E2B-63F8-B6FD-E123EE67C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836" y="2110708"/>
                  <a:ext cx="694100" cy="492443"/>
                </a:xfrm>
                <a:prstGeom prst="rect">
                  <a:avLst/>
                </a:prstGeom>
                <a:blipFill>
                  <a:blip r:embed="rId5"/>
                  <a:stretch>
                    <a:fillRect l="-181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B32D04-30BB-D992-43D6-B8F81D6A4522}"/>
                    </a:ext>
                  </a:extLst>
                </p:cNvPr>
                <p:cNvSpPr txBox="1"/>
                <p:nvPr/>
              </p:nvSpPr>
              <p:spPr>
                <a:xfrm>
                  <a:off x="2120622" y="2110761"/>
                  <a:ext cx="109786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…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B32D04-30BB-D992-43D6-B8F81D6A4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622" y="2110761"/>
                  <a:ext cx="1097865" cy="492443"/>
                </a:xfrm>
                <a:prstGeom prst="rect">
                  <a:avLst/>
                </a:prstGeom>
                <a:blipFill>
                  <a:blip r:embed="rId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9DC582-F2B9-A6A9-BE03-4A02B8565F86}"/>
                </a:ext>
              </a:extLst>
            </p:cNvPr>
            <p:cNvCxnSpPr/>
            <p:nvPr/>
          </p:nvCxnSpPr>
          <p:spPr>
            <a:xfrm>
              <a:off x="849086" y="2730137"/>
              <a:ext cx="452845" cy="952320"/>
            </a:xfrm>
            <a:prstGeom prst="straightConnector1">
              <a:avLst/>
            </a:prstGeom>
            <a:ln w="38100">
              <a:solidFill>
                <a:srgbClr val="012E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59C7DD8-CDAC-E615-3653-ED972D4A6BC6}"/>
                </a:ext>
              </a:extLst>
            </p:cNvPr>
            <p:cNvCxnSpPr>
              <a:stCxn id="9" idx="2"/>
              <a:endCxn id="7" idx="0"/>
            </p:cNvCxnSpPr>
            <p:nvPr/>
          </p:nvCxnSpPr>
          <p:spPr>
            <a:xfrm>
              <a:off x="1491886" y="2603151"/>
              <a:ext cx="78548" cy="1079306"/>
            </a:xfrm>
            <a:prstGeom prst="straightConnector1">
              <a:avLst/>
            </a:prstGeom>
            <a:ln w="38100">
              <a:solidFill>
                <a:srgbClr val="012E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A174FA-834D-DB3D-BE28-68AEFBB6F9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776" y="2603151"/>
              <a:ext cx="672351" cy="1079306"/>
            </a:xfrm>
            <a:prstGeom prst="straightConnector1">
              <a:avLst/>
            </a:prstGeom>
            <a:ln w="38100">
              <a:solidFill>
                <a:srgbClr val="012E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2A79B0-0654-DA3B-2E19-57B33D41351C}"/>
                    </a:ext>
                  </a:extLst>
                </p:cNvPr>
                <p:cNvSpPr txBox="1"/>
                <p:nvPr/>
              </p:nvSpPr>
              <p:spPr>
                <a:xfrm>
                  <a:off x="1631347" y="2730137"/>
                  <a:ext cx="4151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2A79B0-0654-DA3B-2E19-57B33D4135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347" y="2730137"/>
                  <a:ext cx="4151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EA4B442-B9F5-DCEE-4F97-55333A897479}"/>
                    </a:ext>
                  </a:extLst>
                </p:cNvPr>
                <p:cNvSpPr txBox="1"/>
                <p:nvPr/>
              </p:nvSpPr>
              <p:spPr>
                <a:xfrm>
                  <a:off x="409351" y="2958138"/>
                  <a:ext cx="4416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EA4B442-B9F5-DCEE-4F97-55333A897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51" y="2958138"/>
                  <a:ext cx="44165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1111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7DFB264-C451-945B-CB96-C06EACA9470A}"/>
                    </a:ext>
                  </a:extLst>
                </p:cNvPr>
                <p:cNvSpPr txBox="1"/>
                <p:nvPr/>
              </p:nvSpPr>
              <p:spPr>
                <a:xfrm>
                  <a:off x="1081101" y="2806211"/>
                  <a:ext cx="4487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7DFB264-C451-945B-CB96-C06EACA94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101" y="2806211"/>
                  <a:ext cx="44877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10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9C3D2E-6A69-C608-86FE-C49137BC6725}"/>
                    </a:ext>
                  </a:extLst>
                </p:cNvPr>
                <p:cNvSpPr txBox="1"/>
                <p:nvPr/>
              </p:nvSpPr>
              <p:spPr>
                <a:xfrm>
                  <a:off x="2168818" y="2958138"/>
                  <a:ext cx="4566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9C3D2E-6A69-C608-86FE-C49137BC6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818" y="2958138"/>
                  <a:ext cx="45666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10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042E92-8565-C9BB-D587-3DCACF9F0B81}"/>
                  </a:ext>
                </a:extLst>
              </p:cNvPr>
              <p:cNvSpPr txBox="1"/>
              <p:nvPr/>
            </p:nvSpPr>
            <p:spPr>
              <a:xfrm>
                <a:off x="2964394" y="4538379"/>
                <a:ext cx="617598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)×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JuliaMono" panose="020B0609060300020004" pitchFamily="49" charset="-127"/>
                                  <a:cs typeface="JuliaMono" panose="020B0609060300020004" pitchFamily="49" charset="-127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JuliaMono" panose="020B0609060300020004" pitchFamily="49" charset="-127"/>
                                  <a:cs typeface="JuliaMono" panose="020B0609060300020004" pitchFamily="49" charset="-127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JuliaMono" panose="020B0609060300020004" pitchFamily="49" charset="-127"/>
                                  <a:cs typeface="JuliaMono" panose="020B0609060300020004" pitchFamily="49" charset="-127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𝑇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×…(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)</m:t>
                      </m:r>
                    </m:oMath>
                  </m:oMathPara>
                </a14:m>
                <a:endParaRPr lang="en-US" sz="3200" dirty="0">
                  <a:latin typeface="JuliaMono" panose="020B0609060300020004" pitchFamily="49" charset="-127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042E92-8565-C9BB-D587-3DCACF9F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394" y="4538379"/>
                <a:ext cx="6175986" cy="492443"/>
              </a:xfrm>
              <a:prstGeom prst="rect">
                <a:avLst/>
              </a:prstGeom>
              <a:blipFill>
                <a:blip r:embed="rId11"/>
                <a:stretch>
                  <a:fillRect l="-821" r="-616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B029415C-E379-02FA-60B8-3F85FBFA035D}"/>
              </a:ext>
            </a:extLst>
          </p:cNvPr>
          <p:cNvGrpSpPr/>
          <p:nvPr/>
        </p:nvGrpSpPr>
        <p:grpSpPr>
          <a:xfrm>
            <a:off x="4118606" y="1731882"/>
            <a:ext cx="4980235" cy="2116445"/>
            <a:chOff x="-753512" y="2110707"/>
            <a:chExt cx="4980235" cy="2116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99E1361-0777-AE0F-4B03-34C14911BA10}"/>
                    </a:ext>
                  </a:extLst>
                </p:cNvPr>
                <p:cNvSpPr txBox="1"/>
                <p:nvPr/>
              </p:nvSpPr>
              <p:spPr>
                <a:xfrm>
                  <a:off x="910041" y="3734709"/>
                  <a:ext cx="136236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𝑇</m:t>
                        </m:r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99E1361-0777-AE0F-4B03-34C14911B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41" y="3734709"/>
                  <a:ext cx="1362361" cy="492443"/>
                </a:xfrm>
                <a:prstGeom prst="rect">
                  <a:avLst/>
                </a:prstGeom>
                <a:blipFill>
                  <a:blip r:embed="rId12"/>
                  <a:stretch>
                    <a:fillRect l="-926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3ABCCAA-BB81-AFB5-CC20-160803050454}"/>
                    </a:ext>
                  </a:extLst>
                </p:cNvPr>
                <p:cNvSpPr txBox="1"/>
                <p:nvPr/>
              </p:nvSpPr>
              <p:spPr>
                <a:xfrm>
                  <a:off x="-753512" y="2110707"/>
                  <a:ext cx="150996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𝑇</m:t>
                        </m:r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3ABCCAA-BB81-AFB5-CC20-160803050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53512" y="2110707"/>
                  <a:ext cx="1509964" cy="492443"/>
                </a:xfrm>
                <a:prstGeom prst="rect">
                  <a:avLst/>
                </a:prstGeom>
                <a:blipFill>
                  <a:blip r:embed="rId13"/>
                  <a:stretch>
                    <a:fillRect l="-833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2A8C62C-CBDF-74CC-EAED-8E1E146603EA}"/>
                    </a:ext>
                  </a:extLst>
                </p:cNvPr>
                <p:cNvSpPr txBox="1"/>
                <p:nvPr/>
              </p:nvSpPr>
              <p:spPr>
                <a:xfrm>
                  <a:off x="896810" y="2123558"/>
                  <a:ext cx="151945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𝑇</m:t>
                        </m:r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2A8C62C-CBDF-74CC-EAED-8E1E14660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810" y="2123558"/>
                  <a:ext cx="1519455" cy="492443"/>
                </a:xfrm>
                <a:prstGeom prst="rect">
                  <a:avLst/>
                </a:prstGeom>
                <a:blipFill>
                  <a:blip r:embed="rId14"/>
                  <a:stretch>
                    <a:fillRect l="-826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BDF5D19-1B45-5BCC-5700-9B8B9F610215}"/>
                    </a:ext>
                  </a:extLst>
                </p:cNvPr>
                <p:cNvSpPr txBox="1"/>
                <p:nvPr/>
              </p:nvSpPr>
              <p:spPr>
                <a:xfrm>
                  <a:off x="2303504" y="2110761"/>
                  <a:ext cx="192321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…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𝑛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𝑇</m:t>
                        </m:r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BDF5D19-1B45-5BCC-5700-9B8B9F610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504" y="2110761"/>
                  <a:ext cx="1923219" cy="492443"/>
                </a:xfrm>
                <a:prstGeom prst="rect">
                  <a:avLst/>
                </a:prstGeom>
                <a:blipFill>
                  <a:blip r:embed="rId1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A3AD43E-DB9E-7145-FD3D-8F15CF4DFBBA}"/>
                </a:ext>
              </a:extLst>
            </p:cNvPr>
            <p:cNvCxnSpPr>
              <a:cxnSpLocks/>
            </p:cNvCxnSpPr>
            <p:nvPr/>
          </p:nvCxnSpPr>
          <p:spPr>
            <a:xfrm>
              <a:off x="125830" y="2666643"/>
              <a:ext cx="1176101" cy="1015814"/>
            </a:xfrm>
            <a:prstGeom prst="straightConnector1">
              <a:avLst/>
            </a:prstGeom>
            <a:ln w="38100">
              <a:solidFill>
                <a:srgbClr val="012E7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8AF14BB-EE6A-BB41-B999-403365DEFD0C}"/>
                </a:ext>
              </a:extLst>
            </p:cNvPr>
            <p:cNvCxnSpPr>
              <a:stCxn id="71" idx="2"/>
              <a:endCxn id="69" idx="0"/>
            </p:cNvCxnSpPr>
            <p:nvPr/>
          </p:nvCxnSpPr>
          <p:spPr>
            <a:xfrm flipH="1">
              <a:off x="1591222" y="2616001"/>
              <a:ext cx="65316" cy="1118708"/>
            </a:xfrm>
            <a:prstGeom prst="straightConnector1">
              <a:avLst/>
            </a:prstGeom>
            <a:ln w="38100">
              <a:solidFill>
                <a:srgbClr val="012E7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AC94CA9-5160-58D4-5D91-F91A90372B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776" y="2603151"/>
              <a:ext cx="1081484" cy="1079306"/>
            </a:xfrm>
            <a:prstGeom prst="straightConnector1">
              <a:avLst/>
            </a:prstGeom>
            <a:ln w="38100">
              <a:solidFill>
                <a:srgbClr val="012E7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D813AFF-67D8-5ED2-517D-018E3A66947C}"/>
                    </a:ext>
                  </a:extLst>
                </p:cNvPr>
                <p:cNvSpPr txBox="1"/>
                <p:nvPr/>
              </p:nvSpPr>
              <p:spPr>
                <a:xfrm>
                  <a:off x="1838936" y="2730137"/>
                  <a:ext cx="4151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D813AFF-67D8-5ED2-517D-018E3A669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8936" y="2730137"/>
                  <a:ext cx="4151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5C3BD89-E884-5C87-D3AD-882D178A7B21}"/>
                </a:ext>
              </a:extLst>
            </p:cNvPr>
            <p:cNvSpPr txBox="1"/>
            <p:nvPr/>
          </p:nvSpPr>
          <p:spPr>
            <a:xfrm>
              <a:off x="-85254" y="3085990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120E9E-CB43-02C2-3763-403172423ADD}"/>
                </a:ext>
              </a:extLst>
            </p:cNvPr>
            <p:cNvSpPr txBox="1"/>
            <p:nvPr/>
          </p:nvSpPr>
          <p:spPr>
            <a:xfrm>
              <a:off x="832904" y="2923778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28C2017-A704-E8D7-01CE-522EEC9D577A}"/>
              </a:ext>
            </a:extLst>
          </p:cNvPr>
          <p:cNvCxnSpPr>
            <a:cxnSpLocks/>
          </p:cNvCxnSpPr>
          <p:nvPr/>
        </p:nvCxnSpPr>
        <p:spPr>
          <a:xfrm>
            <a:off x="6437123" y="3861946"/>
            <a:ext cx="0" cy="595376"/>
          </a:xfrm>
          <a:prstGeom prst="straightConnector1">
            <a:avLst/>
          </a:prstGeom>
          <a:ln w="38100">
            <a:solidFill>
              <a:srgbClr val="012E7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5ACFA4-4128-399C-6996-51ABEF6F4EF2}"/>
              </a:ext>
            </a:extLst>
          </p:cNvPr>
          <p:cNvCxnSpPr>
            <a:cxnSpLocks/>
          </p:cNvCxnSpPr>
          <p:nvPr/>
        </p:nvCxnSpPr>
        <p:spPr>
          <a:xfrm>
            <a:off x="4656221" y="2351312"/>
            <a:ext cx="0" cy="2145874"/>
          </a:xfrm>
          <a:prstGeom prst="straightConnector1">
            <a:avLst/>
          </a:prstGeom>
          <a:ln w="38100">
            <a:solidFill>
              <a:srgbClr val="012E7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1C0327-E667-F6CF-238E-4F379AC4271E}"/>
              </a:ext>
            </a:extLst>
          </p:cNvPr>
          <p:cNvCxnSpPr>
            <a:cxnSpLocks/>
          </p:cNvCxnSpPr>
          <p:nvPr/>
        </p:nvCxnSpPr>
        <p:spPr>
          <a:xfrm>
            <a:off x="8387843" y="2311448"/>
            <a:ext cx="0" cy="2145874"/>
          </a:xfrm>
          <a:prstGeom prst="straightConnector1">
            <a:avLst/>
          </a:prstGeom>
          <a:ln w="38100">
            <a:solidFill>
              <a:srgbClr val="012E7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c 97">
            <a:extLst>
              <a:ext uri="{FF2B5EF4-FFF2-40B4-BE49-F238E27FC236}">
                <a16:creationId xmlns:a16="http://schemas.microsoft.com/office/drawing/2014/main" id="{8983874A-763A-9F6A-F8DE-B6826332D5C0}"/>
              </a:ext>
            </a:extLst>
          </p:cNvPr>
          <p:cNvSpPr/>
          <p:nvPr/>
        </p:nvSpPr>
        <p:spPr>
          <a:xfrm>
            <a:off x="4799856" y="3490447"/>
            <a:ext cx="537005" cy="537005"/>
          </a:xfrm>
          <a:prstGeom prst="arc">
            <a:avLst>
              <a:gd name="adj1" fmla="val 3127498"/>
              <a:gd name="adj2" fmla="val 0"/>
            </a:avLst>
          </a:prstGeom>
          <a:ln w="38100">
            <a:solidFill>
              <a:srgbClr val="012E7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3D90C096-C155-61A7-0E0C-5A47D13B268E}"/>
              </a:ext>
            </a:extLst>
          </p:cNvPr>
          <p:cNvSpPr/>
          <p:nvPr/>
        </p:nvSpPr>
        <p:spPr>
          <a:xfrm>
            <a:off x="7372775" y="3605194"/>
            <a:ext cx="537005" cy="537005"/>
          </a:xfrm>
          <a:prstGeom prst="arc">
            <a:avLst>
              <a:gd name="adj1" fmla="val 3127498"/>
              <a:gd name="adj2" fmla="val 0"/>
            </a:avLst>
          </a:prstGeom>
          <a:ln w="38100">
            <a:solidFill>
              <a:srgbClr val="012E7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453A743-7975-3F67-C16A-D49D88C42E8E}"/>
                  </a:ext>
                </a:extLst>
              </p:cNvPr>
              <p:cNvSpPr txBox="1"/>
              <p:nvPr/>
            </p:nvSpPr>
            <p:spPr>
              <a:xfrm>
                <a:off x="4183114" y="3130464"/>
                <a:ext cx="5025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JuliaMono" panose="020B0609060300020004" pitchFamily="49" charset="-127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453A743-7975-3F67-C16A-D49D88C42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14" y="3130464"/>
                <a:ext cx="502573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BE9DCDE-2722-B9D7-4752-B90B1A123DDA}"/>
                  </a:ext>
                </a:extLst>
              </p:cNvPr>
              <p:cNvSpPr txBox="1"/>
              <p:nvPr/>
            </p:nvSpPr>
            <p:spPr>
              <a:xfrm>
                <a:off x="8410601" y="3224340"/>
                <a:ext cx="529569" cy="369332"/>
              </a:xfrm>
              <a:prstGeom prst="rect">
                <a:avLst/>
              </a:prstGeom>
              <a:noFill/>
              <a:ln>
                <a:solidFill>
                  <a:srgbClr val="012E7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JuliaMono" panose="020B0609060300020004" pitchFamily="49" charset="-127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BE9DCDE-2722-B9D7-4752-B90B1A123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601" y="3224340"/>
                <a:ext cx="529569" cy="369332"/>
              </a:xfrm>
              <a:prstGeom prst="rect">
                <a:avLst/>
              </a:prstGeom>
              <a:blipFill>
                <a:blip r:embed="rId17"/>
                <a:stretch>
                  <a:fillRect b="-9677"/>
                </a:stretch>
              </a:blipFill>
              <a:ln>
                <a:solidFill>
                  <a:srgbClr val="012E7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0E6551-000F-C80E-113E-4EB58B8CDFBB}"/>
                  </a:ext>
                </a:extLst>
              </p:cNvPr>
              <p:cNvSpPr txBox="1"/>
              <p:nvPr/>
            </p:nvSpPr>
            <p:spPr>
              <a:xfrm>
                <a:off x="6496184" y="4004743"/>
                <a:ext cx="465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!</m:t>
                      </m:r>
                    </m:oMath>
                  </m:oMathPara>
                </a14:m>
                <a:endParaRPr lang="en-US" sz="2400" dirty="0">
                  <a:latin typeface="JuliaMono" panose="020B0609060300020004" pitchFamily="49" charset="-127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0E6551-000F-C80E-113E-4EB58B8C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184" y="4004743"/>
                <a:ext cx="465320" cy="369332"/>
              </a:xfrm>
              <a:prstGeom prst="rect">
                <a:avLst/>
              </a:prstGeom>
              <a:blipFill>
                <a:blip r:embed="rId18"/>
                <a:stretch>
                  <a:fillRect l="-2632" r="-263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ight Arrow 110">
                <a:extLst>
                  <a:ext uri="{FF2B5EF4-FFF2-40B4-BE49-F238E27FC236}">
                    <a16:creationId xmlns:a16="http://schemas.microsoft.com/office/drawing/2014/main" id="{02FCB4E6-0F6C-6EFB-B061-2ECE929F4CF5}"/>
                  </a:ext>
                </a:extLst>
              </p:cNvPr>
              <p:cNvSpPr/>
              <p:nvPr/>
            </p:nvSpPr>
            <p:spPr>
              <a:xfrm>
                <a:off x="2808374" y="1985549"/>
                <a:ext cx="1426991" cy="1510634"/>
              </a:xfrm>
              <a:prstGeom prst="rightArrow">
                <a:avLst/>
              </a:prstGeom>
              <a:solidFill>
                <a:srgbClr val="012E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sz="1800" b="0" dirty="0"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algn="l"/>
                <a:endParaRPr lang="en-US" dirty="0"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algn="l"/>
                <a:endParaRPr lang="en-US" sz="1800" b="0" dirty="0"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)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algn="l"/>
                <a:endParaRPr lang="en-US" sz="1800" b="0" dirty="0">
                  <a:latin typeface="JuliaMono" panose="020B0609060300020004" pitchFamily="49" charset="-127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algn="l"/>
                <a:r>
                  <a:rPr lang="en-US" sz="18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rPr>
                  <a:t> 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11" name="Right Arrow 110">
                <a:extLst>
                  <a:ext uri="{FF2B5EF4-FFF2-40B4-BE49-F238E27FC236}">
                    <a16:creationId xmlns:a16="http://schemas.microsoft.com/office/drawing/2014/main" id="{02FCB4E6-0F6C-6EFB-B061-2ECE929F4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374" y="1985549"/>
                <a:ext cx="1426991" cy="1510634"/>
              </a:xfrm>
              <a:prstGeom prst="rightArrow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DAAB4A-71B8-F733-6232-9FFCB90E69CE}"/>
              </a:ext>
            </a:extLst>
          </p:cNvPr>
          <p:cNvSpPr txBox="1"/>
          <p:nvPr/>
        </p:nvSpPr>
        <p:spPr>
          <a:xfrm>
            <a:off x="7066307" y="5312800"/>
            <a:ext cx="9785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54072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98" grpId="0" animBg="1"/>
      <p:bldP spid="99" grpId="0" animBg="1"/>
      <p:bldP spid="105" grpId="0"/>
      <p:bldP spid="107" grpId="0" animBg="1"/>
      <p:bldP spid="108" grpId="0"/>
      <p:bldP spid="111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C10-840E-3EB4-9302-D3CAACFD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Pattern Matching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0BFEA-E602-2DB5-44C1-8C172E9E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31CE22-7242-E4DD-0171-D343A87A113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08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tkinson Hyperlegible" pitchFamily="2" charset="77"/>
                    <a:ea typeface="JuliaMono" panose="020B0609060300020004" pitchFamily="49" charset="-127"/>
                    <a:cs typeface="JuliaMono" panose="020B0609060300020004" pitchFamily="49" charset="-127"/>
                  </a:rPr>
                  <a:t>Given:</a:t>
                </a:r>
              </a:p>
              <a:p>
                <a:pPr marL="914400" lvl="1" indent="-457200"/>
                <a:r>
                  <a:rPr lang="en-US" sz="2800" dirty="0">
                    <a:latin typeface="Atkinson Hyperlegible" pitchFamily="2" charset="77"/>
                    <a:ea typeface="JuliaMono" panose="020B0609060300020004" pitchFamily="49" charset="-127"/>
                    <a:cs typeface="JuliaMono" panose="020B0609060300020004" pitchFamily="49" charset="-127"/>
                  </a:rPr>
                  <a:t>Motive (target type)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𝑇</m:t>
                    </m:r>
                  </m:oMath>
                </a14:m>
                <a:endParaRPr lang="en-US" sz="2800" dirty="0">
                  <a:latin typeface="Atkinson Hyperlegible" pitchFamily="2" charset="77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marL="914400" lvl="1" indent="-457200"/>
                <a:r>
                  <a:rPr lang="en-US" sz="2800" dirty="0">
                    <a:latin typeface="Atkinson Hyperlegible" pitchFamily="2" charset="77"/>
                    <a:ea typeface="JuliaMono" panose="020B0609060300020004" pitchFamily="49" charset="-127"/>
                    <a:cs typeface="JuliaMono" panose="020B0609060300020004" pitchFamily="49" charset="-127"/>
                  </a:rPr>
                  <a:t>Branches</a:t>
                </a:r>
                <a:r>
                  <a:rPr lang="en-US" sz="2800" b="0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 …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𝑇</m:t>
                    </m:r>
                  </m:oMath>
                </a14:m>
                <a:endParaRPr lang="en-US" sz="2800" b="0" dirty="0"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tkinson Hyperlegible" pitchFamily="2" charset="77"/>
                    <a:ea typeface="JuliaMono" panose="020B0609060300020004" pitchFamily="49" charset="-127"/>
                    <a:cs typeface="JuliaMono" panose="020B0609060300020004" pitchFamily="49" charset="-127"/>
                  </a:rPr>
                  <a:t>Get match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𝑈</m:t>
                    </m:r>
                    <m:r>
                      <a:rPr lang="en-US" sz="2800" i="1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 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𝑇</m:t>
                    </m:r>
                  </m:oMath>
                </a14:m>
                <a:endParaRPr lang="en-US" sz="2800" dirty="0">
                  <a:latin typeface="Atkinson Hyperlegible" pitchFamily="2" charset="77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tkinson Hyperlegible" pitchFamily="2" charset="77"/>
                    <a:ea typeface="JuliaMono" panose="020B0609060300020004" pitchFamily="49" charset="-127"/>
                    <a:cs typeface="JuliaMono" panose="020B0609060300020004" pitchFamily="49" charset="-127"/>
                  </a:rPr>
                  <a:t>Such that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marL="914400" lvl="1" indent="-457200"/>
                <a:r>
                  <a:rPr lang="en-US" sz="2800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 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)=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)</m:t>
                    </m:r>
                  </m:oMath>
                </a14:m>
                <a:endParaRPr lang="en-US" sz="2800" dirty="0"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marL="914400" lvl="1" indent="-457200"/>
                <a:endParaRPr lang="en-US" sz="2800" dirty="0">
                  <a:latin typeface="Atkinson Hyperlegible" pitchFamily="2" charset="77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31CE22-7242-E4DD-0171-D343A87A11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08359"/>
              </a:xfrm>
              <a:prstGeom prst="rect">
                <a:avLst/>
              </a:prstGeom>
              <a:blipFill>
                <a:blip r:embed="rId2"/>
                <a:stretch>
                  <a:fillRect l="-2894" t="-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77F18BC-89A2-0035-7DC5-5385D9BFAD67}"/>
              </a:ext>
            </a:extLst>
          </p:cNvPr>
          <p:cNvGrpSpPr/>
          <p:nvPr/>
        </p:nvGrpSpPr>
        <p:grpSpPr>
          <a:xfrm>
            <a:off x="5974128" y="3521494"/>
            <a:ext cx="2809136" cy="2064192"/>
            <a:chOff x="409351" y="2110708"/>
            <a:chExt cx="2809136" cy="2064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77B951A-F438-A5A5-56B8-80F8360C2213}"/>
                    </a:ext>
                  </a:extLst>
                </p:cNvPr>
                <p:cNvSpPr txBox="1"/>
                <p:nvPr/>
              </p:nvSpPr>
              <p:spPr>
                <a:xfrm>
                  <a:off x="1301931" y="3682457"/>
                  <a:ext cx="53700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𝑈</m:t>
                        </m:r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77B951A-F438-A5A5-56B8-80F8360C2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931" y="3682457"/>
                  <a:ext cx="537005" cy="492443"/>
                </a:xfrm>
                <a:prstGeom prst="rect">
                  <a:avLst/>
                </a:prstGeom>
                <a:blipFill>
                  <a:blip r:embed="rId3"/>
                  <a:stretch>
                    <a:fillRect l="-2273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0F84366-7C4E-54D8-B0EE-2B6A61C7F213}"/>
                    </a:ext>
                  </a:extLst>
                </p:cNvPr>
                <p:cNvSpPr txBox="1"/>
                <p:nvPr/>
              </p:nvSpPr>
              <p:spPr>
                <a:xfrm>
                  <a:off x="409351" y="2110708"/>
                  <a:ext cx="68461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0F84366-7C4E-54D8-B0EE-2B6A61C7F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51" y="2110708"/>
                  <a:ext cx="684610" cy="492443"/>
                </a:xfrm>
                <a:prstGeom prst="rect">
                  <a:avLst/>
                </a:prstGeom>
                <a:blipFill>
                  <a:blip r:embed="rId4"/>
                  <a:stretch>
                    <a:fillRect l="-1818" b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8388A10-82FA-5A50-40CB-ABA8748A604C}"/>
                    </a:ext>
                  </a:extLst>
                </p:cNvPr>
                <p:cNvSpPr txBox="1"/>
                <p:nvPr/>
              </p:nvSpPr>
              <p:spPr>
                <a:xfrm>
                  <a:off x="1144836" y="2110708"/>
                  <a:ext cx="69410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8388A10-82FA-5A50-40CB-ABA8748A6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836" y="2110708"/>
                  <a:ext cx="694100" cy="492443"/>
                </a:xfrm>
                <a:prstGeom prst="rect">
                  <a:avLst/>
                </a:prstGeom>
                <a:blipFill>
                  <a:blip r:embed="rId5"/>
                  <a:stretch>
                    <a:fillRect l="-1786" b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CFA1FB1-55B8-1242-0CFD-9C3A289B1EE4}"/>
                    </a:ext>
                  </a:extLst>
                </p:cNvPr>
                <p:cNvSpPr txBox="1"/>
                <p:nvPr/>
              </p:nvSpPr>
              <p:spPr>
                <a:xfrm>
                  <a:off x="2120622" y="2110761"/>
                  <a:ext cx="109786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…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CFA1FB1-55B8-1242-0CFD-9C3A289B1E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622" y="2110761"/>
                  <a:ext cx="1097865" cy="492443"/>
                </a:xfrm>
                <a:prstGeom prst="rect">
                  <a:avLst/>
                </a:prstGeom>
                <a:blipFill>
                  <a:blip r:embed="rId6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DC44369-ED4D-121D-663F-7C6DF70A8C1E}"/>
                </a:ext>
              </a:extLst>
            </p:cNvPr>
            <p:cNvCxnSpPr/>
            <p:nvPr/>
          </p:nvCxnSpPr>
          <p:spPr>
            <a:xfrm>
              <a:off x="849086" y="2730137"/>
              <a:ext cx="452845" cy="952320"/>
            </a:xfrm>
            <a:prstGeom prst="straightConnector1">
              <a:avLst/>
            </a:prstGeom>
            <a:ln w="38100">
              <a:solidFill>
                <a:srgbClr val="012E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9B45D94-7C38-A76B-DF3C-C4F11E1B199E}"/>
                </a:ext>
              </a:extLst>
            </p:cNvPr>
            <p:cNvCxnSpPr>
              <a:stCxn id="9" idx="2"/>
              <a:endCxn id="7" idx="0"/>
            </p:cNvCxnSpPr>
            <p:nvPr/>
          </p:nvCxnSpPr>
          <p:spPr>
            <a:xfrm>
              <a:off x="1491886" y="2603151"/>
              <a:ext cx="78548" cy="1079306"/>
            </a:xfrm>
            <a:prstGeom prst="straightConnector1">
              <a:avLst/>
            </a:prstGeom>
            <a:ln w="38100">
              <a:solidFill>
                <a:srgbClr val="012E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4041E90-8A39-6B2C-1219-98C6B3DCD0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776" y="2603151"/>
              <a:ext cx="672351" cy="1079306"/>
            </a:xfrm>
            <a:prstGeom prst="straightConnector1">
              <a:avLst/>
            </a:prstGeom>
            <a:ln w="38100">
              <a:solidFill>
                <a:srgbClr val="012E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72E25DD-8F84-A115-9D0E-33046675C63D}"/>
                    </a:ext>
                  </a:extLst>
                </p:cNvPr>
                <p:cNvSpPr txBox="1"/>
                <p:nvPr/>
              </p:nvSpPr>
              <p:spPr>
                <a:xfrm>
                  <a:off x="1631347" y="2730137"/>
                  <a:ext cx="4151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72E25DD-8F84-A115-9D0E-33046675C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347" y="2730137"/>
                  <a:ext cx="4151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CD68F37-7FFB-D802-4CF3-996422C7193C}"/>
                    </a:ext>
                  </a:extLst>
                </p:cNvPr>
                <p:cNvSpPr txBox="1"/>
                <p:nvPr/>
              </p:nvSpPr>
              <p:spPr>
                <a:xfrm>
                  <a:off x="409351" y="2958138"/>
                  <a:ext cx="4416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CD68F37-7FFB-D802-4CF3-996422C71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51" y="2958138"/>
                  <a:ext cx="44165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1429" b="-37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93E817-79C3-365F-541C-860CA85E09D9}"/>
                    </a:ext>
                  </a:extLst>
                </p:cNvPr>
                <p:cNvSpPr txBox="1"/>
                <p:nvPr/>
              </p:nvSpPr>
              <p:spPr>
                <a:xfrm>
                  <a:off x="1081101" y="2806211"/>
                  <a:ext cx="4487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93E817-79C3-365F-541C-860CA85E0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101" y="2806211"/>
                  <a:ext cx="44877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1111" b="-37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78E099-8F4D-2209-3BF8-EDEB15F68BFD}"/>
                    </a:ext>
                  </a:extLst>
                </p:cNvPr>
                <p:cNvSpPr txBox="1"/>
                <p:nvPr/>
              </p:nvSpPr>
              <p:spPr>
                <a:xfrm>
                  <a:off x="2168818" y="2958138"/>
                  <a:ext cx="4566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78E099-8F4D-2209-3BF8-EDEB15F68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818" y="2958138"/>
                  <a:ext cx="45666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3514" b="-37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6187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C10-840E-3EB4-9302-D3CAACFD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0BFEA-E602-2DB5-44C1-8C172E9E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31CE22-7242-E4DD-0171-D343A87A113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3578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Atkinson Hyperlegible" pitchFamily="2" charset="77"/>
                    <a:ea typeface="JuliaMono" panose="020B0609060300020004" pitchFamily="49" charset="-127"/>
                    <a:cs typeface="JuliaMono" panose="020B0609060300020004" pitchFamily="49" charset="-127"/>
                  </a:rPr>
                  <a:t>Coverage </a:t>
                </a:r>
              </a:p>
              <a:p>
                <a:pPr marL="914400" lvl="1" indent="-457200"/>
                <a:r>
                  <a:rPr lang="en-US" sz="2800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Collection of</a:t>
                </a:r>
                <a:r>
                  <a:rPr lang="en-US" sz="2800" dirty="0">
                    <a:latin typeface="Atkinson Hyperlegible" pitchFamily="2" charset="77"/>
                    <a:ea typeface="JuliaMono" panose="020B0609060300020004" pitchFamily="49" charset="-127"/>
                    <a:cs typeface="JuliaMono" panose="020B0609060300020004" pitchFamily="49" charset="-127"/>
                  </a:rPr>
                  <a:t> covers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,…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}</m:t>
                    </m:r>
                  </m:oMath>
                </a14:m>
                <a:r>
                  <a:rPr lang="en-US" sz="2800" dirty="0">
                    <a:latin typeface="Atkinson Hyperlegible" pitchFamily="2" charset="77"/>
                    <a:ea typeface="JuliaMono" panose="020B0609060300020004" pitchFamily="49" charset="-127"/>
                    <a:cs typeface="JuliaMono" panose="020B0609060300020004" pitchFamily="49" charset="-127"/>
                  </a:rPr>
                  <a:t> </a:t>
                </a:r>
              </a:p>
              <a:p>
                <a:pPr marL="914400" lvl="1" indent="-457200"/>
                <a:r>
                  <a:rPr lang="en-US" sz="2800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*plus closure </a:t>
                </a:r>
                <a:r>
                  <a:rPr lang="en-US" sz="2800" dirty="0" err="1">
                    <a:ea typeface="JuliaMono" panose="020B0609060300020004" pitchFamily="49" charset="-127"/>
                    <a:cs typeface="JuliaMono" panose="020B0609060300020004" pitchFamily="49" charset="-127"/>
                  </a:rPr>
                  <a:t>conds</a:t>
                </a:r>
                <a:endParaRPr lang="en-US" sz="2800" dirty="0">
                  <a:latin typeface="Atkinson Hyperlegible" pitchFamily="2" charset="77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3200" b="1" dirty="0" err="1">
                    <a:latin typeface="Atkinson Hyperlegible" pitchFamily="2" charset="77"/>
                    <a:ea typeface="JuliaMono" panose="020B0609060300020004" pitchFamily="49" charset="-127"/>
                    <a:cs typeface="JuliaMono" panose="020B0609060300020004" pitchFamily="49" charset="-127"/>
                  </a:rPr>
                  <a:t>Subcanonical</a:t>
                </a:r>
                <a:r>
                  <a:rPr lang="en-US" sz="3200" b="1" dirty="0">
                    <a:latin typeface="Atkinson Hyperlegible" pitchFamily="2" charset="77"/>
                    <a:ea typeface="JuliaMono" panose="020B0609060300020004" pitchFamily="49" charset="-127"/>
                    <a:cs typeface="JuliaMono" panose="020B0609060300020004" pitchFamily="49" charset="-127"/>
                  </a:rPr>
                  <a:t> Coverage</a:t>
                </a:r>
              </a:p>
              <a:p>
                <a:pPr marL="914400" lvl="1" indent="-457200"/>
                <a:r>
                  <a:rPr lang="en-US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Each </a:t>
                </a:r>
                <a:r>
                  <a:rPr lang="en-US" dirty="0" err="1">
                    <a:ea typeface="JuliaMono" panose="020B0609060300020004" pitchFamily="49" charset="-127"/>
                    <a:cs typeface="JuliaMono" panose="020B0609060300020004" pitchFamily="49" charset="-127"/>
                  </a:rPr>
                  <a:t>Hom</a:t>
                </a:r>
                <a:r>
                  <a:rPr lang="en-US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-functor is a sheaf for each cover</a:t>
                </a:r>
              </a:p>
              <a:p>
                <a:pPr marL="457200" indent="-457200"/>
                <a:r>
                  <a:rPr lang="en-US" b="1" dirty="0">
                    <a:latin typeface="Atkinson Hyperlegible" pitchFamily="2" charset="77"/>
                    <a:ea typeface="JuliaMono" panose="020B0609060300020004" pitchFamily="49" charset="-127"/>
                    <a:cs typeface="JuliaMono" panose="020B0609060300020004" pitchFamily="49" charset="-127"/>
                  </a:rPr>
                  <a:t>Canonical Coverage</a:t>
                </a:r>
              </a:p>
              <a:p>
                <a:pPr marL="914400" lvl="1" indent="-457200"/>
                <a:r>
                  <a:rPr lang="en-US" dirty="0">
                    <a:latin typeface="Atkinson Hyperlegible" pitchFamily="2" charset="77"/>
                    <a:ea typeface="JuliaMono" panose="020B0609060300020004" pitchFamily="49" charset="-127"/>
                    <a:cs typeface="JuliaMono" panose="020B0609060300020004" pitchFamily="49" charset="-127"/>
                  </a:rPr>
                  <a:t>Largest </a:t>
                </a:r>
                <a:r>
                  <a:rPr lang="en-US" dirty="0" err="1">
                    <a:latin typeface="Atkinson Hyperlegible" pitchFamily="2" charset="77"/>
                    <a:ea typeface="JuliaMono" panose="020B0609060300020004" pitchFamily="49" charset="-127"/>
                    <a:cs typeface="JuliaMono" panose="020B0609060300020004" pitchFamily="49" charset="-127"/>
                  </a:rPr>
                  <a:t>subcanonical</a:t>
                </a:r>
                <a:r>
                  <a:rPr lang="en-US" dirty="0">
                    <a:latin typeface="Atkinson Hyperlegible" pitchFamily="2" charset="77"/>
                    <a:ea typeface="JuliaMono" panose="020B0609060300020004" pitchFamily="49" charset="-127"/>
                    <a:cs typeface="JuliaMono" panose="020B0609060300020004" pitchFamily="49" charset="-127"/>
                  </a:rPr>
                  <a:t> coverage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31CE22-7242-E4DD-0171-D343A87A11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357842"/>
              </a:xfrm>
              <a:prstGeom prst="rect">
                <a:avLst/>
              </a:prstGeom>
              <a:blipFill>
                <a:blip r:embed="rId2"/>
                <a:stretch>
                  <a:fillRect l="-2894" t="-5263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70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88F0-269D-36F9-0C7D-AAF0F550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Central Claim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408B1-424C-7306-A92B-011B866FA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45381"/>
                <a:ext cx="7886700" cy="395627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600" dirty="0"/>
                  <a:t>Given category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3600" dirty="0"/>
                  <a:t>,</a:t>
                </a:r>
              </a:p>
              <a:p>
                <a:pPr marL="0" indent="0" algn="ctr">
                  <a:buNone/>
                </a:pPr>
                <a:r>
                  <a:rPr lang="en-US" sz="3600" dirty="0"/>
                  <a:t>can model pattern matching in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36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3600" dirty="0"/>
                  <a:t>if</a:t>
                </a:r>
              </a:p>
              <a:p>
                <a:pPr marL="457200" lvl="1" indent="0" algn="ctr">
                  <a:buNone/>
                </a:pPr>
                <a:r>
                  <a:rPr lang="en-US" sz="3600" dirty="0"/>
                  <a:t>legal LHS-patterns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</a:t>
                </a:r>
              </a:p>
              <a:p>
                <a:pPr marL="457200" lvl="1" indent="0" algn="ctr">
                  <a:buNone/>
                </a:pPr>
                <a:r>
                  <a:rPr lang="en-US" sz="3600" dirty="0"/>
                  <a:t>covers in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3600" dirty="0"/>
                  <a:t>’s canonical coverage  	</a:t>
                </a:r>
              </a:p>
              <a:p>
                <a:pPr marL="0" indent="0" algn="ctr">
                  <a:buNone/>
                </a:pP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408B1-424C-7306-A92B-011B866FA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45381"/>
                <a:ext cx="7886700" cy="3956277"/>
              </a:xfrm>
              <a:blipFill>
                <a:blip r:embed="rId2"/>
                <a:stretch>
                  <a:fillRect t="-3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AA84F-AF95-4B10-1000-40B1ACFC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C10-840E-3EB4-9302-D3CAACFD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Matching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0BFEA-E602-2DB5-44C1-8C172E9E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31CE22-7242-E4DD-0171-D343A87A113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8549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tkinson Hyperlegible" pitchFamily="2" charset="77"/>
                    <a:ea typeface="JuliaMono" panose="020B0609060300020004" pitchFamily="49" charset="-127"/>
                    <a:cs typeface="JuliaMono" panose="020B0609060300020004" pitchFamily="49" charset="-127"/>
                  </a:rPr>
                  <a:t>Slice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JuliaMono" panose="020B0609060300020004" pitchFamily="49" charset="-127"/>
                      </a:rPr>
                      <m:t>𝒞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JuliaMono" panose="020B0609060300020004" pitchFamily="49" charset="-127"/>
                      </a:rPr>
                      <m:t>/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JuliaMono" panose="020B0609060300020004" pitchFamily="49" charset="-127"/>
                      </a:rPr>
                      <m:t>𝑇</m:t>
                    </m:r>
                  </m:oMath>
                </a14:m>
                <a:endParaRPr lang="en-US" sz="3200" dirty="0">
                  <a:latin typeface="Atkinson Hyperlegible" pitchFamily="2" charset="77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marL="1371600" lvl="2" indent="-457200"/>
                <a:r>
                  <a:rPr lang="en-US" sz="2400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JuliaMono" panose="020B0609060300020004" pitchFamily="49" charset="-127"/>
                      </a:rPr>
                      <m:t>𝑇</m:t>
                    </m:r>
                  </m:oMath>
                </a14:m>
                <a:r>
                  <a:rPr lang="en-US" sz="2400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-indexed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JuliaMono" panose="020B0609060300020004" pitchFamily="49" charset="-127"/>
                      </a:rPr>
                      <m:t>𝒞</m:t>
                    </m:r>
                  </m:oMath>
                </a14:m>
                <a:r>
                  <a:rPr lang="en-US" sz="2400" dirty="0">
                    <a:latin typeface="Atkinson Hyperlegible" pitchFamily="2" charset="77"/>
                    <a:ea typeface="JuliaMono" panose="020B0609060300020004" pitchFamily="49" charset="-127"/>
                    <a:cs typeface="JuliaMono" panose="020B0609060300020004" pitchFamily="49" charset="-127"/>
                  </a:rPr>
                  <a:t>-objects	</a:t>
                </a:r>
                <a:r>
                  <a:rPr lang="en-US" sz="2400" b="0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 </a:t>
                </a:r>
              </a:p>
              <a:p>
                <a:pPr marL="457200" indent="-457200"/>
                <a:r>
                  <a:rPr lang="en-US" sz="3200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Subcanonical coverage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JuliaMono" panose="020B0609060300020004" pitchFamily="49" charset="-127"/>
                      </a:rPr>
                      <m:t>𝒞</m:t>
                    </m:r>
                  </m:oMath>
                </a14:m>
                <a:endParaRPr lang="en-US" dirty="0"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marL="457200" lvl="1" indent="0">
                  <a:buNone/>
                </a:pPr>
                <a:r>
                  <a:rPr lang="en-US" sz="3200" b="0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↪</m:t>
                    </m:r>
                  </m:oMath>
                </a14:m>
                <a:r>
                  <a:rPr lang="en-US" sz="3200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 </a:t>
                </a:r>
                <a:r>
                  <a:rPr lang="en-US" sz="3200" dirty="0" err="1">
                    <a:ea typeface="JuliaMono" panose="020B0609060300020004" pitchFamily="49" charset="-127"/>
                    <a:cs typeface="JuliaMono" panose="020B0609060300020004" pitchFamily="49" charset="-127"/>
                  </a:rPr>
                  <a:t>subcanonical</a:t>
                </a:r>
                <a:r>
                  <a:rPr lang="en-US" sz="3200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JuliaMono" panose="020B0609060300020004" pitchFamily="49" charset="-127"/>
                      </a:rPr>
                      <m:t>𝒞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JuliaMono" panose="020B0609060300020004" pitchFamily="49" charset="-127"/>
                      </a:rPr>
                      <m:t>/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JuliaMono" panose="020B0609060300020004" pitchFamily="49" charset="-127"/>
                      </a:rPr>
                      <m:t>𝑇</m:t>
                    </m:r>
                  </m:oMath>
                </a14:m>
                <a:endParaRPr lang="en-US" sz="3200" dirty="0"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marL="457200" lvl="1" indent="0">
                  <a:buNone/>
                </a:pPr>
                <a:r>
                  <a:rPr lang="en-US" sz="3200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𝑈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⇒{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: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→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𝑖𝑑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JuliaMono" panose="020B0609060300020004" pitchFamily="49" charset="-127"/>
                        <a:cs typeface="JuliaMono" panose="020B0609060300020004" pitchFamily="49" charset="-127"/>
                      </a:rPr>
                      <m:t>}</m:t>
                    </m:r>
                  </m:oMath>
                </a14:m>
                <a:endParaRPr lang="en-US" sz="3200" dirty="0"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lvl="1"/>
                <a:r>
                  <a:rPr lang="en-US" i="1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Fundamental theorem of </a:t>
                </a:r>
                <a:r>
                  <a:rPr lang="en-US" i="1" dirty="0" err="1">
                    <a:ea typeface="JuliaMono" panose="020B0609060300020004" pitchFamily="49" charset="-127"/>
                    <a:cs typeface="JuliaMono" panose="020B0609060300020004" pitchFamily="49" charset="-127"/>
                  </a:rPr>
                  <a:t>topos</a:t>
                </a:r>
                <a:r>
                  <a:rPr lang="en-US" i="1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 theory</a:t>
                </a:r>
              </a:p>
              <a:p>
                <a:r>
                  <a:rPr lang="en-US" sz="3600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Amalgamate branches</a:t>
                </a:r>
              </a:p>
              <a:p>
                <a:pPr lvl="1"/>
                <a:r>
                  <a:rPr lang="en-US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index-respecting way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31CE22-7242-E4DD-0171-D343A87A113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854901"/>
              </a:xfrm>
              <a:prstGeom prst="rect">
                <a:avLst/>
              </a:prstGeom>
              <a:blipFill>
                <a:blip r:embed="rId2"/>
                <a:stretch>
                  <a:fillRect l="-3215" t="-4262" b="-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4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6113-965A-53EE-E8B7-11F9B384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Saturation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9C89-40FA-40FD-DB70-5D1648013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108"/>
            <a:ext cx="4894869" cy="20411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Operations on coverages</a:t>
            </a:r>
          </a:p>
          <a:p>
            <a:pPr lvl="1"/>
            <a:r>
              <a:rPr lang="en-US" dirty="0"/>
              <a:t>Sheaves invariant under op</a:t>
            </a:r>
          </a:p>
          <a:p>
            <a:r>
              <a:rPr lang="en-US" dirty="0"/>
              <a:t>Canonical coverage</a:t>
            </a:r>
          </a:p>
          <a:p>
            <a:pPr lvl="1"/>
            <a:r>
              <a:rPr lang="en-US" dirty="0"/>
              <a:t>Must contain results of saturation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F0D68-3AF8-35EB-A6AA-769F64F5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54A74-3DC1-62AE-19CA-C5C53EDFA96D}"/>
              </a:ext>
            </a:extLst>
          </p:cNvPr>
          <p:cNvSpPr txBox="1"/>
          <p:nvPr/>
        </p:nvSpPr>
        <p:spPr>
          <a:xfrm>
            <a:off x="5699466" y="2739420"/>
            <a:ext cx="19501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6604A6-F154-D8DE-D799-D456199034F6}"/>
                  </a:ext>
                </a:extLst>
              </p:cNvPr>
              <p:cNvSpPr txBox="1"/>
              <p:nvPr/>
            </p:nvSpPr>
            <p:spPr>
              <a:xfrm>
                <a:off x="5199039" y="1961979"/>
                <a:ext cx="3140364" cy="1924213"/>
              </a:xfrm>
              <a:prstGeom prst="cloudCallout">
                <a:avLst>
                  <a:gd name="adj1" fmla="val -50539"/>
                  <a:gd name="adj2" fmla="val 74980"/>
                </a:avLst>
              </a:prstGeom>
              <a:solidFill>
                <a:srgbClr val="012E7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6604A6-F154-D8DE-D799-D45619903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039" y="1961979"/>
                <a:ext cx="3140364" cy="1924213"/>
              </a:xfrm>
              <a:prstGeom prst="cloudCallout">
                <a:avLst>
                  <a:gd name="adj1" fmla="val -50539"/>
                  <a:gd name="adj2" fmla="val 7498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83C2A2-0ABC-1C58-3210-E8B14D3F1C23}"/>
                  </a:ext>
                </a:extLst>
              </p:cNvPr>
              <p:cNvSpPr txBox="1"/>
              <p:nvPr/>
            </p:nvSpPr>
            <p:spPr>
              <a:xfrm>
                <a:off x="4752444" y="3227097"/>
                <a:ext cx="3411012" cy="562213"/>
              </a:xfrm>
              <a:prstGeom prst="cloudCallout">
                <a:avLst>
                  <a:gd name="adj1" fmla="val -37892"/>
                  <a:gd name="adj2" fmla="val 100286"/>
                </a:avLst>
              </a:prstGeom>
              <a:solidFill>
                <a:srgbClr val="012E7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𝜄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≅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83C2A2-0ABC-1C58-3210-E8B14D3F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444" y="3227097"/>
                <a:ext cx="3411012" cy="562213"/>
              </a:xfrm>
              <a:prstGeom prst="cloudCallout">
                <a:avLst>
                  <a:gd name="adj1" fmla="val -37892"/>
                  <a:gd name="adj2" fmla="val 100286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B9DCA0-EF4B-1D24-2CC5-B232E5A791AE}"/>
                  </a:ext>
                </a:extLst>
              </p:cNvPr>
              <p:cNvSpPr txBox="1"/>
              <p:nvPr/>
            </p:nvSpPr>
            <p:spPr>
              <a:xfrm>
                <a:off x="4508593" y="2731240"/>
                <a:ext cx="4331853" cy="1405533"/>
              </a:xfrm>
              <a:prstGeom prst="cloudCallout">
                <a:avLst>
                  <a:gd name="adj1" fmla="val -36398"/>
                  <a:gd name="adj2" fmla="val 75643"/>
                </a:avLst>
              </a:prstGeom>
              <a:solidFill>
                <a:srgbClr val="012E7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bg1"/>
                          </a:solidFill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B9DCA0-EF4B-1D24-2CC5-B232E5A79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93" y="2731240"/>
                <a:ext cx="4331853" cy="1405533"/>
              </a:xfrm>
              <a:prstGeom prst="cloudCallout">
                <a:avLst>
                  <a:gd name="adj1" fmla="val -36398"/>
                  <a:gd name="adj2" fmla="val 7564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F7A16BF-E43A-E191-ABC2-6A3818683423}"/>
              </a:ext>
            </a:extLst>
          </p:cNvPr>
          <p:cNvSpPr txBox="1"/>
          <p:nvPr/>
        </p:nvSpPr>
        <p:spPr>
          <a:xfrm>
            <a:off x="428001" y="3633173"/>
            <a:ext cx="52714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tkinson Hyperlegible" pitchFamily="2" charset="77"/>
              </a:rPr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tkinson Hyperlegible" pitchFamily="2" charset="77"/>
              </a:rPr>
              <a:t>Adding all isomorphisms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tkinson Hyperlegible" pitchFamily="2" charset="77"/>
              </a:rPr>
              <a:t>Composing coverages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tkinson Hyperlegible" pitchFamily="2" charset="77"/>
              </a:rPr>
              <a:t>Pulling back by any arrow</a:t>
            </a:r>
          </a:p>
        </p:txBody>
      </p:sp>
    </p:spTree>
    <p:extLst>
      <p:ext uri="{BB962C8B-B14F-4D97-AF65-F5344CB8AC3E}">
        <p14:creationId xmlns:p14="http://schemas.microsoft.com/office/powerpoint/2010/main" val="123833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6" grpId="1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6113-965A-53EE-E8B7-11F9B384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Recreating 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9C89-40FA-40FD-DB70-5D164801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F0D68-3AF8-35EB-A6AA-769F64F5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682C2-CC90-20AB-A51F-DA5BDC19CE19}"/>
              </a:ext>
            </a:extLst>
          </p:cNvPr>
          <p:cNvSpPr txBox="1"/>
          <p:nvPr/>
        </p:nvSpPr>
        <p:spPr>
          <a:xfrm>
            <a:off x="1018077" y="1434992"/>
            <a:ext cx="1625297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case x of</a:t>
            </a:r>
          </a:p>
          <a:p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 y =&gt; f 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904D8-5434-B4B2-10FD-83AB8BFC09E5}"/>
                  </a:ext>
                </a:extLst>
              </p:cNvPr>
              <p:cNvSpPr txBox="1"/>
              <p:nvPr/>
            </p:nvSpPr>
            <p:spPr>
              <a:xfrm>
                <a:off x="2988170" y="3719580"/>
                <a:ext cx="2846717" cy="5643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904D8-5434-B4B2-10FD-83AB8BFC0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170" y="3719580"/>
                <a:ext cx="2846717" cy="564385"/>
              </a:xfrm>
              <a:prstGeom prst="rect">
                <a:avLst/>
              </a:prstGeom>
              <a:blipFill>
                <a:blip r:embed="rId2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EBE9D8A-FDBB-D2BC-2C89-73B80757CE39}"/>
              </a:ext>
            </a:extLst>
          </p:cNvPr>
          <p:cNvSpPr txBox="1"/>
          <p:nvPr/>
        </p:nvSpPr>
        <p:spPr>
          <a:xfrm>
            <a:off x="630738" y="3540107"/>
            <a:ext cx="2399975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case x of</a:t>
            </a:r>
          </a:p>
          <a:p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 (</a:t>
            </a:r>
            <a:r>
              <a:rPr lang="en-US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inl</a:t>
            </a:r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y) =&gt; f y</a:t>
            </a:r>
          </a:p>
          <a:p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 (</a:t>
            </a:r>
            <a:r>
              <a:rPr lang="en-US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inr</a:t>
            </a:r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z) =&gt; g z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83960-6807-914A-46AE-631ADBAF1512}"/>
              </a:ext>
            </a:extLst>
          </p:cNvPr>
          <p:cNvSpPr txBox="1"/>
          <p:nvPr/>
        </p:nvSpPr>
        <p:spPr>
          <a:xfrm>
            <a:off x="5746101" y="3401608"/>
            <a:ext cx="284671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tkinson Hyperlegible" pitchFamily="2" charset="77"/>
              </a:rPr>
              <a:t>If sums stable under pullback (e.g. LCCC)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tkinson Hyperlegible" pitchFamily="2" charset="77"/>
              </a:rPr>
              <a:t>No need to be constructors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4D9A7-033C-3E57-CB61-B232BD47253D}"/>
              </a:ext>
            </a:extLst>
          </p:cNvPr>
          <p:cNvSpPr txBox="1"/>
          <p:nvPr/>
        </p:nvSpPr>
        <p:spPr>
          <a:xfrm>
            <a:off x="274686" y="2332330"/>
            <a:ext cx="3112078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case x y (eq : x = y) of</a:t>
            </a:r>
          </a:p>
          <a:p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 x x </a:t>
            </a:r>
            <a:r>
              <a:rPr lang="en-US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refl</a:t>
            </a:r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=&gt;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875E9-3A46-C793-5378-B270C107C7FE}"/>
                  </a:ext>
                </a:extLst>
              </p:cNvPr>
              <p:cNvSpPr txBox="1"/>
              <p:nvPr/>
            </p:nvSpPr>
            <p:spPr>
              <a:xfrm>
                <a:off x="5436231" y="1573491"/>
                <a:ext cx="34664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en-US" dirty="0">
                    <a:latin typeface="Atkinson Hyperlegible" pitchFamily="2" charset="77"/>
                  </a:rPr>
                  <a:t> is isomorphism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875E9-3A46-C793-5378-B270C107C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231" y="1573491"/>
                <a:ext cx="3466456" cy="369332"/>
              </a:xfrm>
              <a:prstGeom prst="rect">
                <a:avLst/>
              </a:prstGeom>
              <a:blipFill>
                <a:blip r:embed="rId3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EA62D2-062E-53C4-B8D6-14585127C32A}"/>
                  </a:ext>
                </a:extLst>
              </p:cNvPr>
              <p:cNvSpPr txBox="1"/>
              <p:nvPr/>
            </p:nvSpPr>
            <p:spPr>
              <a:xfrm>
                <a:off x="5436231" y="2332330"/>
                <a:ext cx="3466456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tkinson Hyperlegible" pitchFamily="2" charset="77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Atkinson Hyperlegible" pitchFamily="2" charset="77"/>
                  </a:rPr>
                  <a:t> in the model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tkinson Hyperlegible" pitchFamily="2" charset="77"/>
                  </a:rPr>
                  <a:t>No need inductive eq.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EA62D2-062E-53C4-B8D6-14585127C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231" y="2332330"/>
                <a:ext cx="3466456" cy="923330"/>
              </a:xfrm>
              <a:prstGeom prst="rect">
                <a:avLst/>
              </a:prstGeom>
              <a:blipFill>
                <a:blip r:embed="rId4"/>
                <a:stretch>
                  <a:fillRect l="-366" t="-2703" r="-256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641BCB-C41C-66DB-A50F-81D8788475CF}"/>
                  </a:ext>
                </a:extLst>
              </p:cNvPr>
              <p:cNvSpPr txBox="1"/>
              <p:nvPr/>
            </p:nvSpPr>
            <p:spPr>
              <a:xfrm>
                <a:off x="3436474" y="2609329"/>
                <a:ext cx="195010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641BCB-C41C-66DB-A50F-81D87884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474" y="2609329"/>
                <a:ext cx="19501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D8910D-22A2-D595-6452-DB4F0DC7FF0A}"/>
              </a:ext>
            </a:extLst>
          </p:cNvPr>
          <p:cNvSpPr txBox="1"/>
          <p:nvPr/>
        </p:nvSpPr>
        <p:spPr>
          <a:xfrm>
            <a:off x="226240" y="4781324"/>
            <a:ext cx="3208971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case x of</a:t>
            </a:r>
          </a:p>
          <a:p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(</a:t>
            </a:r>
            <a:r>
              <a:rPr lang="en-US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inl</a:t>
            </a:r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y) =&gt; f y</a:t>
            </a:r>
          </a:p>
          <a:p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(</a:t>
            </a:r>
            <a:r>
              <a:rPr lang="en-US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inr</a:t>
            </a:r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(</a:t>
            </a:r>
            <a:r>
              <a:rPr lang="en-US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inl</a:t>
            </a:r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z)) =&gt; g z</a:t>
            </a:r>
          </a:p>
          <a:p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(</a:t>
            </a:r>
            <a:r>
              <a:rPr lang="en-US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inr</a:t>
            </a:r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(</a:t>
            </a:r>
            <a:r>
              <a:rPr lang="en-US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inr</a:t>
            </a:r>
            <a:r>
              <a:rPr lang="en-US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w)) =&gt; h w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0AF6BC-C650-86C2-9031-2571BA50BE22}"/>
                  </a:ext>
                </a:extLst>
              </p:cNvPr>
              <p:cNvSpPr txBox="1"/>
              <p:nvPr/>
            </p:nvSpPr>
            <p:spPr>
              <a:xfrm>
                <a:off x="2667772" y="4913412"/>
                <a:ext cx="4572000" cy="987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0AF6BC-C650-86C2-9031-2571BA50B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772" y="4913412"/>
                <a:ext cx="4572000" cy="987065"/>
              </a:xfrm>
              <a:prstGeom prst="rect">
                <a:avLst/>
              </a:prstGeom>
              <a:blipFill>
                <a:blip r:embed="rId6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649380-C8E8-E4E0-CAFF-FDB917499DAA}"/>
                  </a:ext>
                </a:extLst>
              </p:cNvPr>
              <p:cNvSpPr txBox="1"/>
              <p:nvPr/>
            </p:nvSpPr>
            <p:spPr>
              <a:xfrm>
                <a:off x="3436474" y="1573491"/>
                <a:ext cx="195010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649380-C8E8-E4E0-CAFF-FDB91749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474" y="1573491"/>
                <a:ext cx="19501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71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10" grpId="0" build="p" animBg="1"/>
      <p:bldP spid="11" grpId="0" animBg="1"/>
      <p:bldP spid="13" grpId="0" animBg="1"/>
      <p:bldP spid="14" grpId="0" build="p" animBg="1"/>
      <p:bldP spid="17" grpId="0" animBg="1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3E2B544-B16E-BC0F-1AA8-56E68C5871A1}"/>
              </a:ext>
            </a:extLst>
          </p:cNvPr>
          <p:cNvSpPr/>
          <p:nvPr/>
        </p:nvSpPr>
        <p:spPr>
          <a:xfrm>
            <a:off x="4754923" y="3174652"/>
            <a:ext cx="516500" cy="516500"/>
          </a:xfrm>
          <a:prstGeom prst="rect">
            <a:avLst/>
          </a:prstGeom>
          <a:noFill/>
          <a:ln w="57150">
            <a:solidFill>
              <a:srgbClr val="012E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C6113-965A-53EE-E8B7-11F9B384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And Pullbacks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F0D68-3AF8-35EB-A6AA-769F64F5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FB573-9830-F520-B64D-DC35E17075D0}"/>
              </a:ext>
            </a:extLst>
          </p:cNvPr>
          <p:cNvSpPr txBox="1"/>
          <p:nvPr/>
        </p:nvSpPr>
        <p:spPr>
          <a:xfrm>
            <a:off x="672860" y="1656619"/>
            <a:ext cx="7424855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case (p q r : Nat)(pf : p + q = r) of</a:t>
            </a:r>
          </a:p>
          <a:p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 p q (</a:t>
            </a:r>
            <a:r>
              <a:rPr lang="en-US" sz="2400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p+q</a:t>
            </a:r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) </a:t>
            </a:r>
            <a:r>
              <a:rPr lang="en-US" sz="2400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refl</a:t>
            </a:r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=&gt; …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7F1F3F-8997-181F-A41B-AD3F79C416F9}"/>
                  </a:ext>
                </a:extLst>
              </p:cNvPr>
              <p:cNvSpPr txBox="1"/>
              <p:nvPr/>
            </p:nvSpPr>
            <p:spPr>
              <a:xfrm>
                <a:off x="6613405" y="4392970"/>
                <a:ext cx="216535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𝑁𝑎𝑡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7F1F3F-8997-181F-A41B-AD3F79C4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05" y="4392970"/>
                <a:ext cx="216535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609D1F-3DBB-9218-5998-7CE791ED03E2}"/>
                  </a:ext>
                </a:extLst>
              </p:cNvPr>
              <p:cNvSpPr txBox="1"/>
              <p:nvPr/>
            </p:nvSpPr>
            <p:spPr>
              <a:xfrm>
                <a:off x="7116787" y="2973727"/>
                <a:ext cx="8194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609D1F-3DBB-9218-5998-7CE791ED0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787" y="2973727"/>
                <a:ext cx="8194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370F37-1C18-1498-3EFD-74EA8339B082}"/>
                  </a:ext>
                </a:extLst>
              </p:cNvPr>
              <p:cNvSpPr txBox="1"/>
              <p:nvPr/>
            </p:nvSpPr>
            <p:spPr>
              <a:xfrm>
                <a:off x="4145323" y="4305806"/>
                <a:ext cx="181956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𝑁𝑎𝑡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370F37-1C18-1498-3EFD-74EA8339B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323" y="4305806"/>
                <a:ext cx="1819564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A7392C-87F7-CE37-47D1-B17A26C5B4D3}"/>
              </a:ext>
            </a:extLst>
          </p:cNvPr>
          <p:cNvCxnSpPr/>
          <p:nvPr/>
        </p:nvCxnSpPr>
        <p:spPr>
          <a:xfrm>
            <a:off x="5055105" y="3166848"/>
            <a:ext cx="2061682" cy="0"/>
          </a:xfrm>
          <a:prstGeom prst="straightConnector1">
            <a:avLst/>
          </a:prstGeom>
          <a:ln w="57150">
            <a:solidFill>
              <a:srgbClr val="012E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E557F7-A990-A14B-EEB9-70F511FD84D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964887" y="4577636"/>
            <a:ext cx="648518" cy="0"/>
          </a:xfrm>
          <a:prstGeom prst="straightConnector1">
            <a:avLst/>
          </a:prstGeom>
          <a:ln w="57150">
            <a:solidFill>
              <a:srgbClr val="012E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550572-2F5B-B8A1-6E42-278640A02B19}"/>
              </a:ext>
            </a:extLst>
          </p:cNvPr>
          <p:cNvCxnSpPr>
            <a:cxnSpLocks/>
          </p:cNvCxnSpPr>
          <p:nvPr/>
        </p:nvCxnSpPr>
        <p:spPr>
          <a:xfrm>
            <a:off x="4754923" y="3351514"/>
            <a:ext cx="0" cy="954292"/>
          </a:xfrm>
          <a:prstGeom prst="straightConnector1">
            <a:avLst/>
          </a:prstGeom>
          <a:ln w="57150">
            <a:solidFill>
              <a:srgbClr val="012E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2C7263-09DD-E8B8-ABCC-C135306E1275}"/>
              </a:ext>
            </a:extLst>
          </p:cNvPr>
          <p:cNvCxnSpPr>
            <a:cxnSpLocks/>
          </p:cNvCxnSpPr>
          <p:nvPr/>
        </p:nvCxnSpPr>
        <p:spPr>
          <a:xfrm>
            <a:off x="7414995" y="3343059"/>
            <a:ext cx="1973" cy="1049911"/>
          </a:xfrm>
          <a:prstGeom prst="straightConnector1">
            <a:avLst/>
          </a:prstGeom>
          <a:ln w="57150">
            <a:solidFill>
              <a:srgbClr val="012E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C33CD39-EFC0-E40A-D362-FE302C0EC3BD}"/>
                  </a:ext>
                </a:extLst>
              </p:cNvPr>
              <p:cNvSpPr txBox="1"/>
              <p:nvPr/>
            </p:nvSpPr>
            <p:spPr>
              <a:xfrm>
                <a:off x="5497800" y="4915505"/>
                <a:ext cx="15543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C33CD39-EFC0-E40A-D362-FE302C0EC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800" y="4915505"/>
                <a:ext cx="1554355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C148F89-FFEA-D9B3-C51C-65960F5D6575}"/>
                  </a:ext>
                </a:extLst>
              </p:cNvPr>
              <p:cNvSpPr txBox="1"/>
              <p:nvPr/>
            </p:nvSpPr>
            <p:spPr>
              <a:xfrm>
                <a:off x="7325182" y="3620622"/>
                <a:ext cx="15543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𝑟𝑒𝑓𝑙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C148F89-FFEA-D9B3-C51C-65960F5D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182" y="3620622"/>
                <a:ext cx="155435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CFAAB5-5F40-A4D8-12F4-6A068541BF08}"/>
                  </a:ext>
                </a:extLst>
              </p:cNvPr>
              <p:cNvSpPr txBox="1"/>
              <p:nvPr/>
            </p:nvSpPr>
            <p:spPr>
              <a:xfrm>
                <a:off x="5308769" y="2797516"/>
                <a:ext cx="15543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CFAAB5-5F40-A4D8-12F4-6A068541B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769" y="2797516"/>
                <a:ext cx="155435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F10A3C-722F-C38A-0353-74821D23ABCC}"/>
                  </a:ext>
                </a:extLst>
              </p:cNvPr>
              <p:cNvSpPr txBox="1"/>
              <p:nvPr/>
            </p:nvSpPr>
            <p:spPr>
              <a:xfrm>
                <a:off x="2794795" y="3567142"/>
                <a:ext cx="19601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𝑟𝑒𝑓𝑙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F10A3C-722F-C38A-0353-74821D23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795" y="3567142"/>
                <a:ext cx="1960128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0B779357-62B8-2003-4904-C4BDF0912301}"/>
              </a:ext>
            </a:extLst>
          </p:cNvPr>
          <p:cNvSpPr/>
          <p:nvPr/>
        </p:nvSpPr>
        <p:spPr>
          <a:xfrm>
            <a:off x="370273" y="4439649"/>
            <a:ext cx="2687782" cy="15234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tkinson Hyperlegible" pitchFamily="2" charset="77"/>
              </a:rPr>
              <a:t>Semantic unification/</a:t>
            </a:r>
          </a:p>
          <a:p>
            <a:pPr algn="ctr"/>
            <a:r>
              <a:rPr lang="en-US" sz="2400" dirty="0">
                <a:latin typeface="Atkinson Hyperlegible" pitchFamily="2" charset="77"/>
              </a:rPr>
              <a:t>dot patterns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7805E3-14E3-053C-91E8-B1FEEFC0257B}"/>
                  </a:ext>
                </a:extLst>
              </p:cNvPr>
              <p:cNvSpPr txBox="1"/>
              <p:nvPr/>
            </p:nvSpPr>
            <p:spPr>
              <a:xfrm>
                <a:off x="3235542" y="2982182"/>
                <a:ext cx="181956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𝑁𝑎𝑡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7805E3-14E3-053C-91E8-B1FEEFC0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42" y="2982182"/>
                <a:ext cx="1819564" cy="36933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loud Callout 46">
            <a:extLst>
              <a:ext uri="{FF2B5EF4-FFF2-40B4-BE49-F238E27FC236}">
                <a16:creationId xmlns:a16="http://schemas.microsoft.com/office/drawing/2014/main" id="{85C5A9B7-1DF0-A4FE-0A63-BD9C7CCA609B}"/>
              </a:ext>
            </a:extLst>
          </p:cNvPr>
          <p:cNvSpPr/>
          <p:nvPr/>
        </p:nvSpPr>
        <p:spPr>
          <a:xfrm>
            <a:off x="231656" y="2949183"/>
            <a:ext cx="2309476" cy="1028898"/>
          </a:xfrm>
          <a:prstGeom prst="cloudCallout">
            <a:avLst>
              <a:gd name="adj1" fmla="val 60267"/>
              <a:gd name="adj2" fmla="val 230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tkinson Hyperlegible" pitchFamily="2" charset="77"/>
              </a:rPr>
              <a:t>Singleton cover</a:t>
            </a:r>
          </a:p>
        </p:txBody>
      </p:sp>
    </p:spTree>
    <p:extLst>
      <p:ext uri="{BB962C8B-B14F-4D97-AF65-F5344CB8AC3E}">
        <p14:creationId xmlns:p14="http://schemas.microsoft.com/office/powerpoint/2010/main" val="266740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6" grpId="0" animBg="1"/>
      <p:bldP spid="9" grpId="0" animBg="1"/>
      <p:bldP spid="10" grpId="0" animBg="1"/>
      <p:bldP spid="30" grpId="0"/>
      <p:bldP spid="31" grpId="0"/>
      <p:bldP spid="32" grpId="0"/>
      <p:bldP spid="33" grpId="0"/>
      <p:bldP spid="37" grpId="0" animBg="1"/>
      <p:bldP spid="8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4B46-5228-A915-396E-B8AC437F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E399F-7866-FB04-E8D0-9DDE8130BD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Decidability</a:t>
                </a:r>
              </a:p>
              <a:p>
                <a:pPr lvl="1"/>
                <a:r>
                  <a:rPr lang="en-US" dirty="0"/>
                  <a:t>Canonical coverage only gives semantics</a:t>
                </a:r>
              </a:p>
              <a:p>
                <a:pPr lvl="1"/>
                <a:r>
                  <a:rPr lang="en-US" dirty="0"/>
                  <a:t>e.g. </a:t>
                </a:r>
                <a:r>
                  <a:rPr lang="en-US" dirty="0">
                    <a:highlight>
                      <a:srgbClr val="C0C0C0"/>
                    </a:highlight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rPr>
                  <a:t>repeat</a:t>
                </a:r>
                <a:r>
                  <a:rPr lang="en-US" dirty="0"/>
                  <a:t> example</a:t>
                </a:r>
              </a:p>
              <a:p>
                <a:pPr lvl="1"/>
                <a:r>
                  <a:rPr lang="en-US" dirty="0" err="1"/>
                  <a:t>Typechecker</a:t>
                </a:r>
                <a:r>
                  <a:rPr lang="en-US" dirty="0"/>
                  <a:t>: decide if patterns are covering</a:t>
                </a:r>
              </a:p>
              <a:p>
                <a:r>
                  <a:rPr lang="en-US" dirty="0"/>
                  <a:t>Sheaves imply K</a:t>
                </a:r>
              </a:p>
              <a:p>
                <a:pPr lvl="1"/>
                <a:r>
                  <a:rPr lang="en-US" dirty="0"/>
                  <a:t>Pullback -&gt; Deletion rule	</a:t>
                </a:r>
              </a:p>
              <a:p>
                <a:pPr lvl="1"/>
                <a:r>
                  <a:rPr lang="en-US" dirty="0"/>
                  <a:t>Incompatible with </a:t>
                </a:r>
                <a:r>
                  <a:rPr lang="en-US" dirty="0" err="1"/>
                  <a:t>HoTT</a:t>
                </a:r>
                <a:endParaRPr lang="en-US" dirty="0"/>
              </a:p>
              <a:p>
                <a:pPr lvl="2"/>
                <a:r>
                  <a:rPr lang="en-US" dirty="0"/>
                  <a:t>Need 2-sheaves?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-sheaves?</a:t>
                </a:r>
              </a:p>
              <a:p>
                <a:r>
                  <a:rPr lang="en-US" dirty="0"/>
                  <a:t>Needs extensional model</a:t>
                </a:r>
              </a:p>
              <a:p>
                <a:pPr lvl="1"/>
                <a:r>
                  <a:rPr lang="en-US" dirty="0"/>
                  <a:t>But not necessarily extensional source lang.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E399F-7866-FB04-E8D0-9DDE8130B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633FE-DB9B-4E1A-B215-C8582CB2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4B46-5228-A915-396E-B8AC437F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/>
              <a:t>Next?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399F-7866-FB04-E8D0-9DDE8130B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Recursion/termination</a:t>
            </a:r>
          </a:p>
          <a:p>
            <a:r>
              <a:rPr lang="en-US" dirty="0"/>
              <a:t>With-patterns, open contexts</a:t>
            </a:r>
          </a:p>
          <a:p>
            <a:pPr lvl="1"/>
            <a:r>
              <a:rPr lang="en-US" dirty="0"/>
              <a:t>Relation to pullbacks?</a:t>
            </a:r>
          </a:p>
          <a:p>
            <a:r>
              <a:rPr lang="en-US" dirty="0"/>
              <a:t>Modelling overlap</a:t>
            </a:r>
          </a:p>
          <a:p>
            <a:pPr lvl="1"/>
            <a:r>
              <a:rPr lang="en-US" dirty="0"/>
              <a:t>e.g. wildcards _</a:t>
            </a:r>
          </a:p>
          <a:p>
            <a:pPr lvl="1"/>
            <a:r>
              <a:rPr lang="en-US" dirty="0"/>
              <a:t>Framework for making patterns disjoint</a:t>
            </a:r>
          </a:p>
          <a:p>
            <a:pPr lvl="1"/>
            <a:r>
              <a:rPr lang="en-US" dirty="0"/>
              <a:t>Differentiable Programming</a:t>
            </a:r>
          </a:p>
          <a:p>
            <a:pPr lvl="2"/>
            <a:r>
              <a:rPr lang="en-US" dirty="0"/>
              <a:t>smoothness, agree on overlap	</a:t>
            </a:r>
          </a:p>
          <a:p>
            <a:r>
              <a:rPr lang="en-US" dirty="0"/>
              <a:t>Deeper connections with </a:t>
            </a:r>
            <a:r>
              <a:rPr lang="en-US" dirty="0" err="1"/>
              <a:t>Topos</a:t>
            </a:r>
            <a:r>
              <a:rPr lang="en-US" dirty="0"/>
              <a:t>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633FE-DB9B-4E1A-B215-C8582CB2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0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A399-C939-7549-3BC8-78BA6123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225A-5FE1-B590-7C02-D95570FF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WIP, leaving Scotland</a:t>
            </a:r>
            <a:endParaRPr lang="en-US" dirty="0"/>
          </a:p>
          <a:p>
            <a:r>
              <a:rPr lang="en-US" dirty="0"/>
              <a:t>Denotational Semantics for Pattern Matching</a:t>
            </a:r>
          </a:p>
          <a:p>
            <a:pPr lvl="1"/>
            <a:r>
              <a:rPr lang="en-US" dirty="0"/>
              <a:t>Top Level</a:t>
            </a:r>
          </a:p>
          <a:p>
            <a:pPr lvl="1"/>
            <a:r>
              <a:rPr lang="en-US" dirty="0"/>
              <a:t>Non-overlapping</a:t>
            </a:r>
          </a:p>
          <a:p>
            <a:r>
              <a:rPr lang="en-US" dirty="0"/>
              <a:t>Experiment - abstract over:</a:t>
            </a:r>
          </a:p>
          <a:p>
            <a:pPr lvl="1"/>
            <a:r>
              <a:rPr lang="en-US" dirty="0"/>
              <a:t>What’s a pattern</a:t>
            </a:r>
          </a:p>
          <a:p>
            <a:pPr lvl="1"/>
            <a:r>
              <a:rPr lang="en-US" dirty="0"/>
              <a:t>What matches are total</a:t>
            </a:r>
          </a:p>
          <a:p>
            <a:r>
              <a:rPr lang="en-US" dirty="0"/>
              <a:t>Language of sheaves / topologies / coverages</a:t>
            </a:r>
          </a:p>
          <a:p>
            <a:r>
              <a:rPr lang="en-US" dirty="0"/>
              <a:t>New viewpoint, not new result</a:t>
            </a:r>
          </a:p>
          <a:p>
            <a:pPr lvl="1"/>
            <a:r>
              <a:rPr lang="en-US" dirty="0"/>
              <a:t>Has this all been done? Tell us!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4808-0CCB-D2F8-9198-3F256F88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01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3745-5B57-3F12-2162-9CC16F450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E5AE8-5311-E10B-BC55-DD5E1F8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49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6113-965A-53EE-E8B7-11F9B384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Coverages: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9C89-40FA-40FD-DB70-5D164801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canonical coverage:</a:t>
            </a:r>
          </a:p>
          <a:p>
            <a:pPr lvl="1"/>
            <a:r>
              <a:rPr lang="en-US" dirty="0"/>
              <a:t>All objects covered by identity</a:t>
            </a:r>
          </a:p>
          <a:p>
            <a:pPr lvl="1"/>
            <a:r>
              <a:rPr lang="en-US" dirty="0"/>
              <a:t>i.e. variable as LHS of pattern</a:t>
            </a:r>
          </a:p>
          <a:p>
            <a:r>
              <a:rPr lang="en-US" dirty="0"/>
              <a:t>Also covers wildcards</a:t>
            </a:r>
          </a:p>
          <a:p>
            <a:pPr lvl="1"/>
            <a:r>
              <a:rPr lang="en-US" dirty="0"/>
              <a:t>*if no overlap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F0D68-3AF8-35EB-A6AA-769F64F5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631F3-1E75-BD9D-EFC9-7BC6FFF74322}"/>
                  </a:ext>
                </a:extLst>
              </p:cNvPr>
              <p:cNvSpPr txBox="1"/>
              <p:nvPr/>
            </p:nvSpPr>
            <p:spPr>
              <a:xfrm>
                <a:off x="1716118" y="1980899"/>
                <a:ext cx="195010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631F3-1E75-BD9D-EFC9-7BC6FFF74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18" y="1980899"/>
                <a:ext cx="1950108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9B682C2-CC90-20AB-A51F-DA5BDC19CE19}"/>
              </a:ext>
            </a:extLst>
          </p:cNvPr>
          <p:cNvSpPr txBox="1"/>
          <p:nvPr/>
        </p:nvSpPr>
        <p:spPr>
          <a:xfrm>
            <a:off x="4931074" y="1845963"/>
            <a:ext cx="2047695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case x of</a:t>
            </a:r>
          </a:p>
          <a:p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 y =&gt; f y </a:t>
            </a:r>
          </a:p>
        </p:txBody>
      </p:sp>
    </p:spTree>
    <p:extLst>
      <p:ext uri="{BB962C8B-B14F-4D97-AF65-F5344CB8AC3E}">
        <p14:creationId xmlns:p14="http://schemas.microsoft.com/office/powerpoint/2010/main" val="3149261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6113-965A-53EE-E8B7-11F9B384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Coverages: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19C89-40FA-40FD-DB70-5D1648013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29000"/>
                <a:ext cx="7886700" cy="25193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Canonical cover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is LCCC</a:t>
                </a:r>
              </a:p>
              <a:p>
                <a:pPr lvl="2"/>
                <a:r>
                  <a:rPr lang="en-US" dirty="0"/>
                  <a:t>sums commute with pullbacks</a:t>
                </a:r>
              </a:p>
              <a:p>
                <a:pPr lvl="1"/>
                <a:r>
                  <a:rPr lang="en-US" dirty="0"/>
                  <a:t>Generalize to n-</a:t>
                </a:r>
                <a:r>
                  <a:rPr lang="en-US" dirty="0" err="1"/>
                  <a:t>ary</a:t>
                </a:r>
                <a:r>
                  <a:rPr lang="en-US" dirty="0"/>
                  <a:t> sums</a:t>
                </a:r>
              </a:p>
              <a:p>
                <a:pPr lvl="1"/>
                <a:r>
                  <a:rPr lang="en-US" dirty="0"/>
                  <a:t>e.g. constructors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for datatype cover that datatype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19C89-40FA-40FD-DB70-5D1648013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29000"/>
                <a:ext cx="7886700" cy="2519363"/>
              </a:xfrm>
              <a:blipFill>
                <a:blip r:embed="rId2"/>
                <a:stretch>
                  <a:fillRect l="-1447" t="-4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F0D68-3AF8-35EB-A6AA-769F64F5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006AFE-9D9F-7862-0831-B1308FA907E0}"/>
                  </a:ext>
                </a:extLst>
              </p:cNvPr>
              <p:cNvSpPr txBox="1"/>
              <p:nvPr/>
            </p:nvSpPr>
            <p:spPr>
              <a:xfrm>
                <a:off x="1017378" y="1929985"/>
                <a:ext cx="2846717" cy="7217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006AFE-9D9F-7862-0831-B1308FA90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78" y="1929985"/>
                <a:ext cx="2846717" cy="721736"/>
              </a:xfrm>
              <a:prstGeom prst="rect">
                <a:avLst/>
              </a:prstGeom>
              <a:blipFill>
                <a:blip r:embed="rId3"/>
                <a:stretch>
                  <a:fillRect t="-3509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49FB573-9830-F520-B64D-DC35E17075D0}"/>
              </a:ext>
            </a:extLst>
          </p:cNvPr>
          <p:cNvSpPr txBox="1"/>
          <p:nvPr/>
        </p:nvSpPr>
        <p:spPr>
          <a:xfrm>
            <a:off x="4849124" y="1690689"/>
            <a:ext cx="3217652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case x of</a:t>
            </a:r>
          </a:p>
          <a:p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 (</a:t>
            </a:r>
            <a:r>
              <a:rPr lang="en-US" sz="2400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inl</a:t>
            </a:r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y) =&gt; f y</a:t>
            </a:r>
          </a:p>
          <a:p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 (</a:t>
            </a:r>
            <a:r>
              <a:rPr lang="en-US" sz="2400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inr</a:t>
            </a:r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z) =&gt; g z </a:t>
            </a:r>
          </a:p>
        </p:txBody>
      </p:sp>
    </p:spTree>
    <p:extLst>
      <p:ext uri="{BB962C8B-B14F-4D97-AF65-F5344CB8AC3E}">
        <p14:creationId xmlns:p14="http://schemas.microsoft.com/office/powerpoint/2010/main" val="364839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6113-965A-53EE-E8B7-11F9B384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Coverages: Isomorphism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19C89-40FA-40FD-DB70-5D1648013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b="1" dirty="0"/>
                  <a:t>Theorem:</a:t>
                </a:r>
              </a:p>
              <a:p>
                <a:pPr lvl="1"/>
                <a:r>
                  <a:rPr lang="en-US" dirty="0"/>
                  <a:t>Adding isomorphisms to coverage doesn’t change sheaves</a:t>
                </a:r>
              </a:p>
              <a:p>
                <a:r>
                  <a:rPr lang="en-US" dirty="0"/>
                  <a:t>Canonical coverage contains all isomorphisms</a:t>
                </a:r>
              </a:p>
              <a:p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covers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*in extensional model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19C89-40FA-40FD-DB70-5D1648013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F0D68-3AF8-35EB-A6AA-769F64F5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631F3-1E75-BD9D-EFC9-7BC6FFF74322}"/>
                  </a:ext>
                </a:extLst>
              </p:cNvPr>
              <p:cNvSpPr txBox="1"/>
              <p:nvPr/>
            </p:nvSpPr>
            <p:spPr>
              <a:xfrm>
                <a:off x="1716118" y="1980899"/>
                <a:ext cx="195010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631F3-1E75-BD9D-EFC9-7BC6FFF74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18" y="1980899"/>
                <a:ext cx="195010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9B682C2-CC90-20AB-A51F-DA5BDC19CE19}"/>
              </a:ext>
            </a:extLst>
          </p:cNvPr>
          <p:cNvSpPr txBox="1"/>
          <p:nvPr/>
        </p:nvSpPr>
        <p:spPr>
          <a:xfrm>
            <a:off x="4931074" y="1845963"/>
            <a:ext cx="2406986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case x of</a:t>
            </a:r>
          </a:p>
          <a:p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 </a:t>
            </a:r>
            <a:r>
              <a:rPr lang="en-US" sz="2400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i</a:t>
            </a:r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y =&gt; f y </a:t>
            </a:r>
          </a:p>
        </p:txBody>
      </p:sp>
    </p:spTree>
    <p:extLst>
      <p:ext uri="{BB962C8B-B14F-4D97-AF65-F5344CB8AC3E}">
        <p14:creationId xmlns:p14="http://schemas.microsoft.com/office/powerpoint/2010/main" val="2420026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6113-965A-53EE-E8B7-11F9B384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Coverages: Nesting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19C89-40FA-40FD-DB70-5D1648013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861" y="3631721"/>
                <a:ext cx="7886700" cy="291444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Theorem: </a:t>
                </a:r>
                <a:r>
                  <a:rPr lang="en-US" dirty="0"/>
                  <a:t>Closing coverages under composition doesn’t change sheaves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canonical 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canonical cover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also canonical covers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i.e. split on variable in a pattern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19C89-40FA-40FD-DB70-5D1648013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861" y="3631721"/>
                <a:ext cx="7886700" cy="2914443"/>
              </a:xfrm>
              <a:blipFill>
                <a:blip r:embed="rId2"/>
                <a:stretch>
                  <a:fillRect l="-1286" t="-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F0D68-3AF8-35EB-A6AA-769F64F5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FB573-9830-F520-B64D-DC35E17075D0}"/>
              </a:ext>
            </a:extLst>
          </p:cNvPr>
          <p:cNvSpPr txBox="1"/>
          <p:nvPr/>
        </p:nvSpPr>
        <p:spPr>
          <a:xfrm>
            <a:off x="2145821" y="1656619"/>
            <a:ext cx="4852358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case x of</a:t>
            </a:r>
          </a:p>
          <a:p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 (</a:t>
            </a:r>
            <a:r>
              <a:rPr lang="en-US" sz="2400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inl</a:t>
            </a:r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y) =&gt; f y</a:t>
            </a:r>
          </a:p>
          <a:p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 (</a:t>
            </a:r>
            <a:r>
              <a:rPr lang="en-US" sz="2400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inr</a:t>
            </a:r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(</a:t>
            </a:r>
            <a:r>
              <a:rPr lang="en-US" sz="2400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inl</a:t>
            </a:r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z)) =&gt; g z</a:t>
            </a:r>
          </a:p>
          <a:p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 (</a:t>
            </a:r>
            <a:r>
              <a:rPr lang="en-US" sz="2400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inr</a:t>
            </a:r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(</a:t>
            </a:r>
            <a:r>
              <a:rPr lang="en-US" sz="2400" dirty="0" err="1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inr</a:t>
            </a:r>
            <a:r>
              <a:rPr lang="en-US" sz="2400" dirty="0"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w)) =&gt; h w  </a:t>
            </a:r>
          </a:p>
        </p:txBody>
      </p:sp>
    </p:spTree>
    <p:extLst>
      <p:ext uri="{BB962C8B-B14F-4D97-AF65-F5344CB8AC3E}">
        <p14:creationId xmlns:p14="http://schemas.microsoft.com/office/powerpoint/2010/main" val="771582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6113-965A-53EE-E8B7-11F9B384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19C89-40FA-40FD-DB70-5D1648013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56959"/>
                <a:ext cx="7886700" cy="3761326"/>
              </a:xfrm>
            </p:spPr>
            <p:txBody>
              <a:bodyPr>
                <a:normAutofit/>
              </a:bodyPr>
              <a:lstStyle/>
              <a:p>
                <a:endParaRPr lang="en-US" b="0" dirty="0"/>
              </a:p>
              <a:p>
                <a:r>
                  <a:rPr lang="en-US" b="1" dirty="0"/>
                  <a:t>Theorem: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covers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Pullback by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doesn’t change sheaves</a:t>
                </a:r>
              </a:p>
              <a:p>
                <a:pPr lvl="1"/>
                <a:r>
                  <a:rPr lang="en-US" b="0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can cover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19C89-40FA-40FD-DB70-5D1648013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56959"/>
                <a:ext cx="7886700" cy="3761326"/>
              </a:xfrm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F0D68-3AF8-35EB-A6AA-769F64F5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56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6113-965A-53EE-E8B7-11F9B384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and Pullbacks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19C89-40FA-40FD-DB70-5D1648013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56959"/>
                <a:ext cx="7886700" cy="37613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covers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Have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Then pullback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canonical cover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Semantic version of unification</a:t>
                </a:r>
              </a:p>
              <a:p>
                <a:r>
                  <a:rPr lang="en-US" b="0" dirty="0"/>
                  <a:t>Does NOT require equality to be inductive</a:t>
                </a:r>
              </a:p>
              <a:p>
                <a:pPr lvl="1"/>
                <a:r>
                  <a:rPr lang="en-US" dirty="0"/>
                  <a:t>e.g. OTT</a:t>
                </a:r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19C89-40FA-40FD-DB70-5D1648013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56959"/>
                <a:ext cx="7886700" cy="3761326"/>
              </a:xfrm>
              <a:blipFill>
                <a:blip r:embed="rId2"/>
                <a:stretch>
                  <a:fillRect l="-1447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F0D68-3AF8-35EB-A6AA-769F64F5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A2E9-2EA7-D1BA-732C-9D72D61F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528C-7C82-6B5C-331A-CB10D7E08A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5946" y="2936143"/>
            <a:ext cx="7192107" cy="1416050"/>
          </a:xfrm>
        </p:spPr>
        <p:txBody>
          <a:bodyPr/>
          <a:lstStyle/>
          <a:p>
            <a:r>
              <a:rPr lang="en-US" dirty="0"/>
              <a:t>repeat : (n : Nat) -&gt; A -&gt; </a:t>
            </a:r>
            <a:r>
              <a:rPr lang="en-US" dirty="0" err="1"/>
              <a:t>Vec</a:t>
            </a:r>
            <a:r>
              <a:rPr lang="en-US" dirty="0"/>
              <a:t> A n</a:t>
            </a:r>
          </a:p>
          <a:p>
            <a:r>
              <a:rPr lang="en-US" dirty="0"/>
              <a:t>repeat zero x = nil</a:t>
            </a:r>
          </a:p>
          <a:p>
            <a:r>
              <a:rPr lang="en-US" dirty="0"/>
              <a:t>repeat (</a:t>
            </a:r>
            <a:r>
              <a:rPr lang="en-US" dirty="0" err="1"/>
              <a:t>suc</a:t>
            </a:r>
            <a:r>
              <a:rPr lang="en-US" dirty="0"/>
              <a:t> n) x = cons x (repeat n x)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E672AB3E-9FB3-7CD9-0E25-B80345FD3646}"/>
              </a:ext>
            </a:extLst>
          </p:cNvPr>
          <p:cNvSpPr/>
          <p:nvPr/>
        </p:nvSpPr>
        <p:spPr>
          <a:xfrm>
            <a:off x="888024" y="4832716"/>
            <a:ext cx="2593730" cy="1172430"/>
          </a:xfrm>
          <a:prstGeom prst="borderCallout1">
            <a:avLst>
              <a:gd name="adj1" fmla="val 360"/>
              <a:gd name="adj2" fmla="val 69972"/>
              <a:gd name="adj3" fmla="val -89532"/>
              <a:gd name="adj4" fmla="val 113871"/>
            </a:avLst>
          </a:prstGeom>
          <a:solidFill>
            <a:srgbClr val="012E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(x : A)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---------------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Vec</a:t>
            </a:r>
            <a:r>
              <a:rPr lang="en-US" dirty="0">
                <a:solidFill>
                  <a:schemeClr val="bg1"/>
                </a:solidFill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A zero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0974A150-4D70-D9ED-2D7E-33C8090B80E2}"/>
              </a:ext>
            </a:extLst>
          </p:cNvPr>
          <p:cNvSpPr/>
          <p:nvPr/>
        </p:nvSpPr>
        <p:spPr>
          <a:xfrm>
            <a:off x="6104793" y="5178546"/>
            <a:ext cx="2593730" cy="1314323"/>
          </a:xfrm>
          <a:prstGeom prst="borderCallout1">
            <a:avLst>
              <a:gd name="adj1" fmla="val 360"/>
              <a:gd name="adj2" fmla="val 69972"/>
              <a:gd name="adj3" fmla="val -73784"/>
              <a:gd name="adj4" fmla="val 10480"/>
            </a:avLst>
          </a:prstGeom>
          <a:solidFill>
            <a:srgbClr val="012E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(n : Nat)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(x : A)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---------------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Vec</a:t>
            </a:r>
            <a:r>
              <a:rPr lang="en-US" dirty="0">
                <a:solidFill>
                  <a:schemeClr val="bg1"/>
                </a:solidFill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A (</a:t>
            </a:r>
            <a:r>
              <a:rPr lang="en-US" dirty="0" err="1">
                <a:solidFill>
                  <a:schemeClr val="bg1"/>
                </a:solidFill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suc</a:t>
            </a:r>
            <a:r>
              <a:rPr lang="en-US" dirty="0">
                <a:solidFill>
                  <a:schemeClr val="bg1"/>
                </a:solidFill>
                <a:latin typeface="JuliaMono" panose="020B0609060300020004" pitchFamily="49" charset="-127"/>
                <a:ea typeface="JuliaMono" panose="020B0609060300020004" pitchFamily="49" charset="-127"/>
                <a:cs typeface="JuliaMono" panose="020B0609060300020004" pitchFamily="49" charset="-127"/>
              </a:rPr>
              <a:t> n)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E581671-3470-4D46-C42A-73D3F25F2C2C}"/>
              </a:ext>
            </a:extLst>
          </p:cNvPr>
          <p:cNvSpPr/>
          <p:nvPr/>
        </p:nvSpPr>
        <p:spPr>
          <a:xfrm>
            <a:off x="3824653" y="3320686"/>
            <a:ext cx="870438" cy="527538"/>
          </a:xfrm>
          <a:prstGeom prst="frame">
            <a:avLst/>
          </a:prstGeom>
          <a:solidFill>
            <a:srgbClr val="012E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3F27C4A-BA84-5607-8597-09DD2191C36B}"/>
              </a:ext>
            </a:extLst>
          </p:cNvPr>
          <p:cNvSpPr/>
          <p:nvPr/>
        </p:nvSpPr>
        <p:spPr>
          <a:xfrm>
            <a:off x="4418134" y="3801209"/>
            <a:ext cx="3591657" cy="527538"/>
          </a:xfrm>
          <a:prstGeom prst="frame">
            <a:avLst/>
          </a:prstGeom>
          <a:solidFill>
            <a:srgbClr val="012E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AB91A0-BC4C-B192-06F1-74229AD22244}"/>
              </a:ext>
            </a:extLst>
          </p:cNvPr>
          <p:cNvCxnSpPr>
            <a:cxnSpLocks/>
          </p:cNvCxnSpPr>
          <p:nvPr/>
        </p:nvCxnSpPr>
        <p:spPr>
          <a:xfrm>
            <a:off x="2277208" y="5867402"/>
            <a:ext cx="71217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585B93-31A6-5611-8CAD-86C2C4B59BB7}"/>
              </a:ext>
            </a:extLst>
          </p:cNvPr>
          <p:cNvCxnSpPr>
            <a:cxnSpLocks/>
          </p:cNvCxnSpPr>
          <p:nvPr/>
        </p:nvCxnSpPr>
        <p:spPr>
          <a:xfrm>
            <a:off x="2341685" y="3780696"/>
            <a:ext cx="71217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81F7EA-9A28-285B-166A-B49DF9BE23E6}"/>
              </a:ext>
            </a:extLst>
          </p:cNvPr>
          <p:cNvCxnSpPr>
            <a:cxnSpLocks/>
          </p:cNvCxnSpPr>
          <p:nvPr/>
        </p:nvCxnSpPr>
        <p:spPr>
          <a:xfrm>
            <a:off x="7394331" y="6421320"/>
            <a:ext cx="85285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1C19BC-B0C4-E103-96E5-1CC1204A6C73}"/>
              </a:ext>
            </a:extLst>
          </p:cNvPr>
          <p:cNvCxnSpPr>
            <a:cxnSpLocks/>
          </p:cNvCxnSpPr>
          <p:nvPr/>
        </p:nvCxnSpPr>
        <p:spPr>
          <a:xfrm>
            <a:off x="2341685" y="4243759"/>
            <a:ext cx="120161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Callout 33">
            <a:extLst>
              <a:ext uri="{FF2B5EF4-FFF2-40B4-BE49-F238E27FC236}">
                <a16:creationId xmlns:a16="http://schemas.microsoft.com/office/drawing/2014/main" id="{8A2BB591-C5AB-9961-E625-6A356F70E3A2}"/>
              </a:ext>
            </a:extLst>
          </p:cNvPr>
          <p:cNvSpPr/>
          <p:nvPr/>
        </p:nvSpPr>
        <p:spPr>
          <a:xfrm>
            <a:off x="5055576" y="1313104"/>
            <a:ext cx="2954215" cy="1416049"/>
          </a:xfrm>
          <a:prstGeom prst="cloudCallout">
            <a:avLst>
              <a:gd name="adj1" fmla="val 20834"/>
              <a:gd name="adj2" fmla="val 66225"/>
            </a:avLst>
          </a:prstGeom>
          <a:solidFill>
            <a:srgbClr val="012E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tkinson Hyperlegible" pitchFamily="2" charset="77"/>
              </a:rPr>
              <a:t>Return type depends on value given for </a:t>
            </a:r>
            <a:r>
              <a:rPr lang="en-US" i="1" dirty="0">
                <a:solidFill>
                  <a:schemeClr val="bg1"/>
                </a:solidFill>
                <a:latin typeface="Atkinson Hyperlegible" pitchFamily="2" charset="77"/>
              </a:rPr>
              <a:t>n</a:t>
            </a:r>
            <a:endParaRPr lang="en-US" dirty="0">
              <a:solidFill>
                <a:schemeClr val="bg1"/>
              </a:solidFill>
              <a:latin typeface="Atkinson Hyperlegible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0453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A43E-B8E0-442A-2EBD-6369D3CC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Usual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7FE9-789E-E559-FFD9-11E7C67FE7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9979" y="1481504"/>
            <a:ext cx="7724042" cy="2013438"/>
          </a:xfrm>
        </p:spPr>
        <p:txBody>
          <a:bodyPr>
            <a:normAutofit/>
          </a:bodyPr>
          <a:lstStyle/>
          <a:p>
            <a:r>
              <a:rPr lang="en-US" dirty="0" err="1"/>
              <a:t>natElim</a:t>
            </a:r>
            <a:r>
              <a:rPr lang="en-US" dirty="0"/>
              <a:t> : (P : Nat -&gt; Type)</a:t>
            </a:r>
          </a:p>
          <a:p>
            <a:r>
              <a:rPr lang="en-US" dirty="0"/>
              <a:t>  -&gt; P zero </a:t>
            </a:r>
          </a:p>
          <a:p>
            <a:r>
              <a:rPr lang="en-US" dirty="0"/>
              <a:t>  -&gt; ((n : Nat) -&gt; P n -&gt; P (</a:t>
            </a:r>
            <a:r>
              <a:rPr lang="en-US" dirty="0" err="1"/>
              <a:t>suc</a:t>
            </a:r>
            <a:r>
              <a:rPr lang="en-US" dirty="0"/>
              <a:t> n))</a:t>
            </a:r>
          </a:p>
          <a:p>
            <a:r>
              <a:rPr lang="en-US" dirty="0"/>
              <a:t>  -&gt; (n : Nat) -&gt; P 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25A77A-E3B0-E752-8C25-18001FE79501}"/>
              </a:ext>
            </a:extLst>
          </p:cNvPr>
          <p:cNvSpPr txBox="1">
            <a:spLocks/>
          </p:cNvSpPr>
          <p:nvPr/>
        </p:nvSpPr>
        <p:spPr>
          <a:xfrm>
            <a:off x="709979" y="3707727"/>
            <a:ext cx="7886700" cy="1325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tkinson Hyperlegible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tkinson Hyperlegible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tkinson Hyperlegible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tkinson Hyperlegible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tkinson Hyperlegible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Primitive eliminator</a:t>
            </a:r>
          </a:p>
          <a:p>
            <a:r>
              <a:rPr lang="en-US" dirty="0"/>
              <a:t>Semantics by e.g. initial algebra of polynomial functor</a:t>
            </a:r>
          </a:p>
          <a:p>
            <a:r>
              <a:rPr lang="en-US" dirty="0"/>
              <a:t>Patterns -&gt; Eliminators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B05BB2-D9BC-7216-51BC-2932D9F3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417" y="5033289"/>
            <a:ext cx="5131513" cy="9894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674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A2E9-2EA7-D1BA-732C-9D72D61F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 Little Crazier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528C-7C82-6B5C-331A-CB10D7E08A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2298" y="1926468"/>
            <a:ext cx="7539404" cy="32223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repeat’ : (n : Nat) -&gt; A -&gt; </a:t>
            </a:r>
            <a:r>
              <a:rPr lang="en-US" dirty="0" err="1"/>
              <a:t>Vec</a:t>
            </a:r>
            <a:r>
              <a:rPr lang="en-US" dirty="0"/>
              <a:t> A n</a:t>
            </a:r>
          </a:p>
          <a:p>
            <a:r>
              <a:rPr lang="en-US" dirty="0"/>
              <a:t>repeat’ 0 </a:t>
            </a:r>
          </a:p>
          <a:p>
            <a:r>
              <a:rPr lang="en-US" dirty="0"/>
              <a:t>  = nil</a:t>
            </a:r>
          </a:p>
          <a:p>
            <a:r>
              <a:rPr lang="en-US" dirty="0"/>
              <a:t>repeat’ (2 + n + n) x </a:t>
            </a:r>
          </a:p>
          <a:p>
            <a:r>
              <a:rPr lang="en-US" dirty="0"/>
              <a:t>  = let t = repeat’ n x</a:t>
            </a:r>
          </a:p>
          <a:p>
            <a:r>
              <a:rPr lang="en-US" dirty="0"/>
              <a:t>    in [</a:t>
            </a:r>
            <a:r>
              <a:rPr lang="en-US" dirty="0" err="1"/>
              <a:t>x,x</a:t>
            </a:r>
            <a:r>
              <a:rPr lang="en-US" dirty="0"/>
              <a:t>] ++ t ++ t</a:t>
            </a:r>
          </a:p>
          <a:p>
            <a:r>
              <a:rPr lang="en-US" dirty="0"/>
              <a:t>repeat’ (1 + n + n) x </a:t>
            </a:r>
          </a:p>
          <a:p>
            <a:r>
              <a:rPr lang="en-US" dirty="0"/>
              <a:t>  = cons x (repeat’ (n + n) x)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2FB775-BF2A-182B-A870-4EDC3B097EFF}"/>
              </a:ext>
            </a:extLst>
          </p:cNvPr>
          <p:cNvSpPr txBox="1">
            <a:spLocks/>
          </p:cNvSpPr>
          <p:nvPr/>
        </p:nvSpPr>
        <p:spPr>
          <a:xfrm>
            <a:off x="628650" y="5384628"/>
            <a:ext cx="7886700" cy="912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tkinson Hyperlegible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tkinson Hyperlegible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tkinson Hyperlegible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tkinson Hyperlegible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tkinson Hyperlegible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 Nat is 0, even&gt;0, or odd</a:t>
            </a:r>
          </a:p>
        </p:txBody>
      </p:sp>
    </p:spTree>
    <p:extLst>
      <p:ext uri="{BB962C8B-B14F-4D97-AF65-F5344CB8AC3E}">
        <p14:creationId xmlns:p14="http://schemas.microsoft.com/office/powerpoint/2010/main" val="20713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A2E9-2EA7-D1BA-732C-9D72D61F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Make Sense?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0B0EFB-F34B-DA1D-E13A-C7EB5E7AF6C7}"/>
              </a:ext>
            </a:extLst>
          </p:cNvPr>
          <p:cNvSpPr txBox="1">
            <a:spLocks/>
          </p:cNvSpPr>
          <p:nvPr/>
        </p:nvSpPr>
        <p:spPr>
          <a:xfrm>
            <a:off x="157309" y="4306473"/>
            <a:ext cx="7886700" cy="18490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tkinson Hyperlegible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tkinson Hyperlegible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tkinson Hyperlegible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tkinson Hyperlegible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tkinson Hyperlegible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Could we internalize views?</a:t>
            </a:r>
          </a:p>
          <a:p>
            <a:r>
              <a:rPr lang="en-US" dirty="0"/>
              <a:t>More generally:</a:t>
            </a:r>
          </a:p>
          <a:p>
            <a:pPr lvl="1"/>
            <a:r>
              <a:rPr lang="en-US" dirty="0"/>
              <a:t>Criteria for when “new” pattern matching makes sense?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DA746-33FD-3243-E273-4A49C757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048" y="1626965"/>
            <a:ext cx="6167487" cy="13397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threePt" dir="t"/>
          </a:scene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819B0-BCED-E3F8-CE0E-C98B828BB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5161" y="2212872"/>
            <a:ext cx="6167487" cy="13397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095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33B5-23BF-7D89-353E-B82ADAAA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On The Left?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EFA7-F763-C56C-B45E-90F447E1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General Idea:</a:t>
            </a:r>
            <a:r>
              <a:rPr lang="en-US" b="1" dirty="0"/>
              <a:t> </a:t>
            </a:r>
            <a:r>
              <a:rPr lang="en-US" dirty="0"/>
              <a:t>Abstract notion of </a:t>
            </a:r>
            <a:r>
              <a:rPr lang="en-US" i="1" dirty="0"/>
              <a:t>coverage</a:t>
            </a:r>
          </a:p>
          <a:p>
            <a:pPr lvl="1"/>
            <a:r>
              <a:rPr lang="en-US" dirty="0"/>
              <a:t>Which sets of patterns can form the LHS of a pattern match</a:t>
            </a:r>
          </a:p>
          <a:p>
            <a:pPr lvl="1"/>
            <a:r>
              <a:rPr lang="en-US" dirty="0"/>
              <a:t>Model pattern matching without eliminators?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u="sng" dirty="0"/>
              <a:t>Research question:</a:t>
            </a:r>
            <a:r>
              <a:rPr lang="en-US" dirty="0"/>
              <a:t> Which coverages lead to a language that:</a:t>
            </a:r>
          </a:p>
          <a:p>
            <a:pPr lvl="1"/>
            <a:r>
              <a:rPr lang="en-US" dirty="0"/>
              <a:t>We can give denotational semantics</a:t>
            </a:r>
          </a:p>
          <a:p>
            <a:pPr lvl="1"/>
            <a:r>
              <a:rPr lang="en-US" dirty="0"/>
              <a:t>is logically consistent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57ADB-C4E0-418F-92E2-2B30B6A5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3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6113-965A-53EE-E8B7-11F9B384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19C89-40FA-40FD-DB70-5D1648013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Categorical semantics in terms of </a:t>
                </a:r>
                <a:r>
                  <a:rPr lang="en-US" i="1" dirty="0"/>
                  <a:t>coverages &amp; </a:t>
                </a:r>
                <a:r>
                  <a:rPr lang="en-US" i="1" dirty="0" err="1"/>
                  <a:t>Grothendieck</a:t>
                </a:r>
                <a:r>
                  <a:rPr lang="en-US" i="1" dirty="0"/>
                  <a:t> (pre)topologies</a:t>
                </a:r>
              </a:p>
              <a:p>
                <a:pPr lvl="1"/>
                <a:r>
                  <a:rPr lang="en-US" dirty="0"/>
                  <a:t>Covering set of patterns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Covering family for the topology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Sheaf theory helps build coverages</a:t>
                </a:r>
              </a:p>
              <a:p>
                <a:pPr lvl="1"/>
                <a:r>
                  <a:rPr lang="en-US" dirty="0"/>
                  <a:t>Matching on a pattern set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sheaf amalgamation along a covering family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19C89-40FA-40FD-DB70-5D1648013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F0D68-3AF8-35EB-A6AA-769F64F5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6113-965A-53EE-E8B7-11F9B384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Sheaf Anyways?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F0D68-3AF8-35EB-A6AA-769F64F5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7E3B9-485D-9E40-A097-0648FCBB9DFB}" type="slidenum">
              <a:rPr lang="en-US" smtClean="0"/>
              <a:t>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CA15F6-BAF3-4271-47F4-5DBA74025908}"/>
              </a:ext>
            </a:extLst>
          </p:cNvPr>
          <p:cNvGrpSpPr/>
          <p:nvPr/>
        </p:nvGrpSpPr>
        <p:grpSpPr>
          <a:xfrm>
            <a:off x="409351" y="1731883"/>
            <a:ext cx="2809136" cy="2064192"/>
            <a:chOff x="409351" y="2110708"/>
            <a:chExt cx="2809136" cy="2064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DBFA12A-BA85-7F53-7518-D5FFB98242BA}"/>
                    </a:ext>
                  </a:extLst>
                </p:cNvPr>
                <p:cNvSpPr txBox="1"/>
                <p:nvPr/>
              </p:nvSpPr>
              <p:spPr>
                <a:xfrm>
                  <a:off x="1301931" y="3682457"/>
                  <a:ext cx="53700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𝑈</m:t>
                        </m:r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DBFA12A-BA85-7F53-7518-D5FFB9824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931" y="3682457"/>
                  <a:ext cx="537005" cy="492443"/>
                </a:xfrm>
                <a:prstGeom prst="rect">
                  <a:avLst/>
                </a:prstGeom>
                <a:blipFill>
                  <a:blip r:embed="rId3"/>
                  <a:stretch>
                    <a:fillRect l="-2326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762DB61-1E83-877F-4D04-132773973816}"/>
                    </a:ext>
                  </a:extLst>
                </p:cNvPr>
                <p:cNvSpPr txBox="1"/>
                <p:nvPr/>
              </p:nvSpPr>
              <p:spPr>
                <a:xfrm>
                  <a:off x="409351" y="2110708"/>
                  <a:ext cx="68461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762DB61-1E83-877F-4D04-132773973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51" y="2110708"/>
                  <a:ext cx="684610" cy="492443"/>
                </a:xfrm>
                <a:prstGeom prst="rect">
                  <a:avLst/>
                </a:prstGeom>
                <a:blipFill>
                  <a:blip r:embed="rId4"/>
                  <a:stretch>
                    <a:fillRect l="-1852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2D25A05-1E2B-63F8-B6FD-E123EE67CEB4}"/>
                    </a:ext>
                  </a:extLst>
                </p:cNvPr>
                <p:cNvSpPr txBox="1"/>
                <p:nvPr/>
              </p:nvSpPr>
              <p:spPr>
                <a:xfrm>
                  <a:off x="1144836" y="2110708"/>
                  <a:ext cx="69410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2D25A05-1E2B-63F8-B6FD-E123EE67C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836" y="2110708"/>
                  <a:ext cx="694100" cy="492443"/>
                </a:xfrm>
                <a:prstGeom prst="rect">
                  <a:avLst/>
                </a:prstGeom>
                <a:blipFill>
                  <a:blip r:embed="rId5"/>
                  <a:stretch>
                    <a:fillRect l="-181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B32D04-30BB-D992-43D6-B8F81D6A4522}"/>
                    </a:ext>
                  </a:extLst>
                </p:cNvPr>
                <p:cNvSpPr txBox="1"/>
                <p:nvPr/>
              </p:nvSpPr>
              <p:spPr>
                <a:xfrm>
                  <a:off x="2120622" y="2110761"/>
                  <a:ext cx="109786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…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B32D04-30BB-D992-43D6-B8F81D6A4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622" y="2110761"/>
                  <a:ext cx="1097865" cy="492443"/>
                </a:xfrm>
                <a:prstGeom prst="rect">
                  <a:avLst/>
                </a:prstGeom>
                <a:blipFill>
                  <a:blip r:embed="rId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9DC582-F2B9-A6A9-BE03-4A02B8565F86}"/>
                </a:ext>
              </a:extLst>
            </p:cNvPr>
            <p:cNvCxnSpPr/>
            <p:nvPr/>
          </p:nvCxnSpPr>
          <p:spPr>
            <a:xfrm>
              <a:off x="849086" y="2730137"/>
              <a:ext cx="452845" cy="952320"/>
            </a:xfrm>
            <a:prstGeom prst="straightConnector1">
              <a:avLst/>
            </a:prstGeom>
            <a:ln w="38100">
              <a:solidFill>
                <a:srgbClr val="012E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59C7DD8-CDAC-E615-3653-ED972D4A6BC6}"/>
                </a:ext>
              </a:extLst>
            </p:cNvPr>
            <p:cNvCxnSpPr>
              <a:stCxn id="9" idx="2"/>
              <a:endCxn id="7" idx="0"/>
            </p:cNvCxnSpPr>
            <p:nvPr/>
          </p:nvCxnSpPr>
          <p:spPr>
            <a:xfrm>
              <a:off x="1491886" y="2603151"/>
              <a:ext cx="78548" cy="1079306"/>
            </a:xfrm>
            <a:prstGeom prst="straightConnector1">
              <a:avLst/>
            </a:prstGeom>
            <a:ln w="38100">
              <a:solidFill>
                <a:srgbClr val="012E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A174FA-834D-DB3D-BE28-68AEFBB6F9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776" y="2603151"/>
              <a:ext cx="672351" cy="1079306"/>
            </a:xfrm>
            <a:prstGeom prst="straightConnector1">
              <a:avLst/>
            </a:prstGeom>
            <a:ln w="38100">
              <a:solidFill>
                <a:srgbClr val="012E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2A79B0-0654-DA3B-2E19-57B33D41351C}"/>
                    </a:ext>
                  </a:extLst>
                </p:cNvPr>
                <p:cNvSpPr txBox="1"/>
                <p:nvPr/>
              </p:nvSpPr>
              <p:spPr>
                <a:xfrm>
                  <a:off x="1631347" y="2730137"/>
                  <a:ext cx="4151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2A79B0-0654-DA3B-2E19-57B33D4135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347" y="2730137"/>
                  <a:ext cx="4151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EA4B442-B9F5-DCEE-4F97-55333A897479}"/>
                    </a:ext>
                  </a:extLst>
                </p:cNvPr>
                <p:cNvSpPr txBox="1"/>
                <p:nvPr/>
              </p:nvSpPr>
              <p:spPr>
                <a:xfrm>
                  <a:off x="409351" y="2958138"/>
                  <a:ext cx="4416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EA4B442-B9F5-DCEE-4F97-55333A897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51" y="2958138"/>
                  <a:ext cx="44165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1111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7DFB264-C451-945B-CB96-C06EACA9470A}"/>
                    </a:ext>
                  </a:extLst>
                </p:cNvPr>
                <p:cNvSpPr txBox="1"/>
                <p:nvPr/>
              </p:nvSpPr>
              <p:spPr>
                <a:xfrm>
                  <a:off x="1081101" y="2806211"/>
                  <a:ext cx="4487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7DFB264-C451-945B-CB96-C06EACA94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101" y="2806211"/>
                  <a:ext cx="44877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10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9C3D2E-6A69-C608-86FE-C49137BC6725}"/>
                    </a:ext>
                  </a:extLst>
                </p:cNvPr>
                <p:cNvSpPr txBox="1"/>
                <p:nvPr/>
              </p:nvSpPr>
              <p:spPr>
                <a:xfrm>
                  <a:off x="2168818" y="2958138"/>
                  <a:ext cx="4566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9C3D2E-6A69-C608-86FE-C49137BC6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8818" y="2958138"/>
                  <a:ext cx="45666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10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042E92-8565-C9BB-D587-3DCACF9F0B81}"/>
                  </a:ext>
                </a:extLst>
              </p:cNvPr>
              <p:cNvSpPr txBox="1"/>
              <p:nvPr/>
            </p:nvSpPr>
            <p:spPr>
              <a:xfrm>
                <a:off x="4418695" y="4497186"/>
                <a:ext cx="4495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JuliaMono" panose="020B0609060300020004" pitchFamily="49" charset="-127"/>
                                  <a:cs typeface="JuliaMono" panose="020B0609060300020004" pitchFamily="49" charset="-127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JuliaMono" panose="020B0609060300020004" pitchFamily="49" charset="-127"/>
                                  <a:cs typeface="JuliaMono" panose="020B0609060300020004" pitchFamily="49" charset="-127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JuliaMono" panose="020B0609060300020004" pitchFamily="49" charset="-127"/>
                                  <a:cs typeface="JuliaMono" panose="020B0609060300020004" pitchFamily="49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JuliaMono" panose="020B0609060300020004" pitchFamily="49" charset="-127"/>
                                  <a:cs typeface="JuliaMono" panose="020B0609060300020004" pitchFamily="49" charset="-127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JuliaMono" panose="020B0609060300020004" pitchFamily="49" charset="-127"/>
                                  <a:cs typeface="JuliaMono" panose="020B0609060300020004" pitchFamily="49" charset="-127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JuliaMono" panose="020B0609060300020004" pitchFamily="49" charset="-127"/>
                                  <a:cs typeface="JuliaMono" panose="020B0609060300020004" pitchFamily="49" charset="-127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×…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)</m:t>
                      </m:r>
                    </m:oMath>
                  </m:oMathPara>
                </a14:m>
                <a:endParaRPr lang="en-US" sz="3200" dirty="0">
                  <a:latin typeface="JuliaMono" panose="020B0609060300020004" pitchFamily="49" charset="-127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042E92-8565-C9BB-D587-3DCACF9F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695" y="4497186"/>
                <a:ext cx="4495333" cy="492443"/>
              </a:xfrm>
              <a:prstGeom prst="rect">
                <a:avLst/>
              </a:prstGeom>
              <a:blipFill>
                <a:blip r:embed="rId11"/>
                <a:stretch>
                  <a:fillRect r="-113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B029415C-E379-02FA-60B8-3F85FBFA035D}"/>
              </a:ext>
            </a:extLst>
          </p:cNvPr>
          <p:cNvGrpSpPr/>
          <p:nvPr/>
        </p:nvGrpSpPr>
        <p:grpSpPr>
          <a:xfrm>
            <a:off x="4118606" y="1731882"/>
            <a:ext cx="4880266" cy="2064193"/>
            <a:chOff x="-753512" y="2110707"/>
            <a:chExt cx="4880266" cy="2064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99E1361-0777-AE0F-4B03-34C14911BA10}"/>
                    </a:ext>
                  </a:extLst>
                </p:cNvPr>
                <p:cNvSpPr txBox="1"/>
                <p:nvPr/>
              </p:nvSpPr>
              <p:spPr>
                <a:xfrm>
                  <a:off x="1001482" y="3682457"/>
                  <a:ext cx="114172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99E1361-0777-AE0F-4B03-34C14911B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482" y="3682457"/>
                  <a:ext cx="1141723" cy="492443"/>
                </a:xfrm>
                <a:prstGeom prst="rect">
                  <a:avLst/>
                </a:prstGeom>
                <a:blipFill>
                  <a:blip r:embed="rId12"/>
                  <a:stretch>
                    <a:fillRect l="-1099" r="-5495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3ABCCAA-BB81-AFB5-CC20-160803050454}"/>
                    </a:ext>
                  </a:extLst>
                </p:cNvPr>
                <p:cNvSpPr txBox="1"/>
                <p:nvPr/>
              </p:nvSpPr>
              <p:spPr>
                <a:xfrm>
                  <a:off x="-753512" y="2110707"/>
                  <a:ext cx="128932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𝑃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3ABCCAA-BB81-AFB5-CC20-160803050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53512" y="2110707"/>
                  <a:ext cx="1289327" cy="492443"/>
                </a:xfrm>
                <a:prstGeom prst="rect">
                  <a:avLst/>
                </a:prstGeom>
                <a:blipFill>
                  <a:blip r:embed="rId13"/>
                  <a:stretch>
                    <a:fillRect l="-980" r="-5882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2A8C62C-CBDF-74CC-EAED-8E1E146603EA}"/>
                    </a:ext>
                  </a:extLst>
                </p:cNvPr>
                <p:cNvSpPr txBox="1"/>
                <p:nvPr/>
              </p:nvSpPr>
              <p:spPr>
                <a:xfrm>
                  <a:off x="1144836" y="2110708"/>
                  <a:ext cx="129881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𝑃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2A8C62C-CBDF-74CC-EAED-8E1E14660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836" y="2110708"/>
                  <a:ext cx="1298817" cy="492443"/>
                </a:xfrm>
                <a:prstGeom prst="rect">
                  <a:avLst/>
                </a:prstGeom>
                <a:blipFill>
                  <a:blip r:embed="rId14"/>
                  <a:stretch>
                    <a:fillRect r="-5825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BDF5D19-1B45-5BCC-5700-9B8B9F610215}"/>
                    </a:ext>
                  </a:extLst>
                </p:cNvPr>
                <p:cNvSpPr txBox="1"/>
                <p:nvPr/>
              </p:nvSpPr>
              <p:spPr>
                <a:xfrm>
                  <a:off x="2355756" y="2110761"/>
                  <a:ext cx="17709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…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𝑃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𝑈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𝑛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BDF5D19-1B45-5BCC-5700-9B8B9F610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756" y="2110761"/>
                  <a:ext cx="1770998" cy="492443"/>
                </a:xfrm>
                <a:prstGeom prst="rect">
                  <a:avLst/>
                </a:prstGeom>
                <a:blipFill>
                  <a:blip r:embed="rId15"/>
                  <a:stretch>
                    <a:fillRect r="-3571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A3AD43E-DB9E-7145-FD3D-8F15CF4DFBBA}"/>
                </a:ext>
              </a:extLst>
            </p:cNvPr>
            <p:cNvCxnSpPr>
              <a:cxnSpLocks/>
            </p:cNvCxnSpPr>
            <p:nvPr/>
          </p:nvCxnSpPr>
          <p:spPr>
            <a:xfrm>
              <a:off x="125830" y="2666643"/>
              <a:ext cx="1176101" cy="1015814"/>
            </a:xfrm>
            <a:prstGeom prst="straightConnector1">
              <a:avLst/>
            </a:prstGeom>
            <a:ln w="38100">
              <a:solidFill>
                <a:srgbClr val="012E7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8AF14BB-EE6A-BB41-B999-403365DEFD0C}"/>
                </a:ext>
              </a:extLst>
            </p:cNvPr>
            <p:cNvCxnSpPr>
              <a:stCxn id="71" idx="2"/>
              <a:endCxn id="69" idx="0"/>
            </p:cNvCxnSpPr>
            <p:nvPr/>
          </p:nvCxnSpPr>
          <p:spPr>
            <a:xfrm flipH="1">
              <a:off x="1572344" y="2603151"/>
              <a:ext cx="221901" cy="1079306"/>
            </a:xfrm>
            <a:prstGeom prst="straightConnector1">
              <a:avLst/>
            </a:prstGeom>
            <a:ln w="38100">
              <a:solidFill>
                <a:srgbClr val="012E7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AC94CA9-5160-58D4-5D91-F91A90372B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776" y="2603151"/>
              <a:ext cx="1081484" cy="1079306"/>
            </a:xfrm>
            <a:prstGeom prst="straightConnector1">
              <a:avLst/>
            </a:prstGeom>
            <a:ln w="38100">
              <a:solidFill>
                <a:srgbClr val="012E7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D813AFF-67D8-5ED2-517D-018E3A66947C}"/>
                    </a:ext>
                  </a:extLst>
                </p:cNvPr>
                <p:cNvSpPr txBox="1"/>
                <p:nvPr/>
              </p:nvSpPr>
              <p:spPr>
                <a:xfrm>
                  <a:off x="1838936" y="2730137"/>
                  <a:ext cx="4151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D813AFF-67D8-5ED2-517D-018E3A669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8936" y="2730137"/>
                  <a:ext cx="4151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5C3BD89-E884-5C87-D3AD-882D178A7B21}"/>
                    </a:ext>
                  </a:extLst>
                </p:cNvPr>
                <p:cNvSpPr txBox="1"/>
                <p:nvPr/>
              </p:nvSpPr>
              <p:spPr>
                <a:xfrm>
                  <a:off x="-85254" y="3085990"/>
                  <a:ext cx="76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JuliaMono" panose="020B0609060300020004" pitchFamily="49" charset="-127"/>
                      <a:ea typeface="JuliaMono" panose="020B0609060300020004" pitchFamily="49" charset="-127"/>
                      <a:cs typeface="JuliaMono" panose="020B0609060300020004" pitchFamily="49" charset="-127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5C3BD89-E884-5C87-D3AD-882D178A7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5254" y="3085990"/>
                  <a:ext cx="768159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2903" t="-26667" r="-22581" b="-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6120E9E-CB43-02C2-3763-403172423ADD}"/>
                    </a:ext>
                  </a:extLst>
                </p:cNvPr>
                <p:cNvSpPr txBox="1"/>
                <p:nvPr/>
              </p:nvSpPr>
              <p:spPr>
                <a:xfrm>
                  <a:off x="832904" y="2923778"/>
                  <a:ext cx="9035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6120E9E-CB43-02C2-3763-403172423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904" y="2923778"/>
                  <a:ext cx="90351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389" r="-555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86F007A-823C-BCFE-4FD7-09EA482CC295}"/>
                    </a:ext>
                  </a:extLst>
                </p:cNvPr>
                <p:cNvSpPr txBox="1"/>
                <p:nvPr/>
              </p:nvSpPr>
              <p:spPr>
                <a:xfrm>
                  <a:off x="2351701" y="2958138"/>
                  <a:ext cx="9114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JuliaMono" panose="020B0609060300020004" pitchFamily="49" charset="-127"/>
                                <a:cs typeface="JuliaMono" panose="020B0609060300020004" pitchFamily="49" charset="-127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JuliaMono" panose="020B0609060300020004" pitchFamily="49" charset="-127"/>
                            <a:cs typeface="JuliaMono" panose="020B0609060300020004" pitchFamily="49" charset="-127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86F007A-823C-BCFE-4FD7-09EA482CC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701" y="2958138"/>
                  <a:ext cx="911403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5479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28C2017-A704-E8D7-01CE-522EEC9D577A}"/>
              </a:ext>
            </a:extLst>
          </p:cNvPr>
          <p:cNvCxnSpPr>
            <a:cxnSpLocks/>
          </p:cNvCxnSpPr>
          <p:nvPr/>
        </p:nvCxnSpPr>
        <p:spPr>
          <a:xfrm>
            <a:off x="6437123" y="3861946"/>
            <a:ext cx="0" cy="595376"/>
          </a:xfrm>
          <a:prstGeom prst="straightConnector1">
            <a:avLst/>
          </a:prstGeom>
          <a:ln w="38100">
            <a:solidFill>
              <a:srgbClr val="012E7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5ACFA4-4128-399C-6996-51ABEF6F4EF2}"/>
              </a:ext>
            </a:extLst>
          </p:cNvPr>
          <p:cNvCxnSpPr>
            <a:cxnSpLocks/>
          </p:cNvCxnSpPr>
          <p:nvPr/>
        </p:nvCxnSpPr>
        <p:spPr>
          <a:xfrm>
            <a:off x="4656221" y="2351312"/>
            <a:ext cx="0" cy="2145874"/>
          </a:xfrm>
          <a:prstGeom prst="straightConnector1">
            <a:avLst/>
          </a:prstGeom>
          <a:ln w="38100">
            <a:solidFill>
              <a:srgbClr val="012E7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1C0327-E667-F6CF-238E-4F379AC4271E}"/>
              </a:ext>
            </a:extLst>
          </p:cNvPr>
          <p:cNvCxnSpPr>
            <a:cxnSpLocks/>
          </p:cNvCxnSpPr>
          <p:nvPr/>
        </p:nvCxnSpPr>
        <p:spPr>
          <a:xfrm>
            <a:off x="8387843" y="2311448"/>
            <a:ext cx="0" cy="2145874"/>
          </a:xfrm>
          <a:prstGeom prst="straightConnector1">
            <a:avLst/>
          </a:prstGeom>
          <a:ln w="38100">
            <a:solidFill>
              <a:srgbClr val="012E7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c 97">
            <a:extLst>
              <a:ext uri="{FF2B5EF4-FFF2-40B4-BE49-F238E27FC236}">
                <a16:creationId xmlns:a16="http://schemas.microsoft.com/office/drawing/2014/main" id="{8983874A-763A-9F6A-F8DE-B6826332D5C0}"/>
              </a:ext>
            </a:extLst>
          </p:cNvPr>
          <p:cNvSpPr/>
          <p:nvPr/>
        </p:nvSpPr>
        <p:spPr>
          <a:xfrm>
            <a:off x="4799856" y="3490447"/>
            <a:ext cx="537005" cy="537005"/>
          </a:xfrm>
          <a:prstGeom prst="arc">
            <a:avLst>
              <a:gd name="adj1" fmla="val 3127498"/>
              <a:gd name="adj2" fmla="val 0"/>
            </a:avLst>
          </a:prstGeom>
          <a:ln w="38100">
            <a:solidFill>
              <a:srgbClr val="012E7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3D90C096-C155-61A7-0E0C-5A47D13B268E}"/>
              </a:ext>
            </a:extLst>
          </p:cNvPr>
          <p:cNvSpPr/>
          <p:nvPr/>
        </p:nvSpPr>
        <p:spPr>
          <a:xfrm>
            <a:off x="7372775" y="3605194"/>
            <a:ext cx="537005" cy="537005"/>
          </a:xfrm>
          <a:prstGeom prst="arc">
            <a:avLst>
              <a:gd name="adj1" fmla="val 3127498"/>
              <a:gd name="adj2" fmla="val 0"/>
            </a:avLst>
          </a:prstGeom>
          <a:ln w="38100">
            <a:solidFill>
              <a:srgbClr val="012E7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453A743-7975-3F67-C16A-D49D88C42E8E}"/>
                  </a:ext>
                </a:extLst>
              </p:cNvPr>
              <p:cNvSpPr txBox="1"/>
              <p:nvPr/>
            </p:nvSpPr>
            <p:spPr>
              <a:xfrm>
                <a:off x="4183114" y="3130464"/>
                <a:ext cx="5025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JuliaMono" panose="020B0609060300020004" pitchFamily="49" charset="-127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453A743-7975-3F67-C16A-D49D88C42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14" y="3130464"/>
                <a:ext cx="502573" cy="369332"/>
              </a:xfrm>
              <a:prstGeom prst="rect">
                <a:avLst/>
              </a:prstGeom>
              <a:blipFill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BE9DCDE-2722-B9D7-4752-B90B1A123DDA}"/>
                  </a:ext>
                </a:extLst>
              </p:cNvPr>
              <p:cNvSpPr txBox="1"/>
              <p:nvPr/>
            </p:nvSpPr>
            <p:spPr>
              <a:xfrm>
                <a:off x="8410601" y="3224340"/>
                <a:ext cx="529569" cy="369332"/>
              </a:xfrm>
              <a:prstGeom prst="rect">
                <a:avLst/>
              </a:prstGeom>
              <a:noFill/>
              <a:ln>
                <a:solidFill>
                  <a:srgbClr val="012E7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JuliaMono" panose="020B0609060300020004" pitchFamily="49" charset="-127"/>
                              <a:cs typeface="JuliaMono" panose="020B0609060300020004" pitchFamily="49" charset="-127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JuliaMono" panose="020B0609060300020004" pitchFamily="49" charset="-127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BE9DCDE-2722-B9D7-4752-B90B1A123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601" y="3224340"/>
                <a:ext cx="529569" cy="369332"/>
              </a:xfrm>
              <a:prstGeom prst="rect">
                <a:avLst/>
              </a:prstGeom>
              <a:blipFill>
                <a:blip r:embed="rId20"/>
                <a:stretch>
                  <a:fillRect b="-9677"/>
                </a:stretch>
              </a:blipFill>
              <a:ln>
                <a:solidFill>
                  <a:srgbClr val="012E7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0E6551-000F-C80E-113E-4EB58B8CDFBB}"/>
                  </a:ext>
                </a:extLst>
              </p:cNvPr>
              <p:cNvSpPr txBox="1"/>
              <p:nvPr/>
            </p:nvSpPr>
            <p:spPr>
              <a:xfrm>
                <a:off x="6496184" y="4004743"/>
                <a:ext cx="465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!</m:t>
                      </m:r>
                    </m:oMath>
                  </m:oMathPara>
                </a14:m>
                <a:endParaRPr lang="en-US" sz="2400" dirty="0">
                  <a:latin typeface="JuliaMono" panose="020B0609060300020004" pitchFamily="49" charset="-127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0E6551-000F-C80E-113E-4EB58B8C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184" y="4004743"/>
                <a:ext cx="465320" cy="369332"/>
              </a:xfrm>
              <a:prstGeom prst="rect">
                <a:avLst/>
              </a:prstGeom>
              <a:blipFill>
                <a:blip r:embed="rId21"/>
                <a:stretch>
                  <a:fillRect l="-2632" r="-263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ight Arrow 110">
                <a:extLst>
                  <a:ext uri="{FF2B5EF4-FFF2-40B4-BE49-F238E27FC236}">
                    <a16:creationId xmlns:a16="http://schemas.microsoft.com/office/drawing/2014/main" id="{02FCB4E6-0F6C-6EFB-B061-2ECE929F4CF5}"/>
                  </a:ext>
                </a:extLst>
              </p:cNvPr>
              <p:cNvSpPr/>
              <p:nvPr/>
            </p:nvSpPr>
            <p:spPr>
              <a:xfrm>
                <a:off x="2808374" y="1985549"/>
                <a:ext cx="1426991" cy="1510634"/>
              </a:xfrm>
              <a:prstGeom prst="rightArrow">
                <a:avLst/>
              </a:prstGeom>
              <a:solidFill>
                <a:srgbClr val="012E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sz="1800" b="0" dirty="0"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algn="l"/>
                <a:endParaRPr lang="en-US" dirty="0"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algn="l"/>
                <a:endParaRPr lang="en-US" sz="1800" b="0" dirty="0"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algn="l"/>
                <a:r>
                  <a:rPr lang="en-US" sz="1800" b="0" dirty="0">
                    <a:ea typeface="JuliaMono" panose="020B0609060300020004" pitchFamily="49" charset="-127"/>
                    <a:cs typeface="JuliaMono" panose="020B0609060300020004" pitchFamily="49" charset="-127"/>
                  </a:rPr>
                  <a:t>presheaf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JuliaMono" panose="020B0609060300020004" pitchFamily="49" charset="-127"/>
                          <a:cs typeface="JuliaMono" panose="020B0609060300020004" pitchFamily="49" charset="-127"/>
                        </a:rPr>
                        <m:t>𝑃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algn="l"/>
                <a:endParaRPr lang="en-US" sz="1800" b="0" dirty="0">
                  <a:latin typeface="JuliaMono" panose="020B0609060300020004" pitchFamily="49" charset="-127"/>
                  <a:ea typeface="JuliaMono" panose="020B0609060300020004" pitchFamily="49" charset="-127"/>
                  <a:cs typeface="JuliaMono" panose="020B0609060300020004" pitchFamily="49" charset="-127"/>
                </a:endParaRPr>
              </a:p>
              <a:p>
                <a:pPr algn="l"/>
                <a:r>
                  <a:rPr lang="en-US" sz="1800" dirty="0">
                    <a:latin typeface="JuliaMono" panose="020B0609060300020004" pitchFamily="49" charset="-127"/>
                    <a:ea typeface="JuliaMono" panose="020B0609060300020004" pitchFamily="49" charset="-127"/>
                    <a:cs typeface="JuliaMono" panose="020B0609060300020004" pitchFamily="49" charset="-127"/>
                  </a:rPr>
                  <a:t> 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11" name="Right Arrow 110">
                <a:extLst>
                  <a:ext uri="{FF2B5EF4-FFF2-40B4-BE49-F238E27FC236}">
                    <a16:creationId xmlns:a16="http://schemas.microsoft.com/office/drawing/2014/main" id="{02FCB4E6-0F6C-6EFB-B061-2ECE929F4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374" y="1985549"/>
                <a:ext cx="1426991" cy="1510634"/>
              </a:xfrm>
              <a:prstGeom prst="rightArrow">
                <a:avLst/>
              </a:prstGeom>
              <a:blipFill>
                <a:blip r:embed="rId22"/>
                <a:stretch>
                  <a:fillRect l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Cloud Callout 114">
            <a:extLst>
              <a:ext uri="{FF2B5EF4-FFF2-40B4-BE49-F238E27FC236}">
                <a16:creationId xmlns:a16="http://schemas.microsoft.com/office/drawing/2014/main" id="{B1952480-3713-FAAD-71B3-7B9C28E372B3}"/>
              </a:ext>
            </a:extLst>
          </p:cNvPr>
          <p:cNvSpPr/>
          <p:nvPr/>
        </p:nvSpPr>
        <p:spPr>
          <a:xfrm>
            <a:off x="628649" y="4497185"/>
            <a:ext cx="2589835" cy="1315785"/>
          </a:xfrm>
          <a:prstGeom prst="cloudCallout">
            <a:avLst>
              <a:gd name="adj1" fmla="val -4693"/>
              <a:gd name="adj2" fmla="val -96345"/>
            </a:avLst>
          </a:prstGeom>
          <a:solidFill>
            <a:srgbClr val="012E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Assuming non-overlapping</a:t>
            </a:r>
          </a:p>
        </p:txBody>
      </p:sp>
    </p:spTree>
    <p:extLst>
      <p:ext uri="{BB962C8B-B14F-4D97-AF65-F5344CB8AC3E}">
        <p14:creationId xmlns:p14="http://schemas.microsoft.com/office/powerpoint/2010/main" val="323476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98" grpId="0" animBg="1"/>
      <p:bldP spid="99" grpId="0" animBg="1"/>
      <p:bldP spid="105" grpId="0"/>
      <p:bldP spid="107" grpId="0" animBg="1"/>
      <p:bldP spid="108" grpId="0"/>
      <p:bldP spid="111" grpId="0" animBg="1"/>
      <p:bldP spid="1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/>
        </a:solidFill>
      </a:spPr>
      <a:bodyPr wrap="square" rtlCol="0">
        <a:spAutoFit/>
      </a:bodyPr>
      <a:lstStyle>
        <a:defPPr algn="l">
          <a:defRPr sz="2400" dirty="0" smtClean="0">
            <a:latin typeface="JuliaMono" panose="020B0609060300020004" pitchFamily="49" charset="-127"/>
            <a:ea typeface="JuliaMono" panose="020B0609060300020004" pitchFamily="49" charset="-127"/>
            <a:cs typeface="JuliaMono" panose="020B0609060300020004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4790</TotalTime>
  <Words>1372</Words>
  <Application>Microsoft Macintosh PowerPoint</Application>
  <PresentationFormat>On-screen Show (4:3)</PresentationFormat>
  <Paragraphs>319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JuliaMono</vt:lpstr>
      <vt:lpstr>Arial</vt:lpstr>
      <vt:lpstr>Atkinson Hyperlegible</vt:lpstr>
      <vt:lpstr>Calibri</vt:lpstr>
      <vt:lpstr>Cambria Math</vt:lpstr>
      <vt:lpstr>Office Theme</vt:lpstr>
      <vt:lpstr>Coverage Semantics for Dependent Pattern Matching</vt:lpstr>
      <vt:lpstr>Overview</vt:lpstr>
      <vt:lpstr>Dependent Pattern Matching</vt:lpstr>
      <vt:lpstr>The Usual Way</vt:lpstr>
      <vt:lpstr>Something A Little Crazier</vt:lpstr>
      <vt:lpstr>Does It Make Sense?</vt:lpstr>
      <vt:lpstr>What Goes On The Left?</vt:lpstr>
      <vt:lpstr>Main Idea</vt:lpstr>
      <vt:lpstr>What’s a Sheaf Anyways?</vt:lpstr>
      <vt:lpstr>Representable Sheaf</vt:lpstr>
      <vt:lpstr>Simple Pattern Matching</vt:lpstr>
      <vt:lpstr>Canonical Coverage</vt:lpstr>
      <vt:lpstr>Central Claim</vt:lpstr>
      <vt:lpstr>Dependent Matching</vt:lpstr>
      <vt:lpstr>Saturation Conditions</vt:lpstr>
      <vt:lpstr>Recreating Pattern Matching</vt:lpstr>
      <vt:lpstr>Equality And Pullbacks</vt:lpstr>
      <vt:lpstr>Limitations</vt:lpstr>
      <vt:lpstr>What’s Next?</vt:lpstr>
      <vt:lpstr>Thank You!</vt:lpstr>
      <vt:lpstr>Basic Coverages: Identity</vt:lpstr>
      <vt:lpstr>Basic Coverages: Sums</vt:lpstr>
      <vt:lpstr>New Coverages: Isomorphism</vt:lpstr>
      <vt:lpstr>Combining Coverages: Nesting</vt:lpstr>
      <vt:lpstr>Base Change</vt:lpstr>
      <vt:lpstr>Equality and Pullbacks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Coverage Semantics for Dependent Pattern Matching</dc:title>
  <dc:creator>Joey Eremondi</dc:creator>
  <cp:lastModifiedBy>Joey Eremondi</cp:lastModifiedBy>
  <cp:revision>316</cp:revision>
  <dcterms:created xsi:type="dcterms:W3CDTF">2023-11-15T14:08:11Z</dcterms:created>
  <dcterms:modified xsi:type="dcterms:W3CDTF">2023-11-21T16:30:57Z</dcterms:modified>
</cp:coreProperties>
</file>