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9"/>
  </p:notesMasterIdLst>
  <p:sldIdLst>
    <p:sldId id="256" r:id="rId5"/>
    <p:sldId id="335" r:id="rId6"/>
    <p:sldId id="331" r:id="rId7"/>
    <p:sldId id="336" r:id="rId8"/>
    <p:sldId id="319" r:id="rId9"/>
    <p:sldId id="320" r:id="rId10"/>
    <p:sldId id="321" r:id="rId11"/>
    <p:sldId id="328" r:id="rId12"/>
    <p:sldId id="329" r:id="rId13"/>
    <p:sldId id="270" r:id="rId14"/>
    <p:sldId id="271" r:id="rId15"/>
    <p:sldId id="334" r:id="rId16"/>
    <p:sldId id="332" r:id="rId17"/>
    <p:sldId id="333" r:id="rId18"/>
    <p:sldId id="273" r:id="rId19"/>
    <p:sldId id="276" r:id="rId20"/>
    <p:sldId id="274" r:id="rId21"/>
    <p:sldId id="283" r:id="rId22"/>
    <p:sldId id="290" r:id="rId23"/>
    <p:sldId id="337" r:id="rId24"/>
    <p:sldId id="291" r:id="rId25"/>
    <p:sldId id="339" r:id="rId26"/>
    <p:sldId id="338" r:id="rId27"/>
    <p:sldId id="295" r:id="rId28"/>
    <p:sldId id="296" r:id="rId29"/>
    <p:sldId id="297" r:id="rId30"/>
    <p:sldId id="284" r:id="rId31"/>
    <p:sldId id="340" r:id="rId32"/>
    <p:sldId id="298" r:id="rId33"/>
    <p:sldId id="299" r:id="rId34"/>
    <p:sldId id="345" r:id="rId35"/>
    <p:sldId id="343" r:id="rId36"/>
    <p:sldId id="346" r:id="rId37"/>
    <p:sldId id="282" r:id="rId38"/>
    <p:sldId id="353" r:id="rId39"/>
    <p:sldId id="347" r:id="rId40"/>
    <p:sldId id="280" r:id="rId41"/>
    <p:sldId id="351" r:id="rId42"/>
    <p:sldId id="352" r:id="rId43"/>
    <p:sldId id="341" r:id="rId44"/>
    <p:sldId id="300" r:id="rId45"/>
    <p:sldId id="342" r:id="rId46"/>
    <p:sldId id="301" r:id="rId47"/>
    <p:sldId id="302" r:id="rId48"/>
    <p:sldId id="305" r:id="rId49"/>
    <p:sldId id="354" r:id="rId50"/>
    <p:sldId id="348" r:id="rId51"/>
    <p:sldId id="307" r:id="rId52"/>
    <p:sldId id="349" r:id="rId53"/>
    <p:sldId id="350" r:id="rId54"/>
    <p:sldId id="308" r:id="rId55"/>
    <p:sldId id="309" r:id="rId56"/>
    <p:sldId id="310" r:id="rId57"/>
    <p:sldId id="311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34" autoAdjust="0"/>
    <p:restoredTop sz="94711" autoAdjust="0"/>
  </p:normalViewPr>
  <p:slideViewPr>
    <p:cSldViewPr snapToGrid="0" snapToObjects="1">
      <p:cViewPr varScale="1">
        <p:scale>
          <a:sx n="128" d="100"/>
          <a:sy n="128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15DB8-3D09-475F-B133-3C13E7DC2A5F}" type="datetimeFigureOut">
              <a:rPr lang="en-CA" smtClean="0"/>
              <a:t>2023-06-30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E2F31-36DD-4B3F-B1BB-E35309094D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26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 dependent type help identify this bug?</a:t>
            </a:r>
          </a:p>
          <a:p>
            <a:r>
              <a:rPr lang="en-CA" dirty="0"/>
              <a:t>…modify code</a:t>
            </a:r>
          </a:p>
          <a:p>
            <a:r>
              <a:rPr lang="en-CA" dirty="0"/>
              <a:t>Now, because this is a fixed-length list, the programmer needs to supply a proof that the result length is the same as the input length,</a:t>
            </a:r>
          </a:p>
          <a:p>
            <a:r>
              <a:rPr lang="en-CA" dirty="0"/>
              <a:t>a goal that looks like this. The problem is that there is a conceptual gap between the</a:t>
            </a:r>
            <a:r>
              <a:rPr lang="en-CA" baseline="0" dirty="0"/>
              <a:t> type of this goal, which is what the programmer sees,</a:t>
            </a:r>
          </a:p>
          <a:p>
            <a:r>
              <a:rPr lang="en-CA" baseline="0" dirty="0"/>
              <a:t>and the actual problem, which is that sort deletes duplicates. The statement is false, so the programmer can never prove the goal, but</a:t>
            </a:r>
          </a:p>
          <a:p>
            <a:r>
              <a:rPr lang="en-CA" baseline="0" dirty="0"/>
              <a:t>the only hint they have is that the difficulty they experience proving the goal.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2B541-EE44-4CE4-811C-158AFA276EF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444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 dependent type help identify this bug?</a:t>
            </a:r>
          </a:p>
          <a:p>
            <a:r>
              <a:rPr lang="en-CA" dirty="0"/>
              <a:t>…modify code</a:t>
            </a:r>
          </a:p>
          <a:p>
            <a:r>
              <a:rPr lang="en-CA" dirty="0"/>
              <a:t>Now, because this is a fixed-length list, the programmer needs to supply a proof that the result length is the same as the input length,</a:t>
            </a:r>
          </a:p>
          <a:p>
            <a:r>
              <a:rPr lang="en-CA" dirty="0"/>
              <a:t>a goal that looks like this. The problem is that there is a conceptual gap between the</a:t>
            </a:r>
            <a:r>
              <a:rPr lang="en-CA" baseline="0" dirty="0"/>
              <a:t> type of this goal, which is what the programmer sees,</a:t>
            </a:r>
          </a:p>
          <a:p>
            <a:r>
              <a:rPr lang="en-CA" baseline="0" dirty="0"/>
              <a:t>and the actual problem, which is that sort deletes duplicates. The statement is false, so the programmer can never prove the goal, but</a:t>
            </a:r>
          </a:p>
          <a:p>
            <a:r>
              <a:rPr lang="en-CA" baseline="0" dirty="0"/>
              <a:t>the only hint they have is that the difficulty they experience proving the goal.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2B541-EE44-4CE4-811C-158AFA276EF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86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 dependent type help identify this bug?</a:t>
            </a:r>
          </a:p>
          <a:p>
            <a:r>
              <a:rPr lang="en-CA" dirty="0"/>
              <a:t>…modify code</a:t>
            </a:r>
          </a:p>
          <a:p>
            <a:r>
              <a:rPr lang="en-CA" dirty="0"/>
              <a:t>Now, because this is a fixed-length list, the programmer needs to supply a proof that the result length is the same as the input length,</a:t>
            </a:r>
          </a:p>
          <a:p>
            <a:r>
              <a:rPr lang="en-CA" dirty="0"/>
              <a:t>a goal that looks like this. The problem is that there is a conceptual gap between the</a:t>
            </a:r>
            <a:r>
              <a:rPr lang="en-CA" baseline="0" dirty="0"/>
              <a:t> type of this goal, which is what the programmer sees,</a:t>
            </a:r>
          </a:p>
          <a:p>
            <a:r>
              <a:rPr lang="en-CA" baseline="0" dirty="0"/>
              <a:t>and the actual problem, which is that sort deletes duplicates. The statement is false, so the programmer can never prove the goal, but</a:t>
            </a:r>
          </a:p>
          <a:p>
            <a:r>
              <a:rPr lang="en-CA" baseline="0" dirty="0"/>
              <a:t>the only hint they have is that the difficulty they experience proving the goal.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2B541-EE44-4CE4-811C-158AFA276EF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85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 dependent type help identify this bug?</a:t>
            </a:r>
          </a:p>
          <a:p>
            <a:r>
              <a:rPr lang="en-CA" dirty="0"/>
              <a:t>…modify code</a:t>
            </a:r>
          </a:p>
          <a:p>
            <a:r>
              <a:rPr lang="en-CA" dirty="0"/>
              <a:t>Now, because this is a fixed-length list, the programmer needs to supply a proof that the result length is the same as the input length,</a:t>
            </a:r>
          </a:p>
          <a:p>
            <a:r>
              <a:rPr lang="en-CA" dirty="0"/>
              <a:t>a goal that looks like this. The problem is that there is a conceptual gap between the</a:t>
            </a:r>
            <a:r>
              <a:rPr lang="en-CA" baseline="0" dirty="0"/>
              <a:t> type of this goal, which is what the programmer sees,</a:t>
            </a:r>
          </a:p>
          <a:p>
            <a:r>
              <a:rPr lang="en-CA" baseline="0" dirty="0"/>
              <a:t>and the actual problem, which is that sort deletes duplicates. The statement is false, so the programmer can never prove the goal, but</a:t>
            </a:r>
          </a:p>
          <a:p>
            <a:r>
              <a:rPr lang="en-CA" baseline="0" dirty="0"/>
              <a:t>the only hint they have is that the difficulty they experience proving the goal.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2B541-EE44-4CE4-811C-158AFA276EFA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96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2388"/>
            <a:ext cx="7772400" cy="1470025"/>
          </a:xfrm>
        </p:spPr>
        <p:txBody>
          <a:bodyPr>
            <a:noAutofit/>
          </a:bodyPr>
          <a:lstStyle>
            <a:lvl1pPr algn="l">
              <a:defRPr sz="4800" b="1"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336185"/>
            <a:ext cx="7772401" cy="6514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10E6854-5639-E748-7B2F-66EEAB34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799" y="4509730"/>
            <a:ext cx="3755572" cy="651424"/>
          </a:xfrm>
        </p:spPr>
        <p:txBody>
          <a:bodyPr/>
          <a:lstStyle>
            <a:lvl1pPr>
              <a:defRPr sz="3200"/>
            </a:lvl1pPr>
          </a:lstStyle>
          <a:p>
            <a:fld id="{646C5B62-753D-47B8-B23D-2A7FF6A4011F}" type="datetime1">
              <a:rPr lang="en-US" smtClean="0"/>
              <a:pPr/>
              <a:t>6/30/23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366A-D321-4363-8A8C-52C3F4B3629C}" type="datetime1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E6A2-B0F9-4DA5-87D3-B9363D0AE37B}" type="datetime1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2547"/>
            <a:ext cx="8229600" cy="4393616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9F2E-5565-4495-A86E-FDA62E999F7F}" type="datetime1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7" y="1893621"/>
            <a:ext cx="7772400" cy="1362075"/>
          </a:xfrm>
        </p:spPr>
        <p:txBody>
          <a:bodyPr anchor="t">
            <a:noAutofit/>
          </a:bodyPr>
          <a:lstStyle>
            <a:lvl1pPr algn="ctr">
              <a:defRPr sz="5600" b="1" u="sng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87" y="424321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B6CC-F243-4037-8C45-415FA53BCEC6}" type="datetime1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C663-BDD5-4B3F-A5CB-D2774A857869}" type="datetime1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6280-93F6-42DE-851A-1079B774B721}" type="datetime1">
              <a:rPr lang="en-US" smtClean="0"/>
              <a:t>6/30/23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7152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2BD8-B176-4638-95AF-A4421E295AE0}" type="datetime1">
              <a:rPr lang="en-US" smtClean="0"/>
              <a:t>6/30/23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66A8-9304-4A9F-875D-F913600D6CC0}" type="datetime1">
              <a:rPr lang="en-US" smtClean="0"/>
              <a:t>6/30/23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2A7F-7D23-451E-B7A1-8C47BBF6BC4F}" type="datetime1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5C3F-4AF2-4F1A-B90E-C1C29A92B11C}" type="datetime1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0820B-CAEA-47B2-8B28-71CB271833BE}" type="datetime1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9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2388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sz="4000" dirty="0"/>
              <a:t>On The Design of a Gradual Dependently Typed Language for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8" y="3374750"/>
            <a:ext cx="7772401" cy="2437114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/>
              <a:t>Joey </a:t>
            </a:r>
            <a:r>
              <a:rPr lang="en-US" sz="5100" dirty="0" err="1"/>
              <a:t>Eremondi</a:t>
            </a:r>
            <a:endParaRPr lang="en-US" sz="5100" dirty="0"/>
          </a:p>
          <a:p>
            <a:endParaRPr lang="en-US" sz="3800" dirty="0"/>
          </a:p>
          <a:p>
            <a:endParaRPr lang="en-US" sz="3800" dirty="0"/>
          </a:p>
          <a:p>
            <a:r>
              <a:rPr lang="en-US" sz="3800" dirty="0"/>
              <a:t>Strathclyde MSP 101 </a:t>
            </a:r>
          </a:p>
          <a:p>
            <a:pPr marL="0" lvl="0" indent="0">
              <a:buNone/>
            </a:pPr>
            <a:r>
              <a:rPr lang="en-US" sz="3800" dirty="0"/>
              <a:t>June 30, 2023</a:t>
            </a:r>
          </a:p>
          <a:p>
            <a:pPr marL="0" lvl="0" indent="0">
              <a:buNone/>
            </a:pPr>
            <a:endParaRPr lang="en-US" sz="3800" dirty="0"/>
          </a:p>
          <a:p>
            <a:pPr marL="0" lvl="0" indent="0">
              <a:buNone/>
            </a:pPr>
            <a:r>
              <a:rPr lang="en-US" sz="3800" dirty="0"/>
              <a:t>Joint work with Ron Garcia and </a:t>
            </a:r>
            <a:r>
              <a:rPr lang="en-GB" sz="3800" dirty="0"/>
              <a:t>Éric</a:t>
            </a:r>
            <a:r>
              <a:rPr lang="en-US" sz="3800" dirty="0"/>
              <a:t> </a:t>
            </a:r>
            <a:r>
              <a:rPr lang="en-US" sz="3800" dirty="0" err="1"/>
              <a:t>Tanter</a:t>
            </a:r>
            <a:endParaRPr sz="3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7" y="1893621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Non-dependent Gradual Types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dirty="0"/>
              <a:t>Type Imprecision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47331C-FE3C-8517-9E74-FDF47A581E0B}"/>
                  </a:ext>
                </a:extLst>
              </p:cNvPr>
              <p:cNvSpPr txBox="1"/>
              <p:nvPr/>
            </p:nvSpPr>
            <p:spPr>
              <a:xfrm>
                <a:off x="1772080" y="2050387"/>
                <a:ext cx="19267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0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CA" sz="32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𝑁𝑎𝑡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47331C-FE3C-8517-9E74-FDF47A581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080" y="2050387"/>
                <a:ext cx="19267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1E1CC9-C103-DA18-14B5-DD1F0EF9EE22}"/>
                  </a:ext>
                </a:extLst>
              </p:cNvPr>
              <p:cNvSpPr txBox="1"/>
              <p:nvPr/>
            </p:nvSpPr>
            <p:spPr>
              <a:xfrm>
                <a:off x="4572000" y="1418928"/>
                <a:ext cx="23312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𝑁𝑎𝑡</m:t>
                      </m:r>
                      <m:r>
                        <a:rPr lang="en-CA" sz="32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𝑁𝑎𝑡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1E1CC9-C103-DA18-14B5-DD1F0EF9E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18928"/>
                <a:ext cx="233126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9804EC-3338-8C54-A1BC-0B4EC23B4530}"/>
                  </a:ext>
                </a:extLst>
              </p:cNvPr>
              <p:cNvSpPr txBox="1"/>
              <p:nvPr/>
            </p:nvSpPr>
            <p:spPr>
              <a:xfrm>
                <a:off x="4572001" y="2030297"/>
                <a:ext cx="23312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𝐵𝑜𝑜𝑙</m:t>
                      </m:r>
                      <m:r>
                        <a:rPr lang="en-CA" sz="32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𝑁𝑎𝑡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9804EC-3338-8C54-A1BC-0B4EC23B4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2030297"/>
                <a:ext cx="233126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D6942A-9EDB-40F5-581C-5BE1F57D40A5}"/>
                  </a:ext>
                </a:extLst>
              </p:cNvPr>
              <p:cNvSpPr txBox="1"/>
              <p:nvPr/>
            </p:nvSpPr>
            <p:spPr>
              <a:xfrm>
                <a:off x="4434497" y="2751267"/>
                <a:ext cx="40775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2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𝑜𝑜𝑙</m:t>
                      </m:r>
                      <m:r>
                        <a:rPr lang="en-CA" sz="32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3200" i="1">
                          <a:latin typeface="Cambria Math" panose="02040503050406030204" pitchFamily="18" charset="0"/>
                        </a:rPr>
                        <m:t>𝑁𝑎𝑡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32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𝑁𝑎𝑡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D6942A-9EDB-40F5-581C-5BE1F57D4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497" y="2751267"/>
                <a:ext cx="407756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9CB279-9103-FC24-1CD7-8F8D3AEF7964}"/>
                  </a:ext>
                </a:extLst>
              </p:cNvPr>
              <p:cNvSpPr txBox="1"/>
              <p:nvPr/>
            </p:nvSpPr>
            <p:spPr>
              <a:xfrm>
                <a:off x="3056021" y="1432225"/>
                <a:ext cx="19267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9CB279-9103-FC24-1CD7-8F8D3AEF7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021" y="1432225"/>
                <a:ext cx="19267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396D94-7E96-9EA0-92E6-CDD33975835B}"/>
                  </a:ext>
                </a:extLst>
              </p:cNvPr>
              <p:cNvSpPr txBox="1"/>
              <p:nvPr/>
            </p:nvSpPr>
            <p:spPr>
              <a:xfrm>
                <a:off x="3056021" y="2017000"/>
                <a:ext cx="19267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396D94-7E96-9EA0-92E6-CDD339758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021" y="2017000"/>
                <a:ext cx="19267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84D782-91A4-2741-7FDF-43A62E6C4A99}"/>
                  </a:ext>
                </a:extLst>
              </p:cNvPr>
              <p:cNvSpPr txBox="1"/>
              <p:nvPr/>
            </p:nvSpPr>
            <p:spPr>
              <a:xfrm>
                <a:off x="3056021" y="2717377"/>
                <a:ext cx="19267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84D782-91A4-2741-7FDF-43A62E6C4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021" y="2717377"/>
                <a:ext cx="192677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llout: Line 12">
            <a:extLst>
              <a:ext uri="{FF2B5EF4-FFF2-40B4-BE49-F238E27FC236}">
                <a16:creationId xmlns:a16="http://schemas.microsoft.com/office/drawing/2014/main" id="{E2DD1898-F54E-2552-05E7-60A82CD515FD}"/>
              </a:ext>
            </a:extLst>
          </p:cNvPr>
          <p:cNvSpPr/>
          <p:nvPr/>
        </p:nvSpPr>
        <p:spPr>
          <a:xfrm>
            <a:off x="103796" y="3299203"/>
            <a:ext cx="3915611" cy="1602806"/>
          </a:xfrm>
          <a:prstGeom prst="borderCallout1">
            <a:avLst>
              <a:gd name="adj1" fmla="val -34587"/>
              <a:gd name="adj2" fmla="val 52394"/>
              <a:gd name="adj3" fmla="val 5090"/>
              <a:gd name="adj4" fmla="val 46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2400" dirty="0"/>
              <a:t>Unknown type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2400" dirty="0"/>
              <a:t>Replace any part of type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2400" dirty="0"/>
              <a:t>Values allowed in any context</a:t>
            </a:r>
            <a:endParaRPr lang="en-US" sz="2400" dirty="0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C3F0C68F-88A0-A997-DDDC-87739A5BF5C7}"/>
              </a:ext>
            </a:extLst>
          </p:cNvPr>
          <p:cNvSpPr/>
          <p:nvPr/>
        </p:nvSpPr>
        <p:spPr>
          <a:xfrm>
            <a:off x="4933902" y="3969436"/>
            <a:ext cx="3454973" cy="1950101"/>
          </a:xfrm>
          <a:prstGeom prst="borderCallout1">
            <a:avLst>
              <a:gd name="adj1" fmla="val -38525"/>
              <a:gd name="adj2" fmla="val -20286"/>
              <a:gd name="adj3" fmla="val 5090"/>
              <a:gd name="adj4" fmla="val 46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2400" dirty="0"/>
              <a:t>Compare types by </a:t>
            </a:r>
            <a:r>
              <a:rPr lang="en-CA" sz="2400" i="1" dirty="0"/>
              <a:t>consistency ~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2400" dirty="0"/>
              <a:t>Equality up to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 build="p" animBg="1"/>
      <p:bldP spid="1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Consistency Replaces Equality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47331C-FE3C-8517-9E74-FDF47A581E0B}"/>
                  </a:ext>
                </a:extLst>
              </p:cNvPr>
              <p:cNvSpPr txBox="1"/>
              <p:nvPr/>
            </p:nvSpPr>
            <p:spPr>
              <a:xfrm>
                <a:off x="3263566" y="2219011"/>
                <a:ext cx="19267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l-GR" sz="3200" smtClean="0">
                          <a:latin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∋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47331C-FE3C-8517-9E74-FDF47A581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566" y="2219011"/>
                <a:ext cx="19267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llout: Line 12">
            <a:extLst>
              <a:ext uri="{FF2B5EF4-FFF2-40B4-BE49-F238E27FC236}">
                <a16:creationId xmlns:a16="http://schemas.microsoft.com/office/drawing/2014/main" id="{E2DD1898-F54E-2552-05E7-60A82CD515FD}"/>
              </a:ext>
            </a:extLst>
          </p:cNvPr>
          <p:cNvSpPr/>
          <p:nvPr/>
        </p:nvSpPr>
        <p:spPr>
          <a:xfrm>
            <a:off x="1383504" y="3250170"/>
            <a:ext cx="5689325" cy="1652334"/>
          </a:xfrm>
          <a:prstGeom prst="borderCallout1">
            <a:avLst>
              <a:gd name="adj1" fmla="val -34587"/>
              <a:gd name="adj2" fmla="val 52394"/>
              <a:gd name="adj3" fmla="val 5090"/>
              <a:gd name="adj4" fmla="val 46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2400" dirty="0"/>
              <a:t>Use term in any </a:t>
            </a:r>
            <a:r>
              <a:rPr lang="en-CA" sz="2400" i="1" dirty="0"/>
              <a:t>consistently typed </a:t>
            </a:r>
            <a:r>
              <a:rPr lang="en-CA" sz="2400" dirty="0"/>
              <a:t>context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2400" dirty="0"/>
              <a:t>Types </a:t>
            </a:r>
            <a:r>
              <a:rPr lang="en-CA" sz="2400" i="1" dirty="0"/>
              <a:t>plausibly equal </a:t>
            </a:r>
            <a:r>
              <a:rPr lang="en-CA" sz="2400" dirty="0"/>
              <a:t>i.e. modulo </a:t>
            </a:r>
            <a:r>
              <a:rPr lang="en-CA" sz="2400" b="1" dirty="0"/>
              <a:t>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sz="2400" dirty="0"/>
              <a:t>Dynamic checks ensure safety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922E03-E1BF-BD1A-CF8C-81AF3A429477}"/>
                  </a:ext>
                </a:extLst>
              </p:cNvPr>
              <p:cNvSpPr txBox="1"/>
              <p:nvPr/>
            </p:nvSpPr>
            <p:spPr>
              <a:xfrm>
                <a:off x="2566603" y="1634237"/>
                <a:ext cx="35477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l-GR" sz="3200" smtClean="0">
                        <a:latin typeface="Cambria Math" panose="02040503050406030204" pitchFamily="18" charset="0"/>
                      </a:rPr>
                      <m:t>⊢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CA" sz="3200" dirty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CA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922E03-E1BF-BD1A-CF8C-81AF3A429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603" y="1634237"/>
                <a:ext cx="3547760" cy="584775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23A3A6-70E8-0B91-1F1F-094B8B93B95F}"/>
                  </a:ext>
                </a:extLst>
              </p:cNvPr>
              <p:cNvSpPr txBox="1"/>
              <p:nvPr/>
            </p:nvSpPr>
            <p:spPr>
              <a:xfrm>
                <a:off x="4532064" y="1648882"/>
                <a:ext cx="1773880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23A3A6-70E8-0B91-1F1F-094B8B93B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64" y="1648882"/>
                <a:ext cx="1773880" cy="584775"/>
              </a:xfrm>
              <a:prstGeom prst="rect">
                <a:avLst/>
              </a:prstGeom>
              <a:blipFill>
                <a:blip r:embed="rId4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5C1170-644C-AF63-34CF-9A869E0E4294}"/>
              </a:ext>
            </a:extLst>
          </p:cNvPr>
          <p:cNvCxnSpPr/>
          <p:nvPr/>
        </p:nvCxnSpPr>
        <p:spPr>
          <a:xfrm>
            <a:off x="2326541" y="2219011"/>
            <a:ext cx="3800819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45A3F5-7EE0-7E95-F429-E7237F35A343}"/>
              </a:ext>
            </a:extLst>
          </p:cNvPr>
          <p:cNvSpPr txBox="1"/>
          <p:nvPr/>
        </p:nvSpPr>
        <p:spPr>
          <a:xfrm>
            <a:off x="415932" y="5155487"/>
            <a:ext cx="38110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/>
              <a:t>Static</a:t>
            </a:r>
          </a:p>
          <a:p>
            <a:pPr algn="ctr"/>
            <a:r>
              <a:rPr lang="en-US" sz="2800" dirty="0"/>
              <a:t>Types must be visibly equal</a:t>
            </a:r>
            <a:endParaRPr lang="en-US" sz="2800" b="1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9D1CC6-B43D-76FD-A098-1A326324E4A3}"/>
              </a:ext>
            </a:extLst>
          </p:cNvPr>
          <p:cNvSpPr txBox="1"/>
          <p:nvPr/>
        </p:nvSpPr>
        <p:spPr>
          <a:xfrm>
            <a:off x="4252801" y="5155487"/>
            <a:ext cx="38110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/>
              <a:t>Gradual</a:t>
            </a:r>
          </a:p>
          <a:p>
            <a:pPr algn="ctr"/>
            <a:r>
              <a:rPr lang="en-US" sz="2800" dirty="0"/>
              <a:t>Types </a:t>
            </a:r>
            <a:r>
              <a:rPr lang="en-US" sz="2800" i="1" dirty="0"/>
              <a:t>cannot </a:t>
            </a:r>
            <a:r>
              <a:rPr lang="en-US" sz="2800" dirty="0"/>
              <a:t>be visibly </a:t>
            </a:r>
            <a:r>
              <a:rPr lang="en-US" sz="2800" i="1" dirty="0"/>
              <a:t>unequal</a:t>
            </a:r>
          </a:p>
        </p:txBody>
      </p:sp>
    </p:spTree>
    <p:extLst>
      <p:ext uri="{BB962C8B-B14F-4D97-AF65-F5344CB8AC3E}">
        <p14:creationId xmlns:p14="http://schemas.microsoft.com/office/powerpoint/2010/main" val="362900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build="p" animBg="1"/>
      <p:bldP spid="15" grpId="0"/>
      <p:bldP spid="20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Semilattice of Types: Precision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9804EC-3338-8C54-A1BC-0B4EC23B4530}"/>
                  </a:ext>
                </a:extLst>
              </p:cNvPr>
              <p:cNvSpPr txBox="1"/>
              <p:nvPr/>
            </p:nvSpPr>
            <p:spPr>
              <a:xfrm>
                <a:off x="280068" y="2017913"/>
                <a:ext cx="23312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𝐵𝑜𝑜𝑙</m:t>
                      </m:r>
                      <m:r>
                        <a:rPr lang="en-CA" sz="32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𝑁𝑎𝑡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9804EC-3338-8C54-A1BC-0B4EC23B4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8" y="2017913"/>
                <a:ext cx="2331262" cy="584775"/>
              </a:xfrm>
              <a:prstGeom prst="rect">
                <a:avLst/>
              </a:prstGeom>
              <a:blipFill>
                <a:blip r:embed="rId2"/>
                <a:stretch>
                  <a:fillRect l="-1087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396D94-7E96-9EA0-92E6-CDD33975835B}"/>
                  </a:ext>
                </a:extLst>
              </p:cNvPr>
              <p:cNvSpPr txBox="1"/>
              <p:nvPr/>
            </p:nvSpPr>
            <p:spPr>
              <a:xfrm>
                <a:off x="1987386" y="2017000"/>
                <a:ext cx="19267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>
                          <a:latin typeface="Cambria Math" panose="02040503050406030204" pitchFamily="18" charset="0"/>
                        </a:rPr>
                        <m:t>⊑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396D94-7E96-9EA0-92E6-CDD339758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386" y="2017000"/>
                <a:ext cx="19267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llout: Line 12">
            <a:extLst>
              <a:ext uri="{FF2B5EF4-FFF2-40B4-BE49-F238E27FC236}">
                <a16:creationId xmlns:a16="http://schemas.microsoft.com/office/drawing/2014/main" id="{E2DD1898-F54E-2552-05E7-60A82CD515FD}"/>
              </a:ext>
            </a:extLst>
          </p:cNvPr>
          <p:cNvSpPr/>
          <p:nvPr/>
        </p:nvSpPr>
        <p:spPr>
          <a:xfrm>
            <a:off x="2580296" y="2770674"/>
            <a:ext cx="3915611" cy="1570047"/>
          </a:xfrm>
          <a:prstGeom prst="borderCallout1">
            <a:avLst>
              <a:gd name="adj1" fmla="val -25870"/>
              <a:gd name="adj2" fmla="val 46485"/>
              <a:gd name="adj3" fmla="val 1980"/>
              <a:gd name="adj4" fmla="val 46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Order by </a:t>
            </a:r>
            <a:r>
              <a:rPr lang="en-US" sz="2400" i="1" dirty="0"/>
              <a:t>precision</a:t>
            </a:r>
            <a:endParaRPr lang="en-US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b="1" dirty="0"/>
              <a:t>⊤ ≜ ?</a:t>
            </a:r>
            <a:endParaRPr lang="en-US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“Could be anything”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DFA9D0-9A98-8703-54B1-DEAE0CFBA344}"/>
                  </a:ext>
                </a:extLst>
              </p:cNvPr>
              <p:cNvSpPr txBox="1"/>
              <p:nvPr/>
            </p:nvSpPr>
            <p:spPr>
              <a:xfrm>
                <a:off x="3332421" y="2014051"/>
                <a:ext cx="19267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𝐵𝑜𝑜𝑙</m:t>
                    </m:r>
                    <m:r>
                      <a:rPr lang="en-CA" sz="32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3200" b="1" dirty="0"/>
                  <a:t>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DFA9D0-9A98-8703-54B1-DEAE0CFBA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421" y="2014051"/>
                <a:ext cx="1926772" cy="584775"/>
              </a:xfrm>
              <a:prstGeom prst="rect">
                <a:avLst/>
              </a:prstGeom>
              <a:blipFill>
                <a:blip r:embed="rId4"/>
                <a:stretch>
                  <a:fillRect l="-2614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ADEF6B-AED7-115D-2D40-41CBD6449C35}"/>
                  </a:ext>
                </a:extLst>
              </p:cNvPr>
              <p:cNvSpPr txBox="1"/>
              <p:nvPr/>
            </p:nvSpPr>
            <p:spPr>
              <a:xfrm>
                <a:off x="4604278" y="2025068"/>
                <a:ext cx="19267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>
                          <a:latin typeface="Cambria Math" panose="02040503050406030204" pitchFamily="18" charset="0"/>
                        </a:rPr>
                        <m:t>⊑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ADEF6B-AED7-115D-2D40-41CBD6449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278" y="2025068"/>
                <a:ext cx="19267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DC1D88-0B50-DF45-A92A-334F7D16D69A}"/>
                  </a:ext>
                </a:extLst>
              </p:cNvPr>
              <p:cNvSpPr txBox="1"/>
              <p:nvPr/>
            </p:nvSpPr>
            <p:spPr>
              <a:xfrm>
                <a:off x="6026432" y="2011102"/>
                <a:ext cx="12116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3200" b="1" dirty="0"/>
                  <a:t>?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3200" b="1" dirty="0"/>
                  <a:t>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DC1D88-0B50-DF45-A92A-334F7D16D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32" y="2011102"/>
                <a:ext cx="1211651" cy="584775"/>
              </a:xfrm>
              <a:prstGeom prst="rect">
                <a:avLst/>
              </a:prstGeom>
              <a:blipFill>
                <a:blip r:embed="rId6"/>
                <a:stretch>
                  <a:fillRect l="-12500" t="-12766" r="-4167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E941B6-0A40-BAB9-4281-C79FC0426D94}"/>
                  </a:ext>
                </a:extLst>
              </p:cNvPr>
              <p:cNvSpPr txBox="1"/>
              <p:nvPr/>
            </p:nvSpPr>
            <p:spPr>
              <a:xfrm>
                <a:off x="6725979" y="2014051"/>
                <a:ext cx="19267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>
                          <a:latin typeface="Cambria Math" panose="02040503050406030204" pitchFamily="18" charset="0"/>
                        </a:rPr>
                        <m:t>⊑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E941B6-0A40-BAB9-4281-C79FC0426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79" y="2014051"/>
                <a:ext cx="19267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4212513-2759-F7EF-AA3C-93B22684F6C9}"/>
              </a:ext>
            </a:extLst>
          </p:cNvPr>
          <p:cNvSpPr txBox="1"/>
          <p:nvPr/>
        </p:nvSpPr>
        <p:spPr>
          <a:xfrm>
            <a:off x="8059997" y="2011102"/>
            <a:ext cx="1211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/>
              <a:t>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03D7EA-25A1-1CA6-FFF9-B1385D83CE18}"/>
              </a:ext>
            </a:extLst>
          </p:cNvPr>
          <p:cNvSpPr txBox="1"/>
          <p:nvPr/>
        </p:nvSpPr>
        <p:spPr>
          <a:xfrm>
            <a:off x="589122" y="4648413"/>
            <a:ext cx="79657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Term Precision: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Order by precision of type annotations</a:t>
            </a:r>
            <a:endParaRPr lang="en-US" sz="2800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⊥ if result in error</a:t>
            </a:r>
          </a:p>
        </p:txBody>
      </p:sp>
    </p:spTree>
    <p:extLst>
      <p:ext uri="{BB962C8B-B14F-4D97-AF65-F5344CB8AC3E}">
        <p14:creationId xmlns:p14="http://schemas.microsoft.com/office/powerpoint/2010/main" val="20618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 build="p" animBg="1"/>
      <p:bldP spid="3" grpId="0"/>
      <p:bldP spid="4" grpId="0"/>
      <p:bldP spid="15" grpId="0"/>
      <p:bldP spid="16" grpId="0"/>
      <p:bldP spid="17" grpId="0"/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Semilattice of Types: Meet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AA3268-7858-6479-10A3-FA5986EC24DC}"/>
                  </a:ext>
                </a:extLst>
              </p:cNvPr>
              <p:cNvSpPr txBox="1"/>
              <p:nvPr/>
            </p:nvSpPr>
            <p:spPr>
              <a:xfrm>
                <a:off x="955281" y="1566222"/>
                <a:ext cx="420193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3200" dirty="0"/>
                  <a:t>(</a:t>
                </a:r>
                <a:r>
                  <a:rPr lang="en-CA" sz="3200" b="1" dirty="0"/>
                  <a:t>?</a:t>
                </a:r>
                <a14:m>
                  <m:oMath xmlns:m="http://schemas.openxmlformats.org/officeDocument/2006/math">
                    <m:r>
                      <a:rPr lang="en-CA" sz="32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𝑁𝑎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)⊓(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𝐵𝑜𝑜𝑙</m:t>
                    </m:r>
                    <m:r>
                      <a:rPr lang="en-CA" sz="32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sz="3200" b="1" dirty="0"/>
                  <a:t>?</a:t>
                </a:r>
                <a:r>
                  <a:rPr lang="en-CA" sz="3200" dirty="0"/>
                  <a:t>)</a:t>
                </a:r>
                <a:endParaRPr lang="en-CA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AA3268-7858-6479-10A3-FA5986EC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81" y="1566222"/>
                <a:ext cx="4201935" cy="584775"/>
              </a:xfrm>
              <a:prstGeom prst="rect">
                <a:avLst/>
              </a:prstGeom>
              <a:blipFill>
                <a:blip r:embed="rId2"/>
                <a:stretch>
                  <a:fillRect l="-3614" t="-12766" r="-90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llout: Line 12">
            <a:extLst>
              <a:ext uri="{FF2B5EF4-FFF2-40B4-BE49-F238E27FC236}">
                <a16:creationId xmlns:a16="http://schemas.microsoft.com/office/drawing/2014/main" id="{4A1603A1-A3BE-2971-D42D-58F6DC49D50C}"/>
              </a:ext>
            </a:extLst>
          </p:cNvPr>
          <p:cNvSpPr/>
          <p:nvPr/>
        </p:nvSpPr>
        <p:spPr>
          <a:xfrm>
            <a:off x="2390993" y="2878156"/>
            <a:ext cx="3915611" cy="2121234"/>
          </a:xfrm>
          <a:prstGeom prst="borderCallout1">
            <a:avLst>
              <a:gd name="adj1" fmla="val -37260"/>
              <a:gd name="adj2" fmla="val 47048"/>
              <a:gd name="adj3" fmla="val 5090"/>
              <a:gd name="adj4" fmla="val 46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Most general type as precise as both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Unify up to </a:t>
            </a:r>
            <a:r>
              <a:rPr lang="en-US" sz="2400" b="1" dirty="0"/>
              <a:t>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Combine two pieces of type info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E.g. run-time checks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E17CCF-2BAA-9AB9-FC38-8132AE1E436E}"/>
                  </a:ext>
                </a:extLst>
              </p:cNvPr>
              <p:cNvSpPr txBox="1"/>
              <p:nvPr/>
            </p:nvSpPr>
            <p:spPr>
              <a:xfrm>
                <a:off x="2464751" y="5451082"/>
                <a:ext cx="399415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3200" dirty="0"/>
                  <a:t>S ~ T    </a:t>
                </a:r>
                <a:r>
                  <a:rPr lang="en-CA" sz="3200" dirty="0" err="1"/>
                  <a:t>iff</a:t>
                </a:r>
                <a:r>
                  <a:rPr lang="en-CA" sz="3200" dirty="0"/>
                  <a:t>    S </a:t>
                </a: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r>
                  <a:rPr lang="en-CA" sz="3200" dirty="0"/>
                  <a:t> T ≠ ⊥ </a:t>
                </a:r>
                <a:endParaRPr lang="en-CA" sz="32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E17CCF-2BAA-9AB9-FC38-8132AE1E4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751" y="5451082"/>
                <a:ext cx="3994157" cy="584775"/>
              </a:xfrm>
              <a:prstGeom prst="rect">
                <a:avLst/>
              </a:prstGeom>
              <a:blipFill>
                <a:blip r:embed="rId3"/>
                <a:stretch>
                  <a:fillRect l="-3797" t="-14894" r="-1582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22581A-A221-2AF5-25A6-AE835AE3552F}"/>
                  </a:ext>
                </a:extLst>
              </p:cNvPr>
              <p:cNvSpPr txBox="1"/>
              <p:nvPr/>
            </p:nvSpPr>
            <p:spPr>
              <a:xfrm>
                <a:off x="5157216" y="1566222"/>
                <a:ext cx="287731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sz="3200" b="1" dirty="0"/>
                  <a:t>=   </a:t>
                </a: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𝐵𝑜𝑜𝑙</m:t>
                    </m:r>
                    <m:r>
                      <a:rPr lang="en-CA" sz="32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A" sz="3200" i="1">
                        <a:latin typeface="Cambria Math" panose="02040503050406030204" pitchFamily="18" charset="0"/>
                      </a:rPr>
                      <m:t>𝑁𝑎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22581A-A221-2AF5-25A6-AE835AE3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16" y="1566222"/>
                <a:ext cx="2877312" cy="584775"/>
              </a:xfrm>
              <a:prstGeom prst="rect">
                <a:avLst/>
              </a:prstGeom>
              <a:blipFill>
                <a:blip r:embed="rId4"/>
                <a:stretch>
                  <a:fillRect l="-5286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 animBg="1"/>
      <p:bldP spid="9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Gradual Guarantees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A18774-1FB5-3989-0F37-609ED66ACCE0}"/>
              </a:ext>
            </a:extLst>
          </p:cNvPr>
          <p:cNvGrpSpPr/>
          <p:nvPr/>
        </p:nvGrpSpPr>
        <p:grpSpPr>
          <a:xfrm>
            <a:off x="1290411" y="1512131"/>
            <a:ext cx="6794349" cy="461665"/>
            <a:chOff x="920434" y="4929114"/>
            <a:chExt cx="7209272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1826A4-1E53-72BA-1482-F86B49183B32}"/>
                </a:ext>
              </a:extLst>
            </p:cNvPr>
            <p:cNvSpPr txBox="1"/>
            <p:nvPr/>
          </p:nvSpPr>
          <p:spPr>
            <a:xfrm>
              <a:off x="920434" y="4929114"/>
              <a:ext cx="21194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Fira Sans" panose="020B0503050000020004" pitchFamily="34" charset="0"/>
                </a:rPr>
                <a:t>Fully Dynamic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223D50-1B58-F1C3-696F-58C0F7F8105B}"/>
                </a:ext>
              </a:extLst>
            </p:cNvPr>
            <p:cNvSpPr txBox="1"/>
            <p:nvPr/>
          </p:nvSpPr>
          <p:spPr>
            <a:xfrm>
              <a:off x="6606748" y="4944003"/>
              <a:ext cx="1522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Fira Sans" panose="020B0503050000020004" pitchFamily="34" charset="0"/>
                </a:rPr>
                <a:t>Fully Static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78DAE4-291B-0901-A5D3-284E2E6F14E5}"/>
              </a:ext>
            </a:extLst>
          </p:cNvPr>
          <p:cNvCxnSpPr/>
          <p:nvPr/>
        </p:nvCxnSpPr>
        <p:spPr>
          <a:xfrm>
            <a:off x="1290411" y="2186310"/>
            <a:ext cx="6563177" cy="0"/>
          </a:xfrm>
          <a:prstGeom prst="straightConnector1">
            <a:avLst/>
          </a:prstGeom>
          <a:ln w="152400" cap="flat">
            <a:solidFill>
              <a:schemeClr val="tx1"/>
            </a:solidFill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D1A404-7A74-65CB-2979-18235189A5DF}"/>
              </a:ext>
            </a:extLst>
          </p:cNvPr>
          <p:cNvCxnSpPr/>
          <p:nvPr/>
        </p:nvCxnSpPr>
        <p:spPr>
          <a:xfrm flipH="1">
            <a:off x="2512881" y="2798202"/>
            <a:ext cx="3966983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7DC11D-94C1-4188-EFBC-B91761248BA2}"/>
              </a:ext>
            </a:extLst>
          </p:cNvPr>
          <p:cNvGrpSpPr/>
          <p:nvPr/>
        </p:nvGrpSpPr>
        <p:grpSpPr>
          <a:xfrm>
            <a:off x="1290411" y="2630481"/>
            <a:ext cx="6794349" cy="384221"/>
            <a:chOff x="920434" y="4929114"/>
            <a:chExt cx="7209272" cy="384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ED1B01-3E2B-5523-493A-105010B963A5}"/>
                </a:ext>
              </a:extLst>
            </p:cNvPr>
            <p:cNvSpPr txBox="1"/>
            <p:nvPr/>
          </p:nvSpPr>
          <p:spPr>
            <a:xfrm>
              <a:off x="920434" y="4929114"/>
              <a:ext cx="934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Fira Sans" panose="020B0503050000020004" pitchFamily="34" charset="0"/>
                </a:rPr>
                <a:t>More </a:t>
              </a:r>
              <a:r>
                <a:rPr lang="en-CA" b="1" dirty="0">
                  <a:latin typeface="Fira Sans" panose="020B0503050000020004" pitchFamily="34" charset="0"/>
                </a:rPr>
                <a:t>?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8C586C-CF98-E330-59AF-5609BAE0686A}"/>
                </a:ext>
              </a:extLst>
            </p:cNvPr>
            <p:cNvSpPr txBox="1"/>
            <p:nvPr/>
          </p:nvSpPr>
          <p:spPr>
            <a:xfrm>
              <a:off x="6606748" y="4944003"/>
              <a:ext cx="1522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Fira Sans" panose="020B0503050000020004" pitchFamily="34" charset="0"/>
                </a:rPr>
                <a:t>Fewer </a:t>
              </a:r>
              <a:r>
                <a:rPr lang="en-CA" b="1" dirty="0">
                  <a:latin typeface="Fira Sans" panose="020B0503050000020004" pitchFamily="34" charset="0"/>
                </a:rPr>
                <a:t>?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6ABA26-AFA1-828C-CED8-0FF74FE7DBFC}"/>
              </a:ext>
            </a:extLst>
          </p:cNvPr>
          <p:cNvGrpSpPr/>
          <p:nvPr/>
        </p:nvGrpSpPr>
        <p:grpSpPr>
          <a:xfrm>
            <a:off x="1290411" y="3057393"/>
            <a:ext cx="6794349" cy="384221"/>
            <a:chOff x="920434" y="4929114"/>
            <a:chExt cx="7209272" cy="38422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DAA1C0-F635-97BF-3872-0E151165A4C7}"/>
                </a:ext>
              </a:extLst>
            </p:cNvPr>
            <p:cNvSpPr txBox="1"/>
            <p:nvPr/>
          </p:nvSpPr>
          <p:spPr>
            <a:xfrm>
              <a:off x="920434" y="4929114"/>
              <a:ext cx="2267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Fira Sans" panose="020B0503050000020004" pitchFamily="34" charset="0"/>
                </a:rPr>
                <a:t>Fewer static errors</a:t>
              </a:r>
              <a:endParaRPr lang="en-CA" b="1" dirty="0">
                <a:latin typeface="Fira Sans" panose="020B05030500000200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5B8CFC-98C7-01B3-021D-7DE81A1A4F7E}"/>
                </a:ext>
              </a:extLst>
            </p:cNvPr>
            <p:cNvSpPr txBox="1"/>
            <p:nvPr/>
          </p:nvSpPr>
          <p:spPr>
            <a:xfrm>
              <a:off x="5897911" y="4944003"/>
              <a:ext cx="2231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Fira Sans" panose="020B0503050000020004" pitchFamily="34" charset="0"/>
                </a:rPr>
                <a:t>More static errors</a:t>
              </a:r>
              <a:endParaRPr lang="en-CA" b="1" dirty="0">
                <a:latin typeface="Fira Sans" panose="020B05030500000200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702DDB-013D-2CE6-76E8-A4DC6ED784BC}"/>
              </a:ext>
            </a:extLst>
          </p:cNvPr>
          <p:cNvGrpSpPr/>
          <p:nvPr/>
        </p:nvGrpSpPr>
        <p:grpSpPr>
          <a:xfrm>
            <a:off x="1290411" y="3401903"/>
            <a:ext cx="6794349" cy="384221"/>
            <a:chOff x="920434" y="4929114"/>
            <a:chExt cx="7209272" cy="3842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F462ED-25CE-268F-6A62-3F4E35B5E0DA}"/>
                </a:ext>
              </a:extLst>
            </p:cNvPr>
            <p:cNvSpPr txBox="1"/>
            <p:nvPr/>
          </p:nvSpPr>
          <p:spPr>
            <a:xfrm>
              <a:off x="920434" y="4929114"/>
              <a:ext cx="259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latin typeface="Fira Sans" panose="020B0503050000020004" pitchFamily="34" charset="0"/>
                </a:rPr>
                <a:t>Fewer dynamic errors</a:t>
              </a:r>
              <a:endParaRPr lang="en-CA" b="1" dirty="0">
                <a:latin typeface="Fira Sans" panose="020B05030500000200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3B61EE-34EA-D979-0A23-54441871C94B}"/>
                </a:ext>
              </a:extLst>
            </p:cNvPr>
            <p:cNvSpPr txBox="1"/>
            <p:nvPr/>
          </p:nvSpPr>
          <p:spPr>
            <a:xfrm>
              <a:off x="5533797" y="4944003"/>
              <a:ext cx="2595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latin typeface="Fira Sans" panose="020B0503050000020004" pitchFamily="34" charset="0"/>
                </a:rPr>
                <a:t>More dynamic errors</a:t>
              </a:r>
              <a:endParaRPr lang="en-CA" b="1" dirty="0">
                <a:latin typeface="Fira Sans" panose="020B05030500000200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0F998FD-F86D-1652-8B71-3AC454264109}"/>
              </a:ext>
            </a:extLst>
          </p:cNvPr>
          <p:cNvSpPr txBox="1"/>
          <p:nvPr/>
        </p:nvSpPr>
        <p:spPr>
          <a:xfrm>
            <a:off x="213131" y="3984367"/>
            <a:ext cx="8669611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CA" sz="3200" b="1" dirty="0"/>
              <a:t>Reducing precision causes no new static or dynamic errors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CA" sz="2800" dirty="0"/>
              <a:t>Contrapositive - error means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two program types are </a:t>
            </a:r>
            <a:r>
              <a:rPr lang="en-CA" sz="2800" i="1" dirty="0"/>
              <a:t>wrong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solution is never "more types"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7" y="1893621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Gradual Dependent Types 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Degrees of Imprecision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17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FCF29A-7E4E-A7D2-2599-59D7F719C13E}"/>
              </a:ext>
            </a:extLst>
          </p:cNvPr>
          <p:cNvSpPr/>
          <p:nvPr/>
        </p:nvSpPr>
        <p:spPr>
          <a:xfrm>
            <a:off x="1113780" y="1383299"/>
            <a:ext cx="2392566" cy="85596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 As a type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D28F3F-A94B-674C-E8FE-05400BC0526C}"/>
              </a:ext>
            </a:extLst>
          </p:cNvPr>
          <p:cNvSpPr/>
          <p:nvPr/>
        </p:nvSpPr>
        <p:spPr>
          <a:xfrm>
            <a:off x="1113780" y="4100143"/>
            <a:ext cx="2392566" cy="85596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 As a term in a type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291D92-B408-7AD8-5CBB-62FEB8A4A268}"/>
              </a:ext>
            </a:extLst>
          </p:cNvPr>
          <p:cNvSpPr/>
          <p:nvPr/>
        </p:nvSpPr>
        <p:spPr>
          <a:xfrm>
            <a:off x="1113780" y="5490076"/>
            <a:ext cx="2392566" cy="85596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? As a term in at run time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FF0F7B-B725-DC49-DB6B-5AA6234E968F}"/>
              </a:ext>
            </a:extLst>
          </p:cNvPr>
          <p:cNvSpPr/>
          <p:nvPr/>
        </p:nvSpPr>
        <p:spPr>
          <a:xfrm>
            <a:off x="1113780" y="2710210"/>
            <a:ext cx="2392566" cy="1020966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Types containing ?-typed terms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13E58C-42DB-A0BE-7D84-996165B3BD99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2310063" y="2239260"/>
            <a:ext cx="0" cy="4709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268D6D-E896-132C-1E56-5DC558A4B32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310063" y="3731176"/>
            <a:ext cx="0" cy="36896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EA8459-9723-E903-D71B-B03A79D590E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310063" y="4956104"/>
            <a:ext cx="0" cy="53397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A6B80950-F1C0-1995-B82A-215BF88462CB}"/>
              </a:ext>
            </a:extLst>
          </p:cNvPr>
          <p:cNvSpPr/>
          <p:nvPr/>
        </p:nvSpPr>
        <p:spPr>
          <a:xfrm>
            <a:off x="4595394" y="2837676"/>
            <a:ext cx="3915611" cy="777784"/>
          </a:xfrm>
          <a:prstGeom prst="borderCallout1">
            <a:avLst>
              <a:gd name="adj1" fmla="val 50272"/>
              <a:gd name="adj2" fmla="val -27848"/>
              <a:gd name="adj3" fmla="val 50171"/>
              <a:gd name="adj4" fmla="val 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/>
              <a:t>Affects type-checking computations</a:t>
            </a:r>
            <a:endParaRPr lang="en-US" sz="2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ED9A8D-E509-2FDE-5D3D-18386FC92FF6}"/>
              </a:ext>
            </a:extLst>
          </p:cNvPr>
          <p:cNvGrpSpPr/>
          <p:nvPr/>
        </p:nvGrpSpPr>
        <p:grpSpPr>
          <a:xfrm>
            <a:off x="3506346" y="4888587"/>
            <a:ext cx="5004659" cy="1029470"/>
            <a:chOff x="3506346" y="4888587"/>
            <a:chExt cx="5004659" cy="1029470"/>
          </a:xfrm>
        </p:grpSpPr>
        <p:sp>
          <p:nvSpPr>
            <p:cNvPr id="18" name="Callout: Line 17">
              <a:extLst>
                <a:ext uri="{FF2B5EF4-FFF2-40B4-BE49-F238E27FC236}">
                  <a16:creationId xmlns:a16="http://schemas.microsoft.com/office/drawing/2014/main" id="{73BBB7DE-20CB-7F64-698B-C45A1B6480B9}"/>
                </a:ext>
              </a:extLst>
            </p:cNvPr>
            <p:cNvSpPr/>
            <p:nvPr/>
          </p:nvSpPr>
          <p:spPr>
            <a:xfrm>
              <a:off x="4595394" y="4888587"/>
              <a:ext cx="3915611" cy="777784"/>
            </a:xfrm>
            <a:prstGeom prst="borderCallout1">
              <a:avLst>
                <a:gd name="adj1" fmla="val -30980"/>
                <a:gd name="adj2" fmla="val -29217"/>
                <a:gd name="adj3" fmla="val 50171"/>
                <a:gd name="adj4" fmla="val 2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2400" dirty="0"/>
                <a:t>Need semantics for </a:t>
              </a:r>
              <a:r>
                <a:rPr lang="en-CA" sz="2400" b="1" dirty="0"/>
                <a:t>?</a:t>
              </a:r>
              <a:endParaRPr lang="en-US" sz="2400" b="1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7CE005-45B8-41E6-5F58-A84B89188887}"/>
                </a:ext>
              </a:extLst>
            </p:cNvPr>
            <p:cNvCxnSpPr>
              <a:cxnSpLocks/>
              <a:stCxn id="18" idx="2"/>
              <a:endCxn id="9" idx="6"/>
            </p:cNvCxnSpPr>
            <p:nvPr/>
          </p:nvCxnSpPr>
          <p:spPr>
            <a:xfrm flipH="1">
              <a:off x="3506346" y="5277479"/>
              <a:ext cx="1089048" cy="64057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Static-Dynamic Tension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AAA0C-316E-C48F-7490-BDE5949B83BA}"/>
              </a:ext>
            </a:extLst>
          </p:cNvPr>
          <p:cNvSpPr txBox="1"/>
          <p:nvPr/>
        </p:nvSpPr>
        <p:spPr>
          <a:xfrm>
            <a:off x="320841" y="1370446"/>
            <a:ext cx="363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/>
              <a:t>Dependent (Rigid)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6E9F1-8EE6-0A53-064E-66991FBA110A}"/>
              </a:ext>
            </a:extLst>
          </p:cNvPr>
          <p:cNvSpPr txBox="1"/>
          <p:nvPr/>
        </p:nvSpPr>
        <p:spPr>
          <a:xfrm>
            <a:off x="5190770" y="1370445"/>
            <a:ext cx="3543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/>
              <a:t>Gradual (Flexible)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A9F869-115C-08D7-9835-9A16A3764292}"/>
              </a:ext>
            </a:extLst>
          </p:cNvPr>
          <p:cNvSpPr txBox="1">
            <a:spLocks/>
          </p:cNvSpPr>
          <p:nvPr/>
        </p:nvSpPr>
        <p:spPr>
          <a:xfrm>
            <a:off x="519075" y="3426320"/>
            <a:ext cx="3117899" cy="85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Normalize for decidable type checking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6D8D85-E81C-2A20-A76B-DB584714814B}"/>
              </a:ext>
            </a:extLst>
          </p:cNvPr>
          <p:cNvSpPr txBox="1">
            <a:spLocks/>
          </p:cNvSpPr>
          <p:nvPr/>
        </p:nvSpPr>
        <p:spPr>
          <a:xfrm>
            <a:off x="519076" y="5060329"/>
            <a:ext cx="2994147" cy="85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Syntactic compile-time type comparison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9D3A91-FD73-96A2-D8B8-F7DDA6875EC3}"/>
              </a:ext>
            </a:extLst>
          </p:cNvPr>
          <p:cNvSpPr txBox="1">
            <a:spLocks/>
          </p:cNvSpPr>
          <p:nvPr/>
        </p:nvSpPr>
        <p:spPr>
          <a:xfrm>
            <a:off x="5487550" y="5060330"/>
            <a:ext cx="3632391" cy="85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Run-time type comparison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0D6D8A-7C06-61A7-8A7F-A64AAD94E41A}"/>
              </a:ext>
            </a:extLst>
          </p:cNvPr>
          <p:cNvSpPr txBox="1">
            <a:spLocks/>
          </p:cNvSpPr>
          <p:nvPr/>
        </p:nvSpPr>
        <p:spPr>
          <a:xfrm>
            <a:off x="5487550" y="3426320"/>
            <a:ext cx="3523535" cy="85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Allows non-termination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7E220F8-9783-2602-0AEE-9E6CB9879B49}"/>
              </a:ext>
            </a:extLst>
          </p:cNvPr>
          <p:cNvSpPr txBox="1">
            <a:spLocks/>
          </p:cNvSpPr>
          <p:nvPr/>
        </p:nvSpPr>
        <p:spPr>
          <a:xfrm>
            <a:off x="5489264" y="2150010"/>
            <a:ext cx="3117898" cy="85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Possibility of dynamic type errors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5335B9F-23B9-E2CB-28EF-EE363ED79676}"/>
              </a:ext>
            </a:extLst>
          </p:cNvPr>
          <p:cNvSpPr/>
          <p:nvPr/>
        </p:nvSpPr>
        <p:spPr>
          <a:xfrm>
            <a:off x="3310981" y="3027748"/>
            <a:ext cx="2447567" cy="140254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Approximate Normalization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76776B6B-52C2-BF18-7C55-E7DDB4B248F1}"/>
              </a:ext>
            </a:extLst>
          </p:cNvPr>
          <p:cNvSpPr/>
          <p:nvPr/>
        </p:nvSpPr>
        <p:spPr>
          <a:xfrm>
            <a:off x="3183212" y="4702630"/>
            <a:ext cx="2695074" cy="152877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Dynamic vs static consistency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52BB7-6ED9-4318-E571-12FEB44348E1}"/>
              </a:ext>
            </a:extLst>
          </p:cNvPr>
          <p:cNvSpPr txBox="1"/>
          <p:nvPr/>
        </p:nvSpPr>
        <p:spPr>
          <a:xfrm>
            <a:off x="519075" y="2161734"/>
            <a:ext cx="26400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CA" sz="2400" dirty="0"/>
              <a:t>Well-typed at each step</a:t>
            </a:r>
          </a:p>
        </p:txBody>
      </p:sp>
    </p:spTree>
    <p:extLst>
      <p:ext uri="{BB962C8B-B14F-4D97-AF65-F5344CB8AC3E}">
        <p14:creationId xmlns:p14="http://schemas.microsoft.com/office/powerpoint/2010/main" val="247009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dirty="0"/>
              <a:t>Effectful Nature of Gradual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A915E2-3494-EB0F-1D56-652D535C56EC}"/>
                  </a:ext>
                </a:extLst>
              </p:cNvPr>
              <p:cNvSpPr txBox="1"/>
              <p:nvPr/>
            </p:nvSpPr>
            <p:spPr>
              <a:xfrm>
                <a:off x="158129" y="1601927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nor/>
                                </m:rPr>
                                <a:rPr lang="ar-AE" sz="3200"/>
                                <m:t>?</m:t>
                              </m:r>
                            </m:e>
                          </m:d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20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lang="ar-AE" sz="3200"/>
                            <m:t>?</m:t>
                          </m:r>
                        </m:e>
                      </m:d>
                      <m:r>
                        <a:rPr lang="ar-AE" sz="32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A915E2-3494-EB0F-1D56-652D535C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9" y="1601927"/>
                <a:ext cx="45720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9E2A41-94CC-5E52-327D-EE3B3F072EBE}"/>
                  </a:ext>
                </a:extLst>
              </p:cNvPr>
              <p:cNvSpPr txBox="1"/>
              <p:nvPr/>
            </p:nvSpPr>
            <p:spPr>
              <a:xfrm>
                <a:off x="4572000" y="1626623"/>
                <a:ext cx="477138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smtClean="0">
                          <a:latin typeface="Cambria Math" panose="02040503050406030204" pitchFamily="18" charset="0"/>
                        </a:rPr>
                        <m:t>1+</m:t>
                      </m:r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lang="ar-AE" sz="3200"/>
                            <m:t>?</m:t>
                          </m:r>
                        </m:e>
                      </m:d>
                    </m:oMath>
                  </m:oMathPara>
                </a14:m>
                <a:endParaRPr lang="ar-AE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9E2A41-94CC-5E52-327D-EE3B3F072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26623"/>
                <a:ext cx="477138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21F7D9BB-476B-C78A-B76F-E4BE1DD7F184}"/>
              </a:ext>
            </a:extLst>
          </p:cNvPr>
          <p:cNvSpPr/>
          <p:nvPr/>
        </p:nvSpPr>
        <p:spPr>
          <a:xfrm>
            <a:off x="812582" y="2638544"/>
            <a:ext cx="2384380" cy="79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Non-termination</a:t>
            </a:r>
            <a:endParaRPr lang="en-CA" sz="21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522FD7-59C0-A127-7FF2-DFFF32F89BCE}"/>
              </a:ext>
            </a:extLst>
          </p:cNvPr>
          <p:cNvSpPr/>
          <p:nvPr/>
        </p:nvSpPr>
        <p:spPr>
          <a:xfrm>
            <a:off x="6150511" y="2638544"/>
            <a:ext cx="2384380" cy="79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Dynamic errors</a:t>
            </a:r>
            <a:endParaRPr lang="en-CA" sz="21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C1FF9E-6661-E2CC-D103-D087DB066860}"/>
              </a:ext>
            </a:extLst>
          </p:cNvPr>
          <p:cNvSpPr/>
          <p:nvPr/>
        </p:nvSpPr>
        <p:spPr>
          <a:xfrm>
            <a:off x="3547597" y="5094132"/>
            <a:ext cx="2818828" cy="1169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During type checking</a:t>
            </a:r>
            <a:endParaRPr lang="en-CA" sz="2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CB0445-6F0F-3162-1E8A-A844CEE17A84}"/>
              </a:ext>
            </a:extLst>
          </p:cNvPr>
          <p:cNvCxnSpPr>
            <a:cxnSpLocks/>
          </p:cNvCxnSpPr>
          <p:nvPr/>
        </p:nvCxnSpPr>
        <p:spPr>
          <a:xfrm>
            <a:off x="2095212" y="3429000"/>
            <a:ext cx="2229607" cy="166513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3F1B0C-8343-4667-DC82-F33F376A609B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5517017" y="3429000"/>
            <a:ext cx="1825684" cy="168982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642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Goal 1: Migration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A772A-7109-51A6-0120-997587ADA88F}"/>
              </a:ext>
            </a:extLst>
          </p:cNvPr>
          <p:cNvSpPr txBox="1"/>
          <p:nvPr/>
        </p:nvSpPr>
        <p:spPr>
          <a:xfrm>
            <a:off x="340963" y="1503336"/>
            <a:ext cx="4455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There’s a lot of non-dependently typed code in the world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CDA9C8-902B-E7D1-8B5D-24AC625A86B6}"/>
              </a:ext>
            </a:extLst>
          </p:cNvPr>
          <p:cNvGrpSpPr/>
          <p:nvPr/>
        </p:nvGrpSpPr>
        <p:grpSpPr>
          <a:xfrm>
            <a:off x="5456039" y="2036850"/>
            <a:ext cx="1967305" cy="491494"/>
            <a:chOff x="5752060" y="1928121"/>
            <a:chExt cx="1470413" cy="36735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1CAEF19-75FF-8303-DAAF-4C978AD04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5434"/>
            <a:stretch/>
          </p:blipFill>
          <p:spPr>
            <a:xfrm>
              <a:off x="5752060" y="1928121"/>
              <a:ext cx="1114021" cy="36683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E0A8565-106D-1CA1-C101-F2E8C6D5D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322"/>
            <a:stretch/>
          </p:blipFill>
          <p:spPr>
            <a:xfrm>
              <a:off x="6864729" y="1928645"/>
              <a:ext cx="357744" cy="36683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A3B556-650E-FBDD-B4C0-65C4522F4BB6}"/>
              </a:ext>
            </a:extLst>
          </p:cNvPr>
          <p:cNvGrpSpPr/>
          <p:nvPr/>
        </p:nvGrpSpPr>
        <p:grpSpPr>
          <a:xfrm>
            <a:off x="5725876" y="1325243"/>
            <a:ext cx="1736259" cy="477476"/>
            <a:chOff x="7139928" y="1641466"/>
            <a:chExt cx="1355600" cy="37279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9CDC66A-BF7A-C136-3300-4E615F8149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7097"/>
            <a:stretch/>
          </p:blipFill>
          <p:spPr>
            <a:xfrm>
              <a:off x="7139928" y="1641467"/>
              <a:ext cx="1002890" cy="37279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6B33B69-CAAB-5F24-1DF8-1B75B092BC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322"/>
            <a:stretch/>
          </p:blipFill>
          <p:spPr>
            <a:xfrm>
              <a:off x="8131970" y="1641466"/>
              <a:ext cx="363558" cy="37279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3E954E2-D414-E42A-3892-DB9E1B340064}"/>
              </a:ext>
            </a:extLst>
          </p:cNvPr>
          <p:cNvGrpSpPr/>
          <p:nvPr/>
        </p:nvGrpSpPr>
        <p:grpSpPr>
          <a:xfrm>
            <a:off x="5358061" y="2861555"/>
            <a:ext cx="2065283" cy="475302"/>
            <a:chOff x="5161936" y="1748749"/>
            <a:chExt cx="1619865" cy="37279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CA562F8-C517-F5E0-C656-4A43C73237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3836"/>
            <a:stretch/>
          </p:blipFill>
          <p:spPr>
            <a:xfrm>
              <a:off x="5161936" y="1748750"/>
              <a:ext cx="1256307" cy="37279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2BAEB09-EA05-4F6D-2244-8036C9594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322"/>
            <a:stretch/>
          </p:blipFill>
          <p:spPr>
            <a:xfrm>
              <a:off x="6418243" y="1748749"/>
              <a:ext cx="363558" cy="372793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87BBE035-09E0-91A7-7C0F-02741C389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987" y="2096398"/>
            <a:ext cx="1088709" cy="3495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54FA2EB-B4C8-A2D8-B4BE-8517AE68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816" y="1368115"/>
            <a:ext cx="991054" cy="3651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86E5E1B-4911-45DE-0525-D81EAC930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3264" y="2903311"/>
            <a:ext cx="1060019" cy="353340"/>
          </a:xfrm>
          <a:prstGeom prst="rect">
            <a:avLst/>
          </a:prstGeom>
        </p:spPr>
      </p:pic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705BAC51-7F7B-C9CB-A651-E4BD3CF4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640" y="1791252"/>
            <a:ext cx="640567" cy="64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6DD8759-4155-7ED7-5BEE-06A4CF99022C}"/>
              </a:ext>
            </a:extLst>
          </p:cNvPr>
          <p:cNvSpPr txBox="1"/>
          <p:nvPr/>
        </p:nvSpPr>
        <p:spPr>
          <a:xfrm>
            <a:off x="340963" y="3600312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Want smooth migration of libraries from non-dependent to dependent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F78B23-DDA0-5CE8-B91C-D63D25E821CB}"/>
              </a:ext>
            </a:extLst>
          </p:cNvPr>
          <p:cNvSpPr txBox="1"/>
          <p:nvPr/>
        </p:nvSpPr>
        <p:spPr>
          <a:xfrm>
            <a:off x="282844" y="5169998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Principled FFI when migration not feasible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201258-F993-7553-1B35-BC8A6B5FB23F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4815640" y="3903856"/>
            <a:ext cx="91695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16">
            <a:extLst>
              <a:ext uri="{FF2B5EF4-FFF2-40B4-BE49-F238E27FC236}">
                <a16:creationId xmlns:a16="http://schemas.microsoft.com/office/drawing/2014/main" id="{FD105FEA-83E9-85F3-046C-63503F58FF85}"/>
              </a:ext>
            </a:extLst>
          </p:cNvPr>
          <p:cNvSpPr/>
          <p:nvPr/>
        </p:nvSpPr>
        <p:spPr>
          <a:xfrm>
            <a:off x="5732592" y="3706669"/>
            <a:ext cx="2724273" cy="394374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Easier for beginners</a:t>
            </a:r>
            <a:endParaRPr lang="en-CA" sz="2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F23BE6-DF43-B327-8B0E-EAD17C717184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4815640" y="4454952"/>
            <a:ext cx="873061" cy="82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16">
            <a:extLst>
              <a:ext uri="{FF2B5EF4-FFF2-40B4-BE49-F238E27FC236}">
                <a16:creationId xmlns:a16="http://schemas.microsoft.com/office/drawing/2014/main" id="{49391B13-D3BD-E2C5-5F0E-011F2D2E92A9}"/>
              </a:ext>
            </a:extLst>
          </p:cNvPr>
          <p:cNvSpPr/>
          <p:nvPr/>
        </p:nvSpPr>
        <p:spPr>
          <a:xfrm>
            <a:off x="5688701" y="4273213"/>
            <a:ext cx="3114336" cy="36512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Less tedious for experts</a:t>
            </a:r>
            <a:endParaRPr lang="en-CA" sz="2000" dirty="0"/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A8C25D19-2BFD-E0D7-1AC3-C3BDCD7275B6}"/>
              </a:ext>
            </a:extLst>
          </p:cNvPr>
          <p:cNvCxnSpPr>
            <a:cxnSpLocks/>
            <a:stCxn id="1032" idx="1"/>
          </p:cNvCxnSpPr>
          <p:nvPr/>
        </p:nvCxnSpPr>
        <p:spPr>
          <a:xfrm flipH="1">
            <a:off x="4692141" y="5393791"/>
            <a:ext cx="91695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Rectangle: Rounded Corners 16">
            <a:extLst>
              <a:ext uri="{FF2B5EF4-FFF2-40B4-BE49-F238E27FC236}">
                <a16:creationId xmlns:a16="http://schemas.microsoft.com/office/drawing/2014/main" id="{06F16C53-2C9A-5BDE-9066-B2F17CD28A3F}"/>
              </a:ext>
            </a:extLst>
          </p:cNvPr>
          <p:cNvSpPr/>
          <p:nvPr/>
        </p:nvSpPr>
        <p:spPr>
          <a:xfrm>
            <a:off x="5609093" y="5196604"/>
            <a:ext cx="2724273" cy="394374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Typed boundary</a:t>
            </a:r>
            <a:endParaRPr lang="en-CA" sz="2000" dirty="0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39A10754-21A8-7101-E0CA-F3EA349DF4EB}"/>
              </a:ext>
            </a:extLst>
          </p:cNvPr>
          <p:cNvCxnSpPr>
            <a:cxnSpLocks/>
            <a:stCxn id="1034" idx="1"/>
          </p:cNvCxnSpPr>
          <p:nvPr/>
        </p:nvCxnSpPr>
        <p:spPr>
          <a:xfrm flipH="1">
            <a:off x="4692141" y="6049581"/>
            <a:ext cx="916952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4" name="Rectangle: Rounded Corners 16">
            <a:extLst>
              <a:ext uri="{FF2B5EF4-FFF2-40B4-BE49-F238E27FC236}">
                <a16:creationId xmlns:a16="http://schemas.microsoft.com/office/drawing/2014/main" id="{76B14DC4-C94B-5034-55FB-710E3D325747}"/>
              </a:ext>
            </a:extLst>
          </p:cNvPr>
          <p:cNvSpPr/>
          <p:nvPr/>
        </p:nvSpPr>
        <p:spPr>
          <a:xfrm>
            <a:off x="5609093" y="5852394"/>
            <a:ext cx="2724273" cy="394374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 if types lie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9095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  <p:bldP spid="53" grpId="0"/>
      <p:bldP spid="55" grpId="0" animBg="1"/>
      <p:bldP spid="59" grpId="0" animBg="1"/>
      <p:bldP spid="1032" grpId="0" animBg="1"/>
      <p:bldP spid="10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7" y="1893621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Approximate Normalization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39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Managing non-termination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dirty="0"/>
                  <a:t>Approximate normalization</a:t>
                </a:r>
              </a:p>
              <a:p>
                <a:pPr lvl="1"/>
                <a:r>
                  <a:rPr dirty="0"/>
                  <a:t>Missing type information</a:t>
                </a:r>
              </a:p>
              <a:p>
                <a:pPr lvl="2"/>
                <a:r>
                  <a:rPr dirty="0"/>
                  <a:t>Can't guarantee termination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/>
                      <m:t>?</m:t>
                    </m:r>
                  </m:oMath>
                </a14:m>
                <a:r>
                  <a:rPr dirty="0"/>
                  <a:t> as result</a:t>
                </a:r>
              </a:p>
              <a:p>
                <a:r>
                  <a:rPr dirty="0"/>
                  <a:t>Compile time</a:t>
                </a:r>
              </a:p>
              <a:p>
                <a:pPr lvl="1"/>
                <a:r>
                  <a:rPr dirty="0"/>
                  <a:t>Approx but terminating</a:t>
                </a:r>
              </a:p>
              <a:p>
                <a:r>
                  <a:rPr dirty="0"/>
                  <a:t>Run time</a:t>
                </a:r>
              </a:p>
              <a:p>
                <a:pPr lvl="1"/>
                <a:r>
                  <a:rPr dirty="0"/>
                  <a:t>Exact, might run forever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The Idea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b="1" dirty="0"/>
              <a:t>?</a:t>
            </a:r>
            <a:r>
              <a:rPr lang="en-US" dirty="0"/>
              <a:t> → </a:t>
            </a:r>
            <a:r>
              <a:rPr lang="en-US" b="1" dirty="0"/>
              <a:t>?</a:t>
            </a:r>
            <a:r>
              <a:rPr lang="en-US" dirty="0"/>
              <a:t>) embedded in </a:t>
            </a:r>
            <a:r>
              <a:rPr lang="en-US" b="1" dirty="0"/>
              <a:t>?</a:t>
            </a:r>
          </a:p>
          <a:p>
            <a:pPr lvl="1"/>
            <a:r>
              <a:rPr lang="en-US" b="1" dirty="0"/>
              <a:t>? </a:t>
            </a:r>
            <a:r>
              <a:rPr lang="en-US" dirty="0"/>
              <a:t>contains values of any type</a:t>
            </a:r>
          </a:p>
          <a:p>
            <a:pPr lvl="1"/>
            <a:r>
              <a:rPr lang="en-US" dirty="0"/>
              <a:t>Essentially “non-positive”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 err="1"/>
              <a:t>Approx</a:t>
            </a:r>
            <a:r>
              <a:rPr lang="en-US" dirty="0"/>
              <a:t> functions as bound</a:t>
            </a:r>
          </a:p>
          <a:p>
            <a:pPr lvl="2"/>
            <a:r>
              <a:rPr lang="en-US" dirty="0"/>
              <a:t>(</a:t>
            </a:r>
            <a:r>
              <a:rPr lang="el-GR" dirty="0"/>
              <a:t>λ</a:t>
            </a:r>
            <a:r>
              <a:rPr lang="en-US" b="1" dirty="0"/>
              <a:t> </a:t>
            </a:r>
            <a:r>
              <a:rPr lang="en-US" dirty="0"/>
              <a:t>x . f[x]) becomes (</a:t>
            </a:r>
            <a:r>
              <a:rPr lang="el-GR" dirty="0"/>
              <a:t>λ</a:t>
            </a:r>
            <a:r>
              <a:rPr lang="en-US" b="1" dirty="0"/>
              <a:t> </a:t>
            </a:r>
            <a:r>
              <a:rPr lang="en-US" dirty="0"/>
              <a:t>x . f[?])</a:t>
            </a:r>
          </a:p>
          <a:p>
            <a:pPr lvl="2"/>
            <a:r>
              <a:rPr lang="en-US" dirty="0"/>
              <a:t>When converting to </a:t>
            </a:r>
            <a:r>
              <a:rPr lang="en-US" b="1" dirty="0"/>
              <a:t>?</a:t>
            </a:r>
          </a:p>
          <a:p>
            <a:pPr lvl="2"/>
            <a:r>
              <a:rPr lang="en-US" dirty="0"/>
              <a:t>Compile time:</a:t>
            </a:r>
          </a:p>
          <a:p>
            <a:pPr lvl="3"/>
            <a:r>
              <a:rPr lang="en-US" dirty="0"/>
              <a:t>Only embed 𝟙 →</a:t>
            </a:r>
            <a:r>
              <a:rPr lang="en-US" b="1" dirty="0"/>
              <a:t>?</a:t>
            </a:r>
          </a:p>
          <a:p>
            <a:pPr marL="1371600" lvl="3" indent="0"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2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Why Bother?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undecidable checking that bad?</a:t>
            </a:r>
          </a:p>
          <a:p>
            <a:r>
              <a:rPr lang="en-US" dirty="0"/>
              <a:t>Transparency</a:t>
            </a:r>
            <a:endParaRPr dirty="0"/>
          </a:p>
          <a:p>
            <a:pPr lvl="1"/>
            <a:r>
              <a:rPr lang="en-US" dirty="0"/>
              <a:t>Non-termination in run-time check</a:t>
            </a:r>
          </a:p>
          <a:p>
            <a:pPr lvl="1"/>
            <a:r>
              <a:rPr lang="en-US" dirty="0"/>
              <a:t>Hard to debug code that the programmer didn’t write</a:t>
            </a:r>
            <a:endParaRPr dirty="0"/>
          </a:p>
          <a:p>
            <a:r>
              <a:rPr lang="en-US" dirty="0"/>
              <a:t>Semantics/Implementation</a:t>
            </a:r>
          </a:p>
          <a:p>
            <a:pPr lvl="1"/>
            <a:r>
              <a:rPr lang="en-US" dirty="0"/>
              <a:t>Translate to static dependent types</a:t>
            </a:r>
          </a:p>
          <a:p>
            <a:pPr lvl="1"/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72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7" y="1893621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Gradual Propositional Equality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Propositional Equality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663138-9E7D-CB62-3FC3-A969D407323B}"/>
                  </a:ext>
                </a:extLst>
              </p:cNvPr>
              <p:cNvSpPr txBox="1"/>
              <p:nvPr/>
            </p:nvSpPr>
            <p:spPr>
              <a:xfrm>
                <a:off x="1000338" y="1664760"/>
                <a:ext cx="159655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663138-9E7D-CB62-3FC3-A969D407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38" y="1664760"/>
                <a:ext cx="1596557" cy="584775"/>
              </a:xfrm>
              <a:prstGeom prst="rect">
                <a:avLst/>
              </a:prstGeom>
              <a:blipFill>
                <a:blip r:embed="rId2"/>
                <a:stretch>
                  <a:fillRect l="-1575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62E75-E21A-D38D-C74A-137ADD11F5E7}"/>
                  </a:ext>
                </a:extLst>
              </p:cNvPr>
              <p:cNvSpPr txBox="1"/>
              <p:nvPr/>
            </p:nvSpPr>
            <p:spPr>
              <a:xfrm>
                <a:off x="4860757" y="1681082"/>
                <a:ext cx="200755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smtClean="0">
                          <a:latin typeface="Cambria Math" panose="02040503050406030204" pitchFamily="18" charset="0"/>
                        </a:rPr>
                        <m:t>𝑟𝑒𝑓𝑙</m:t>
                      </m:r>
                      <m:r>
                        <a:rPr lang="ar-AE" sz="320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ar-AE" sz="3200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ar-AE" sz="320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ar-AE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62E75-E21A-D38D-C74A-137ADD11F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757" y="1681082"/>
                <a:ext cx="2007555" cy="584775"/>
              </a:xfrm>
              <a:prstGeom prst="rect">
                <a:avLst/>
              </a:prstGeom>
              <a:blipFill>
                <a:blip r:embed="rId3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llout: Line 9">
                <a:extLst>
                  <a:ext uri="{FF2B5EF4-FFF2-40B4-BE49-F238E27FC236}">
                    <a16:creationId xmlns:a16="http://schemas.microsoft.com/office/drawing/2014/main" id="{76337243-5BDC-EA5A-4C11-515A24DA9B0D}"/>
                  </a:ext>
                </a:extLst>
              </p:cNvPr>
              <p:cNvSpPr/>
              <p:nvPr/>
            </p:nvSpPr>
            <p:spPr>
              <a:xfrm>
                <a:off x="487650" y="2636766"/>
                <a:ext cx="3163076" cy="704575"/>
              </a:xfrm>
              <a:prstGeom prst="borderCallout1">
                <a:avLst>
                  <a:gd name="adj1" fmla="val 846"/>
                  <a:gd name="adj2" fmla="val 50809"/>
                  <a:gd name="adj3" fmla="val -70349"/>
                  <a:gd name="adj4" fmla="val 39051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1"/>
                    </a:solidFill>
                    <a:ea typeface="Fira Code" panose="020B0809050000020004" pitchFamily="49" charset="0"/>
                  </a:rPr>
                  <a:t>Type of all proofs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chemeClr val="tx1"/>
                    </a:solidFill>
                    <a:ea typeface="Fira Code" panose="020B08090500000200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>
                    <a:solidFill>
                      <a:schemeClr val="tx1"/>
                    </a:solidFill>
                    <a:ea typeface="Fira Code" panose="020B0809050000020004" pitchFamily="49" charset="0"/>
                  </a:rPr>
                  <a:t>are equal</a:t>
                </a:r>
                <a:endParaRPr lang="en-US" sz="2100" dirty="0">
                  <a:solidFill>
                    <a:srgbClr val="657B83"/>
                  </a:solidFill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10" name="Callout: Line 9">
                <a:extLst>
                  <a:ext uri="{FF2B5EF4-FFF2-40B4-BE49-F238E27FC236}">
                    <a16:creationId xmlns:a16="http://schemas.microsoft.com/office/drawing/2014/main" id="{76337243-5BDC-EA5A-4C11-515A24DA9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50" y="2636766"/>
                <a:ext cx="3163076" cy="704575"/>
              </a:xfrm>
              <a:prstGeom prst="borderCallout1">
                <a:avLst>
                  <a:gd name="adj1" fmla="val 846"/>
                  <a:gd name="adj2" fmla="val 50809"/>
                  <a:gd name="adj3" fmla="val -70349"/>
                  <a:gd name="adj4" fmla="val 39051"/>
                </a:avLst>
              </a:prstGeom>
              <a:blipFill>
                <a:blip r:embed="rId4"/>
                <a:stretch>
                  <a:fillRect l="-1912" r="-2486" b="-9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llout: Line 10">
            <a:extLst>
              <a:ext uri="{FF2B5EF4-FFF2-40B4-BE49-F238E27FC236}">
                <a16:creationId xmlns:a16="http://schemas.microsoft.com/office/drawing/2014/main" id="{82EB7C20-EB58-0532-4BEE-D3EA5C24E6F8}"/>
              </a:ext>
            </a:extLst>
          </p:cNvPr>
          <p:cNvSpPr/>
          <p:nvPr/>
        </p:nvSpPr>
        <p:spPr>
          <a:xfrm>
            <a:off x="5026420" y="2638682"/>
            <a:ext cx="3163076" cy="704575"/>
          </a:xfrm>
          <a:prstGeom prst="borderCallout1">
            <a:avLst>
              <a:gd name="adj1" fmla="val 846"/>
              <a:gd name="adj2" fmla="val 50809"/>
              <a:gd name="adj3" fmla="val -62543"/>
              <a:gd name="adj4" fmla="val 533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Only proof: x equal to self</a:t>
            </a:r>
            <a:endParaRPr lang="en-US" sz="21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82431-745D-F3C1-86F2-9B1882ED06CC}"/>
              </a:ext>
            </a:extLst>
          </p:cNvPr>
          <p:cNvSpPr txBox="1"/>
          <p:nvPr/>
        </p:nvSpPr>
        <p:spPr>
          <a:xfrm>
            <a:off x="859536" y="3924556"/>
            <a:ext cx="7467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Pre- and post-</a:t>
            </a:r>
            <a:r>
              <a:rPr lang="en-GB" sz="3200" dirty="0" err="1"/>
              <a:t>conds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Prove branch unreachable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Rewrite goal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1" grpId="0" animBg="1"/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Gradual Propositional Woes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>
                  <a:buAutoNum type="arabicPeriod"/>
                </a:pPr>
                <a:r>
                  <a:rPr dirty="0"/>
                  <a:t>Extensionality Conflict</a:t>
                </a:r>
              </a:p>
              <a:p>
                <a:pPr lvl="1"/>
                <a:r>
                  <a:rPr dirty="0" err="1"/>
                  <a:t>Forall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dirty="0"/>
              </a:p>
              <a:p>
                <a:pPr marL="457200" lvl="0" indent="-457200">
                  <a:buAutoNum type="arabicPeriod"/>
                </a:pPr>
                <a:r>
                  <a:rPr dirty="0"/>
                  <a:t>Can we have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dirty="0"/>
                  <a:t> consistent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dirty="0"/>
                  <a:t>?</a:t>
                </a:r>
              </a:p>
              <a:p>
                <a:pPr lvl="1"/>
                <a:r>
                  <a:rPr dirty="0"/>
                  <a:t>Yes -&gt; accept too many programs</a:t>
                </a:r>
                <a:endParaRPr lang="en-US" dirty="0"/>
              </a:p>
              <a:p>
                <a:pPr lvl="1"/>
                <a:r>
                  <a:rPr dirty="0"/>
                  <a:t>No -&gt; violate static equiv.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08BC-C7C3-EA0C-D28C-AA10654B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Extensional Tension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2D9A2-F9D7-136E-A9FF-B82FE416B45E}"/>
              </a:ext>
            </a:extLst>
          </p:cNvPr>
          <p:cNvSpPr txBox="1"/>
          <p:nvPr/>
        </p:nvSpPr>
        <p:spPr>
          <a:xfrm>
            <a:off x="357511" y="4157240"/>
            <a:ext cx="381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3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diff</a:t>
            </a:r>
            <a:r>
              <a:rPr lang="en-US" sz="3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:=(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3600" i="1" dirty="0"/>
              <a:t>x.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 λ</a:t>
            </a:r>
            <a:r>
              <a:rPr lang="en-US" sz="3600" i="1" dirty="0"/>
              <a:t>y. y + y )</a:t>
            </a:r>
            <a:endParaRPr lang="en-CA" sz="3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C3C9D-D24E-8275-94BE-0D34F8779290}"/>
              </a:ext>
            </a:extLst>
          </p:cNvPr>
          <p:cNvSpPr txBox="1"/>
          <p:nvPr/>
        </p:nvSpPr>
        <p:spPr>
          <a:xfrm>
            <a:off x="2517738" y="2352940"/>
            <a:ext cx="362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 := (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3600" i="1" dirty="0"/>
              <a:t>x.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 λ</a:t>
            </a:r>
            <a:r>
              <a:rPr lang="en-US" sz="3600" i="1" dirty="0"/>
              <a:t>y. x + x )</a:t>
            </a:r>
            <a:endParaRPr lang="en-CA" sz="3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56DC9-BDA0-3B44-CABC-DA95842C5782}"/>
              </a:ext>
            </a:extLst>
          </p:cNvPr>
          <p:cNvSpPr txBox="1"/>
          <p:nvPr/>
        </p:nvSpPr>
        <p:spPr>
          <a:xfrm>
            <a:off x="4774818" y="4133345"/>
            <a:ext cx="417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3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:= (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3600" i="1" dirty="0"/>
              <a:t>x.</a:t>
            </a:r>
            <a:r>
              <a:rPr lang="el-GR" sz="3600" dirty="0">
                <a:latin typeface="Calibri" panose="020F0502020204030204" pitchFamily="34" charset="0"/>
                <a:cs typeface="Calibri" panose="020F0502020204030204" pitchFamily="34" charset="0"/>
              </a:rPr>
              <a:t> λ</a:t>
            </a:r>
            <a:r>
              <a:rPr lang="en-US" sz="3600" i="1" dirty="0"/>
              <a:t>y. 2 × x)</a:t>
            </a:r>
            <a:endParaRPr lang="en-CA" sz="3600" i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1363D1-196A-EDF5-B0C4-8AED802E3448}"/>
              </a:ext>
            </a:extLst>
          </p:cNvPr>
          <p:cNvGrpSpPr/>
          <p:nvPr/>
        </p:nvGrpSpPr>
        <p:grpSpPr>
          <a:xfrm>
            <a:off x="507777" y="2451565"/>
            <a:ext cx="3008882" cy="1659368"/>
            <a:chOff x="677035" y="2125753"/>
            <a:chExt cx="4011843" cy="221249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4C18848-D04A-97A0-90F0-650933CEA468}"/>
                </a:ext>
              </a:extLst>
            </p:cNvPr>
            <p:cNvCxnSpPr/>
            <p:nvPr/>
          </p:nvCxnSpPr>
          <p:spPr>
            <a:xfrm flipV="1">
              <a:off x="2495693" y="3052583"/>
              <a:ext cx="2193185" cy="128566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4493D7-0E9D-EA00-8E4B-2AFAF7305E41}"/>
                </a:ext>
              </a:extLst>
            </p:cNvPr>
            <p:cNvSpPr txBox="1"/>
            <p:nvPr/>
          </p:nvSpPr>
          <p:spPr>
            <a:xfrm>
              <a:off x="677035" y="2125753"/>
              <a:ext cx="3637316" cy="160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Should be statically distinguishable</a:t>
              </a:r>
              <a:endParaRPr lang="en-CA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C93098-CFE0-780A-6397-B94A82D9E9A0}"/>
              </a:ext>
            </a:extLst>
          </p:cNvPr>
          <p:cNvGrpSpPr/>
          <p:nvPr/>
        </p:nvGrpSpPr>
        <p:grpSpPr>
          <a:xfrm>
            <a:off x="5143755" y="2540557"/>
            <a:ext cx="3939868" cy="1592788"/>
            <a:chOff x="6858340" y="2217964"/>
            <a:chExt cx="5253157" cy="21237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682CCBE-EA77-E2C4-7BE3-B86BD32E07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8340" y="3056020"/>
              <a:ext cx="2193185" cy="128566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DD3F1B-4FB9-DD92-5CFD-D2FEC0B41986}"/>
                </a:ext>
              </a:extLst>
            </p:cNvPr>
            <p:cNvSpPr txBox="1"/>
            <p:nvPr/>
          </p:nvSpPr>
          <p:spPr>
            <a:xfrm>
              <a:off x="8474181" y="2217964"/>
              <a:ext cx="363731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Should be dynamically indistinguishable</a:t>
              </a:r>
              <a:endParaRPr lang="en-CA" sz="24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A9FCC-6DA3-C8F1-9C5E-AED37ABD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pPr/>
              <a:t>27</a:t>
            </a:fld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3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39"/>
    </mc:Choice>
    <mc:Fallback xmlns="">
      <p:transition spd="slow" advTm="697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Distinguishing Context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10DF0-FB2D-B3C2-C218-3FEA9CC4D88F}"/>
                  </a:ext>
                </a:extLst>
              </p:cNvPr>
              <p:cNvSpPr txBox="1"/>
              <p:nvPr/>
            </p:nvSpPr>
            <p:spPr>
              <a:xfrm>
                <a:off x="1085088" y="1389429"/>
                <a:ext cx="66357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zeroes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𝑁𝑎𝑡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𝑉𝑒𝑐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𝑁𝑎𝑡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10DF0-FB2D-B3C2-C218-3FEA9CC4D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88" y="1389429"/>
                <a:ext cx="6635701" cy="584775"/>
              </a:xfrm>
              <a:prstGeom prst="rect">
                <a:avLst/>
              </a:prstGeom>
              <a:blipFill>
                <a:blip r:embed="rId2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9532D2-45A7-8A35-F9A0-419058BD6D59}"/>
                  </a:ext>
                </a:extLst>
              </p:cNvPr>
              <p:cNvSpPr txBox="1"/>
              <p:nvPr/>
            </p:nvSpPr>
            <p:spPr>
              <a:xfrm>
                <a:off x="431825" y="2342712"/>
                <a:ext cx="29830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20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9532D2-45A7-8A35-F9A0-419058BD6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25" y="2342712"/>
                <a:ext cx="298303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96708A-01B9-D2AD-F28A-C8CFB81C3AFA}"/>
                  </a:ext>
                </a:extLst>
              </p:cNvPr>
              <p:cNvSpPr txBox="1"/>
              <p:nvPr/>
            </p:nvSpPr>
            <p:spPr>
              <a:xfrm>
                <a:off x="365837" y="2888841"/>
                <a:ext cx="29830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320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.2∗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96708A-01B9-D2AD-F28A-C8CFB81C3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37" y="2888841"/>
                <a:ext cx="2983034" cy="584775"/>
              </a:xfrm>
              <a:prstGeom prst="rect">
                <a:avLst/>
              </a:prstGeom>
              <a:blipFill>
                <a:blip r:embed="rId4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FEEE746-3193-3D54-6E07-98E8D8F8BF26}"/>
              </a:ext>
            </a:extLst>
          </p:cNvPr>
          <p:cNvGrpSpPr/>
          <p:nvPr/>
        </p:nvGrpSpPr>
        <p:grpSpPr>
          <a:xfrm>
            <a:off x="3348871" y="2522459"/>
            <a:ext cx="5522090" cy="777784"/>
            <a:chOff x="3339106" y="4888587"/>
            <a:chExt cx="5522090" cy="777784"/>
          </a:xfrm>
        </p:grpSpPr>
        <p:sp>
          <p:nvSpPr>
            <p:cNvPr id="18" name="Callout: Line 17">
              <a:extLst>
                <a:ext uri="{FF2B5EF4-FFF2-40B4-BE49-F238E27FC236}">
                  <a16:creationId xmlns:a16="http://schemas.microsoft.com/office/drawing/2014/main" id="{80CC5040-7882-FF27-C94C-9B0E5BCA2A92}"/>
                </a:ext>
              </a:extLst>
            </p:cNvPr>
            <p:cNvSpPr/>
            <p:nvPr/>
          </p:nvSpPr>
          <p:spPr>
            <a:xfrm>
              <a:off x="4595394" y="4888587"/>
              <a:ext cx="4265802" cy="777784"/>
            </a:xfrm>
            <a:prstGeom prst="borderCallout1">
              <a:avLst>
                <a:gd name="adj1" fmla="val 19924"/>
                <a:gd name="adj2" fmla="val -29438"/>
                <a:gd name="adj3" fmla="val 50171"/>
                <a:gd name="adj4" fmla="val 2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2400" dirty="0"/>
                <a:t>Statically indistinguishable</a:t>
              </a:r>
              <a:endParaRPr lang="en-US" sz="24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4EA03B-658E-F149-3A49-EF1E73A2B7FF}"/>
                </a:ext>
              </a:extLst>
            </p:cNvPr>
            <p:cNvCxnSpPr>
              <a:cxnSpLocks/>
              <a:stCxn id="18" idx="2"/>
              <a:endCxn id="13" idx="3"/>
            </p:cNvCxnSpPr>
            <p:nvPr/>
          </p:nvCxnSpPr>
          <p:spPr>
            <a:xfrm flipH="1">
              <a:off x="3339106" y="5277479"/>
              <a:ext cx="1256288" cy="26987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99B43A-F61F-5790-2F7C-CE48382E5BB3}"/>
                  </a:ext>
                </a:extLst>
              </p:cNvPr>
              <p:cNvSpPr txBox="1"/>
              <p:nvPr/>
            </p:nvSpPr>
            <p:spPr>
              <a:xfrm>
                <a:off x="950976" y="4062270"/>
                <a:ext cx="73883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tx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320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(((</m:t>
                      </m:r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efl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r>
                        <a:rPr lang="en-US" sz="3200">
                          <a:latin typeface="Cambria Math" panose="02040503050406030204" pitchFamily="18" charset="0"/>
                        </a:rPr>
                        <m:t>∷ ?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∷(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99B43A-F61F-5790-2F7C-CE48382E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4062270"/>
                <a:ext cx="7388352" cy="584775"/>
              </a:xfrm>
              <a:prstGeom prst="rect">
                <a:avLst/>
              </a:prstGeom>
              <a:blipFill>
                <a:blip r:embed="rId5"/>
                <a:stretch>
                  <a:fillRect l="-515" r="-1372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llout: Line 19">
                <a:extLst>
                  <a:ext uri="{FF2B5EF4-FFF2-40B4-BE49-F238E27FC236}">
                    <a16:creationId xmlns:a16="http://schemas.microsoft.com/office/drawing/2014/main" id="{7F180409-641F-7C70-746B-71535A0D053B}"/>
                  </a:ext>
                </a:extLst>
              </p:cNvPr>
              <p:cNvSpPr/>
              <p:nvPr/>
            </p:nvSpPr>
            <p:spPr>
              <a:xfrm>
                <a:off x="2130267" y="5364109"/>
                <a:ext cx="5590522" cy="992241"/>
              </a:xfrm>
              <a:prstGeom prst="borderCallout1">
                <a:avLst>
                  <a:gd name="adj1" fmla="val 1604"/>
                  <a:gd name="adj2" fmla="val 50846"/>
                  <a:gd name="adj3" fmla="val -78032"/>
                  <a:gd name="adj4" fmla="val 528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tx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Fira Code" panose="020B0809050000020004" pitchFamily="49" charset="0"/>
                  </a:rPr>
                  <a:t>Error violates static equiv.</a:t>
                </a:r>
              </a:p>
            </p:txBody>
          </p:sp>
        </mc:Choice>
        <mc:Fallback xmlns="">
          <p:sp>
            <p:nvSpPr>
              <p:cNvPr id="25" name="Callout: Line 19">
                <a:extLst>
                  <a:ext uri="{FF2B5EF4-FFF2-40B4-BE49-F238E27FC236}">
                    <a16:creationId xmlns:a16="http://schemas.microsoft.com/office/drawing/2014/main" id="{7F180409-641F-7C70-746B-71535A0D0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267" y="5364109"/>
                <a:ext cx="5590522" cy="992241"/>
              </a:xfrm>
              <a:prstGeom prst="borderCallout1">
                <a:avLst>
                  <a:gd name="adj1" fmla="val 1604"/>
                  <a:gd name="adj2" fmla="val 50846"/>
                  <a:gd name="adj3" fmla="val -78032"/>
                  <a:gd name="adj4" fmla="val 52890"/>
                </a:avLst>
              </a:prstGeom>
              <a:blipFill>
                <a:blip r:embed="rId6"/>
                <a:stretch>
                  <a:fillRect l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7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23" grpId="0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GB" dirty="0"/>
              <a:t>Problematic Consequence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B464D71-145C-269F-1309-B82D80CACE6C}"/>
                  </a:ext>
                </a:extLst>
              </p:cNvPr>
              <p:cNvSpPr/>
              <p:nvPr/>
            </p:nvSpPr>
            <p:spPr>
              <a:xfrm>
                <a:off x="661327" y="1885598"/>
                <a:ext cx="2666263" cy="18097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CA" sz="2400">
                        <a:latin typeface="Cambria Math" panose="02040503050406030204" pitchFamily="18" charset="0"/>
                      </a:rPr>
                      <m:t>𝑟𝑒𝑓𝑙</m:t>
                    </m:r>
                  </m:oMath>
                </a14:m>
                <a:r>
                  <a:rPr lang="en-CA" sz="2400" dirty="0"/>
                  <a:t> is the only constructor</a:t>
                </a: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B464D71-145C-269F-1309-B82D80CAC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27" y="1885598"/>
                <a:ext cx="2666263" cy="180970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9D731FE-093F-4768-C355-070456840CE5}"/>
              </a:ext>
            </a:extLst>
          </p:cNvPr>
          <p:cNvSpPr/>
          <p:nvPr/>
        </p:nvSpPr>
        <p:spPr>
          <a:xfrm>
            <a:off x="5465775" y="1885598"/>
            <a:ext cx="2666263" cy="180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G</a:t>
            </a:r>
            <a:r>
              <a:rPr lang="en-CA" sz="2400" dirty="0" err="1"/>
              <a:t>radual</a:t>
            </a:r>
            <a:r>
              <a:rPr lang="en-CA" sz="2400" dirty="0"/>
              <a:t> guarantees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884604-215F-A353-8409-B77F2522166F}"/>
              </a:ext>
            </a:extLst>
          </p:cNvPr>
          <p:cNvSpPr/>
          <p:nvPr/>
        </p:nvSpPr>
        <p:spPr>
          <a:xfrm>
            <a:off x="2050115" y="4700875"/>
            <a:ext cx="4503085" cy="1479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dirty="0"/>
              <a:t>distinguish some observationally equivalent programs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651DC2-2ADC-0C70-3C8D-E527D8A9BE15}"/>
              </a:ext>
            </a:extLst>
          </p:cNvPr>
          <p:cNvSpPr txBox="1"/>
          <p:nvPr/>
        </p:nvSpPr>
        <p:spPr>
          <a:xfrm>
            <a:off x="4008234" y="2334843"/>
            <a:ext cx="3884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/>
              <a:t>+</a:t>
            </a:r>
            <a:endParaRPr lang="en-CA" sz="5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6041D-2505-88F2-CC01-7550983CC9A5}"/>
              </a:ext>
            </a:extLst>
          </p:cNvPr>
          <p:cNvSpPr txBox="1"/>
          <p:nvPr/>
        </p:nvSpPr>
        <p:spPr>
          <a:xfrm>
            <a:off x="4008234" y="3746768"/>
            <a:ext cx="3884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dirty="0"/>
              <a:t>=</a:t>
            </a:r>
            <a:endParaRPr lang="en-CA" sz="5600" dirty="0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8A6DECDF-24D3-A5A0-1B78-EDE653E34F6F}"/>
              </a:ext>
            </a:extLst>
          </p:cNvPr>
          <p:cNvSpPr/>
          <p:nvPr/>
        </p:nvSpPr>
        <p:spPr>
          <a:xfrm>
            <a:off x="900650" y="1697294"/>
            <a:ext cx="2186310" cy="218631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F89C198-3FE3-E1D8-D061-B54245FF0E73}"/>
              </a:ext>
            </a:extLst>
          </p:cNvPr>
          <p:cNvSpPr/>
          <p:nvPr/>
        </p:nvSpPr>
        <p:spPr>
          <a:xfrm>
            <a:off x="503302" y="4016451"/>
            <a:ext cx="2981006" cy="992241"/>
          </a:xfrm>
          <a:prstGeom prst="borderCallout1">
            <a:avLst>
              <a:gd name="adj1" fmla="val 708"/>
              <a:gd name="adj2" fmla="val 50622"/>
              <a:gd name="adj3" fmla="val -26961"/>
              <a:gd name="adj4" fmla="val 563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Make </a:t>
            </a:r>
            <a:r>
              <a:rPr lang="en-US" sz="2100" i="1" dirty="0" err="1">
                <a:solidFill>
                  <a:schemeClr val="tx1"/>
                </a:solidFill>
                <a:ea typeface="Fira Code" panose="020B0809050000020004" pitchFamily="49" charset="0"/>
              </a:rPr>
              <a:t>refl</a:t>
            </a:r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 NOT the only constructor!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ABC9A-3B05-EE2B-7068-BC6665EB0429}"/>
              </a:ext>
            </a:extLst>
          </p:cNvPr>
          <p:cNvSpPr txBox="1"/>
          <p:nvPr/>
        </p:nvSpPr>
        <p:spPr>
          <a:xfrm>
            <a:off x="1048512" y="1267968"/>
            <a:ext cx="55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Lennon-Bertrand et al 2022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8" grpId="0"/>
      <p:bldP spid="19" grpId="0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Goal 2: Dynamic Holes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A772A-7109-51A6-0120-997587ADA88F}"/>
              </a:ext>
            </a:extLst>
          </p:cNvPr>
          <p:cNvSpPr txBox="1"/>
          <p:nvPr/>
        </p:nvSpPr>
        <p:spPr>
          <a:xfrm>
            <a:off x="340963" y="1503336"/>
            <a:ext cx="4455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Dependent type programming is already gradual-</a:t>
            </a:r>
            <a:r>
              <a:rPr lang="en-US" sz="2400" dirty="0" err="1"/>
              <a:t>ish</a:t>
            </a: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17854FE6-B662-B8D7-4CCE-74C887CF3C46}"/>
              </a:ext>
            </a:extLst>
          </p:cNvPr>
          <p:cNvSpPr/>
          <p:nvPr/>
        </p:nvSpPr>
        <p:spPr>
          <a:xfrm>
            <a:off x="7026436" y="2052929"/>
            <a:ext cx="1995408" cy="64806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Typed Holes!</a:t>
            </a:r>
            <a:endParaRPr lang="en-CA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8E8D9-FA72-EF34-4487-A0035902E870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6226536" y="2376963"/>
            <a:ext cx="79990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16">
            <a:extLst>
              <a:ext uri="{FF2B5EF4-FFF2-40B4-BE49-F238E27FC236}">
                <a16:creationId xmlns:a16="http://schemas.microsoft.com/office/drawing/2014/main" id="{016235F2-368C-6CEC-A3A6-4BE3165CA593}"/>
              </a:ext>
            </a:extLst>
          </p:cNvPr>
          <p:cNvSpPr/>
          <p:nvPr/>
        </p:nvSpPr>
        <p:spPr>
          <a:xfrm>
            <a:off x="4133728" y="1956334"/>
            <a:ext cx="2092808" cy="84125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Partially specified Terms/Types</a:t>
            </a:r>
            <a:endParaRPr lang="en-CA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308E76-380A-9200-601B-F98BEE1687A4}"/>
              </a:ext>
            </a:extLst>
          </p:cNvPr>
          <p:cNvSpPr txBox="1"/>
          <p:nvPr/>
        </p:nvSpPr>
        <p:spPr>
          <a:xfrm>
            <a:off x="340963" y="319553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Wouldn’t it be nice if we had a dynamic semantics for programs with holes?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C9DD3D-E638-E3EC-D21F-C059F66A045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215950" y="3736375"/>
            <a:ext cx="155102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16">
            <a:extLst>
              <a:ext uri="{FF2B5EF4-FFF2-40B4-BE49-F238E27FC236}">
                <a16:creationId xmlns:a16="http://schemas.microsoft.com/office/drawing/2014/main" id="{0AD0EA2F-9A4B-4C59-CA3E-BC21657C7238}"/>
              </a:ext>
            </a:extLst>
          </p:cNvPr>
          <p:cNvSpPr/>
          <p:nvPr/>
        </p:nvSpPr>
        <p:spPr>
          <a:xfrm>
            <a:off x="5766971" y="3315746"/>
            <a:ext cx="2092808" cy="84125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Run/test code</a:t>
            </a:r>
            <a:endParaRPr lang="en-CA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F85069-0271-ACB5-AB8A-B66F4372BD47}"/>
              </a:ext>
            </a:extLst>
          </p:cNvPr>
          <p:cNvSpPr txBox="1"/>
          <p:nvPr/>
        </p:nvSpPr>
        <p:spPr>
          <a:xfrm>
            <a:off x="340963" y="4877653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Hypothesis:</a:t>
            </a:r>
            <a:r>
              <a:rPr lang="en-US" sz="2400" b="1" dirty="0"/>
              <a:t> </a:t>
            </a:r>
            <a:r>
              <a:rPr lang="en-US" sz="2400" dirty="0"/>
              <a:t>Dynamic information is useful in the construction of  types &amp; proofs</a:t>
            </a:r>
            <a:endParaRPr lang="en-US" sz="2400" b="1" u="sng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712633-62F9-6FC7-2082-1C56E4669409}"/>
              </a:ext>
            </a:extLst>
          </p:cNvPr>
          <p:cNvGrpSpPr/>
          <p:nvPr/>
        </p:nvGrpSpPr>
        <p:grpSpPr>
          <a:xfrm>
            <a:off x="4450814" y="4577633"/>
            <a:ext cx="3408965" cy="841258"/>
            <a:chOff x="4450814" y="4577633"/>
            <a:chExt cx="3408965" cy="84125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9874E40-4B48-0A13-FBB8-3C64A82206C7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4450814" y="4998262"/>
              <a:ext cx="1316157" cy="420629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16">
              <a:extLst>
                <a:ext uri="{FF2B5EF4-FFF2-40B4-BE49-F238E27FC236}">
                  <a16:creationId xmlns:a16="http://schemas.microsoft.com/office/drawing/2014/main" id="{04D98FFC-692A-BC1E-1F08-00C37CFF6C53}"/>
                </a:ext>
              </a:extLst>
            </p:cNvPr>
            <p:cNvSpPr/>
            <p:nvPr/>
          </p:nvSpPr>
          <p:spPr>
            <a:xfrm>
              <a:off x="5766971" y="4577633"/>
              <a:ext cx="2092808" cy="841258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Humans: test a conjecture</a:t>
              </a:r>
              <a:endParaRPr lang="en-CA" sz="2000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FE865B-B008-D4E5-5F8D-8EDC44C1E58A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450814" y="5935722"/>
            <a:ext cx="1316157" cy="32442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16">
            <a:extLst>
              <a:ext uri="{FF2B5EF4-FFF2-40B4-BE49-F238E27FC236}">
                <a16:creationId xmlns:a16="http://schemas.microsoft.com/office/drawing/2014/main" id="{8668B082-09AD-1FA3-7BE5-DEE5683F8CB6}"/>
              </a:ext>
            </a:extLst>
          </p:cNvPr>
          <p:cNvSpPr/>
          <p:nvPr/>
        </p:nvSpPr>
        <p:spPr>
          <a:xfrm>
            <a:off x="5766971" y="5839519"/>
            <a:ext cx="2092808" cy="84125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Machine: aid proof search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1461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20" grpId="0"/>
      <p:bldP spid="22" grpId="0" animBg="1"/>
      <p:bldP spid="23" grpId="0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Equality Witnesses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𝑟𝑒𝑓𝑙</m:t>
                    </m:r>
                  </m:oMath>
                </a14:m>
                <a:r>
                  <a:rPr lang="en-GB" dirty="0"/>
                  <a:t> </a:t>
                </a:r>
                <a:r>
                  <a:rPr lang="en-GB" i="1" dirty="0"/>
                  <a:t>not</a:t>
                </a:r>
                <a:r>
                  <a:rPr lang="en-GB" dirty="0"/>
                  <a:t> only constructor</a:t>
                </a:r>
              </a:p>
              <a:p>
                <a:pPr lvl="1"/>
                <a:r>
                  <a:rPr lang="en-GB" dirty="0"/>
                  <a:t>Dynamically track consistency info</a:t>
                </a:r>
              </a:p>
              <a:p>
                <a:r>
                  <a:rPr lang="en-GB" dirty="0"/>
                  <a:t>Consistency </a:t>
                </a:r>
                <a:r>
                  <a:rPr lang="en-GB" i="1" dirty="0"/>
                  <a:t>witness</a:t>
                </a:r>
              </a:p>
              <a:p>
                <a:pPr lvl="1"/>
                <a:r>
                  <a:rPr lang="en-GB" i="1" dirty="0"/>
                  <a:t>Spectrum</a:t>
                </a:r>
                <a:r>
                  <a:rPr lang="en-GB" dirty="0"/>
                  <a:t> of equality proofs</a:t>
                </a:r>
                <a:endParaRPr lang="en-GB" i="1" dirty="0"/>
              </a:p>
              <a:p>
                <a:pPr lvl="1"/>
                <a:r>
                  <a:rPr lang="en-GB" dirty="0"/>
                  <a:t>Value as precise as equated terms</a:t>
                </a:r>
              </a:p>
              <a:p>
                <a:pPr lvl="1"/>
                <a:r>
                  <a:rPr lang="en-GB" dirty="0"/>
                  <a:t>Composition operator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to combine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/>
                      <m:t>?</m:t>
                    </m:r>
                    <m:r>
                      <a:rPr lang="en-GB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GB" dirty="0"/>
                  <a:t>witnessed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⊓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0A6D-25F3-332A-7C28-6D7680E9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D9405-8B5B-C9AA-AB43-803E1CFC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31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7EA61FD-8974-38B5-F064-F23520EEA540}"/>
              </a:ext>
            </a:extLst>
          </p:cNvPr>
          <p:cNvSpPr txBox="1">
            <a:spLocks/>
          </p:cNvSpPr>
          <p:nvPr/>
        </p:nvSpPr>
        <p:spPr>
          <a:xfrm>
            <a:off x="1480857" y="1635935"/>
            <a:ext cx="1701255" cy="9941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300">
                <a:solidFill>
                  <a:schemeClr val="tx1"/>
                </a:solidFill>
              </a:rPr>
              <a:t>Static</a:t>
            </a: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D5B9898-BBD0-540B-C278-27FF897F6575}"/>
              </a:ext>
            </a:extLst>
          </p:cNvPr>
          <p:cNvSpPr txBox="1">
            <a:spLocks/>
          </p:cNvSpPr>
          <p:nvPr/>
        </p:nvSpPr>
        <p:spPr>
          <a:xfrm>
            <a:off x="6145306" y="1625613"/>
            <a:ext cx="1852332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 Medium" panose="020B0603050000020004" pitchFamily="34" charset="0"/>
                <a:ea typeface="+mj-ea"/>
                <a:cs typeface="+mj-cs"/>
              </a:defRPr>
            </a:lvl1pPr>
          </a:lstStyle>
          <a:p>
            <a:r>
              <a:rPr lang="en-CA" sz="3300" dirty="0"/>
              <a:t>Gradual</a:t>
            </a:r>
            <a:endParaRPr lang="en-US" sz="3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BF0C2-5E46-C48A-FB3D-54F91188FB8C}"/>
              </a:ext>
            </a:extLst>
          </p:cNvPr>
          <p:cNvSpPr txBox="1"/>
          <p:nvPr/>
        </p:nvSpPr>
        <p:spPr>
          <a:xfrm>
            <a:off x="781610" y="2833856"/>
            <a:ext cx="353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 constructor</a:t>
            </a:r>
          </a:p>
          <a:p>
            <a:r>
              <a:rPr lang="en-US" sz="3600" b="1" dirty="0"/>
              <a:t>	</a:t>
            </a:r>
            <a:r>
              <a:rPr lang="en-US" sz="3600" i="1" dirty="0" err="1"/>
              <a:t>refl</a:t>
            </a:r>
            <a:r>
              <a:rPr lang="en-US" sz="3600" i="1" dirty="0"/>
              <a:t> : x = x</a:t>
            </a:r>
            <a:endParaRPr lang="en-CA" sz="36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C8FEBE-5565-BE50-22E5-79001225BD87}"/>
              </a:ext>
            </a:extLst>
          </p:cNvPr>
          <p:cNvSpPr txBox="1"/>
          <p:nvPr/>
        </p:nvSpPr>
        <p:spPr>
          <a:xfrm>
            <a:off x="5002306" y="2833855"/>
            <a:ext cx="373996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Family of constructors</a:t>
            </a:r>
            <a:endParaRPr lang="en-US" sz="2400" b="1" dirty="0"/>
          </a:p>
          <a:p>
            <a:r>
              <a:rPr lang="en-US" sz="3600" i="1" dirty="0"/>
              <a:t>	</a:t>
            </a:r>
            <a:r>
              <a:rPr lang="en-US" sz="3600" i="1" dirty="0" err="1"/>
              <a:t>refl</a:t>
            </a:r>
            <a:r>
              <a:rPr lang="en-US" sz="3600" i="1" dirty="0"/>
              <a:t>(w) : x = y</a:t>
            </a:r>
          </a:p>
          <a:p>
            <a:r>
              <a:rPr lang="en-US" sz="2100" dirty="0"/>
              <a:t>for any </a:t>
            </a:r>
            <a:r>
              <a:rPr lang="en-US" sz="2100" i="1" u="sng" dirty="0"/>
              <a:t>consistent</a:t>
            </a:r>
            <a:r>
              <a:rPr lang="en-US" sz="2100" dirty="0"/>
              <a:t> x, y</a:t>
            </a:r>
            <a:endParaRPr lang="en-US" sz="2100" b="1" u="sng" dirty="0"/>
          </a:p>
          <a:p>
            <a:endParaRPr lang="en-US" sz="3600" i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7AC6DE-B672-C65B-54B0-CEEF1500CF81}"/>
              </a:ext>
            </a:extLst>
          </p:cNvPr>
          <p:cNvGrpSpPr/>
          <p:nvPr/>
        </p:nvGrpSpPr>
        <p:grpSpPr>
          <a:xfrm>
            <a:off x="2412425" y="4349601"/>
            <a:ext cx="3626142" cy="1936115"/>
            <a:chOff x="3216566" y="3893015"/>
            <a:chExt cx="4834856" cy="2581487"/>
          </a:xfrm>
        </p:grpSpPr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C198F95F-CC61-24AE-032C-238A5AE3768A}"/>
                </a:ext>
              </a:extLst>
            </p:cNvPr>
            <p:cNvSpPr/>
            <p:nvPr/>
          </p:nvSpPr>
          <p:spPr>
            <a:xfrm>
              <a:off x="4703694" y="3893015"/>
              <a:ext cx="3347728" cy="258148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/>
                <a:t>space of possible witnesses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B25FCC-5850-E68B-DB48-C0E19627072B}"/>
                </a:ext>
              </a:extLst>
            </p:cNvPr>
            <p:cNvSpPr txBox="1"/>
            <p:nvPr/>
          </p:nvSpPr>
          <p:spPr>
            <a:xfrm>
              <a:off x="5757446" y="3984562"/>
              <a:ext cx="738664" cy="584775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endParaRPr lang="en-CA" sz="2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5EA989-2F74-69DF-0A1D-2592056984D4}"/>
                </a:ext>
              </a:extLst>
            </p:cNvPr>
            <p:cNvSpPr txBox="1"/>
            <p:nvPr/>
          </p:nvSpPr>
          <p:spPr>
            <a:xfrm>
              <a:off x="3216566" y="4757501"/>
              <a:ext cx="1582057" cy="861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i="1" dirty="0"/>
                <a:t>w </a:t>
              </a:r>
              <a:r>
                <a:rPr lang="en-US" sz="3600" dirty="0"/>
                <a:t>∈</a:t>
              </a:r>
              <a:endParaRPr lang="en-CA" sz="36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E93F45-732E-FE7E-4B63-593C100BFEE4}"/>
              </a:ext>
            </a:extLst>
          </p:cNvPr>
          <p:cNvGrpSpPr/>
          <p:nvPr/>
        </p:nvGrpSpPr>
        <p:grpSpPr>
          <a:xfrm>
            <a:off x="6038567" y="4665098"/>
            <a:ext cx="1223303" cy="1379931"/>
            <a:chOff x="8051422" y="4183052"/>
            <a:chExt cx="1631071" cy="183990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99D633-1FC8-9126-4BAC-C76F14E3F9C1}"/>
                </a:ext>
              </a:extLst>
            </p:cNvPr>
            <p:cNvSpPr txBox="1"/>
            <p:nvPr/>
          </p:nvSpPr>
          <p:spPr>
            <a:xfrm>
              <a:off x="8100435" y="4183052"/>
              <a:ext cx="1582058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⊑</a:t>
              </a:r>
              <a:r>
                <a:rPr lang="en-US" sz="3600" i="1" dirty="0"/>
                <a:t> x</a:t>
              </a:r>
              <a:endParaRPr lang="en-CA" sz="3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AE5101-EF4D-084E-76AA-B184D77151F7}"/>
                </a:ext>
              </a:extLst>
            </p:cNvPr>
            <p:cNvSpPr txBox="1"/>
            <p:nvPr/>
          </p:nvSpPr>
          <p:spPr>
            <a:xfrm>
              <a:off x="8051422" y="5161186"/>
              <a:ext cx="1582058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⊑</a:t>
              </a:r>
              <a:r>
                <a:rPr lang="en-US" sz="3600" i="1" dirty="0"/>
                <a:t> y</a:t>
              </a:r>
              <a:endParaRPr lang="en-CA" sz="36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6449843-2CDE-60ED-E7C1-BC28FEB32027}"/>
              </a:ext>
            </a:extLst>
          </p:cNvPr>
          <p:cNvSpPr txBox="1"/>
          <p:nvPr/>
        </p:nvSpPr>
        <p:spPr>
          <a:xfrm>
            <a:off x="694944" y="3913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7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CC18119-DB6B-A045-E1DA-A270E478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32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10C6-2CAE-2950-08A3-AE976CE26381}"/>
              </a:ext>
            </a:extLst>
          </p:cNvPr>
          <p:cNvSpPr txBox="1"/>
          <p:nvPr/>
        </p:nvSpPr>
        <p:spPr>
          <a:xfrm>
            <a:off x="552516" y="2920573"/>
            <a:ext cx="353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Fully static</a:t>
            </a:r>
          </a:p>
          <a:p>
            <a:r>
              <a:rPr lang="en-US" sz="3600" b="1" dirty="0"/>
              <a:t>  </a:t>
            </a:r>
            <a:r>
              <a:rPr lang="en-US" sz="3600" dirty="0" err="1"/>
              <a:t>refl</a:t>
            </a:r>
            <a:r>
              <a:rPr lang="en-US" sz="3600" dirty="0"/>
              <a:t>(x)</a:t>
            </a:r>
            <a:r>
              <a:rPr lang="en-US" sz="3600" i="1" dirty="0"/>
              <a:t> : x = x   </a:t>
            </a:r>
            <a:endParaRPr lang="en-CA" sz="3600" b="1" i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0BD3CA-5537-D086-39D0-1CA3E331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>
            <a:normAutofit/>
          </a:bodyPr>
          <a:lstStyle/>
          <a:p>
            <a:r>
              <a:rPr lang="en-CA" dirty="0"/>
              <a:t>Creating Equality Proofs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1C336-B3ED-DDD4-4B12-FD569101041C}"/>
              </a:ext>
            </a:extLst>
          </p:cNvPr>
          <p:cNvSpPr txBox="1"/>
          <p:nvPr/>
        </p:nvSpPr>
        <p:spPr>
          <a:xfrm>
            <a:off x="5392600" y="2920572"/>
            <a:ext cx="353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Witness</a:t>
            </a:r>
          </a:p>
          <a:p>
            <a:r>
              <a:rPr lang="en-US" sz="3600" b="1" dirty="0"/>
              <a:t>  ?</a:t>
            </a:r>
            <a:r>
              <a:rPr lang="en-US" sz="3600" i="1" dirty="0"/>
              <a:t> : x = y  </a:t>
            </a:r>
          </a:p>
          <a:p>
            <a:r>
              <a:rPr lang="en-US" sz="3600" i="1" dirty="0"/>
              <a:t>   </a:t>
            </a:r>
            <a:r>
              <a:rPr lang="en-CA" sz="3600" dirty="0"/>
              <a:t>⤳</a:t>
            </a:r>
            <a:r>
              <a:rPr lang="en-US" sz="3600" i="1" dirty="0"/>
              <a:t> </a:t>
            </a:r>
            <a:r>
              <a:rPr lang="en-US" sz="3600" i="1" dirty="0" err="1"/>
              <a:t>refl</a:t>
            </a:r>
            <a:r>
              <a:rPr lang="en-US" sz="3600" i="1" dirty="0"/>
              <a:t>(x </a:t>
            </a:r>
            <a:r>
              <a:rPr lang="en-US" sz="3600" dirty="0"/>
              <a:t>⊓</a:t>
            </a:r>
            <a:r>
              <a:rPr lang="en-US" sz="3600" i="1" dirty="0"/>
              <a:t> y) </a:t>
            </a:r>
            <a:endParaRPr lang="en-CA" sz="3600" b="1" i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7161F-ADBE-7C68-5200-2D43AAEDB225}"/>
              </a:ext>
            </a:extLst>
          </p:cNvPr>
          <p:cNvGrpSpPr/>
          <p:nvPr/>
        </p:nvGrpSpPr>
        <p:grpSpPr>
          <a:xfrm>
            <a:off x="3396743" y="3744920"/>
            <a:ext cx="2350514" cy="1867455"/>
            <a:chOff x="4703694" y="3984562"/>
            <a:chExt cx="3134019" cy="2489940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5B4BB0D5-BC36-FE61-9E00-1C8E393DFFBC}"/>
                </a:ext>
              </a:extLst>
            </p:cNvPr>
            <p:cNvSpPr/>
            <p:nvPr/>
          </p:nvSpPr>
          <p:spPr>
            <a:xfrm>
              <a:off x="4703694" y="4365009"/>
              <a:ext cx="3134019" cy="210949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/>
                <a:t>x ⊓ y</a:t>
              </a:r>
            </a:p>
            <a:p>
              <a:pPr algn="ctr"/>
              <a:r>
                <a:rPr lang="en-US" sz="2400" dirty="0"/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2D314A-5FD0-E8D6-3F05-FD253446F6A8}"/>
                </a:ext>
              </a:extLst>
            </p:cNvPr>
            <p:cNvSpPr txBox="1"/>
            <p:nvPr/>
          </p:nvSpPr>
          <p:spPr>
            <a:xfrm>
              <a:off x="5757446" y="3984562"/>
              <a:ext cx="738664" cy="584775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endParaRPr lang="en-CA" sz="2400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626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02"/>
    </mc:Choice>
    <mc:Fallback xmlns="">
      <p:transition spd="slow" advTm="363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CC18119-DB6B-A045-E1DA-A270E478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33</a:t>
            </a:fld>
            <a:endParaRPr lang="en-CA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0BD3CA-5537-D086-39D0-1CA3E331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4172"/>
          </a:xfrm>
        </p:spPr>
        <p:txBody>
          <a:bodyPr>
            <a:normAutofit/>
          </a:bodyPr>
          <a:lstStyle/>
          <a:p>
            <a:r>
              <a:rPr lang="en-CA" dirty="0"/>
              <a:t>Transforming Equality Proofs</a:t>
            </a:r>
            <a:endParaRPr lang="en-US" dirty="0"/>
          </a:p>
        </p:txBody>
      </p:sp>
      <p:sp>
        <p:nvSpPr>
          <p:cNvPr id="2" name="Callout: Line 3">
            <a:extLst>
              <a:ext uri="{FF2B5EF4-FFF2-40B4-BE49-F238E27FC236}">
                <a16:creationId xmlns:a16="http://schemas.microsoft.com/office/drawing/2014/main" id="{6BB057C2-253E-7D94-1403-DC8AA96F4037}"/>
              </a:ext>
            </a:extLst>
          </p:cNvPr>
          <p:cNvSpPr/>
          <p:nvPr/>
        </p:nvSpPr>
        <p:spPr>
          <a:xfrm>
            <a:off x="565594" y="3066540"/>
            <a:ext cx="3471446" cy="778209"/>
          </a:xfrm>
          <a:prstGeom prst="borderCallout1">
            <a:avLst>
              <a:gd name="adj1" fmla="val 1470"/>
              <a:gd name="adj2" fmla="val 45083"/>
              <a:gd name="adj3" fmla="val -43648"/>
              <a:gd name="adj4" fmla="val 44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Cast between equality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F9E85-B8AB-36DE-A3F1-33B20DB289B7}"/>
              </a:ext>
            </a:extLst>
          </p:cNvPr>
          <p:cNvSpPr txBox="1"/>
          <p:nvPr/>
        </p:nvSpPr>
        <p:spPr>
          <a:xfrm>
            <a:off x="126509" y="2227207"/>
            <a:ext cx="5020026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150" dirty="0" err="1"/>
              <a:t>refl</a:t>
            </a:r>
            <a:r>
              <a:rPr lang="en-CA" sz="3150" dirty="0"/>
              <a:t>(w) :: x ≡ y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C71D54-D5B8-E998-B87D-3E92393D3E1E}"/>
              </a:ext>
            </a:extLst>
          </p:cNvPr>
          <p:cNvGrpSpPr/>
          <p:nvPr/>
        </p:nvGrpSpPr>
        <p:grpSpPr>
          <a:xfrm>
            <a:off x="3484149" y="3797400"/>
            <a:ext cx="2350514" cy="1995202"/>
            <a:chOff x="4820235" y="3984562"/>
            <a:chExt cx="3134019" cy="2660269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631BC5FC-F657-18F5-4AE0-DF8AC6B10B22}"/>
                </a:ext>
              </a:extLst>
            </p:cNvPr>
            <p:cNvSpPr/>
            <p:nvPr/>
          </p:nvSpPr>
          <p:spPr>
            <a:xfrm>
              <a:off x="4820235" y="4101484"/>
              <a:ext cx="3134019" cy="254334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2400" dirty="0"/>
                <a:t>x ⊓ y</a:t>
              </a:r>
            </a:p>
            <a:p>
              <a:pPr algn="ctr"/>
              <a:endParaRPr lang="en-US" sz="2400" dirty="0"/>
            </a:p>
            <a:p>
              <a:pPr algn="ctr"/>
              <a:r>
                <a:rPr lang="en-US" sz="2400" dirty="0"/>
                <a:t>x ⊓ y ⊓ z</a:t>
              </a:r>
            </a:p>
            <a:p>
              <a:pPr algn="ctr"/>
              <a:r>
                <a:rPr lang="en-US" sz="2400" dirty="0"/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E754E-1423-C931-AC1E-C79D4227F393}"/>
                </a:ext>
              </a:extLst>
            </p:cNvPr>
            <p:cNvSpPr txBox="1"/>
            <p:nvPr/>
          </p:nvSpPr>
          <p:spPr>
            <a:xfrm>
              <a:off x="5757446" y="3984562"/>
              <a:ext cx="738664" cy="584775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endParaRPr lang="en-CA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526EF00-78DC-78B1-B839-32DF03720AB9}"/>
              </a:ext>
            </a:extLst>
          </p:cNvPr>
          <p:cNvSpPr txBox="1"/>
          <p:nvPr/>
        </p:nvSpPr>
        <p:spPr>
          <a:xfrm>
            <a:off x="5029270" y="2246817"/>
            <a:ext cx="3471445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150" dirty="0"/>
              <a:t> ⤳ </a:t>
            </a:r>
            <a:r>
              <a:rPr lang="en-CA" sz="3150" dirty="0" err="1"/>
              <a:t>refl</a:t>
            </a:r>
            <a:r>
              <a:rPr lang="en-CA" sz="3150" dirty="0"/>
              <a:t>(w ⊓ x ⊓ 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189142-CB1C-56E9-5105-D3006AFDF278}"/>
              </a:ext>
            </a:extLst>
          </p:cNvPr>
          <p:cNvSpPr txBox="1"/>
          <p:nvPr/>
        </p:nvSpPr>
        <p:spPr>
          <a:xfrm>
            <a:off x="4318084" y="4359923"/>
            <a:ext cx="553998" cy="438581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⊑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5" name="Callout: Line 15">
            <a:extLst>
              <a:ext uri="{FF2B5EF4-FFF2-40B4-BE49-F238E27FC236}">
                <a16:creationId xmlns:a16="http://schemas.microsoft.com/office/drawing/2014/main" id="{4B583B1B-DFE3-6DB3-2A3B-32D510793DC2}"/>
              </a:ext>
            </a:extLst>
          </p:cNvPr>
          <p:cNvSpPr/>
          <p:nvPr/>
        </p:nvSpPr>
        <p:spPr>
          <a:xfrm>
            <a:off x="5460324" y="3127748"/>
            <a:ext cx="3471446" cy="778209"/>
          </a:xfrm>
          <a:prstGeom prst="borderCallout1">
            <a:avLst>
              <a:gd name="adj1" fmla="val 1470"/>
              <a:gd name="adj2" fmla="val 45083"/>
              <a:gd name="adj3" fmla="val -53151"/>
              <a:gd name="adj4" fmla="val 263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Remembers x’, y’, and all previous constraints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0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02"/>
    </mc:Choice>
    <mc:Fallback xmlns="">
      <p:transition spd="slow" advTm="363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A200-607A-DE33-1605-7D4A20D5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Equality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2004B-EBBA-82A2-947B-F7D9F760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pPr/>
              <a:t>34</a:t>
            </a:fld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9A42C5-9C8C-60D3-7C43-8B8DCF65F70F}"/>
              </a:ext>
            </a:extLst>
          </p:cNvPr>
          <p:cNvGrpSpPr/>
          <p:nvPr/>
        </p:nvGrpSpPr>
        <p:grpSpPr>
          <a:xfrm>
            <a:off x="1829570" y="2439048"/>
            <a:ext cx="4770023" cy="624296"/>
            <a:chOff x="79024" y="4463426"/>
            <a:chExt cx="4857915" cy="8323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5AB3D1-F389-3268-79EE-0A59D3C10167}"/>
                </a:ext>
              </a:extLst>
            </p:cNvPr>
            <p:cNvSpPr txBox="1"/>
            <p:nvPr/>
          </p:nvSpPr>
          <p:spPr>
            <a:xfrm>
              <a:off x="79024" y="4680267"/>
              <a:ext cx="1306452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859900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P</a:t>
              </a:r>
              <a:r>
                <a:rPr lang="en-US" sz="2400" dirty="0">
                  <a:solidFill>
                    <a:srgbClr val="268BD2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(x)</a:t>
              </a:r>
              <a:endPara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89014D-5523-2D27-2982-41B78473E878}"/>
                </a:ext>
              </a:extLst>
            </p:cNvPr>
            <p:cNvSpPr txBox="1"/>
            <p:nvPr/>
          </p:nvSpPr>
          <p:spPr>
            <a:xfrm>
              <a:off x="3630487" y="4680266"/>
              <a:ext cx="1306452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859900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P</a:t>
              </a:r>
              <a:r>
                <a:rPr lang="en-US" sz="2400" dirty="0">
                  <a:solidFill>
                    <a:srgbClr val="268BD2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(y)</a:t>
              </a:r>
              <a:endPara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95D9F49-4207-D581-0059-E8B65A78D511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1385476" y="4988043"/>
              <a:ext cx="2245011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7128D0-17E3-B5E6-B147-31FF6D2BA6AB}"/>
                </a:ext>
              </a:extLst>
            </p:cNvPr>
            <p:cNvSpPr txBox="1"/>
            <p:nvPr/>
          </p:nvSpPr>
          <p:spPr>
            <a:xfrm>
              <a:off x="1434022" y="4463426"/>
              <a:ext cx="24855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859900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transport(</a:t>
              </a:r>
              <a:r>
                <a:rPr lang="en-US" sz="1050" dirty="0">
                  <a:solidFill>
                    <a:srgbClr val="268BD2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eq : x = y</a:t>
              </a:r>
              <a:r>
                <a:rPr lang="en-US" sz="1050" dirty="0">
                  <a:solidFill>
                    <a:srgbClr val="859900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)</a:t>
              </a:r>
              <a:endParaRPr lang="en-CA" sz="105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489218-6052-FEC7-AF78-E2B4F14BD6AA}"/>
              </a:ext>
            </a:extLst>
          </p:cNvPr>
          <p:cNvGrpSpPr/>
          <p:nvPr/>
        </p:nvGrpSpPr>
        <p:grpSpPr>
          <a:xfrm>
            <a:off x="176388" y="3076428"/>
            <a:ext cx="3591767" cy="1723587"/>
            <a:chOff x="235183" y="2958904"/>
            <a:chExt cx="4789023" cy="229811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95C8DB8-0F73-AF2C-1085-8E6060D021FD}"/>
                </a:ext>
              </a:extLst>
            </p:cNvPr>
            <p:cNvGrpSpPr/>
            <p:nvPr/>
          </p:nvGrpSpPr>
          <p:grpSpPr>
            <a:xfrm>
              <a:off x="235183" y="4426969"/>
              <a:ext cx="4789023" cy="830052"/>
              <a:chOff x="167708" y="4465770"/>
              <a:chExt cx="4789023" cy="83005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D30979-816E-1543-0BF0-34F916389D3F}"/>
                  </a:ext>
                </a:extLst>
              </p:cNvPr>
              <p:cNvSpPr txBox="1"/>
              <p:nvPr/>
            </p:nvSpPr>
            <p:spPr>
              <a:xfrm>
                <a:off x="167708" y="4680268"/>
                <a:ext cx="1306452" cy="615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85990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P</a:t>
                </a:r>
                <a:r>
                  <a:rPr lang="en-US" sz="2400" dirty="0">
                    <a:solidFill>
                      <a:srgbClr val="268BD2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(x)</a:t>
                </a:r>
                <a:endParaRPr lang="en-US" sz="2400" dirty="0">
                  <a:solidFill>
                    <a:srgbClr val="657B83"/>
                  </a:solidFill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A552E5-30E9-F80A-E584-481700E637C3}"/>
                  </a:ext>
                </a:extLst>
              </p:cNvPr>
              <p:cNvSpPr txBox="1"/>
              <p:nvPr/>
            </p:nvSpPr>
            <p:spPr>
              <a:xfrm>
                <a:off x="3650279" y="4680266"/>
                <a:ext cx="1306452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85990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P</a:t>
                </a:r>
                <a:r>
                  <a:rPr lang="en-US" sz="2400" dirty="0">
                    <a:solidFill>
                      <a:srgbClr val="268BD2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(x)</a:t>
                </a:r>
                <a:endParaRPr lang="en-US" sz="2400" dirty="0">
                  <a:solidFill>
                    <a:srgbClr val="657B83"/>
                  </a:solidFill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675A321-F9BD-71FC-CF23-0DB05201C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87" y="4972653"/>
                <a:ext cx="1637366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771967-0F09-FF77-9E86-0EA47D40264D}"/>
                  </a:ext>
                </a:extLst>
              </p:cNvPr>
              <p:cNvSpPr txBox="1"/>
              <p:nvPr/>
            </p:nvSpPr>
            <p:spPr>
              <a:xfrm>
                <a:off x="1434021" y="4465770"/>
                <a:ext cx="2397750" cy="338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solidFill>
                      <a:srgbClr val="85990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transport(</a:t>
                </a:r>
                <a:r>
                  <a:rPr lang="en-US" sz="1050" dirty="0" err="1">
                    <a:solidFill>
                      <a:srgbClr val="85990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refl</a:t>
                </a:r>
                <a:r>
                  <a:rPr lang="en-US" sz="1050" dirty="0">
                    <a:solidFill>
                      <a:srgbClr val="85990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)</a:t>
                </a:r>
                <a:endParaRPr lang="en-CA" sz="1050" dirty="0"/>
              </a:p>
            </p:txBody>
          </p:sp>
        </p:grp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CB56A54D-233D-F0CA-863F-88D4455CF91D}"/>
                </a:ext>
              </a:extLst>
            </p:cNvPr>
            <p:cNvSpPr txBox="1">
              <a:spLocks/>
            </p:cNvSpPr>
            <p:nvPr/>
          </p:nvSpPr>
          <p:spPr>
            <a:xfrm>
              <a:off x="1565710" y="2958904"/>
              <a:ext cx="1824318" cy="1325563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Fira Sans Medium" panose="020B0603050000020004" pitchFamily="34" charset="0"/>
                  <a:ea typeface="+mj-ea"/>
                  <a:cs typeface="+mj-cs"/>
                </a:defRPr>
              </a:lvl1pPr>
            </a:lstStyle>
            <a:p>
              <a:r>
                <a:rPr lang="en-CA" sz="3300" dirty="0"/>
                <a:t>Static</a:t>
              </a:r>
              <a:endParaRPr lang="en-US" sz="3300" dirty="0"/>
            </a:p>
          </p:txBody>
        </p:sp>
      </p:grp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BD5F0E9-2D70-E4E4-55F8-DBEFAF62D887}"/>
              </a:ext>
            </a:extLst>
          </p:cNvPr>
          <p:cNvSpPr/>
          <p:nvPr/>
        </p:nvSpPr>
        <p:spPr>
          <a:xfrm>
            <a:off x="2953100" y="4641574"/>
            <a:ext cx="2522964" cy="1256783"/>
          </a:xfrm>
          <a:prstGeom prst="cloudCallout">
            <a:avLst>
              <a:gd name="adj1" fmla="val 76520"/>
              <a:gd name="adj2" fmla="val -4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Retains</a:t>
            </a:r>
          </a:p>
          <a:p>
            <a:pPr algn="ctr"/>
            <a:r>
              <a:rPr lang="en-US" sz="2100" dirty="0"/>
              <a:t>info from witness</a:t>
            </a:r>
            <a:endParaRPr lang="en-CA" sz="21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661018-1A90-346B-4F69-5CAEA2FC63EF}"/>
              </a:ext>
            </a:extLst>
          </p:cNvPr>
          <p:cNvGrpSpPr/>
          <p:nvPr/>
        </p:nvGrpSpPr>
        <p:grpSpPr>
          <a:xfrm>
            <a:off x="5016078" y="3066106"/>
            <a:ext cx="3571597" cy="2459202"/>
            <a:chOff x="6688104" y="2945141"/>
            <a:chExt cx="4762129" cy="32789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6B44798-FA11-8BD5-97B7-2EA027ECA0E3}"/>
                </a:ext>
              </a:extLst>
            </p:cNvPr>
            <p:cNvGrpSpPr/>
            <p:nvPr/>
          </p:nvGrpSpPr>
          <p:grpSpPr>
            <a:xfrm>
              <a:off x="6688104" y="2945141"/>
              <a:ext cx="4762129" cy="3278936"/>
              <a:chOff x="6688104" y="2945141"/>
              <a:chExt cx="4762129" cy="327893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A3B4BBA-8EFE-2E63-7D26-083F9EEFC80C}"/>
                  </a:ext>
                </a:extLst>
              </p:cNvPr>
              <p:cNvGrpSpPr/>
              <p:nvPr/>
            </p:nvGrpSpPr>
            <p:grpSpPr>
              <a:xfrm>
                <a:off x="6688104" y="4302719"/>
                <a:ext cx="4762129" cy="1921358"/>
                <a:chOff x="194602" y="4465770"/>
                <a:chExt cx="4762129" cy="1921358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F9B1AC-DE62-645C-D8B1-F8701C5AA997}"/>
                    </a:ext>
                  </a:extLst>
                </p:cNvPr>
                <p:cNvSpPr txBox="1"/>
                <p:nvPr/>
              </p:nvSpPr>
              <p:spPr>
                <a:xfrm>
                  <a:off x="194602" y="4680267"/>
                  <a:ext cx="1306452" cy="615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P</a:t>
                  </a:r>
                  <a:r>
                    <a:rPr lang="en-US" sz="2400" dirty="0">
                      <a:solidFill>
                        <a:srgbClr val="268BD2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(x)</a:t>
                  </a:r>
                  <a:endParaRPr lang="en-US" sz="2400" dirty="0">
                    <a:solidFill>
                      <a:srgbClr val="657B83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AFA505B-9B16-8AFB-5B8D-30572AEF4896}"/>
                    </a:ext>
                  </a:extLst>
                </p:cNvPr>
                <p:cNvSpPr txBox="1"/>
                <p:nvPr/>
              </p:nvSpPr>
              <p:spPr>
                <a:xfrm>
                  <a:off x="3650279" y="4680266"/>
                  <a:ext cx="1306452" cy="615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P</a:t>
                  </a:r>
                  <a:r>
                    <a:rPr lang="en-US" sz="2400" dirty="0">
                      <a:solidFill>
                        <a:srgbClr val="268BD2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(y)</a:t>
                  </a:r>
                  <a:endParaRPr lang="en-US" sz="2400" dirty="0">
                    <a:solidFill>
                      <a:srgbClr val="657B83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91ABC5-8C1E-4541-3811-AA6381AA56DE}"/>
                    </a:ext>
                  </a:extLst>
                </p:cNvPr>
                <p:cNvSpPr txBox="1"/>
                <p:nvPr/>
              </p:nvSpPr>
              <p:spPr>
                <a:xfrm>
                  <a:off x="1434022" y="4465770"/>
                  <a:ext cx="2238091" cy="3385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050" dirty="0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transport(</a:t>
                  </a:r>
                  <a:r>
                    <a:rPr lang="en-US" sz="1050" dirty="0" err="1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refl</a:t>
                  </a:r>
                  <a:r>
                    <a:rPr lang="en-US" sz="1050" dirty="0">
                      <a:solidFill>
                        <a:srgbClr val="268BD2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(w)</a:t>
                  </a:r>
                  <a:r>
                    <a:rPr lang="en-US" sz="1050" dirty="0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)</a:t>
                  </a:r>
                  <a:endParaRPr lang="en-CA" sz="105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373A511-B575-A044-0A90-D3DCE7BC2AF6}"/>
                    </a:ext>
                  </a:extLst>
                </p:cNvPr>
                <p:cNvSpPr txBox="1"/>
                <p:nvPr/>
              </p:nvSpPr>
              <p:spPr>
                <a:xfrm>
                  <a:off x="1761034" y="5771575"/>
                  <a:ext cx="1306452" cy="615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P</a:t>
                  </a:r>
                  <a:r>
                    <a:rPr lang="en-US" sz="2400" dirty="0">
                      <a:solidFill>
                        <a:srgbClr val="268BD2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(w)</a:t>
                  </a:r>
                  <a:endParaRPr lang="en-US" sz="2400" dirty="0">
                    <a:solidFill>
                      <a:srgbClr val="657B83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B16023A-9688-1EF3-EA42-4B1BD9E55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5382" y="5208815"/>
                  <a:ext cx="653226" cy="689414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E46E78A-BF86-4D03-448E-C246C30D8560}"/>
                    </a:ext>
                  </a:extLst>
                </p:cNvPr>
                <p:cNvSpPr txBox="1"/>
                <p:nvPr/>
              </p:nvSpPr>
              <p:spPr>
                <a:xfrm>
                  <a:off x="704958" y="5402243"/>
                  <a:ext cx="690788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Cast</a:t>
                  </a:r>
                  <a:endParaRPr lang="en-CA" sz="135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D53AA75-D31D-C73B-AFC5-33B6B7FAE5A4}"/>
                    </a:ext>
                  </a:extLst>
                </p:cNvPr>
                <p:cNvSpPr txBox="1"/>
                <p:nvPr/>
              </p:nvSpPr>
              <p:spPr>
                <a:xfrm>
                  <a:off x="3547420" y="5402243"/>
                  <a:ext cx="690788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Cast</a:t>
                  </a:r>
                  <a:endParaRPr lang="en-CA" sz="1350" dirty="0"/>
                </a:p>
              </p:txBody>
            </p:sp>
          </p:grpSp>
          <p:sp>
            <p:nvSpPr>
              <p:cNvPr id="33" name="Title 1">
                <a:extLst>
                  <a:ext uri="{FF2B5EF4-FFF2-40B4-BE49-F238E27FC236}">
                    <a16:creationId xmlns:a16="http://schemas.microsoft.com/office/drawing/2014/main" id="{5647AFDB-9DCD-02EB-4171-D73C8E612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4975" y="2945141"/>
                <a:ext cx="2469776" cy="1325563"/>
              </a:xfrm>
              <a:prstGeom prst="rect">
                <a:avLst/>
              </a:prstGeom>
            </p:spPr>
            <p:txBody>
              <a:bodyPr vert="horz" lIns="68580" tIns="34290" rIns="68580" bIns="3429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Fira Sans Medium" panose="020B0603050000020004" pitchFamily="34" charset="0"/>
                    <a:ea typeface="+mj-ea"/>
                    <a:cs typeface="+mj-cs"/>
                  </a:defRPr>
                </a:lvl1pPr>
              </a:lstStyle>
              <a:p>
                <a:r>
                  <a:rPr lang="en-CA" sz="3300" dirty="0"/>
                  <a:t>Gradual</a:t>
                </a:r>
                <a:endParaRPr lang="en-US" sz="3300" dirty="0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7A739CF-1C92-67A3-850F-32AAFABB3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64876" y="5045764"/>
              <a:ext cx="653226" cy="68941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5019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03"/>
    </mc:Choice>
    <mc:Fallback xmlns="">
      <p:transition spd="slow" advTm="61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OTT Again?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“Dynamic” version of Observational Type Theory</a:t>
            </a:r>
          </a:p>
          <a:p>
            <a:pPr lvl="1"/>
            <a:r>
              <a:rPr lang="en-US" dirty="0"/>
              <a:t>transport has computational content</a:t>
            </a:r>
          </a:p>
          <a:p>
            <a:pPr lvl="1"/>
            <a:r>
              <a:rPr lang="en-US" dirty="0"/>
              <a:t>Type-directed </a:t>
            </a:r>
            <a:r>
              <a:rPr lang="en-US" dirty="0" err="1"/>
              <a:t>defn</a:t>
            </a:r>
            <a:r>
              <a:rPr lang="en-US" dirty="0"/>
              <a:t>. of equality</a:t>
            </a:r>
          </a:p>
          <a:p>
            <a:pPr lvl="1"/>
            <a:r>
              <a:rPr lang="en-US" dirty="0"/>
              <a:t>Gradual version of K, </a:t>
            </a:r>
            <a:r>
              <a:rPr lang="en-US" dirty="0" err="1"/>
              <a:t>funext</a:t>
            </a:r>
            <a:endParaRPr lang="en-US" dirty="0"/>
          </a:p>
          <a:p>
            <a:r>
              <a:rPr lang="en-US" dirty="0"/>
              <a:t>Hope to make connection deeper in future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5DA-A098-353B-DC59-900D2AB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991"/>
            <a:ext cx="9144000" cy="994172"/>
          </a:xfrm>
        </p:spPr>
        <p:txBody>
          <a:bodyPr>
            <a:normAutofit/>
          </a:bodyPr>
          <a:lstStyle/>
          <a:p>
            <a:r>
              <a:rPr lang="en-US" dirty="0"/>
              <a:t>Back to Our Example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9DA89A-2A7F-0B78-DED5-A0DB2EB8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36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1225-C0C9-C03A-A8D3-FA07C60FF217}"/>
              </a:ext>
            </a:extLst>
          </p:cNvPr>
          <p:cNvSpPr txBox="1"/>
          <p:nvPr/>
        </p:nvSpPr>
        <p:spPr>
          <a:xfrm>
            <a:off x="307819" y="2060819"/>
            <a:ext cx="7041756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let</a:t>
            </a:r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higher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(lower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 , </a:t>
            </a:r>
            <a:r>
              <a:rPr lang="en-US" sz="2400" b="1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?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2FB7F-AC1E-9939-369C-AAC9C44354EA}"/>
              </a:ext>
            </a:extLst>
          </p:cNvPr>
          <p:cNvSpPr txBox="1"/>
          <p:nvPr/>
        </p:nvSpPr>
        <p:spPr>
          <a:xfrm>
            <a:off x="307820" y="2059448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09B19-CB91-AC1C-5126-87821C5B5D33}"/>
              </a:ext>
            </a:extLst>
          </p:cNvPr>
          <p:cNvSpPr txBox="1"/>
          <p:nvPr/>
        </p:nvSpPr>
        <p:spPr>
          <a:xfrm>
            <a:off x="307820" y="2789433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</a:t>
            </a:r>
            <a:endParaRPr lang="en-US" sz="2400" dirty="0">
              <a:solidFill>
                <a:srgbClr val="268BD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22943-1EDD-49BA-6D39-B2068E4822E4}"/>
              </a:ext>
            </a:extLst>
          </p:cNvPr>
          <p:cNvSpPr txBox="1"/>
          <p:nvPr/>
        </p:nvSpPr>
        <p:spPr>
          <a:xfrm>
            <a:off x="307820" y="3522441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 , pf)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5A844-F208-5FDB-072E-DE7747FE614B}"/>
              </a:ext>
            </a:extLst>
          </p:cNvPr>
          <p:cNvSpPr/>
          <p:nvPr/>
        </p:nvSpPr>
        <p:spPr>
          <a:xfrm>
            <a:off x="5441702" y="2083960"/>
            <a:ext cx="289201" cy="434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8D447-9166-550E-8439-D25DE4502B64}"/>
              </a:ext>
            </a:extLst>
          </p:cNvPr>
          <p:cNvSpPr/>
          <p:nvPr/>
        </p:nvSpPr>
        <p:spPr>
          <a:xfrm>
            <a:off x="5955669" y="4972240"/>
            <a:ext cx="336202" cy="434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E61175D9-5AD9-1CA2-FCAB-CEA82CD5710B}"/>
              </a:ext>
            </a:extLst>
          </p:cNvPr>
          <p:cNvSpPr/>
          <p:nvPr/>
        </p:nvSpPr>
        <p:spPr>
          <a:xfrm>
            <a:off x="1127040" y="1145231"/>
            <a:ext cx="4084351" cy="547111"/>
          </a:xfrm>
          <a:prstGeom prst="borderCallout1">
            <a:avLst>
              <a:gd name="adj1" fmla="val 99734"/>
              <a:gd name="adj2" fmla="val 50852"/>
              <a:gd name="adj3" fmla="val 170097"/>
              <a:gd name="adj4" fmla="val 1091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Keep desired invariant in types</a:t>
            </a:r>
            <a:endParaRPr lang="en-US" sz="21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BB3B3E72-7F6F-7D6D-5445-826FFA063EDC}"/>
              </a:ext>
            </a:extLst>
          </p:cNvPr>
          <p:cNvSpPr/>
          <p:nvPr/>
        </p:nvSpPr>
        <p:spPr>
          <a:xfrm>
            <a:off x="1066310" y="5546671"/>
            <a:ext cx="2981006" cy="992241"/>
          </a:xfrm>
          <a:prstGeom prst="borderCallout1">
            <a:avLst>
              <a:gd name="adj1" fmla="val 51982"/>
              <a:gd name="adj2" fmla="val 99516"/>
              <a:gd name="adj3" fmla="val -27654"/>
              <a:gd name="adj4" fmla="val 1682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? as proof</a:t>
            </a:r>
          </a:p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Track at runtime to catch error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00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6C4E-6E06-F8B4-3423-4F775F52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8F9C-8F6D-C2B3-D00C-6D62E471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pPr/>
              <a:t>37</a:t>
            </a:fld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91484-33BF-0508-E18F-557EBC970692}"/>
              </a:ext>
            </a:extLst>
          </p:cNvPr>
          <p:cNvSpPr txBox="1"/>
          <p:nvPr/>
        </p:nvSpPr>
        <p:spPr>
          <a:xfrm>
            <a:off x="1580322" y="2427927"/>
            <a:ext cx="5983357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sort [9, 8, 9]</a:t>
            </a:r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1ABB9-19E2-7D52-FBBD-50BE6E4B845A}"/>
              </a:ext>
            </a:extLst>
          </p:cNvPr>
          <p:cNvSpPr txBox="1"/>
          <p:nvPr/>
        </p:nvSpPr>
        <p:spPr>
          <a:xfrm>
            <a:off x="1580322" y="3354119"/>
            <a:ext cx="59833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lower := [8]    </a:t>
            </a:r>
          </a:p>
          <a:p>
            <a:pPr algn="ctr"/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higher := []</a:t>
            </a:r>
          </a:p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returns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([8, 9], </a:t>
            </a:r>
            <a:r>
              <a:rPr lang="en-US" sz="2400" b="1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?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  </a:t>
            </a:r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B69C4820-0417-7886-099C-D04D42374E08}"/>
              </a:ext>
            </a:extLst>
          </p:cNvPr>
          <p:cNvSpPr/>
          <p:nvPr/>
        </p:nvSpPr>
        <p:spPr>
          <a:xfrm>
            <a:off x="779381" y="4775634"/>
            <a:ext cx="1903948" cy="444282"/>
          </a:xfrm>
          <a:prstGeom prst="borderCallout1">
            <a:avLst>
              <a:gd name="adj1" fmla="val 182"/>
              <a:gd name="adj2" fmla="val 79495"/>
              <a:gd name="adj3" fmla="val -125140"/>
              <a:gd name="adj4" fmla="val 2632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?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 2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3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 </a:t>
            </a:r>
            <a:endParaRPr lang="en-US" sz="2400" b="1" dirty="0">
              <a:solidFill>
                <a:srgbClr val="657B83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13D45F-55F1-8729-BFDE-9CCA0789CD79}"/>
              </a:ext>
            </a:extLst>
          </p:cNvPr>
          <p:cNvCxnSpPr>
            <a:cxnSpLocks/>
          </p:cNvCxnSpPr>
          <p:nvPr/>
        </p:nvCxnSpPr>
        <p:spPr>
          <a:xfrm>
            <a:off x="4462196" y="2866509"/>
            <a:ext cx="0" cy="505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50F710-B1DC-5FA4-74B4-6B3EE013FD91}"/>
              </a:ext>
            </a:extLst>
          </p:cNvPr>
          <p:cNvGrpSpPr/>
          <p:nvPr/>
        </p:nvGrpSpPr>
        <p:grpSpPr>
          <a:xfrm>
            <a:off x="2683328" y="4775634"/>
            <a:ext cx="2743200" cy="444282"/>
            <a:chOff x="3577771" y="5645426"/>
            <a:chExt cx="3657600" cy="59237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7FAF0C-6923-9206-EFD0-4DDCE6B177D2}"/>
                </a:ext>
              </a:extLst>
            </p:cNvPr>
            <p:cNvCxnSpPr>
              <a:cxnSpLocks/>
              <a:stCxn id="10" idx="0"/>
              <a:endCxn id="6" idx="1"/>
            </p:cNvCxnSpPr>
            <p:nvPr/>
          </p:nvCxnSpPr>
          <p:spPr>
            <a:xfrm>
              <a:off x="3577771" y="5941614"/>
              <a:ext cx="153851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99ADB-DC62-3B23-611D-3A86B1F1DAF6}"/>
                </a:ext>
              </a:extLst>
            </p:cNvPr>
            <p:cNvSpPr/>
            <p:nvPr/>
          </p:nvSpPr>
          <p:spPr>
            <a:xfrm>
              <a:off x="5116285" y="5645426"/>
              <a:ext cx="2119086" cy="59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i="1" dirty="0" err="1">
                  <a:solidFill>
                    <a:srgbClr val="268BD2"/>
                  </a:solidFill>
                  <a:ea typeface="Fira Code" panose="020B0809050000020004" pitchFamily="49" charset="0"/>
                </a:rPr>
                <a:t>refl</a:t>
              </a:r>
              <a:r>
                <a:rPr lang="en-US" sz="2400" i="1" dirty="0">
                  <a:solidFill>
                    <a:srgbClr val="268BD2"/>
                  </a:solidFill>
                  <a:ea typeface="Fira Code" panose="020B0809050000020004" pitchFamily="49" charset="0"/>
                </a:rPr>
                <a:t>(2 </a:t>
              </a:r>
              <a:r>
                <a:rPr lang="en-US" sz="2400" dirty="0">
                  <a:solidFill>
                    <a:srgbClr val="268BD2"/>
                  </a:solidFill>
                  <a:ea typeface="Fira Code" panose="020B0809050000020004" pitchFamily="49" charset="0"/>
                </a:rPr>
                <a:t>⊓</a:t>
              </a:r>
              <a:r>
                <a:rPr lang="en-US" sz="2400" i="1" dirty="0">
                  <a:solidFill>
                    <a:srgbClr val="268BD2"/>
                  </a:solidFill>
                  <a:ea typeface="Fira Code" panose="020B0809050000020004" pitchFamily="49" charset="0"/>
                </a:rPr>
                <a:t> 3)</a:t>
              </a:r>
              <a:endParaRPr lang="en-US" sz="2400" i="1" dirty="0">
                <a:solidFill>
                  <a:srgbClr val="657B83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AE6A0E-4983-737C-D408-7C4FA137CF42}"/>
              </a:ext>
            </a:extLst>
          </p:cNvPr>
          <p:cNvGrpSpPr/>
          <p:nvPr/>
        </p:nvGrpSpPr>
        <p:grpSpPr>
          <a:xfrm>
            <a:off x="5426528" y="4775634"/>
            <a:ext cx="2767695" cy="444282"/>
            <a:chOff x="7235371" y="5645426"/>
            <a:chExt cx="3690260" cy="5923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E47A91-68EA-C7D8-5023-6B02B51AA074}"/>
                </a:ext>
              </a:extLst>
            </p:cNvPr>
            <p:cNvSpPr/>
            <p:nvPr/>
          </p:nvSpPr>
          <p:spPr>
            <a:xfrm>
              <a:off x="8806545" y="5645426"/>
              <a:ext cx="2119086" cy="59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i="1" dirty="0" err="1">
                  <a:solidFill>
                    <a:srgbClr val="268BD2"/>
                  </a:solidFill>
                  <a:ea typeface="Fira Code" panose="020B0809050000020004" pitchFamily="49" charset="0"/>
                </a:rPr>
                <a:t>refl</a:t>
              </a:r>
              <a:r>
                <a:rPr lang="en-US" sz="2400" i="1" dirty="0">
                  <a:solidFill>
                    <a:srgbClr val="268BD2"/>
                  </a:solidFill>
                  <a:ea typeface="Fira Code" panose="020B0809050000020004" pitchFamily="49" charset="0"/>
                </a:rPr>
                <a:t>(error)</a:t>
              </a:r>
              <a:endParaRPr lang="en-US" sz="2400" i="1" dirty="0">
                <a:solidFill>
                  <a:srgbClr val="657B83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5D6720-BD86-2F5B-6DF1-36EE637A2932}"/>
                </a:ext>
              </a:extLst>
            </p:cNvPr>
            <p:cNvCxnSpPr>
              <a:cxnSpLocks/>
            </p:cNvCxnSpPr>
            <p:nvPr/>
          </p:nvCxnSpPr>
          <p:spPr>
            <a:xfrm>
              <a:off x="7235371" y="5941614"/>
              <a:ext cx="155302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AF74043-D5E4-D3E9-8F4D-447EB74BCD3C}"/>
              </a:ext>
            </a:extLst>
          </p:cNvPr>
          <p:cNvSpPr/>
          <p:nvPr/>
        </p:nvSpPr>
        <p:spPr>
          <a:xfrm>
            <a:off x="6380605" y="2529863"/>
            <a:ext cx="2570890" cy="182536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Goal was impossible to prove</a:t>
            </a:r>
            <a:endParaRPr lang="en-CA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3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765"/>
    </mc:Choice>
    <mc:Fallback xmlns="">
      <p:transition spd="slow" advTm="37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87F3-25C3-3884-B048-651988D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Safety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DCCB4-36B9-FA5A-DAD3-F992E227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436F0F-D757-174D-8B8E-D6FBCC17DD93}"/>
                  </a:ext>
                </a:extLst>
              </p:cNvPr>
              <p:cNvSpPr txBox="1"/>
              <p:nvPr/>
            </p:nvSpPr>
            <p:spPr>
              <a:xfrm>
                <a:off x="638250" y="1520454"/>
                <a:ext cx="80485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𝑧𝑖𝑝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: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 →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𝐹𝐿𝑖𝑠𝑡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𝐹𝐿𝑖𝑠𝑡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𝐹𝐿𝑖𝑠𝑡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436F0F-D757-174D-8B8E-D6FBCC17D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50" y="1520454"/>
                <a:ext cx="8048550" cy="369332"/>
              </a:xfrm>
              <a:prstGeom prst="rect">
                <a:avLst/>
              </a:prstGeom>
              <a:blipFill>
                <a:blip r:embed="rId2"/>
                <a:stretch>
                  <a:fillRect l="-789" t="-666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592B98-6B16-B22C-1267-DFA86240378E}"/>
                  </a:ext>
                </a:extLst>
              </p:cNvPr>
              <p:cNvSpPr txBox="1"/>
              <p:nvPr/>
            </p:nvSpPr>
            <p:spPr>
              <a:xfrm>
                <a:off x="391496" y="2234583"/>
                <a:ext cx="83610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𝑎𝑘𝑒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: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 →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 →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𝐹𝐿𝑖𝑠𝑡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 →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𝐹𝐿𝑖𝑠𝑡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592B98-6B16-B22C-1267-DFA862403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96" y="2234583"/>
                <a:ext cx="8361007" cy="369332"/>
              </a:xfrm>
              <a:prstGeom prst="rect">
                <a:avLst/>
              </a:prstGeom>
              <a:blipFill>
                <a:blip r:embed="rId3"/>
                <a:stretch>
                  <a:fillRect t="-6897" b="-4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FC28FE-DD9B-E23D-191A-BFFF542C9250}"/>
                  </a:ext>
                </a:extLst>
              </p:cNvPr>
              <p:cNvSpPr txBox="1"/>
              <p:nvPr/>
            </p:nvSpPr>
            <p:spPr>
              <a:xfrm>
                <a:off x="2217974" y="3051874"/>
                <a:ext cx="443300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𝐹𝐿𝑖𝑠𝑡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𝐶h𝑎𝑟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′,′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𝑟𝑒𝑓𝑙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∷2≡ ?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FC28FE-DD9B-E23D-191A-BFFF542C9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74" y="3051874"/>
                <a:ext cx="4433008" cy="738664"/>
              </a:xfrm>
              <a:prstGeom prst="rect">
                <a:avLst/>
              </a:prstGeom>
              <a:blipFill>
                <a:blip r:embed="rId4"/>
                <a:stretch>
                  <a:fillRect t="-5085" r="-286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342A3-82E2-89E2-7693-94660B10337D}"/>
                  </a:ext>
                </a:extLst>
              </p:cNvPr>
              <p:cNvSpPr txBox="1"/>
              <p:nvPr/>
            </p:nvSpPr>
            <p:spPr>
              <a:xfrm>
                <a:off x="1912442" y="4334780"/>
                <a:ext cx="504407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𝐹𝐿𝑖𝑠𝑡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𝐶h𝑎𝑟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𝐶𝑜𝑛𝑠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 ?,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𝑟𝑒𝑓𝑙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∷1+?≡ ?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2342A3-82E2-89E2-7693-94660B10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42" y="4334780"/>
                <a:ext cx="5044073" cy="738664"/>
              </a:xfrm>
              <a:prstGeom prst="rect">
                <a:avLst/>
              </a:prstGeom>
              <a:blipFill>
                <a:blip r:embed="rId5"/>
                <a:stretch>
                  <a:fillRect t="-5085" r="-251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22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87F3-25C3-3884-B048-651988D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Safety </a:t>
            </a:r>
            <a:r>
              <a:rPr lang="en-US" dirty="0" err="1"/>
              <a:t>ctd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DCCB4-36B9-FA5A-DAD3-F992E227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436F0F-D757-174D-8B8E-D6FBCC17DD93}"/>
                  </a:ext>
                </a:extLst>
              </p:cNvPr>
              <p:cNvSpPr txBox="1"/>
              <p:nvPr/>
            </p:nvSpPr>
            <p:spPr>
              <a:xfrm>
                <a:off x="2658436" y="1722473"/>
                <a:ext cx="31507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3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𝑧𝑖𝑝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?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436F0F-D757-174D-8B8E-D6FBCC17D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36" y="1722473"/>
                <a:ext cx="3150799" cy="369332"/>
              </a:xfrm>
              <a:prstGeom prst="rect">
                <a:avLst/>
              </a:prstGeom>
              <a:blipFill>
                <a:blip r:embed="rId2"/>
                <a:stretch>
                  <a:fillRect l="-2008" t="-6667" r="-281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8AB55C8-D782-7CC4-042B-CF507CDB1E01}"/>
              </a:ext>
            </a:extLst>
          </p:cNvPr>
          <p:cNvGrpSpPr/>
          <p:nvPr/>
        </p:nvGrpSpPr>
        <p:grpSpPr>
          <a:xfrm>
            <a:off x="996886" y="2091805"/>
            <a:ext cx="7150227" cy="824381"/>
            <a:chOff x="996886" y="2091805"/>
            <a:chExt cx="7150227" cy="8243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75D1DD9-42C5-8B76-D45E-A3B121C4BDA7}"/>
                    </a:ext>
                  </a:extLst>
                </p:cNvPr>
                <p:cNvSpPr txBox="1"/>
                <p:nvPr/>
              </p:nvSpPr>
              <p:spPr>
                <a:xfrm>
                  <a:off x="996886" y="2546854"/>
                  <a:ext cx="715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𝑡𝑎𝑘𝑒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3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𝑧𝑖𝑝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?(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𝑟𝑒𝑓𝑙</m:t>
                        </m:r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(2))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𝐶𝑜𝑛𝑠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?,</m:t>
                        </m:r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𝑟𝑒𝑓𝑙</m:t>
                        </m:r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(1+?))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75D1DD9-42C5-8B76-D45E-A3B121C4B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886" y="2546854"/>
                  <a:ext cx="715022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32" t="-6667" r="-1064" b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84ADF3C-3BBB-D29A-53C6-48C369DA2FCF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66" y="2091805"/>
              <a:ext cx="0" cy="5053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C9CB6C-0723-59C3-37DB-3DCF5551AD67}"/>
              </a:ext>
            </a:extLst>
          </p:cNvPr>
          <p:cNvGrpSpPr/>
          <p:nvPr/>
        </p:nvGrpSpPr>
        <p:grpSpPr>
          <a:xfrm>
            <a:off x="2304968" y="3013372"/>
            <a:ext cx="4917180" cy="874674"/>
            <a:chOff x="2304968" y="3013372"/>
            <a:chExt cx="4917180" cy="874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D616BB8-FD98-70C8-9B5C-01451627C75F}"/>
                    </a:ext>
                  </a:extLst>
                </p:cNvPr>
                <p:cNvSpPr txBox="1"/>
                <p:nvPr/>
              </p:nvSpPr>
              <p:spPr>
                <a:xfrm>
                  <a:off x="2304968" y="3518714"/>
                  <a:ext cx="49171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𝑡𝑎𝑘𝑒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3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𝐶𝑜𝑛𝑠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 ?,</m:t>
                        </m:r>
                        <m:r>
                          <m:rPr>
                            <m:sty m:val="p"/>
                          </m:rP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refl</m:t>
                        </m:r>
                        <m: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(2⊓1+?))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D616BB8-FD98-70C8-9B5C-01451627C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4968" y="3518714"/>
                  <a:ext cx="491718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31" t="-3226" r="-1804" b="-3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6B885E4-5665-55B8-409A-80F5BCFC80D4}"/>
                </a:ext>
              </a:extLst>
            </p:cNvPr>
            <p:cNvCxnSpPr>
              <a:cxnSpLocks/>
            </p:cNvCxnSpPr>
            <p:nvPr/>
          </p:nvCxnSpPr>
          <p:spPr>
            <a:xfrm>
              <a:off x="4437453" y="3013372"/>
              <a:ext cx="0" cy="5053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B5DD6A-87E5-3806-55D6-2D02E7E6CB7E}"/>
              </a:ext>
            </a:extLst>
          </p:cNvPr>
          <p:cNvGrpSpPr/>
          <p:nvPr/>
        </p:nvGrpSpPr>
        <p:grpSpPr>
          <a:xfrm>
            <a:off x="2304968" y="3888046"/>
            <a:ext cx="3980449" cy="824381"/>
            <a:chOff x="2304968" y="3888046"/>
            <a:chExt cx="3980449" cy="8243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340FD5-2C4E-9E5F-3934-DBBD4F4B17A5}"/>
                    </a:ext>
                  </a:extLst>
                </p:cNvPr>
                <p:cNvSpPr txBox="1"/>
                <p:nvPr/>
              </p:nvSpPr>
              <p:spPr>
                <a:xfrm>
                  <a:off x="2304968" y="4343095"/>
                  <a:ext cx="39804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𝑡𝑎𝑘𝑒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3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𝐶𝑜𝑛𝑠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 ?,</m:t>
                        </m:r>
                        <m:r>
                          <m:rPr>
                            <m:sty m:val="p"/>
                          </m:rP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refl</m:t>
                        </m:r>
                        <m: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(2))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340FD5-2C4E-9E5F-3934-DBBD4F4B1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4968" y="4343095"/>
                  <a:ext cx="398044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74" t="-6452" r="-2229" b="-3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F7E6010-F536-92A5-67AB-66BDDA492297}"/>
                </a:ext>
              </a:extLst>
            </p:cNvPr>
            <p:cNvCxnSpPr>
              <a:cxnSpLocks/>
            </p:cNvCxnSpPr>
            <p:nvPr/>
          </p:nvCxnSpPr>
          <p:spPr>
            <a:xfrm>
              <a:off x="4437453" y="3888046"/>
              <a:ext cx="0" cy="5053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F7098D-CD86-DE41-E6BE-4E984714BD2D}"/>
              </a:ext>
            </a:extLst>
          </p:cNvPr>
          <p:cNvGrpSpPr/>
          <p:nvPr/>
        </p:nvGrpSpPr>
        <p:grpSpPr>
          <a:xfrm>
            <a:off x="2304968" y="4712427"/>
            <a:ext cx="3647281" cy="867187"/>
            <a:chOff x="2304968" y="4712427"/>
            <a:chExt cx="3647281" cy="867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6F9F68-A781-A360-5225-7E7D5E33D1F1}"/>
                    </a:ext>
                  </a:extLst>
                </p:cNvPr>
                <p:cNvSpPr txBox="1"/>
                <p:nvPr/>
              </p:nvSpPr>
              <p:spPr>
                <a:xfrm>
                  <a:off x="2304968" y="5210282"/>
                  <a:ext cx="36472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𝐶𝑜𝑛𝑠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 ?,</m:t>
                        </m:r>
                        <m:r>
                          <m:rPr>
                            <m:sty m:val="p"/>
                          </m:rP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refl</m:t>
                        </m:r>
                        <m: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(3⊓2))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6F9F68-A781-A360-5225-7E7D5E33D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4968" y="5210282"/>
                  <a:ext cx="364728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778" t="-6667" r="-2431" b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72E2680-0B5E-57E9-ED26-F31B4457B9B1}"/>
                </a:ext>
              </a:extLst>
            </p:cNvPr>
            <p:cNvCxnSpPr>
              <a:cxnSpLocks/>
            </p:cNvCxnSpPr>
            <p:nvPr/>
          </p:nvCxnSpPr>
          <p:spPr>
            <a:xfrm>
              <a:off x="4394922" y="4712427"/>
              <a:ext cx="0" cy="5053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643261-1BD9-0002-08CD-241FEFEC2C0B}"/>
              </a:ext>
            </a:extLst>
          </p:cNvPr>
          <p:cNvGrpSpPr/>
          <p:nvPr/>
        </p:nvGrpSpPr>
        <p:grpSpPr>
          <a:xfrm>
            <a:off x="2304968" y="5579614"/>
            <a:ext cx="3947491" cy="824381"/>
            <a:chOff x="2304968" y="5579614"/>
            <a:chExt cx="3947491" cy="8243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55A6DC-D8CF-1802-1226-EF2CFB049F87}"/>
                    </a:ext>
                  </a:extLst>
                </p:cNvPr>
                <p:cNvSpPr txBox="1"/>
                <p:nvPr/>
              </p:nvSpPr>
              <p:spPr>
                <a:xfrm>
                  <a:off x="2304968" y="6034663"/>
                  <a:ext cx="39474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𝐶𝑜𝑛𝑠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 ?,</m:t>
                        </m:r>
                        <m:r>
                          <m:rPr>
                            <m:sty m:val="p"/>
                          </m:rP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refl</m:t>
                        </m:r>
                        <m: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𝐸𝑅𝑅𝑂𝑅</m:t>
                        </m:r>
                        <m:r>
                          <a:rPr lang="en-US" sz="240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55A6DC-D8CF-1802-1226-EF2CFB049F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4968" y="6034663"/>
                  <a:ext cx="394749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64" t="-6667" r="-1923" b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1B9D308-4DEA-25EA-A369-563F0141E7B5}"/>
                </a:ext>
              </a:extLst>
            </p:cNvPr>
            <p:cNvCxnSpPr>
              <a:cxnSpLocks/>
            </p:cNvCxnSpPr>
            <p:nvPr/>
          </p:nvCxnSpPr>
          <p:spPr>
            <a:xfrm>
              <a:off x="4373657" y="5579614"/>
              <a:ext cx="0" cy="50534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hought Bubble: Cloud 2">
            <a:extLst>
              <a:ext uri="{FF2B5EF4-FFF2-40B4-BE49-F238E27FC236}">
                <a16:creationId xmlns:a16="http://schemas.microsoft.com/office/drawing/2014/main" id="{20F0FEA4-AD57-4445-402D-E2EB7C79EFD4}"/>
              </a:ext>
            </a:extLst>
          </p:cNvPr>
          <p:cNvSpPr/>
          <p:nvPr/>
        </p:nvSpPr>
        <p:spPr>
          <a:xfrm>
            <a:off x="6811678" y="3681009"/>
            <a:ext cx="2332322" cy="946781"/>
          </a:xfrm>
          <a:prstGeom prst="cloudCallout">
            <a:avLst>
              <a:gd name="adj1" fmla="val -73244"/>
              <a:gd name="adj2" fmla="val -21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From cast, transport</a:t>
            </a:r>
          </a:p>
        </p:txBody>
      </p:sp>
      <p:sp>
        <p:nvSpPr>
          <p:cNvPr id="24" name="Thought Bubble: Cloud 2">
            <a:extLst>
              <a:ext uri="{FF2B5EF4-FFF2-40B4-BE49-F238E27FC236}">
                <a16:creationId xmlns:a16="http://schemas.microsoft.com/office/drawing/2014/main" id="{2A654AD1-64B3-6F08-56CA-8B61B433BBB3}"/>
              </a:ext>
            </a:extLst>
          </p:cNvPr>
          <p:cNvSpPr/>
          <p:nvPr/>
        </p:nvSpPr>
        <p:spPr>
          <a:xfrm>
            <a:off x="6334555" y="4880818"/>
            <a:ext cx="2570890" cy="1825362"/>
          </a:xfrm>
          <a:prstGeom prst="cloudCallout">
            <a:avLst>
              <a:gd name="adj1" fmla="val -60949"/>
              <a:gd name="adj2" fmla="val 6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Code was safe but wrong!</a:t>
            </a:r>
          </a:p>
        </p:txBody>
      </p:sp>
    </p:spTree>
    <p:extLst>
      <p:ext uri="{BB962C8B-B14F-4D97-AF65-F5344CB8AC3E}">
        <p14:creationId xmlns:p14="http://schemas.microsoft.com/office/powerpoint/2010/main" val="2803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Types are Specifications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Unified language for program specification</a:t>
            </a:r>
          </a:p>
          <a:p>
            <a:r>
              <a:rPr lang="en-US" dirty="0"/>
              <a:t>Can be checked</a:t>
            </a:r>
            <a:endParaRPr dirty="0"/>
          </a:p>
          <a:p>
            <a:pPr lvl="1"/>
            <a:r>
              <a:rPr lang="en-US" dirty="0"/>
              <a:t>At compile-time (proof)</a:t>
            </a:r>
          </a:p>
          <a:p>
            <a:pPr lvl="1"/>
            <a:r>
              <a:rPr lang="en-US" dirty="0"/>
              <a:t>At run-time </a:t>
            </a:r>
            <a:endParaRPr dirty="0"/>
          </a:p>
          <a:p>
            <a:r>
              <a:rPr lang="en-US" dirty="0"/>
              <a:t>Like an assert</a:t>
            </a:r>
            <a:endParaRPr dirty="0"/>
          </a:p>
          <a:p>
            <a:pPr lvl="1"/>
            <a:r>
              <a:rPr lang="en-US" dirty="0"/>
              <a:t>But without duplicating the spec</a:t>
            </a:r>
            <a:endParaRPr dirty="0"/>
          </a:p>
          <a:p>
            <a:r>
              <a:rPr lang="en-US" dirty="0"/>
              <a:t>Eventually checked statically</a:t>
            </a:r>
            <a:endParaRPr dirty="0"/>
          </a:p>
          <a:p>
            <a:pPr lvl="1"/>
            <a:r>
              <a:rPr lang="en-US" dirty="0"/>
              <a:t>Getting there is the hard part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73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Importance of Composition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FE877A-1E54-047D-D02F-61F126EC7EC6}"/>
                  </a:ext>
                </a:extLst>
              </p:cNvPr>
              <p:cNvSpPr txBox="1"/>
              <p:nvPr/>
            </p:nvSpPr>
            <p:spPr>
              <a:xfrm>
                <a:off x="1747925" y="2671105"/>
                <a:ext cx="7957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FE877A-1E54-047D-D02F-61F126EC7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25" y="2671105"/>
                <a:ext cx="795733" cy="584775"/>
              </a:xfrm>
              <a:prstGeom prst="rect">
                <a:avLst/>
              </a:prstGeom>
              <a:blipFill>
                <a:blip r:embed="rId2"/>
                <a:stretch>
                  <a:fillRect l="-1563"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22886-2C73-D425-65F8-12B3C0BFA812}"/>
                  </a:ext>
                </a:extLst>
              </p:cNvPr>
              <p:cNvSpPr txBox="1"/>
              <p:nvPr/>
            </p:nvSpPr>
            <p:spPr>
              <a:xfrm>
                <a:off x="5779008" y="2671106"/>
                <a:ext cx="12192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E22886-2C73-D425-65F8-12B3C0BFA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08" y="2671106"/>
                <a:ext cx="1219200" cy="584775"/>
              </a:xfrm>
              <a:prstGeom prst="rect">
                <a:avLst/>
              </a:prstGeom>
              <a:blipFill>
                <a:blip r:embed="rId3"/>
                <a:stretch>
                  <a:fillRect r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8E465E5-A250-2BE2-491C-5A23A2AEEF41}"/>
              </a:ext>
            </a:extLst>
          </p:cNvPr>
          <p:cNvGrpSpPr/>
          <p:nvPr/>
        </p:nvGrpSpPr>
        <p:grpSpPr>
          <a:xfrm>
            <a:off x="2332707" y="1419572"/>
            <a:ext cx="4055120" cy="1251533"/>
            <a:chOff x="4233051" y="4936014"/>
            <a:chExt cx="4055120" cy="1251533"/>
          </a:xfrm>
        </p:grpSpPr>
        <p:sp>
          <p:nvSpPr>
            <p:cNvPr id="9" name="Callout: Line 17">
              <a:extLst>
                <a:ext uri="{FF2B5EF4-FFF2-40B4-BE49-F238E27FC236}">
                  <a16:creationId xmlns:a16="http://schemas.microsoft.com/office/drawing/2014/main" id="{80DE9130-A24A-5412-80A3-3499F28466DA}"/>
                </a:ext>
              </a:extLst>
            </p:cNvPr>
            <p:cNvSpPr/>
            <p:nvPr/>
          </p:nvSpPr>
          <p:spPr>
            <a:xfrm>
              <a:off x="4233051" y="4936014"/>
              <a:ext cx="4055120" cy="777784"/>
            </a:xfrm>
            <a:prstGeom prst="borderCallout1">
              <a:avLst>
                <a:gd name="adj1" fmla="val 168839"/>
                <a:gd name="adj2" fmla="val 94873"/>
                <a:gd name="adj3" fmla="val 100332"/>
                <a:gd name="adj4" fmla="val 495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2400" dirty="0"/>
                <a:t>Term type T,</a:t>
              </a:r>
            </a:p>
            <a:p>
              <a:r>
                <a:rPr lang="en-CA" sz="2400" dirty="0"/>
                <a:t>Ascribed type S</a:t>
              </a:r>
              <a:endParaRPr lang="en-US" sz="24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C44C8D-FBF0-DE19-9F29-0AE679A2893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233051" y="5713798"/>
              <a:ext cx="2027560" cy="47374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0AF1D4B-B8C9-51E0-BD2B-6EE41F5BA91E}"/>
                  </a:ext>
                </a:extLst>
              </p:cNvPr>
              <p:cNvSpPr/>
              <p:nvPr/>
            </p:nvSpPr>
            <p:spPr>
              <a:xfrm>
                <a:off x="2474976" y="3476635"/>
                <a:ext cx="3644723" cy="18432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CA" sz="2400" dirty="0"/>
                  <a:t> </a:t>
                </a:r>
                <a:r>
                  <a:rPr lang="en-CA" sz="2400" i="1" dirty="0"/>
                  <a:t>if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400" dirty="0"/>
                  <a:t>Otherwise reduces </a:t>
                </a:r>
                <a:endParaRPr lang="en-US" sz="24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0AF1D4B-B8C9-51E0-BD2B-6EE41F5BA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976" y="3476635"/>
                <a:ext cx="3644723" cy="18432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FE5F9E-CCC7-73A2-F9BF-679EADBC4009}"/>
              </a:ext>
            </a:extLst>
          </p:cNvPr>
          <p:cNvCxnSpPr>
            <a:cxnSpLocks/>
          </p:cNvCxnSpPr>
          <p:nvPr/>
        </p:nvCxnSpPr>
        <p:spPr>
          <a:xfrm flipV="1">
            <a:off x="5547360" y="3145536"/>
            <a:ext cx="572339" cy="54726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F5D84D-C822-934B-C39D-3F65A4F8EB05}"/>
                  </a:ext>
                </a:extLst>
              </p:cNvPr>
              <p:cNvSpPr txBox="1"/>
              <p:nvPr/>
            </p:nvSpPr>
            <p:spPr>
              <a:xfrm>
                <a:off x="457200" y="5362539"/>
                <a:ext cx="82296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should </a:t>
                </a:r>
                <a14:m>
                  <m:oMath xmlns:m="http://schemas.openxmlformats.org/officeDocument/2006/math">
                    <m:r>
                      <a:rPr lang="en-US" sz="320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32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)⊓(</m:t>
                    </m:r>
                    <m:r>
                      <m:rPr>
                        <m:sty m:val="p"/>
                      </m:rPr>
                      <a:rPr lang="el-GR" sz="32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.2∗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3200" dirty="0"/>
                  <a:t> be?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CA" sz="2400" dirty="0"/>
                  <a:t>E.g. for 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⊓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.2∗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1F5D84D-C822-934B-C39D-3F65A4F8E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62539"/>
                <a:ext cx="8229600" cy="1323439"/>
              </a:xfrm>
              <a:prstGeom prst="rect">
                <a:avLst/>
              </a:prstGeom>
              <a:blipFill>
                <a:blip r:embed="rId5"/>
                <a:stretch>
                  <a:fillRect l="-1852" t="-57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5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2" grpId="0" animBg="1"/>
      <p:bldP spid="46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Meet for Functions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dirty="0"/>
                  <a:t>Bound variables</a:t>
                </a:r>
              </a:p>
              <a:p>
                <a:pPr lvl="1"/>
                <a:r>
                  <a:rPr dirty="0"/>
                  <a:t>May contain neutrals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r>
                  <a:rPr lang="en-US" dirty="0"/>
                  <a:t> </a:t>
                </a:r>
                <a:r>
                  <a:rPr dirty="0"/>
                  <a:t>for distinct neutrals?</a:t>
                </a:r>
              </a:p>
              <a:p>
                <a:pPr lvl="1"/>
                <a:r>
                  <a:rPr dirty="0"/>
                  <a:t>Throw error?</a:t>
                </a:r>
              </a:p>
              <a:p>
                <a:pPr lvl="2"/>
                <a:r>
                  <a:rPr dirty="0"/>
                  <a:t>Can distinguish extensional functions</a:t>
                </a:r>
              </a:p>
              <a:p>
                <a:pPr lvl="1"/>
                <a:r>
                  <a:rPr dirty="0"/>
                  <a:t>No error</a:t>
                </a:r>
              </a:p>
              <a:p>
                <a:pPr lvl="2"/>
                <a:r>
                  <a:rPr dirty="0"/>
                  <a:t>Can compose inconsistent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Completing the Semilattice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Add terms to complete the semilattice</a:t>
                </a:r>
              </a:p>
              <a:p>
                <a:r>
                  <a:rPr lang="en-US" dirty="0"/>
                  <a:t> ⊓ as first-class op</a:t>
                </a:r>
              </a:p>
              <a:p>
                <a:pPr lvl="1"/>
                <a:r>
                  <a:rPr lang="en-US" dirty="0"/>
                  <a:t>Not meta-op</a:t>
                </a:r>
              </a:p>
              <a:p>
                <a:pPr lvl="1"/>
                <a:r>
                  <a:rPr lang="en-US" dirty="0"/>
                  <a:t>Neutrals compose to neutrals</a:t>
                </a:r>
              </a:p>
              <a:p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>
                        <a:latin typeface="Cambria Math" panose="02040503050406030204" pitchFamily="18" charset="0"/>
                      </a:rPr>
                      <m:t>)⊓(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.2∗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reduces to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l-GR">
                              <a:latin typeface="Cambria Math" panose="02040503050406030204" pitchFamily="18" charset="0"/>
                            </a:rPr>
                            <m:t>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	Then blocked!</a:t>
                </a:r>
                <a:endParaRPr lang="en-US" b="0" dirty="0"/>
              </a:p>
              <a:p>
                <a:pPr marL="0" indent="0">
                  <a:buNone/>
                </a:pPr>
                <a:endParaRPr lang="el-GR" dirty="0"/>
              </a:p>
              <a:p>
                <a:pPr marL="457200" lvl="1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32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Resolving the 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Static vs Dynamic Consistency</a:t>
            </a:r>
          </a:p>
          <a:p>
            <a:pPr lvl="1"/>
            <a:r>
              <a:rPr dirty="0"/>
              <a:t>Static:</a:t>
            </a:r>
          </a:p>
          <a:p>
            <a:pPr lvl="2"/>
            <a:r>
              <a:rPr dirty="0"/>
              <a:t>Distinct neutrals inconsistent</a:t>
            </a:r>
          </a:p>
          <a:p>
            <a:pPr lvl="2"/>
            <a:r>
              <a:rPr dirty="0"/>
              <a:t>Prevents typing too many programs</a:t>
            </a:r>
          </a:p>
          <a:p>
            <a:pPr lvl="1"/>
            <a:r>
              <a:rPr dirty="0"/>
              <a:t>Dynamic:</a:t>
            </a:r>
          </a:p>
          <a:p>
            <a:pPr lvl="2"/>
            <a:r>
              <a:rPr dirty="0"/>
              <a:t>compose to non-error</a:t>
            </a:r>
          </a:p>
          <a:p>
            <a:pPr lvl="2"/>
            <a:r>
              <a:rPr dirty="0"/>
              <a:t>all neutrals dynamically consistent</a:t>
            </a:r>
          </a:p>
          <a:p>
            <a:pPr lvl="2"/>
            <a:r>
              <a:rPr dirty="0"/>
              <a:t>Respects static equivalences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7" y="1893621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Semantics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General Approach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Syntactic model</a:t>
            </a:r>
            <a:r>
              <a:rPr lang="en-US" dirty="0"/>
              <a:t>/shallow embedding</a:t>
            </a:r>
            <a:endParaRPr dirty="0"/>
          </a:p>
          <a:p>
            <a:pPr lvl="1"/>
            <a:r>
              <a:rPr dirty="0"/>
              <a:t>Translate </a:t>
            </a:r>
            <a:r>
              <a:rPr lang="en-US" dirty="0"/>
              <a:t>gradual</a:t>
            </a:r>
            <a:r>
              <a:rPr dirty="0"/>
              <a:t> to static dependent types</a:t>
            </a:r>
          </a:p>
          <a:p>
            <a:pPr lvl="2"/>
            <a:r>
              <a:rPr dirty="0"/>
              <a:t>Termination via simulation</a:t>
            </a:r>
          </a:p>
          <a:p>
            <a:pPr lvl="1"/>
            <a:r>
              <a:rPr dirty="0"/>
              <a:t>Model types using </a:t>
            </a:r>
            <a:r>
              <a:rPr i="1" dirty="0"/>
              <a:t>codes</a:t>
            </a:r>
          </a:p>
          <a:p>
            <a:pPr lvl="2"/>
            <a:r>
              <a:rPr dirty="0"/>
              <a:t>Universe ala Tarski</a:t>
            </a:r>
          </a:p>
          <a:p>
            <a:r>
              <a:rPr dirty="0"/>
              <a:t>Modelling exact execution</a:t>
            </a:r>
          </a:p>
          <a:p>
            <a:pPr lvl="1"/>
            <a:r>
              <a:rPr dirty="0"/>
              <a:t>Guarded type theory</a:t>
            </a:r>
          </a:p>
          <a:p>
            <a:pPr lvl="2"/>
            <a:r>
              <a:rPr dirty="0"/>
              <a:t>Logically consistent model of non-termination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Modelling the </a:t>
            </a:r>
            <a:r>
              <a:rPr lang="en-US" dirty="0" err="1"/>
              <a:t>Uknown</a:t>
            </a:r>
            <a:r>
              <a:rPr lang="en-US" dirty="0"/>
              <a:t> Type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sum</a:t>
            </a:r>
          </a:p>
          <a:p>
            <a:pPr lvl="1"/>
            <a:r>
              <a:rPr lang="en-US" dirty="0"/>
              <a:t>Constructor for Pi, Sigma, Eq, inductive, etc.</a:t>
            </a:r>
          </a:p>
          <a:p>
            <a:pPr lvl="1"/>
            <a:r>
              <a:rPr lang="en-US" dirty="0"/>
              <a:t>Strictly positive due to approx. norm.</a:t>
            </a:r>
          </a:p>
          <a:p>
            <a:r>
              <a:rPr lang="en-US" dirty="0"/>
              <a:t>Hard part: including *all* </a:t>
            </a:r>
            <a:r>
              <a:rPr lang="en-US" dirty="0" err="1"/>
              <a:t>inductives</a:t>
            </a:r>
            <a:r>
              <a:rPr lang="en-US" dirty="0"/>
              <a:t> </a:t>
            </a:r>
          </a:p>
          <a:p>
            <a:r>
              <a:rPr lang="en-US" dirty="0"/>
              <a:t>WANTED: Parameter-aware version of Containers/W-Types/Descriptions</a:t>
            </a:r>
          </a:p>
          <a:p>
            <a:pPr lvl="1"/>
            <a:r>
              <a:rPr lang="en-US" dirty="0"/>
              <a:t>Separate + and – parameter uses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9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Gradual Operation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semantic type: semilattice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𝐶𝑜𝑑𝑒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𝑇𝑜𝑝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𝐶𝑜𝑑𝑒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     (</a:t>
                </a:r>
                <a:r>
                  <a:rPr lang="en-US" dirty="0" err="1"/>
                  <a:t>repr</a:t>
                </a:r>
                <a:r>
                  <a:rPr lang="en-US" dirty="0"/>
                  <a:t> of </a:t>
                </a:r>
                <a:r>
                  <a:rPr lang="en-US" b="1" dirty="0"/>
                  <a:t>?)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𝐶𝑜𝑑𝑒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      (error at a type)</a:t>
                </a:r>
              </a:p>
              <a:p>
                <a:r>
                  <a:rPr lang="en-US" dirty="0"/>
                  <a:t>Types connected by casts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𝐶𝑜𝑑𝑒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Codes must also be a semilattice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68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Mutual Dependency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Mutual ops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/>
                      <m:t>?</m:t>
                    </m:r>
                  </m:oMath>
                </a14:m>
                <a:r>
                  <a:rPr lang="en-GB" dirty="0"/>
                  <a:t> Uses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Equality witnesses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r>
                  <a:rPr lang="en-GB" dirty="0"/>
                  <a:t> uses cast</a:t>
                </a:r>
              </a:p>
              <a:p>
                <a:pPr lvl="1"/>
                <a:r>
                  <a:rPr lang="en-GB" dirty="0"/>
                  <a:t>Cast uses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/>
                      <m:t>?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Ordinals for Termination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Brouwer trees</a:t>
            </a:r>
          </a:p>
          <a:p>
            <a:pPr lvl="1"/>
            <a:r>
              <a:rPr lang="en-US" dirty="0"/>
              <a:t>Strictly-monotone idempotent max </a:t>
            </a:r>
          </a:p>
          <a:p>
            <a:pPr lvl="2"/>
            <a:r>
              <a:rPr lang="en-US" dirty="0"/>
              <a:t>a &lt; b and c &lt; d  implies (max </a:t>
            </a:r>
            <a:r>
              <a:rPr lang="en-US"/>
              <a:t>a c) </a:t>
            </a:r>
            <a:r>
              <a:rPr lang="en-US" dirty="0"/>
              <a:t>&lt; (</a:t>
            </a:r>
            <a:r>
              <a:rPr lang="en-US"/>
              <a:t>max b </a:t>
            </a:r>
            <a:r>
              <a:rPr lang="en-US" dirty="0"/>
              <a:t>d)</a:t>
            </a:r>
          </a:p>
          <a:p>
            <a:pPr lvl="1"/>
            <a:r>
              <a:rPr lang="en-US" dirty="0"/>
              <a:t>Closed under limits over arbitrary codes</a:t>
            </a:r>
          </a:p>
          <a:p>
            <a:pPr lvl="2"/>
            <a:r>
              <a:rPr lang="en-US" dirty="0"/>
              <a:t>Lim c f   for any (c : Code) and (f : El c -&gt; Ord)</a:t>
            </a:r>
          </a:p>
          <a:p>
            <a:r>
              <a:rPr lang="en-US" dirty="0"/>
              <a:t>Trickery to ensure idempotence</a:t>
            </a:r>
          </a:p>
          <a:p>
            <a:pPr lvl="1"/>
            <a:r>
              <a:rPr lang="en-US" dirty="0"/>
              <a:t>Ensure limits are always max-ed with themselves an infinite number of times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8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7FE4-738B-6F7E-3C33-8AA7E0FE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94"/>
            <a:ext cx="9144000" cy="1143000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Buggy Quicksort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15E19-A77C-3F42-C0B8-9FC091E3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5</a:t>
            </a:fld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0401B-5B57-8B49-6DC5-C532E0672EE8}"/>
              </a:ext>
            </a:extLst>
          </p:cNvPr>
          <p:cNvSpPr txBox="1"/>
          <p:nvPr/>
        </p:nvSpPr>
        <p:spPr>
          <a:xfrm>
            <a:off x="190550" y="2001444"/>
            <a:ext cx="6470786" cy="37856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let</a:t>
            </a:r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higher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</a:t>
            </a:r>
          </a:p>
        </p:txBody>
      </p:sp>
      <p:pic>
        <p:nvPicPr>
          <p:cNvPr id="5" name="Graphic 4" descr="Bug under magnifying glass with solid fill">
            <a:extLst>
              <a:ext uri="{FF2B5EF4-FFF2-40B4-BE49-F238E27FC236}">
                <a16:creationId xmlns:a16="http://schemas.microsoft.com/office/drawing/2014/main" id="{7DE5CF59-F6F9-2117-A9C7-EC92A4EBF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226014" y="158777"/>
            <a:ext cx="1389712" cy="13897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2B8598-E1B0-84D1-2EE3-39287793259E}"/>
              </a:ext>
            </a:extLst>
          </p:cNvPr>
          <p:cNvSpPr/>
          <p:nvPr/>
        </p:nvSpPr>
        <p:spPr>
          <a:xfrm>
            <a:off x="5008213" y="4567616"/>
            <a:ext cx="958010" cy="43413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0155E2D5-B7D0-50C8-C3DD-D620D3E3CDD4}"/>
              </a:ext>
            </a:extLst>
          </p:cNvPr>
          <p:cNvSpPr/>
          <p:nvPr/>
        </p:nvSpPr>
        <p:spPr>
          <a:xfrm>
            <a:off x="3521752" y="2634432"/>
            <a:ext cx="2548238" cy="1310207"/>
          </a:xfrm>
          <a:prstGeom prst="cloudCallout">
            <a:avLst>
              <a:gd name="adj1" fmla="val 11711"/>
              <a:gd name="adj2" fmla="val 85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Removes duplicates!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109D2-09A3-87DE-1C56-3F9C5D884061}"/>
              </a:ext>
            </a:extLst>
          </p:cNvPr>
          <p:cNvSpPr/>
          <p:nvPr/>
        </p:nvSpPr>
        <p:spPr>
          <a:xfrm>
            <a:off x="6442051" y="2475940"/>
            <a:ext cx="2627385" cy="1385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sort [9, 8, 9]</a:t>
            </a:r>
          </a:p>
          <a:p>
            <a:r>
              <a:rPr lang="en-US" sz="21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 [8,9]</a:t>
            </a:r>
            <a:endParaRPr lang="en-US" sz="2100" dirty="0">
              <a:solidFill>
                <a:schemeClr val="bg2">
                  <a:lumMod val="10000"/>
                </a:schemeClr>
              </a:solidFill>
              <a:ea typeface="Fira Code" panose="020B0809050000020004" pitchFamily="49" charset="0"/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B2457FF1-DA83-5694-7339-C0193FF2754D}"/>
              </a:ext>
            </a:extLst>
          </p:cNvPr>
          <p:cNvSpPr/>
          <p:nvPr/>
        </p:nvSpPr>
        <p:spPr>
          <a:xfrm>
            <a:off x="6792446" y="4076417"/>
            <a:ext cx="2213743" cy="1310207"/>
          </a:xfrm>
          <a:prstGeom prst="cloudCallout">
            <a:avLst>
              <a:gd name="adj1" fmla="val -954"/>
              <a:gd name="adj2" fmla="val -86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Silently incorrect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8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rPr lang="en-US" dirty="0"/>
              <a:t>Decreasing Metric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Ordinal for each code</a:t>
            </a:r>
          </a:p>
          <a:p>
            <a:pPr lvl="1"/>
            <a:r>
              <a:rPr lang="en-US" dirty="0"/>
              <a:t>Lim needed for Pi/Sigma types</a:t>
            </a:r>
          </a:p>
          <a:p>
            <a:r>
              <a:rPr lang="en-US" dirty="0"/>
              <a:t>Meet and </a:t>
            </a:r>
            <a:r>
              <a:rPr lang="en-US" b="1" dirty="0"/>
              <a:t>?</a:t>
            </a:r>
          </a:p>
          <a:p>
            <a:pPr lvl="1"/>
            <a:r>
              <a:rPr lang="en-US" dirty="0"/>
              <a:t>Decreasing in size of code</a:t>
            </a:r>
          </a:p>
          <a:p>
            <a:r>
              <a:rPr lang="en-US" dirty="0"/>
              <a:t>Code meet and cast</a:t>
            </a:r>
          </a:p>
          <a:p>
            <a:pPr lvl="1"/>
            <a:r>
              <a:rPr lang="en-US" dirty="0"/>
              <a:t>Decreasing in size of max(c1, c2)</a:t>
            </a:r>
          </a:p>
          <a:p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85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7" y="1893621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Future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Model metatheory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Current proofs:</a:t>
            </a:r>
          </a:p>
          <a:p>
            <a:pPr lvl="1"/>
            <a:r>
              <a:t>Simulations</a:t>
            </a:r>
          </a:p>
          <a:p>
            <a:pPr lvl="1"/>
            <a:r>
              <a:t>Syntactic, complicated</a:t>
            </a:r>
          </a:p>
          <a:p>
            <a:pPr lvl="0"/>
            <a:r>
              <a:t>Guarded Type Theory</a:t>
            </a:r>
          </a:p>
          <a:p>
            <a:pPr lvl="1"/>
            <a:r>
              <a:t>Prove semantically in model</a:t>
            </a:r>
          </a:p>
          <a:p>
            <a:pPr lvl="1"/>
            <a:r>
              <a:t>Prove in GTT itself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Inductive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Equality</a:t>
            </a:r>
          </a:p>
          <a:p>
            <a:pPr lvl="1"/>
            <a:r>
              <a:rPr dirty="0"/>
              <a:t>Way to model indexed types</a:t>
            </a:r>
          </a:p>
          <a:p>
            <a:pPr lvl="2"/>
            <a:r>
              <a:rPr dirty="0"/>
              <a:t>Doesn't propagate constraints right</a:t>
            </a:r>
          </a:p>
          <a:p>
            <a:pPr lvl="2"/>
            <a:r>
              <a:rPr dirty="0"/>
              <a:t>Over time, not over space</a:t>
            </a:r>
          </a:p>
          <a:p>
            <a:pPr marL="0" lvl="0" indent="0">
              <a:buNone/>
            </a:pPr>
            <a:r>
              <a:rPr dirty="0"/>
              <a:t>Monotone references</a:t>
            </a:r>
          </a:p>
          <a:p>
            <a:pPr lvl="1"/>
            <a:r>
              <a:rPr dirty="0"/>
              <a:t>Shared mutable witnesses</a:t>
            </a:r>
          </a:p>
          <a:p>
            <a:pPr lvl="1"/>
            <a:r>
              <a:rPr dirty="0"/>
              <a:t>Run-time unification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  <a:solidFill>
            <a:schemeClr val="tx1"/>
          </a:solidFill>
        </p:spPr>
        <p:txBody>
          <a:bodyPr/>
          <a:lstStyle/>
          <a:p>
            <a:pPr marL="0" lvl="0" indent="0">
              <a:buNone/>
            </a:pPr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Idris 2</a:t>
            </a:r>
          </a:p>
          <a:p>
            <a:pPr lvl="1"/>
            <a:r>
              <a:rPr dirty="0"/>
              <a:t>Dependent types</a:t>
            </a:r>
          </a:p>
          <a:p>
            <a:pPr lvl="1"/>
            <a:r>
              <a:rPr dirty="0"/>
              <a:t>Programming-focused</a:t>
            </a:r>
          </a:p>
          <a:p>
            <a:pPr lvl="1"/>
            <a:r>
              <a:rPr dirty="0"/>
              <a:t>Escape hatch for non-termination</a:t>
            </a:r>
          </a:p>
          <a:p>
            <a:r>
              <a:rPr dirty="0"/>
              <a:t>Syntactic model</a:t>
            </a:r>
          </a:p>
          <a:p>
            <a:pPr lvl="1"/>
            <a:r>
              <a:rPr dirty="0"/>
              <a:t>Same translation</a:t>
            </a:r>
          </a:p>
          <a:p>
            <a:pPr lvl="1"/>
            <a:r>
              <a:rPr dirty="0"/>
              <a:t>Gradual surface -&gt; Idris core</a:t>
            </a:r>
          </a:p>
          <a:p>
            <a:r>
              <a:rPr dirty="0"/>
              <a:t>Challenges</a:t>
            </a:r>
          </a:p>
          <a:p>
            <a:pPr lvl="1"/>
            <a:r>
              <a:rPr dirty="0"/>
              <a:t>Type classes</a:t>
            </a:r>
          </a:p>
          <a:p>
            <a:pPr lvl="1"/>
            <a:r>
              <a:rPr dirty="0" err="1"/>
              <a:t>Implicits</a:t>
            </a:r>
            <a:r>
              <a:rPr dirty="0"/>
              <a:t>/unification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5DA-A098-353B-DC59-900D2AB8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Adding the Spec To the Types</a:t>
            </a:r>
            <a:br>
              <a:rPr lang="en-CA" dirty="0"/>
            </a:br>
            <a:r>
              <a:rPr lang="en-CA" sz="2025" dirty="0"/>
              <a:t>(with the magic of dependent types)</a:t>
            </a:r>
            <a:endParaRPr lang="en-US" sz="2025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CC18119-DB6B-A045-E1DA-A270E478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6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1225-C0C9-C03A-A8D3-FA07C60FF217}"/>
              </a:ext>
            </a:extLst>
          </p:cNvPr>
          <p:cNvSpPr txBox="1"/>
          <p:nvPr/>
        </p:nvSpPr>
        <p:spPr>
          <a:xfrm>
            <a:off x="745435" y="2810224"/>
            <a:ext cx="6947452" cy="156966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a n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(</a:t>
            </a:r>
            <a:r>
              <a:rPr lang="en-US" sz="2400" dirty="0" err="1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a) × (length </a:t>
            </a:r>
            <a:r>
              <a:rPr lang="en-US" sz="2400" dirty="0" err="1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n)</a:t>
            </a:r>
          </a:p>
          <a:p>
            <a:endParaRPr lang="en-US" sz="2400" dirty="0">
              <a:solidFill>
                <a:srgbClr val="268BD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5FDD71C5-6F91-283C-B84D-6BF1943DC320}"/>
              </a:ext>
            </a:extLst>
          </p:cNvPr>
          <p:cNvSpPr/>
          <p:nvPr/>
        </p:nvSpPr>
        <p:spPr>
          <a:xfrm>
            <a:off x="5478012" y="2050721"/>
            <a:ext cx="2154853" cy="759503"/>
          </a:xfrm>
          <a:prstGeom prst="borderCallout1">
            <a:avLst>
              <a:gd name="adj1" fmla="val 48144"/>
              <a:gd name="adj2" fmla="val -114"/>
              <a:gd name="adj3" fmla="val 99111"/>
              <a:gd name="adj4" fmla="val -68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100" dirty="0"/>
              <a:t>Length index</a:t>
            </a:r>
            <a:endParaRPr lang="en-US" sz="2100" dirty="0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B4527CB7-56DF-E34C-0E03-93CE3857925E}"/>
              </a:ext>
            </a:extLst>
          </p:cNvPr>
          <p:cNvSpPr/>
          <p:nvPr/>
        </p:nvSpPr>
        <p:spPr>
          <a:xfrm>
            <a:off x="2875288" y="4621377"/>
            <a:ext cx="2342585" cy="532812"/>
          </a:xfrm>
          <a:prstGeom prst="borderCallout1">
            <a:avLst>
              <a:gd name="adj1" fmla="val -131975"/>
              <a:gd name="adj2" fmla="val 51288"/>
              <a:gd name="adj3" fmla="val 5536"/>
              <a:gd name="adj4" fmla="val 48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100" dirty="0"/>
              <a:t>Dependent pair</a:t>
            </a:r>
            <a:endParaRPr lang="en-US" sz="2100" dirty="0"/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ED2BDC58-54C8-A4D5-539F-F51179B6BE60}"/>
              </a:ext>
            </a:extLst>
          </p:cNvPr>
          <p:cNvSpPr/>
          <p:nvPr/>
        </p:nvSpPr>
        <p:spPr>
          <a:xfrm>
            <a:off x="5860908" y="4356801"/>
            <a:ext cx="2974333" cy="1340829"/>
          </a:xfrm>
          <a:prstGeom prst="borderCallout1">
            <a:avLst>
              <a:gd name="adj1" fmla="val -33527"/>
              <a:gd name="adj2" fmla="val 17574"/>
              <a:gd name="adj3" fmla="val 5090"/>
              <a:gd name="adj4" fmla="val 46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CA" u="sng" dirty="0"/>
              <a:t>Propositional equality: </a:t>
            </a:r>
            <a:r>
              <a:rPr lang="en-CA" dirty="0"/>
              <a:t>length matches index</a:t>
            </a:r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A9A2C6AD-22AE-1283-D9B4-624F8DABEFC3}"/>
              </a:ext>
            </a:extLst>
          </p:cNvPr>
          <p:cNvSpPr txBox="1">
            <a:spLocks/>
          </p:cNvSpPr>
          <p:nvPr/>
        </p:nvSpPr>
        <p:spPr>
          <a:xfrm>
            <a:off x="1614489" y="2240458"/>
            <a:ext cx="2533477" cy="33351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100" b="1" u="sng" dirty="0"/>
              <a:t>F</a:t>
            </a:r>
            <a:r>
              <a:rPr lang="en-CA" sz="2100" dirty="0"/>
              <a:t>ixed-length </a:t>
            </a:r>
            <a:r>
              <a:rPr lang="en-CA" sz="2100" b="1" u="sng" dirty="0"/>
              <a:t>Lists:</a:t>
            </a:r>
            <a:endParaRPr lang="en-US" sz="2100" b="1" u="sng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A3602CE-7DF7-B4AD-A666-D5DF19E96A25}"/>
              </a:ext>
            </a:extLst>
          </p:cNvPr>
          <p:cNvSpPr/>
          <p:nvPr/>
        </p:nvSpPr>
        <p:spPr>
          <a:xfrm>
            <a:off x="121697" y="4885953"/>
            <a:ext cx="2342585" cy="532812"/>
          </a:xfrm>
          <a:prstGeom prst="borderCallout1">
            <a:avLst>
              <a:gd name="adj1" fmla="val -175170"/>
              <a:gd name="adj2" fmla="val 73527"/>
              <a:gd name="adj3" fmla="val 5536"/>
              <a:gd name="adj4" fmla="val 48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100" dirty="0"/>
              <a:t>Underlying list</a:t>
            </a:r>
            <a:endParaRPr lang="en-US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58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animBg="1"/>
      <p:bldP spid="16" grpId="0" animBg="1"/>
      <p:bldP spid="18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5DA-A098-353B-DC59-900D2AB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991"/>
            <a:ext cx="9144000" cy="994172"/>
          </a:xfrm>
        </p:spPr>
        <p:txBody>
          <a:bodyPr>
            <a:normAutofit/>
          </a:bodyPr>
          <a:lstStyle/>
          <a:p>
            <a:r>
              <a:rPr lang="en-CA" dirty="0"/>
              <a:t>Dependent Types Catch the Bug?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9DA89A-2A7F-0B78-DED5-A0DB2EB8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7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1225-C0C9-C03A-A8D3-FA07C60FF217}"/>
              </a:ext>
            </a:extLst>
          </p:cNvPr>
          <p:cNvSpPr txBox="1"/>
          <p:nvPr/>
        </p:nvSpPr>
        <p:spPr>
          <a:xfrm>
            <a:off x="307819" y="2060819"/>
            <a:ext cx="6600608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let</a:t>
            </a:r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higher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2FB7F-AC1E-9939-369C-AAC9C44354EA}"/>
              </a:ext>
            </a:extLst>
          </p:cNvPr>
          <p:cNvSpPr txBox="1"/>
          <p:nvPr/>
        </p:nvSpPr>
        <p:spPr>
          <a:xfrm>
            <a:off x="307820" y="2059448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09B19-CB91-AC1C-5126-87821C5B5D33}"/>
              </a:ext>
            </a:extLst>
          </p:cNvPr>
          <p:cNvSpPr txBox="1"/>
          <p:nvPr/>
        </p:nvSpPr>
        <p:spPr>
          <a:xfrm>
            <a:off x="307820" y="2789433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</a:t>
            </a:r>
            <a:endParaRPr lang="en-US" sz="2400" dirty="0">
              <a:solidFill>
                <a:srgbClr val="268BD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22943-1EDD-49BA-6D39-B2068E4822E4}"/>
              </a:ext>
            </a:extLst>
          </p:cNvPr>
          <p:cNvSpPr txBox="1"/>
          <p:nvPr/>
        </p:nvSpPr>
        <p:spPr>
          <a:xfrm>
            <a:off x="307820" y="3522441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 , pf)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3372E-F04D-7137-AAC4-01D41174EB9F}"/>
              </a:ext>
            </a:extLst>
          </p:cNvPr>
          <p:cNvSpPr txBox="1"/>
          <p:nvPr/>
        </p:nvSpPr>
        <p:spPr>
          <a:xfrm>
            <a:off x="303455" y="4988071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(lower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 , 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E1C02-095A-9843-3170-F6CD52243612}"/>
              </a:ext>
            </a:extLst>
          </p:cNvPr>
          <p:cNvSpPr/>
          <p:nvPr/>
        </p:nvSpPr>
        <p:spPr>
          <a:xfrm>
            <a:off x="6001326" y="4950074"/>
            <a:ext cx="289201" cy="434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E70DF-CD84-E228-1DA8-47E35340C4FC}"/>
              </a:ext>
            </a:extLst>
          </p:cNvPr>
          <p:cNvGrpSpPr/>
          <p:nvPr/>
        </p:nvGrpSpPr>
        <p:grpSpPr>
          <a:xfrm>
            <a:off x="1676401" y="2489137"/>
            <a:ext cx="4147457" cy="485"/>
            <a:chOff x="2235200" y="2175849"/>
            <a:chExt cx="5529943" cy="64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EBE819-2250-802E-A138-A98517617689}"/>
                </a:ext>
              </a:extLst>
            </p:cNvPr>
            <p:cNvCxnSpPr/>
            <p:nvPr/>
          </p:nvCxnSpPr>
          <p:spPr>
            <a:xfrm>
              <a:off x="2235200" y="2176496"/>
              <a:ext cx="179251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DE0A4D-ECC2-2036-BA04-7EA3C7BB7111}"/>
                </a:ext>
              </a:extLst>
            </p:cNvPr>
            <p:cNvCxnSpPr/>
            <p:nvPr/>
          </p:nvCxnSpPr>
          <p:spPr>
            <a:xfrm>
              <a:off x="5972629" y="2175849"/>
              <a:ext cx="179251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72D08B-D4E0-2A7C-3900-356273F2514B}"/>
              </a:ext>
            </a:extLst>
          </p:cNvPr>
          <p:cNvGrpSpPr/>
          <p:nvPr/>
        </p:nvGrpSpPr>
        <p:grpSpPr>
          <a:xfrm>
            <a:off x="2454729" y="3228014"/>
            <a:ext cx="3869871" cy="0"/>
            <a:chOff x="3272972" y="3161019"/>
            <a:chExt cx="5159828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38EB63-F03A-C4EC-4DC4-F4FA03CF2E67}"/>
                </a:ext>
              </a:extLst>
            </p:cNvPr>
            <p:cNvCxnSpPr>
              <a:cxnSpLocks/>
            </p:cNvCxnSpPr>
            <p:nvPr/>
          </p:nvCxnSpPr>
          <p:spPr>
            <a:xfrm>
              <a:off x="3272972" y="3161019"/>
              <a:ext cx="856342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2B283F-DCA7-E286-E221-C075FC379591}"/>
                </a:ext>
              </a:extLst>
            </p:cNvPr>
            <p:cNvCxnSpPr>
              <a:cxnSpLocks/>
            </p:cNvCxnSpPr>
            <p:nvPr/>
          </p:nvCxnSpPr>
          <p:spPr>
            <a:xfrm>
              <a:off x="7576458" y="3161019"/>
              <a:ext cx="856342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967EDE-CF2A-56BC-E7C0-6FEECE38DE69}"/>
              </a:ext>
            </a:extLst>
          </p:cNvPr>
          <p:cNvCxnSpPr>
            <a:cxnSpLocks/>
          </p:cNvCxnSpPr>
          <p:nvPr/>
        </p:nvCxnSpPr>
        <p:spPr>
          <a:xfrm>
            <a:off x="3467100" y="3947815"/>
            <a:ext cx="64225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8CE58C4-DBC7-5A4D-863E-AD56C531BC56}"/>
              </a:ext>
            </a:extLst>
          </p:cNvPr>
          <p:cNvSpPr/>
          <p:nvPr/>
        </p:nvSpPr>
        <p:spPr>
          <a:xfrm>
            <a:off x="6047016" y="1909033"/>
            <a:ext cx="2981006" cy="1849508"/>
          </a:xfrm>
          <a:prstGeom prst="borderCallout1">
            <a:avLst>
              <a:gd name="adj1" fmla="val 99734"/>
              <a:gd name="adj2" fmla="val 50852"/>
              <a:gd name="adj3" fmla="val 162251"/>
              <a:gd name="adj4" fmla="val 88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To run, must prove:</a:t>
            </a:r>
          </a:p>
          <a:p>
            <a:r>
              <a:rPr lang="en-US" sz="21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length </a:t>
            </a:r>
          </a:p>
          <a:p>
            <a:r>
              <a:rPr lang="en-US" sz="21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(lower </a:t>
            </a:r>
          </a:p>
          <a:p>
            <a:r>
              <a:rPr lang="en-US" sz="21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21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1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</a:p>
          <a:p>
            <a:r>
              <a:rPr lang="en-US" sz="21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++</a:t>
            </a:r>
            <a:r>
              <a:rPr lang="en-US" sz="21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higher) </a:t>
            </a:r>
          </a:p>
          <a:p>
            <a:r>
              <a:rPr lang="en-US" sz="21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=</a:t>
            </a:r>
            <a:r>
              <a:rPr lang="en-US" sz="21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1 + length 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7ED1F6-C6E9-0CED-50F5-F47ECB556956}"/>
              </a:ext>
            </a:extLst>
          </p:cNvPr>
          <p:cNvSpPr txBox="1">
            <a:spLocks/>
          </p:cNvSpPr>
          <p:nvPr/>
        </p:nvSpPr>
        <p:spPr>
          <a:xfrm>
            <a:off x="7370583" y="3694221"/>
            <a:ext cx="5976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 Medium" panose="020B0603050000020004" pitchFamily="34" charset="0"/>
                <a:ea typeface="+mj-ea"/>
                <a:cs typeface="+mj-cs"/>
              </a:defRPr>
            </a:lvl1pPr>
          </a:lstStyle>
          <a:p>
            <a:r>
              <a:rPr lang="en-US" sz="3300" dirty="0"/>
              <a:t>vs</a:t>
            </a:r>
            <a:endParaRPr lang="en-CA" sz="3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3F1D29-FFA6-C683-7498-A1450F24A19F}"/>
              </a:ext>
            </a:extLst>
          </p:cNvPr>
          <p:cNvSpPr/>
          <p:nvPr/>
        </p:nvSpPr>
        <p:spPr>
          <a:xfrm>
            <a:off x="6436486" y="4810771"/>
            <a:ext cx="2399695" cy="1541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“Sort accidentally removes duplicates”</a:t>
            </a:r>
            <a:endParaRPr lang="en-CA" sz="2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4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0" grpId="0" animBg="1"/>
      <p:bldP spid="6" grpId="0" animBg="1"/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5DA-A098-353B-DC59-900D2AB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991"/>
            <a:ext cx="9144000" cy="994172"/>
          </a:xfrm>
        </p:spPr>
        <p:txBody>
          <a:bodyPr>
            <a:normAutofit/>
          </a:bodyPr>
          <a:lstStyle/>
          <a:p>
            <a:r>
              <a:rPr lang="en-US" dirty="0"/>
              <a:t>Unblocking Development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9DA89A-2A7F-0B78-DED5-A0DB2EB8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8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1225-C0C9-C03A-A8D3-FA07C60FF217}"/>
              </a:ext>
            </a:extLst>
          </p:cNvPr>
          <p:cNvSpPr txBox="1"/>
          <p:nvPr/>
        </p:nvSpPr>
        <p:spPr>
          <a:xfrm>
            <a:off x="307819" y="2060819"/>
            <a:ext cx="7041756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let</a:t>
            </a:r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higher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(lower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 , </a:t>
            </a:r>
            <a:r>
              <a:rPr lang="en-US" sz="2400" dirty="0" err="1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refl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2FB7F-AC1E-9939-369C-AAC9C44354EA}"/>
              </a:ext>
            </a:extLst>
          </p:cNvPr>
          <p:cNvSpPr txBox="1"/>
          <p:nvPr/>
        </p:nvSpPr>
        <p:spPr>
          <a:xfrm>
            <a:off x="307820" y="2059448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b="1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09B19-CB91-AC1C-5126-87821C5B5D33}"/>
              </a:ext>
            </a:extLst>
          </p:cNvPr>
          <p:cNvSpPr txBox="1"/>
          <p:nvPr/>
        </p:nvSpPr>
        <p:spPr>
          <a:xfrm>
            <a:off x="307820" y="2789433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</a:t>
            </a:r>
            <a:endParaRPr lang="en-US" sz="2400" dirty="0">
              <a:solidFill>
                <a:srgbClr val="268BD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22943-1EDD-49BA-6D39-B2068E4822E4}"/>
              </a:ext>
            </a:extLst>
          </p:cNvPr>
          <p:cNvSpPr txBox="1"/>
          <p:nvPr/>
        </p:nvSpPr>
        <p:spPr>
          <a:xfrm>
            <a:off x="307820" y="3522441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 , pf)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5A844-F208-5FDB-072E-DE7747FE614B}"/>
              </a:ext>
            </a:extLst>
          </p:cNvPr>
          <p:cNvSpPr/>
          <p:nvPr/>
        </p:nvSpPr>
        <p:spPr>
          <a:xfrm>
            <a:off x="5430684" y="2083960"/>
            <a:ext cx="289201" cy="434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8D447-9166-550E-8439-D25DE4502B64}"/>
              </a:ext>
            </a:extLst>
          </p:cNvPr>
          <p:cNvSpPr/>
          <p:nvPr/>
        </p:nvSpPr>
        <p:spPr>
          <a:xfrm>
            <a:off x="5988720" y="4983257"/>
            <a:ext cx="844966" cy="434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E61175D9-5AD9-1CA2-FCAB-CEA82CD5710B}"/>
              </a:ext>
            </a:extLst>
          </p:cNvPr>
          <p:cNvSpPr/>
          <p:nvPr/>
        </p:nvSpPr>
        <p:spPr>
          <a:xfrm>
            <a:off x="1127041" y="1145231"/>
            <a:ext cx="2981006" cy="547111"/>
          </a:xfrm>
          <a:prstGeom prst="borderCallout1">
            <a:avLst>
              <a:gd name="adj1" fmla="val 99734"/>
              <a:gd name="adj2" fmla="val 50852"/>
              <a:gd name="adj3" fmla="val 168840"/>
              <a:gd name="adj4" fmla="val 1502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? as </a:t>
            </a:r>
            <a:r>
              <a:rPr lang="en-US" sz="2100" i="1" dirty="0">
                <a:solidFill>
                  <a:schemeClr val="tx1"/>
                </a:solidFill>
                <a:ea typeface="Fira Code" panose="020B0809050000020004" pitchFamily="49" charset="0"/>
              </a:rPr>
              <a:t>value</a:t>
            </a:r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 not type</a:t>
            </a:r>
            <a:endParaRPr lang="en-US" sz="21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BB3B3E72-7F6F-7D6D-5445-826FFA063EDC}"/>
              </a:ext>
            </a:extLst>
          </p:cNvPr>
          <p:cNvSpPr/>
          <p:nvPr/>
        </p:nvSpPr>
        <p:spPr>
          <a:xfrm>
            <a:off x="1066310" y="5712769"/>
            <a:ext cx="2981006" cy="643581"/>
          </a:xfrm>
          <a:prstGeom prst="borderCallout1">
            <a:avLst>
              <a:gd name="adj1" fmla="val 51982"/>
              <a:gd name="adj2" fmla="val 99516"/>
              <a:gd name="adj3" fmla="val -69921"/>
              <a:gd name="adj4" fmla="val 1709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Actual length is </a:t>
            </a:r>
            <a:r>
              <a:rPr lang="en-US" sz="2100" i="1" dirty="0">
                <a:solidFill>
                  <a:schemeClr val="tx1"/>
                </a:solidFill>
                <a:ea typeface="Fira Code" panose="020B0809050000020004" pitchFamily="49" charset="0"/>
              </a:rPr>
              <a:t>consistent</a:t>
            </a:r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 with ?</a:t>
            </a:r>
            <a:endParaRPr lang="en-US" sz="21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750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5DA-A098-353B-DC59-900D2AB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991"/>
            <a:ext cx="9144000" cy="994172"/>
          </a:xfrm>
        </p:spPr>
        <p:txBody>
          <a:bodyPr>
            <a:normAutofit/>
          </a:bodyPr>
          <a:lstStyle/>
          <a:p>
            <a:r>
              <a:rPr lang="en-US" dirty="0"/>
              <a:t>Going Further: Catching Bugs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9DA89A-2A7F-0B78-DED5-A0DB2EB8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9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1225-C0C9-C03A-A8D3-FA07C60FF217}"/>
              </a:ext>
            </a:extLst>
          </p:cNvPr>
          <p:cNvSpPr txBox="1"/>
          <p:nvPr/>
        </p:nvSpPr>
        <p:spPr>
          <a:xfrm>
            <a:off x="307819" y="2060819"/>
            <a:ext cx="7041756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</a:p>
          <a:p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let</a:t>
            </a:r>
            <a:endParaRPr lang="en-US" sz="24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higher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(lower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 , </a:t>
            </a:r>
            <a:r>
              <a:rPr lang="en-US" sz="2400" b="1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?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2FB7F-AC1E-9939-369C-AAC9C44354EA}"/>
              </a:ext>
            </a:extLst>
          </p:cNvPr>
          <p:cNvSpPr txBox="1"/>
          <p:nvPr/>
        </p:nvSpPr>
        <p:spPr>
          <a:xfrm>
            <a:off x="307820" y="2059448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09B19-CB91-AC1C-5126-87821C5B5D33}"/>
              </a:ext>
            </a:extLst>
          </p:cNvPr>
          <p:cNvSpPr txBox="1"/>
          <p:nvPr/>
        </p:nvSpPr>
        <p:spPr>
          <a:xfrm>
            <a:off x="307820" y="2789433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</a:t>
            </a:r>
            <a:endParaRPr lang="en-US" sz="2400" dirty="0">
              <a:solidFill>
                <a:srgbClr val="268BD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22943-1EDD-49BA-6D39-B2068E4822E4}"/>
              </a:ext>
            </a:extLst>
          </p:cNvPr>
          <p:cNvSpPr txBox="1"/>
          <p:nvPr/>
        </p:nvSpPr>
        <p:spPr>
          <a:xfrm>
            <a:off x="307820" y="3522441"/>
            <a:ext cx="6440850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24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24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 , pf) </a:t>
            </a:r>
            <a:r>
              <a:rPr lang="en-US" sz="24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5A844-F208-5FDB-072E-DE7747FE614B}"/>
              </a:ext>
            </a:extLst>
          </p:cNvPr>
          <p:cNvSpPr/>
          <p:nvPr/>
        </p:nvSpPr>
        <p:spPr>
          <a:xfrm>
            <a:off x="5441702" y="2083960"/>
            <a:ext cx="289201" cy="434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78D447-9166-550E-8439-D25DE4502B64}"/>
              </a:ext>
            </a:extLst>
          </p:cNvPr>
          <p:cNvSpPr/>
          <p:nvPr/>
        </p:nvSpPr>
        <p:spPr>
          <a:xfrm>
            <a:off x="5955669" y="4972240"/>
            <a:ext cx="336202" cy="4341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E61175D9-5AD9-1CA2-FCAB-CEA82CD5710B}"/>
              </a:ext>
            </a:extLst>
          </p:cNvPr>
          <p:cNvSpPr/>
          <p:nvPr/>
        </p:nvSpPr>
        <p:spPr>
          <a:xfrm>
            <a:off x="1127040" y="1145231"/>
            <a:ext cx="4084351" cy="547111"/>
          </a:xfrm>
          <a:prstGeom prst="borderCallout1">
            <a:avLst>
              <a:gd name="adj1" fmla="val 99734"/>
              <a:gd name="adj2" fmla="val 50852"/>
              <a:gd name="adj3" fmla="val 170097"/>
              <a:gd name="adj4" fmla="val 1091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Keep desired invariant in types</a:t>
            </a:r>
            <a:endParaRPr lang="en-US" sz="21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BB3B3E72-7F6F-7D6D-5445-826FFA063EDC}"/>
              </a:ext>
            </a:extLst>
          </p:cNvPr>
          <p:cNvSpPr/>
          <p:nvPr/>
        </p:nvSpPr>
        <p:spPr>
          <a:xfrm>
            <a:off x="1066310" y="5546671"/>
            <a:ext cx="2981006" cy="992241"/>
          </a:xfrm>
          <a:prstGeom prst="borderCallout1">
            <a:avLst>
              <a:gd name="adj1" fmla="val 51982"/>
              <a:gd name="adj2" fmla="val 99516"/>
              <a:gd name="adj3" fmla="val -27654"/>
              <a:gd name="adj4" fmla="val 1682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? as proof</a:t>
            </a:r>
          </a:p>
          <a:p>
            <a:r>
              <a:rPr lang="en-US" sz="2100" dirty="0">
                <a:solidFill>
                  <a:schemeClr val="tx1"/>
                </a:solidFill>
                <a:ea typeface="Fira Code" panose="020B0809050000020004" pitchFamily="49" charset="0"/>
              </a:rPr>
              <a:t>Track at runtime to catch error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6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7.8|2.6|5.6|6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.5|5.3|6.2|6.4|0.9|9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.9|0.6|7|3.2|4.3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8.3|3.2|8.6|1.9|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.5|5.3|6.2|6.4|0.9|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.5|5.3|6.2|6.4|0.9|9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2.5|5.3|6.2|6.4|0.9|9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1.9|6.9|10.4|7.8|11.7|4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7.9|2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7.9|21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6|10.9|20.8"/>
</p:tagLst>
</file>

<file path=ppt/theme/theme1.xml><?xml version="1.0" encoding="utf-8"?>
<a:theme xmlns:a="http://schemas.openxmlformats.org/drawingml/2006/main" name="Office Theme">
  <a:themeElements>
    <a:clrScheme name="UBC">
      <a:dk1>
        <a:srgbClr val="002145"/>
      </a:dk1>
      <a:lt1>
        <a:sysClr val="window" lastClr="FFFFFF"/>
      </a:lt1>
      <a:dk2>
        <a:srgbClr val="0055B7"/>
      </a:dk2>
      <a:lt2>
        <a:srgbClr val="E7E6E6"/>
      </a:lt2>
      <a:accent1>
        <a:srgbClr val="00A7E1"/>
      </a:accent1>
      <a:accent2>
        <a:srgbClr val="40B4E5"/>
      </a:accent2>
      <a:accent3>
        <a:srgbClr val="A5A5A5"/>
      </a:accent3>
      <a:accent4>
        <a:srgbClr val="6EC4E8"/>
      </a:accent4>
      <a:accent5>
        <a:srgbClr val="97D4E9"/>
      </a:accent5>
      <a:accent6>
        <a:srgbClr val="70AD47"/>
      </a:accent6>
      <a:hlink>
        <a:srgbClr val="0563C1"/>
      </a:hlink>
      <a:folHlink>
        <a:srgbClr val="954F72"/>
      </a:folHlink>
    </a:clrScheme>
    <a:fontScheme name="Fira">
      <a:majorFont>
        <a:latin typeface="Fira Sans Medium"/>
        <a:ea typeface=""/>
        <a:cs typeface=""/>
      </a:majorFont>
      <a:minorFont>
        <a:latin typeface="F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9BEAE81E2284B8B9DBD2747450632" ma:contentTypeVersion="2" ma:contentTypeDescription="Create a new document." ma:contentTypeScope="" ma:versionID="4cfc7301c8a1428704448a1e6466824b">
  <xsd:schema xmlns:xsd="http://www.w3.org/2001/XMLSchema" xmlns:xs="http://www.w3.org/2001/XMLSchema" xmlns:p="http://schemas.microsoft.com/office/2006/metadata/properties" xmlns:ns3="545c087e-131c-4a4d-b309-b68d1ce02366" targetNamespace="http://schemas.microsoft.com/office/2006/metadata/properties" ma:root="true" ma:fieldsID="b09893f7a5f99eee0da7e17c6e57abff" ns3:_="">
    <xsd:import namespace="545c087e-131c-4a4d-b309-b68d1ce023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c087e-131c-4a4d-b309-b68d1ce023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64D522-7EC3-4EF1-896E-E4EACE68C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5c087e-131c-4a4d-b309-b68d1ce023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E61B78-3F96-43BB-89A2-EC7C4C7502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24CE1C-9735-4996-AE92-D5FA779DADFA}">
  <ds:schemaRefs>
    <ds:schemaRef ds:uri="http://schemas.openxmlformats.org/package/2006/metadata/core-properties"/>
    <ds:schemaRef ds:uri="545c087e-131c-4a4d-b309-b68d1ce02366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2842</Words>
  <Application>Microsoft Macintosh PowerPoint</Application>
  <PresentationFormat>On-screen Show (4:3)</PresentationFormat>
  <Paragraphs>552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Cambria Math</vt:lpstr>
      <vt:lpstr>Consolas</vt:lpstr>
      <vt:lpstr>Fira Code</vt:lpstr>
      <vt:lpstr>Fira Sans</vt:lpstr>
      <vt:lpstr>Fira Sans Medium</vt:lpstr>
      <vt:lpstr>Office Theme</vt:lpstr>
      <vt:lpstr>On The Design of a Gradual Dependently Typed Language for Programming</vt:lpstr>
      <vt:lpstr>Goal 1: Migration</vt:lpstr>
      <vt:lpstr>Goal 2: Dynamic Holes</vt:lpstr>
      <vt:lpstr>Types are Specifications</vt:lpstr>
      <vt:lpstr>A Buggy Quicksort</vt:lpstr>
      <vt:lpstr>Adding the Spec To the Types (with the magic of dependent types)</vt:lpstr>
      <vt:lpstr>Dependent Types Catch the Bug?</vt:lpstr>
      <vt:lpstr>Unblocking Development</vt:lpstr>
      <vt:lpstr>Going Further: Catching Bugs</vt:lpstr>
      <vt:lpstr>Non-dependent Gradual Types</vt:lpstr>
      <vt:lpstr>Type Imprecision</vt:lpstr>
      <vt:lpstr>Consistency Replaces Equality</vt:lpstr>
      <vt:lpstr>Semilattice of Types: Precision</vt:lpstr>
      <vt:lpstr>Semilattice of Types: Meet</vt:lpstr>
      <vt:lpstr>Gradual Guarantees</vt:lpstr>
      <vt:lpstr>Gradual Dependent Types </vt:lpstr>
      <vt:lpstr>Degrees of Imprecision</vt:lpstr>
      <vt:lpstr>Static-Dynamic Tension</vt:lpstr>
      <vt:lpstr>Effectful Nature of Gradual Types</vt:lpstr>
      <vt:lpstr>Approximate Normalization</vt:lpstr>
      <vt:lpstr>Managing non-termination</vt:lpstr>
      <vt:lpstr>The Idea</vt:lpstr>
      <vt:lpstr>Why Bother?</vt:lpstr>
      <vt:lpstr>Gradual Propositional Equality</vt:lpstr>
      <vt:lpstr>Propositional Equality</vt:lpstr>
      <vt:lpstr>Gradual Propositional Woes</vt:lpstr>
      <vt:lpstr>Extensional Tension</vt:lpstr>
      <vt:lpstr>Distinguishing Context</vt:lpstr>
      <vt:lpstr>Problematic Consequence</vt:lpstr>
      <vt:lpstr>Equality Witnesses</vt:lpstr>
      <vt:lpstr>Key Idea</vt:lpstr>
      <vt:lpstr>Creating Equality Proofs</vt:lpstr>
      <vt:lpstr>Transforming Equality Proofs</vt:lpstr>
      <vt:lpstr>Eliminating Equality</vt:lpstr>
      <vt:lpstr>OTT Again?</vt:lpstr>
      <vt:lpstr>Back to Our Example</vt:lpstr>
      <vt:lpstr>Back To Our Example</vt:lpstr>
      <vt:lpstr>Not Just Safety</vt:lpstr>
      <vt:lpstr>Not Just Safety ctd.</vt:lpstr>
      <vt:lpstr>Importance of Composition</vt:lpstr>
      <vt:lpstr>Meet for Functions</vt:lpstr>
      <vt:lpstr>Completing the Semilattice</vt:lpstr>
      <vt:lpstr>Resolving the tension</vt:lpstr>
      <vt:lpstr>Semantics</vt:lpstr>
      <vt:lpstr>General Approach</vt:lpstr>
      <vt:lpstr>Modelling the Uknown Type</vt:lpstr>
      <vt:lpstr>Gradual Operation</vt:lpstr>
      <vt:lpstr>Mutual Dependency</vt:lpstr>
      <vt:lpstr>Ordinals for Termination</vt:lpstr>
      <vt:lpstr>Decreasing Metric</vt:lpstr>
      <vt:lpstr>Future Work</vt:lpstr>
      <vt:lpstr>Model metatheory</vt:lpstr>
      <vt:lpstr>Inductive families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Organic</Template>
  <TotalTime>54</TotalTime>
  <Words>53</Words>
  <Application>Microsoft Office PowerPoint</Application>
  <PresentationFormat>On-screen Show (4:3)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Fira Sans</vt:lpstr>
      <vt:lpstr>Fira Sans Medium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Design of a Gradual Dependently Typed Language for Programming</dc:title>
  <dc:creator>Joseph Stephan Eremondi, MSc., BSc.</dc:creator>
  <cp:keywords/>
  <cp:lastModifiedBy>v1jeremo</cp:lastModifiedBy>
  <cp:revision>279</cp:revision>
  <dcterms:created xsi:type="dcterms:W3CDTF">2023-03-02T18:51:51Z</dcterms:created>
  <dcterms:modified xsi:type="dcterms:W3CDTF">2023-06-30T20:13:07Z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option">
    <vt:lpwstr>14pt,mathserif</vt:lpwstr>
  </property>
  <property fmtid="{D5CDD505-2E9C-101B-9397-08002B2CF9AE}" pid="3" name="date">
    <vt:lpwstr>March 6, 2023</vt:lpwstr>
  </property>
  <property fmtid="{D5CDD505-2E9C-101B-9397-08002B2CF9AE}" pid="4" name="documentclass">
    <vt:lpwstr>beamer</vt:lpwstr>
  </property>
  <property fmtid="{D5CDD505-2E9C-101B-9397-08002B2CF9AE}" pid="5" name="header-includes">
    <vt:lpwstr/>
  </property>
  <property fmtid="{D5CDD505-2E9C-101B-9397-08002B2CF9AE}" pid="6" name="ContentTypeId">
    <vt:lpwstr>0x0101003259BEAE81E2284B8B9DBD2747450632</vt:lpwstr>
  </property>
</Properties>
</file>