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sldIdLst>
    <p:sldId id="256" r:id="rId5"/>
    <p:sldId id="356" r:id="rId6"/>
    <p:sldId id="319" r:id="rId7"/>
    <p:sldId id="320" r:id="rId8"/>
    <p:sldId id="321" r:id="rId9"/>
    <p:sldId id="328" r:id="rId10"/>
    <p:sldId id="329" r:id="rId11"/>
    <p:sldId id="274" r:id="rId12"/>
    <p:sldId id="283" r:id="rId13"/>
    <p:sldId id="290" r:id="rId14"/>
    <p:sldId id="357" r:id="rId15"/>
    <p:sldId id="337" r:id="rId16"/>
    <p:sldId id="355" r:id="rId17"/>
    <p:sldId id="291" r:id="rId18"/>
    <p:sldId id="339" r:id="rId19"/>
    <p:sldId id="338" r:id="rId20"/>
    <p:sldId id="295" r:id="rId21"/>
    <p:sldId id="296" r:id="rId22"/>
    <p:sldId id="297" r:id="rId23"/>
    <p:sldId id="284" r:id="rId24"/>
    <p:sldId id="340" r:id="rId25"/>
    <p:sldId id="298" r:id="rId26"/>
    <p:sldId id="299" r:id="rId27"/>
    <p:sldId id="345" r:id="rId28"/>
    <p:sldId id="343" r:id="rId29"/>
    <p:sldId id="346" r:id="rId30"/>
    <p:sldId id="282" r:id="rId31"/>
    <p:sldId id="353" r:id="rId32"/>
    <p:sldId id="347" r:id="rId33"/>
    <p:sldId id="280" r:id="rId34"/>
    <p:sldId id="351" r:id="rId35"/>
    <p:sldId id="352" r:id="rId36"/>
    <p:sldId id="341" r:id="rId37"/>
    <p:sldId id="300" r:id="rId38"/>
    <p:sldId id="342" r:id="rId39"/>
    <p:sldId id="301" r:id="rId40"/>
    <p:sldId id="302" r:id="rId41"/>
    <p:sldId id="305" r:id="rId42"/>
    <p:sldId id="354" r:id="rId43"/>
    <p:sldId id="348" r:id="rId44"/>
    <p:sldId id="307" r:id="rId45"/>
    <p:sldId id="349" r:id="rId46"/>
    <p:sldId id="350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08" autoAdjust="0"/>
    <p:restoredTop sz="94711" autoAdjust="0"/>
  </p:normalViewPr>
  <p:slideViewPr>
    <p:cSldViewPr snapToGrid="0" snapToObjects="1">
      <p:cViewPr varScale="1">
        <p:scale>
          <a:sx n="126" d="100"/>
          <a:sy n="126" d="100"/>
        </p:scale>
        <p:origin x="192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5DB8-3D09-475F-B133-3C13E7DC2A5F}" type="datetimeFigureOut">
              <a:rPr lang="en-CA" smtClean="0"/>
              <a:t>2023-08-24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2F31-36DD-4B3F-B1BB-E35309094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6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44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86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85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6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388"/>
            <a:ext cx="7772400" cy="1470025"/>
          </a:xfrm>
        </p:spPr>
        <p:txBody>
          <a:bodyPr>
            <a:noAutofit/>
          </a:bodyPr>
          <a:lstStyle>
            <a:lvl1pPr algn="l">
              <a:defRPr sz="4800" b="1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336185"/>
            <a:ext cx="7772401" cy="6514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0E6854-5639-E748-7B2F-66EEAB34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" y="4509730"/>
            <a:ext cx="3755572" cy="651424"/>
          </a:xfrm>
        </p:spPr>
        <p:txBody>
          <a:bodyPr/>
          <a:lstStyle>
            <a:lvl1pPr>
              <a:defRPr sz="3200"/>
            </a:lvl1pPr>
          </a:lstStyle>
          <a:p>
            <a:fld id="{646C5B62-753D-47B8-B23D-2A7FF6A4011F}" type="datetime1">
              <a:rPr lang="en-US" smtClean="0"/>
              <a:pPr/>
              <a:t>8/24/23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366A-D321-4363-8A8C-52C3F4B3629C}" type="datetime1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6A2-B0F9-4DA5-87D3-B9363D0AE37B}" type="datetime1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547"/>
            <a:ext cx="8229600" cy="4393616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F2E-5565-4495-A86E-FDA62E999F7F}" type="datetime1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 anchor="t">
            <a:noAutofit/>
          </a:bodyPr>
          <a:lstStyle>
            <a:lvl1pPr algn="ctr">
              <a:defRPr sz="5600" b="1" u="sng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87" y="424321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B6CC-F243-4037-8C45-415FA53BCEC6}" type="datetime1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663-BDD5-4B3F-A5CB-D2774A857869}" type="datetime1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6280-93F6-42DE-851A-1079B774B721}" type="datetime1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15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BD8-B176-4638-95AF-A4421E295AE0}" type="datetime1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66A8-9304-4A9F-875D-F913600D6CC0}" type="datetime1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A7F-7D23-451E-B7A1-8C47BBF6BC4F}" type="datetime1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C3F-4AF2-4F1A-B90E-C1C29A92B11C}" type="datetime1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20B-CAEA-47B2-8B28-71CB271833BE}" type="datetime1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388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sz="4000" dirty="0"/>
              <a:t>An Implementation Strategy for Gradual Dependent Types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8" y="3374750"/>
            <a:ext cx="7772401" cy="2437114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Joey </a:t>
            </a:r>
            <a:r>
              <a:rPr lang="en-US" sz="5100" dirty="0" err="1"/>
              <a:t>Eremondi</a:t>
            </a:r>
            <a:endParaRPr lang="en-US" sz="5100" dirty="0"/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/>
              <a:t>WITS 2023</a:t>
            </a:r>
          </a:p>
          <a:p>
            <a:pPr marL="0" lvl="0" indent="0">
              <a:buNone/>
            </a:pPr>
            <a:r>
              <a:rPr lang="en-US" sz="3800" dirty="0"/>
              <a:t>August 28, 2023</a:t>
            </a:r>
          </a:p>
          <a:p>
            <a:pPr marL="0" lvl="0" indent="0">
              <a:buNone/>
            </a:pPr>
            <a:endParaRPr lang="en-US" sz="3800" dirty="0"/>
          </a:p>
          <a:p>
            <a:pPr marL="0" lvl="0" indent="0">
              <a:buNone/>
            </a:pPr>
            <a:r>
              <a:rPr lang="en-US" sz="3800" dirty="0"/>
              <a:t>Joint work with Ron Garcia and </a:t>
            </a:r>
            <a:r>
              <a:rPr lang="en-GB" sz="3800" dirty="0"/>
              <a:t>Éric</a:t>
            </a:r>
            <a:r>
              <a:rPr lang="en-US" sz="3800" dirty="0"/>
              <a:t> </a:t>
            </a:r>
            <a:r>
              <a:rPr lang="en-US" sz="3800" dirty="0" err="1"/>
              <a:t>Tanter</a:t>
            </a:r>
            <a:endParaRPr sz="3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dirty="0"/>
              <a:t>Effectful Nature of Gradual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A915E2-3494-EB0F-1D56-652D535C56EC}"/>
                  </a:ext>
                </a:extLst>
              </p:cNvPr>
              <p:cNvSpPr txBox="1"/>
              <p:nvPr/>
            </p:nvSpPr>
            <p:spPr>
              <a:xfrm>
                <a:off x="158129" y="1601927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nor/>
                                </m:rPr>
                                <a:rPr lang="ar-AE" sz="3200"/>
                                <m:t>?</m:t>
                              </m:r>
                            </m:e>
                          </m:d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ar-AE" sz="3200"/>
                            <m:t>?</m:t>
                          </m:r>
                        </m:e>
                      </m:d>
                      <m:r>
                        <a:rPr lang="ar-AE" sz="3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A915E2-3494-EB0F-1D56-652D535C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1601927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E2A41-94CC-5E52-327D-EE3B3F072EBE}"/>
                  </a:ext>
                </a:extLst>
              </p:cNvPr>
              <p:cNvSpPr txBox="1"/>
              <p:nvPr/>
            </p:nvSpPr>
            <p:spPr>
              <a:xfrm>
                <a:off x="4572000" y="1626623"/>
                <a:ext cx="47713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ar-AE" sz="3200"/>
                            <m:t>?</m:t>
                          </m:r>
                        </m:e>
                      </m:d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E2A41-94CC-5E52-327D-EE3B3F07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6623"/>
                <a:ext cx="47713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1F7D9BB-476B-C78A-B76F-E4BE1DD7F184}"/>
              </a:ext>
            </a:extLst>
          </p:cNvPr>
          <p:cNvSpPr/>
          <p:nvPr/>
        </p:nvSpPr>
        <p:spPr>
          <a:xfrm>
            <a:off x="812582" y="2638544"/>
            <a:ext cx="2384380" cy="79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Non-termination</a:t>
            </a:r>
            <a:endParaRPr lang="en-CA" sz="2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522FD7-59C0-A127-7FF2-DFFF32F89BCE}"/>
              </a:ext>
            </a:extLst>
          </p:cNvPr>
          <p:cNvSpPr/>
          <p:nvPr/>
        </p:nvSpPr>
        <p:spPr>
          <a:xfrm>
            <a:off x="6150511" y="2638544"/>
            <a:ext cx="2384380" cy="79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Dynamic errors</a:t>
            </a:r>
            <a:endParaRPr lang="en-CA" sz="2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C1FF9E-6661-E2CC-D103-D087DB066860}"/>
              </a:ext>
            </a:extLst>
          </p:cNvPr>
          <p:cNvSpPr/>
          <p:nvPr/>
        </p:nvSpPr>
        <p:spPr>
          <a:xfrm>
            <a:off x="3547597" y="5094132"/>
            <a:ext cx="2818828" cy="116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During type checking</a:t>
            </a:r>
            <a:endParaRPr lang="en-CA" sz="2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CB0445-6F0F-3162-1E8A-A844CEE17A84}"/>
              </a:ext>
            </a:extLst>
          </p:cNvPr>
          <p:cNvCxnSpPr>
            <a:cxnSpLocks/>
          </p:cNvCxnSpPr>
          <p:nvPr/>
        </p:nvCxnSpPr>
        <p:spPr>
          <a:xfrm>
            <a:off x="2095212" y="3429000"/>
            <a:ext cx="2229607" cy="16651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3F1B0C-8343-4667-DC82-F33F376A609B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5517017" y="3429000"/>
            <a:ext cx="1825684" cy="168982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Implementation Strategy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AA0C-316E-C48F-7490-BDE5949B83BA}"/>
              </a:ext>
            </a:extLst>
          </p:cNvPr>
          <p:cNvSpPr txBox="1"/>
          <p:nvPr/>
        </p:nvSpPr>
        <p:spPr>
          <a:xfrm>
            <a:off x="320841" y="1370446"/>
            <a:ext cx="363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E9F1-8EE6-0A53-064E-66991FBA110A}"/>
              </a:ext>
            </a:extLst>
          </p:cNvPr>
          <p:cNvSpPr txBox="1"/>
          <p:nvPr/>
        </p:nvSpPr>
        <p:spPr>
          <a:xfrm>
            <a:off x="5190770" y="1370445"/>
            <a:ext cx="354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Challenges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A9F869-115C-08D7-9835-9A16A3764292}"/>
              </a:ext>
            </a:extLst>
          </p:cNvPr>
          <p:cNvSpPr txBox="1">
            <a:spLocks/>
          </p:cNvSpPr>
          <p:nvPr/>
        </p:nvSpPr>
        <p:spPr>
          <a:xfrm>
            <a:off x="519075" y="3651052"/>
            <a:ext cx="4124045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Re-use optimizations, unification, conversion checking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6D8D85-E81C-2A20-A76B-DB584714814B}"/>
              </a:ext>
            </a:extLst>
          </p:cNvPr>
          <p:cNvSpPr txBox="1">
            <a:spLocks/>
          </p:cNvSpPr>
          <p:nvPr/>
        </p:nvSpPr>
        <p:spPr>
          <a:xfrm>
            <a:off x="519076" y="5060329"/>
            <a:ext cx="3910684" cy="1208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Can be done as a compiler-pass or even with macros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9D3A91-FD73-96A2-D8B8-F7DDA6875EC3}"/>
              </a:ext>
            </a:extLst>
          </p:cNvPr>
          <p:cNvSpPr txBox="1">
            <a:spLocks/>
          </p:cNvSpPr>
          <p:nvPr/>
        </p:nvSpPr>
        <p:spPr>
          <a:xfrm>
            <a:off x="5487550" y="5060330"/>
            <a:ext cx="3632391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Run-time type comparison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0D6D8A-7C06-61A7-8A7F-A64AAD94E41A}"/>
              </a:ext>
            </a:extLst>
          </p:cNvPr>
          <p:cNvSpPr txBox="1">
            <a:spLocks/>
          </p:cNvSpPr>
          <p:nvPr/>
        </p:nvSpPr>
        <p:spPr>
          <a:xfrm>
            <a:off x="5487550" y="3426320"/>
            <a:ext cx="3523535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Allows non-termination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E220F8-9783-2602-0AEE-9E6CB9879B49}"/>
              </a:ext>
            </a:extLst>
          </p:cNvPr>
          <p:cNvSpPr txBox="1">
            <a:spLocks/>
          </p:cNvSpPr>
          <p:nvPr/>
        </p:nvSpPr>
        <p:spPr>
          <a:xfrm>
            <a:off x="5489264" y="2150010"/>
            <a:ext cx="3117898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Effects in </a:t>
            </a:r>
            <a:r>
              <a:rPr lang="en-CA" sz="2400" dirty="0"/>
              <a:t>gradual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52BB7-6ED9-4318-E571-12FEB44348E1}"/>
              </a:ext>
            </a:extLst>
          </p:cNvPr>
          <p:cNvSpPr txBox="1"/>
          <p:nvPr/>
        </p:nvSpPr>
        <p:spPr>
          <a:xfrm>
            <a:off x="519075" y="2161734"/>
            <a:ext cx="3523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/>
              <a:t>Translate to non-gradual dependent types</a:t>
            </a:r>
          </a:p>
        </p:txBody>
      </p:sp>
    </p:spTree>
    <p:extLst>
      <p:ext uri="{BB962C8B-B14F-4D97-AF65-F5344CB8AC3E}">
        <p14:creationId xmlns:p14="http://schemas.microsoft.com/office/powerpoint/2010/main" val="386635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Approximate Normalization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Managing non-termination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Approximate normalization</a:t>
                </a:r>
              </a:p>
              <a:p>
                <a:pPr lvl="1"/>
                <a:r>
                  <a:rPr dirty="0"/>
                  <a:t>Missing type information</a:t>
                </a:r>
              </a:p>
              <a:p>
                <a:pPr lvl="2"/>
                <a:r>
                  <a:rPr dirty="0"/>
                  <a:t>Can't guarantee termination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?</m:t>
                    </m:r>
                  </m:oMath>
                </a14:m>
                <a:r>
                  <a:rPr dirty="0"/>
                  <a:t> as result</a:t>
                </a:r>
              </a:p>
              <a:p>
                <a:r>
                  <a:rPr dirty="0"/>
                  <a:t>Compile time</a:t>
                </a:r>
              </a:p>
              <a:p>
                <a:pPr lvl="1"/>
                <a:r>
                  <a:rPr dirty="0"/>
                  <a:t>Approx but terminating</a:t>
                </a:r>
              </a:p>
              <a:p>
                <a:r>
                  <a:rPr dirty="0"/>
                  <a:t>Run time</a:t>
                </a:r>
              </a:p>
              <a:p>
                <a:pPr lvl="1"/>
                <a:r>
                  <a:rPr dirty="0"/>
                  <a:t>Exact, might run forever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Managing non-termination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Approximate normalization</a:t>
                </a:r>
              </a:p>
              <a:p>
                <a:pPr lvl="1"/>
                <a:r>
                  <a:rPr dirty="0"/>
                  <a:t>Missing type information</a:t>
                </a:r>
              </a:p>
              <a:p>
                <a:pPr lvl="2"/>
                <a:r>
                  <a:rPr dirty="0"/>
                  <a:t>Can't guarantee termination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?</m:t>
                    </m:r>
                  </m:oMath>
                </a14:m>
                <a:r>
                  <a:rPr dirty="0"/>
                  <a:t> as result</a:t>
                </a:r>
              </a:p>
              <a:p>
                <a:r>
                  <a:rPr dirty="0"/>
                  <a:t>Compile time</a:t>
                </a:r>
              </a:p>
              <a:p>
                <a:pPr lvl="1"/>
                <a:r>
                  <a:rPr dirty="0"/>
                  <a:t>Approx but terminating</a:t>
                </a:r>
              </a:p>
              <a:p>
                <a:r>
                  <a:rPr dirty="0"/>
                  <a:t>Run time</a:t>
                </a:r>
              </a:p>
              <a:p>
                <a:pPr lvl="1"/>
                <a:r>
                  <a:rPr dirty="0"/>
                  <a:t>Exact, might run forever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 Idea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b="1" dirty="0"/>
              <a:t>?</a:t>
            </a:r>
            <a:r>
              <a:rPr lang="en-US" dirty="0"/>
              <a:t> → </a:t>
            </a:r>
            <a:r>
              <a:rPr lang="en-US" b="1" dirty="0"/>
              <a:t>?</a:t>
            </a:r>
            <a:r>
              <a:rPr lang="en-US" dirty="0"/>
              <a:t>) embedded in </a:t>
            </a:r>
            <a:r>
              <a:rPr lang="en-US" b="1" dirty="0"/>
              <a:t>?</a:t>
            </a:r>
          </a:p>
          <a:p>
            <a:pPr lvl="1"/>
            <a:r>
              <a:rPr lang="en-US" b="1" dirty="0"/>
              <a:t>? </a:t>
            </a:r>
            <a:r>
              <a:rPr lang="en-US" dirty="0"/>
              <a:t>contains values of any type</a:t>
            </a:r>
          </a:p>
          <a:p>
            <a:pPr lvl="1"/>
            <a:r>
              <a:rPr lang="en-US" dirty="0"/>
              <a:t>Essentially “non-positive”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functions as bound</a:t>
            </a:r>
          </a:p>
          <a:p>
            <a:pPr lvl="2"/>
            <a:r>
              <a:rPr lang="en-US" dirty="0"/>
              <a:t>(</a:t>
            </a:r>
            <a:r>
              <a:rPr lang="el-GR" dirty="0"/>
              <a:t>λ</a:t>
            </a:r>
            <a:r>
              <a:rPr lang="en-US" b="1" dirty="0"/>
              <a:t> </a:t>
            </a:r>
            <a:r>
              <a:rPr lang="en-US" dirty="0"/>
              <a:t>x . f[x]) becomes (</a:t>
            </a:r>
            <a:r>
              <a:rPr lang="el-GR" dirty="0"/>
              <a:t>λ</a:t>
            </a:r>
            <a:r>
              <a:rPr lang="en-US" b="1" dirty="0"/>
              <a:t> </a:t>
            </a:r>
            <a:r>
              <a:rPr lang="en-US" dirty="0"/>
              <a:t>x . f[?])</a:t>
            </a:r>
          </a:p>
          <a:p>
            <a:pPr lvl="2"/>
            <a:r>
              <a:rPr lang="en-US" dirty="0"/>
              <a:t>When converting to 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Compile time:</a:t>
            </a:r>
          </a:p>
          <a:p>
            <a:pPr lvl="3"/>
            <a:r>
              <a:rPr lang="en-US" dirty="0"/>
              <a:t>Only embed 𝟙 →</a:t>
            </a:r>
            <a:r>
              <a:rPr lang="en-US" b="1" dirty="0"/>
              <a:t>?</a:t>
            </a:r>
          </a:p>
          <a:p>
            <a:pPr marL="1371600" lvl="3" indent="0"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Why Bother?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undecidable checking that bad?</a:t>
            </a:r>
          </a:p>
          <a:p>
            <a:r>
              <a:rPr lang="en-US" dirty="0"/>
              <a:t>Transparency</a:t>
            </a:r>
            <a:endParaRPr dirty="0"/>
          </a:p>
          <a:p>
            <a:pPr lvl="1"/>
            <a:r>
              <a:rPr lang="en-US" dirty="0"/>
              <a:t>Non-termination in run-time check</a:t>
            </a:r>
          </a:p>
          <a:p>
            <a:pPr lvl="1"/>
            <a:r>
              <a:rPr lang="en-US" dirty="0"/>
              <a:t>Hard to debug code that the programmer didn’t write</a:t>
            </a:r>
            <a:endParaRPr dirty="0"/>
          </a:p>
          <a:p>
            <a:r>
              <a:rPr lang="en-US" dirty="0"/>
              <a:t>Semantics/Implementation</a:t>
            </a:r>
          </a:p>
          <a:p>
            <a:pPr lvl="1"/>
            <a:r>
              <a:rPr lang="en-US" dirty="0"/>
              <a:t>Translate to static dependent types</a:t>
            </a:r>
          </a:p>
          <a:p>
            <a:pPr lvl="1"/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Gradual Propositional Equality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Propositional Equality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63138-9E7D-CB62-3FC3-A969D407323B}"/>
                  </a:ext>
                </a:extLst>
              </p:cNvPr>
              <p:cNvSpPr txBox="1"/>
              <p:nvPr/>
            </p:nvSpPr>
            <p:spPr>
              <a:xfrm>
                <a:off x="1000338" y="1664760"/>
                <a:ext cx="159655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63138-9E7D-CB62-3FC3-A969D407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38" y="1664760"/>
                <a:ext cx="1596557" cy="584775"/>
              </a:xfrm>
              <a:prstGeom prst="rect">
                <a:avLst/>
              </a:prstGeom>
              <a:blipFill>
                <a:blip r:embed="rId2"/>
                <a:stretch>
                  <a:fillRect l="-157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62E75-E21A-D38D-C74A-137ADD11F5E7}"/>
                  </a:ext>
                </a:extLst>
              </p:cNvPr>
              <p:cNvSpPr txBox="1"/>
              <p:nvPr/>
            </p:nvSpPr>
            <p:spPr>
              <a:xfrm>
                <a:off x="4860757" y="1681082"/>
                <a:ext cx="20075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𝑟𝑒𝑓𝑙</m:t>
                      </m:r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62E75-E21A-D38D-C74A-137ADD11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7" y="1681082"/>
                <a:ext cx="2007555" cy="584775"/>
              </a:xfrm>
              <a:prstGeom prst="rect">
                <a:avLst/>
              </a:prstGeom>
              <a:blipFill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llout: Line 9">
                <a:extLst>
                  <a:ext uri="{FF2B5EF4-FFF2-40B4-BE49-F238E27FC236}">
                    <a16:creationId xmlns:a16="http://schemas.microsoft.com/office/drawing/2014/main" id="{76337243-5BDC-EA5A-4C11-515A24DA9B0D}"/>
                  </a:ext>
                </a:extLst>
              </p:cNvPr>
              <p:cNvSpPr/>
              <p:nvPr/>
            </p:nvSpPr>
            <p:spPr>
              <a:xfrm>
                <a:off x="487650" y="2636766"/>
                <a:ext cx="3163076" cy="704575"/>
              </a:xfrm>
              <a:prstGeom prst="borderCallout1">
                <a:avLst>
                  <a:gd name="adj1" fmla="val 846"/>
                  <a:gd name="adj2" fmla="val 50809"/>
                  <a:gd name="adj3" fmla="val -70349"/>
                  <a:gd name="adj4" fmla="val 3905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Type of all proofs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are equal</a:t>
                </a:r>
                <a:endParaRPr lang="en-US" sz="21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0" name="Callout: Line 9">
                <a:extLst>
                  <a:ext uri="{FF2B5EF4-FFF2-40B4-BE49-F238E27FC236}">
                    <a16:creationId xmlns:a16="http://schemas.microsoft.com/office/drawing/2014/main" id="{76337243-5BDC-EA5A-4C11-515A24DA9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50" y="2636766"/>
                <a:ext cx="3163076" cy="704575"/>
              </a:xfrm>
              <a:prstGeom prst="borderCallout1">
                <a:avLst>
                  <a:gd name="adj1" fmla="val 846"/>
                  <a:gd name="adj2" fmla="val 50809"/>
                  <a:gd name="adj3" fmla="val -70349"/>
                  <a:gd name="adj4" fmla="val 39051"/>
                </a:avLst>
              </a:prstGeom>
              <a:blipFill>
                <a:blip r:embed="rId4"/>
                <a:stretch>
                  <a:fillRect l="-1912" r="-2486" b="-9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2EB7C20-EB58-0532-4BEE-D3EA5C24E6F8}"/>
              </a:ext>
            </a:extLst>
          </p:cNvPr>
          <p:cNvSpPr/>
          <p:nvPr/>
        </p:nvSpPr>
        <p:spPr>
          <a:xfrm>
            <a:off x="5026420" y="2638682"/>
            <a:ext cx="3163076" cy="704575"/>
          </a:xfrm>
          <a:prstGeom prst="borderCallout1">
            <a:avLst>
              <a:gd name="adj1" fmla="val 846"/>
              <a:gd name="adj2" fmla="val 50809"/>
              <a:gd name="adj3" fmla="val -62543"/>
              <a:gd name="adj4" fmla="val 533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Only proof: x equal to self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82431-745D-F3C1-86F2-9B1882ED06CC}"/>
              </a:ext>
            </a:extLst>
          </p:cNvPr>
          <p:cNvSpPr txBox="1"/>
          <p:nvPr/>
        </p:nvSpPr>
        <p:spPr>
          <a:xfrm>
            <a:off x="859536" y="3924556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Pre- and post-</a:t>
            </a:r>
            <a:r>
              <a:rPr lang="en-GB" sz="3200" dirty="0" err="1"/>
              <a:t>conds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Prove branch unreachable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Rewrite goal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Gradual Propositional Woes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AutoNum type="arabicPeriod"/>
                </a:pPr>
                <a:r>
                  <a:rPr dirty="0"/>
                  <a:t>Extensionality Conflict</a:t>
                </a:r>
              </a:p>
              <a:p>
                <a:pPr lvl="1"/>
                <a:r>
                  <a:rPr dirty="0" err="1"/>
                  <a:t>Forall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marL="457200" lvl="0" indent="-457200">
                  <a:buAutoNum type="arabicPeriod"/>
                </a:pPr>
                <a:r>
                  <a:rPr dirty="0"/>
                  <a:t>Can we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dirty="0"/>
                  <a:t> consistent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dirty="0"/>
                  <a:t>?</a:t>
                </a:r>
              </a:p>
              <a:p>
                <a:pPr lvl="1"/>
                <a:r>
                  <a:rPr dirty="0"/>
                  <a:t>Yes -&gt; accept too many programs</a:t>
                </a:r>
                <a:endParaRPr lang="en-US" dirty="0"/>
              </a:p>
              <a:p>
                <a:pPr lvl="1"/>
                <a:r>
                  <a:rPr dirty="0"/>
                  <a:t>No -&gt; violate static equiv.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Gradual Dependent Types: What and Why?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08BC-C7C3-EA0C-D28C-AA10654B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Extensional Tension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2D9A2-F9D7-136E-A9FF-B82FE416B45E}"/>
              </a:ext>
            </a:extLst>
          </p:cNvPr>
          <p:cNvSpPr txBox="1"/>
          <p:nvPr/>
        </p:nvSpPr>
        <p:spPr>
          <a:xfrm>
            <a:off x="357511" y="4157240"/>
            <a:ext cx="381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diff</a:t>
            </a:r>
            <a:r>
              <a:rPr lang="en-US" sz="3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:=(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600" i="1" dirty="0"/>
              <a:t>x.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600" i="1" dirty="0"/>
              <a:t>y. y + y )</a:t>
            </a:r>
            <a:endParaRPr lang="en-CA" sz="3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C3C9D-D24E-8275-94BE-0D34F8779290}"/>
              </a:ext>
            </a:extLst>
          </p:cNvPr>
          <p:cNvSpPr txBox="1"/>
          <p:nvPr/>
        </p:nvSpPr>
        <p:spPr>
          <a:xfrm>
            <a:off x="2517738" y="2352940"/>
            <a:ext cx="362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 := (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600" i="1" dirty="0"/>
              <a:t>x.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600" i="1" dirty="0"/>
              <a:t>y. x + x )</a:t>
            </a:r>
            <a:endParaRPr lang="en-CA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56DC9-BDA0-3B44-CABC-DA95842C5782}"/>
              </a:ext>
            </a:extLst>
          </p:cNvPr>
          <p:cNvSpPr txBox="1"/>
          <p:nvPr/>
        </p:nvSpPr>
        <p:spPr>
          <a:xfrm>
            <a:off x="4774818" y="4133345"/>
            <a:ext cx="417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:= (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600" i="1" dirty="0"/>
              <a:t>x.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600" i="1" dirty="0"/>
              <a:t>y. 2 × x)</a:t>
            </a:r>
            <a:endParaRPr lang="en-CA" sz="3600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363D1-196A-EDF5-B0C4-8AED802E3448}"/>
              </a:ext>
            </a:extLst>
          </p:cNvPr>
          <p:cNvGrpSpPr/>
          <p:nvPr/>
        </p:nvGrpSpPr>
        <p:grpSpPr>
          <a:xfrm>
            <a:off x="507777" y="2451565"/>
            <a:ext cx="3008882" cy="1659368"/>
            <a:chOff x="677035" y="2125753"/>
            <a:chExt cx="4011843" cy="221249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4C18848-D04A-97A0-90F0-650933CEA468}"/>
                </a:ext>
              </a:extLst>
            </p:cNvPr>
            <p:cNvCxnSpPr/>
            <p:nvPr/>
          </p:nvCxnSpPr>
          <p:spPr>
            <a:xfrm flipV="1">
              <a:off x="2495693" y="3052583"/>
              <a:ext cx="2193185" cy="12856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4493D7-0E9D-EA00-8E4B-2AFAF7305E41}"/>
                </a:ext>
              </a:extLst>
            </p:cNvPr>
            <p:cNvSpPr txBox="1"/>
            <p:nvPr/>
          </p:nvSpPr>
          <p:spPr>
            <a:xfrm>
              <a:off x="677035" y="2125753"/>
              <a:ext cx="3637316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Should be statically distinguishable</a:t>
              </a:r>
              <a:endParaRPr lang="en-CA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93098-CFE0-780A-6397-B94A82D9E9A0}"/>
              </a:ext>
            </a:extLst>
          </p:cNvPr>
          <p:cNvGrpSpPr/>
          <p:nvPr/>
        </p:nvGrpSpPr>
        <p:grpSpPr>
          <a:xfrm>
            <a:off x="5143755" y="2540557"/>
            <a:ext cx="3939868" cy="1592788"/>
            <a:chOff x="6858340" y="2217964"/>
            <a:chExt cx="5253157" cy="21237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82CCBE-EA77-E2C4-7BE3-B86BD32E07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8340" y="3056020"/>
              <a:ext cx="2193185" cy="12856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DD3F1B-4FB9-DD92-5CFD-D2FEC0B41986}"/>
                </a:ext>
              </a:extLst>
            </p:cNvPr>
            <p:cNvSpPr txBox="1"/>
            <p:nvPr/>
          </p:nvSpPr>
          <p:spPr>
            <a:xfrm>
              <a:off x="8474181" y="2217964"/>
              <a:ext cx="363731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Should be dynamically indistinguishable</a:t>
              </a:r>
              <a:endParaRPr lang="en-CA" sz="24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A9FCC-6DA3-C8F1-9C5E-AED37AB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20</a:t>
            </a:fld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3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39"/>
    </mc:Choice>
    <mc:Fallback xmlns="">
      <p:transition spd="slow" advTm="69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Distinguishing Context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10DF0-FB2D-B3C2-C218-3FEA9CC4D88F}"/>
                  </a:ext>
                </a:extLst>
              </p:cNvPr>
              <p:cNvSpPr txBox="1"/>
              <p:nvPr/>
            </p:nvSpPr>
            <p:spPr>
              <a:xfrm>
                <a:off x="1085088" y="1389429"/>
                <a:ext cx="66357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𝑁𝑎𝑡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𝑉𝑒𝑐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𝑁𝑎𝑡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10DF0-FB2D-B3C2-C218-3FEA9CC4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88" y="1389429"/>
                <a:ext cx="6635701" cy="584775"/>
              </a:xfrm>
              <a:prstGeom prst="rect">
                <a:avLst/>
              </a:prstGeom>
              <a:blipFill>
                <a:blip r:embed="rId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32D2-45A7-8A35-F9A0-419058BD6D59}"/>
                  </a:ext>
                </a:extLst>
              </p:cNvPr>
              <p:cNvSpPr txBox="1"/>
              <p:nvPr/>
            </p:nvSpPr>
            <p:spPr>
              <a:xfrm>
                <a:off x="431825" y="2342712"/>
                <a:ext cx="29830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32D2-45A7-8A35-F9A0-419058BD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25" y="2342712"/>
                <a:ext cx="29830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6708A-01B9-D2AD-F28A-C8CFB81C3AFA}"/>
                  </a:ext>
                </a:extLst>
              </p:cNvPr>
              <p:cNvSpPr txBox="1"/>
              <p:nvPr/>
            </p:nvSpPr>
            <p:spPr>
              <a:xfrm>
                <a:off x="365837" y="2888841"/>
                <a:ext cx="29830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.2∗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6708A-01B9-D2AD-F28A-C8CFB81C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7" y="2888841"/>
                <a:ext cx="2983034" cy="584775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FEEE746-3193-3D54-6E07-98E8D8F8BF26}"/>
              </a:ext>
            </a:extLst>
          </p:cNvPr>
          <p:cNvGrpSpPr/>
          <p:nvPr/>
        </p:nvGrpSpPr>
        <p:grpSpPr>
          <a:xfrm>
            <a:off x="3348871" y="2522459"/>
            <a:ext cx="5522090" cy="777784"/>
            <a:chOff x="3339106" y="4888587"/>
            <a:chExt cx="5522090" cy="777784"/>
          </a:xfrm>
        </p:grpSpPr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80CC5040-7882-FF27-C94C-9B0E5BCA2A92}"/>
                </a:ext>
              </a:extLst>
            </p:cNvPr>
            <p:cNvSpPr/>
            <p:nvPr/>
          </p:nvSpPr>
          <p:spPr>
            <a:xfrm>
              <a:off x="4595394" y="4888587"/>
              <a:ext cx="4265802" cy="777784"/>
            </a:xfrm>
            <a:prstGeom prst="borderCallout1">
              <a:avLst>
                <a:gd name="adj1" fmla="val 19924"/>
                <a:gd name="adj2" fmla="val -29438"/>
                <a:gd name="adj3" fmla="val 50171"/>
                <a:gd name="adj4" fmla="val 2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400" dirty="0"/>
                <a:t>Statically indistinguishable</a:t>
              </a:r>
              <a:endParaRPr lang="en-US" sz="24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4EA03B-658E-F149-3A49-EF1E73A2B7FF}"/>
                </a:ext>
              </a:extLst>
            </p:cNvPr>
            <p:cNvCxnSpPr>
              <a:cxnSpLocks/>
              <a:stCxn id="18" idx="2"/>
              <a:endCxn id="13" idx="3"/>
            </p:cNvCxnSpPr>
            <p:nvPr/>
          </p:nvCxnSpPr>
          <p:spPr>
            <a:xfrm flipH="1">
              <a:off x="3339106" y="5277479"/>
              <a:ext cx="1256288" cy="26987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99B43A-F61F-5790-2F7C-CE48382E5BB3}"/>
                  </a:ext>
                </a:extLst>
              </p:cNvPr>
              <p:cNvSpPr txBox="1"/>
              <p:nvPr/>
            </p:nvSpPr>
            <p:spPr>
              <a:xfrm>
                <a:off x="950976" y="4062270"/>
                <a:ext cx="73883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320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(((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efl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</a:rPr>
                        <m:t>∷ ?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∷(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99B43A-F61F-5790-2F7C-CE48382E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4062270"/>
                <a:ext cx="7388352" cy="584775"/>
              </a:xfrm>
              <a:prstGeom prst="rect">
                <a:avLst/>
              </a:prstGeom>
              <a:blipFill>
                <a:blip r:embed="rId5"/>
                <a:stretch>
                  <a:fillRect l="-515" r="-1372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llout: Line 19">
                <a:extLst>
                  <a:ext uri="{FF2B5EF4-FFF2-40B4-BE49-F238E27FC236}">
                    <a16:creationId xmlns:a16="http://schemas.microsoft.com/office/drawing/2014/main" id="{7F180409-641F-7C70-746B-71535A0D053B}"/>
                  </a:ext>
                </a:extLst>
              </p:cNvPr>
              <p:cNvSpPr/>
              <p:nvPr/>
            </p:nvSpPr>
            <p:spPr>
              <a:xfrm>
                <a:off x="2130267" y="5364109"/>
                <a:ext cx="5590522" cy="992241"/>
              </a:xfrm>
              <a:prstGeom prst="borderCallout1">
                <a:avLst>
                  <a:gd name="adj1" fmla="val 1604"/>
                  <a:gd name="adj2" fmla="val 50846"/>
                  <a:gd name="adj3" fmla="val -78032"/>
                  <a:gd name="adj4" fmla="val 528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tx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Error violates static equiv.</a:t>
                </a:r>
              </a:p>
            </p:txBody>
          </p:sp>
        </mc:Choice>
        <mc:Fallback xmlns="">
          <p:sp>
            <p:nvSpPr>
              <p:cNvPr id="25" name="Callout: Line 19">
                <a:extLst>
                  <a:ext uri="{FF2B5EF4-FFF2-40B4-BE49-F238E27FC236}">
                    <a16:creationId xmlns:a16="http://schemas.microsoft.com/office/drawing/2014/main" id="{7F180409-641F-7C70-746B-71535A0D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67" y="5364109"/>
                <a:ext cx="5590522" cy="992241"/>
              </a:xfrm>
              <a:prstGeom prst="borderCallout1">
                <a:avLst>
                  <a:gd name="adj1" fmla="val 1604"/>
                  <a:gd name="adj2" fmla="val 50846"/>
                  <a:gd name="adj3" fmla="val -78032"/>
                  <a:gd name="adj4" fmla="val 52890"/>
                </a:avLst>
              </a:prstGeom>
              <a:blipFill>
                <a:blip r:embed="rId6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23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Problematic Consequence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B464D71-145C-269F-1309-B82D80CACE6C}"/>
                  </a:ext>
                </a:extLst>
              </p:cNvPr>
              <p:cNvSpPr/>
              <p:nvPr/>
            </p:nvSpPr>
            <p:spPr>
              <a:xfrm>
                <a:off x="661327" y="1885598"/>
                <a:ext cx="2666263" cy="18097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𝑟𝑒𝑓𝑙</m:t>
                    </m:r>
                  </m:oMath>
                </a14:m>
                <a:r>
                  <a:rPr lang="en-CA" sz="2400" dirty="0"/>
                  <a:t> is the only constructor</a:t>
                </a: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B464D71-145C-269F-1309-B82D80CA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7" y="1885598"/>
                <a:ext cx="2666263" cy="180970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9D731FE-093F-4768-C355-070456840CE5}"/>
              </a:ext>
            </a:extLst>
          </p:cNvPr>
          <p:cNvSpPr/>
          <p:nvPr/>
        </p:nvSpPr>
        <p:spPr>
          <a:xfrm>
            <a:off x="5465775" y="1885598"/>
            <a:ext cx="2666263" cy="180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</a:t>
            </a:r>
            <a:r>
              <a:rPr lang="en-CA" sz="2400" dirty="0" err="1"/>
              <a:t>radual</a:t>
            </a:r>
            <a:r>
              <a:rPr lang="en-CA" sz="2400" dirty="0"/>
              <a:t> guarantees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884604-215F-A353-8409-B77F2522166F}"/>
              </a:ext>
            </a:extLst>
          </p:cNvPr>
          <p:cNvSpPr/>
          <p:nvPr/>
        </p:nvSpPr>
        <p:spPr>
          <a:xfrm>
            <a:off x="2050115" y="4700875"/>
            <a:ext cx="4503085" cy="14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distinguish some observationally equivalent programs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651DC2-2ADC-0C70-3C8D-E527D8A9BE15}"/>
              </a:ext>
            </a:extLst>
          </p:cNvPr>
          <p:cNvSpPr txBox="1"/>
          <p:nvPr/>
        </p:nvSpPr>
        <p:spPr>
          <a:xfrm>
            <a:off x="4008234" y="2334843"/>
            <a:ext cx="388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/>
              <a:t>+</a:t>
            </a:r>
            <a:endParaRPr lang="en-CA" sz="5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6041D-2505-88F2-CC01-7550983CC9A5}"/>
              </a:ext>
            </a:extLst>
          </p:cNvPr>
          <p:cNvSpPr txBox="1"/>
          <p:nvPr/>
        </p:nvSpPr>
        <p:spPr>
          <a:xfrm>
            <a:off x="4008234" y="3746768"/>
            <a:ext cx="388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/>
              <a:t>=</a:t>
            </a:r>
            <a:endParaRPr lang="en-CA" sz="5600" dirty="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A6DECDF-24D3-A5A0-1B78-EDE653E34F6F}"/>
              </a:ext>
            </a:extLst>
          </p:cNvPr>
          <p:cNvSpPr/>
          <p:nvPr/>
        </p:nvSpPr>
        <p:spPr>
          <a:xfrm>
            <a:off x="900650" y="1697294"/>
            <a:ext cx="2186310" cy="21863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F89C198-3FE3-E1D8-D061-B54245FF0E73}"/>
              </a:ext>
            </a:extLst>
          </p:cNvPr>
          <p:cNvSpPr/>
          <p:nvPr/>
        </p:nvSpPr>
        <p:spPr>
          <a:xfrm>
            <a:off x="503302" y="4016451"/>
            <a:ext cx="2981006" cy="992241"/>
          </a:xfrm>
          <a:prstGeom prst="borderCallout1">
            <a:avLst>
              <a:gd name="adj1" fmla="val 708"/>
              <a:gd name="adj2" fmla="val 50622"/>
              <a:gd name="adj3" fmla="val -26961"/>
              <a:gd name="adj4" fmla="val 563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Make </a:t>
            </a:r>
            <a:r>
              <a:rPr lang="en-US" sz="2100" i="1" dirty="0" err="1">
                <a:solidFill>
                  <a:schemeClr val="tx1"/>
                </a:solidFill>
                <a:ea typeface="Fira Code" panose="020B0809050000020004" pitchFamily="49" charset="0"/>
              </a:rPr>
              <a:t>refl</a:t>
            </a:r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 NOT the only constructor!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ABC9A-3B05-EE2B-7068-BC6665EB0429}"/>
              </a:ext>
            </a:extLst>
          </p:cNvPr>
          <p:cNvSpPr txBox="1"/>
          <p:nvPr/>
        </p:nvSpPr>
        <p:spPr>
          <a:xfrm>
            <a:off x="1048512" y="1267968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Lennon-Bertrand et al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/>
      <p:bldP spid="19" grpId="0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Equality Witnesses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𝑟𝑒𝑓𝑙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not</a:t>
                </a:r>
                <a:r>
                  <a:rPr lang="en-GB" dirty="0"/>
                  <a:t> only constructor</a:t>
                </a:r>
              </a:p>
              <a:p>
                <a:pPr lvl="1"/>
                <a:r>
                  <a:rPr lang="en-GB" dirty="0"/>
                  <a:t>Dynamically track consistency info</a:t>
                </a:r>
              </a:p>
              <a:p>
                <a:r>
                  <a:rPr lang="en-GB" dirty="0"/>
                  <a:t>Consistency </a:t>
                </a:r>
                <a:r>
                  <a:rPr lang="en-GB" i="1" dirty="0"/>
                  <a:t>witness</a:t>
                </a:r>
              </a:p>
              <a:p>
                <a:pPr lvl="1"/>
                <a:r>
                  <a:rPr lang="en-GB" i="1" dirty="0"/>
                  <a:t>Spectrum</a:t>
                </a:r>
                <a:r>
                  <a:rPr lang="en-GB" dirty="0"/>
                  <a:t> of equality proofs</a:t>
                </a:r>
                <a:endParaRPr lang="en-GB" i="1" dirty="0"/>
              </a:p>
              <a:p>
                <a:pPr lvl="1"/>
                <a:r>
                  <a:rPr lang="en-GB" dirty="0"/>
                  <a:t>Value as precise as equated terms</a:t>
                </a:r>
              </a:p>
              <a:p>
                <a:pPr lvl="1"/>
                <a:r>
                  <a:rPr lang="en-GB" dirty="0"/>
                  <a:t>Composition operator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to combine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?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GB" dirty="0"/>
                  <a:t>witnessed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0A6D-25F3-332A-7C28-6D7680E9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D9405-8B5B-C9AA-AB43-803E1CFC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7EA61FD-8974-38B5-F064-F23520EEA540}"/>
              </a:ext>
            </a:extLst>
          </p:cNvPr>
          <p:cNvSpPr txBox="1">
            <a:spLocks/>
          </p:cNvSpPr>
          <p:nvPr/>
        </p:nvSpPr>
        <p:spPr>
          <a:xfrm>
            <a:off x="1480857" y="1635935"/>
            <a:ext cx="1701255" cy="9941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00">
                <a:solidFill>
                  <a:schemeClr val="tx1"/>
                </a:solidFill>
              </a:rPr>
              <a:t>Static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5B9898-BBD0-540B-C278-27FF897F6575}"/>
              </a:ext>
            </a:extLst>
          </p:cNvPr>
          <p:cNvSpPr txBox="1">
            <a:spLocks/>
          </p:cNvSpPr>
          <p:nvPr/>
        </p:nvSpPr>
        <p:spPr>
          <a:xfrm>
            <a:off x="6145306" y="1625613"/>
            <a:ext cx="18523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en-CA" sz="3300" dirty="0"/>
              <a:t>Gradual</a:t>
            </a:r>
            <a:endParaRPr lang="en-US" sz="3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BF0C2-5E46-C48A-FB3D-54F91188FB8C}"/>
              </a:ext>
            </a:extLst>
          </p:cNvPr>
          <p:cNvSpPr txBox="1"/>
          <p:nvPr/>
        </p:nvSpPr>
        <p:spPr>
          <a:xfrm>
            <a:off x="781610" y="2833856"/>
            <a:ext cx="353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constructor</a:t>
            </a:r>
          </a:p>
          <a:p>
            <a:r>
              <a:rPr lang="en-US" sz="3600" b="1" dirty="0"/>
              <a:t>	</a:t>
            </a:r>
            <a:r>
              <a:rPr lang="en-US" sz="3600" i="1" dirty="0" err="1"/>
              <a:t>refl</a:t>
            </a:r>
            <a:r>
              <a:rPr lang="en-US" sz="3600" i="1" dirty="0"/>
              <a:t> : x = x</a:t>
            </a:r>
            <a:endParaRPr lang="en-CA" sz="36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8FEBE-5565-BE50-22E5-79001225BD87}"/>
              </a:ext>
            </a:extLst>
          </p:cNvPr>
          <p:cNvSpPr txBox="1"/>
          <p:nvPr/>
        </p:nvSpPr>
        <p:spPr>
          <a:xfrm>
            <a:off x="5002306" y="2833855"/>
            <a:ext cx="373996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Family of constructors</a:t>
            </a:r>
            <a:endParaRPr lang="en-US" sz="2400" b="1" dirty="0"/>
          </a:p>
          <a:p>
            <a:r>
              <a:rPr lang="en-US" sz="3600" i="1" dirty="0"/>
              <a:t>	</a:t>
            </a:r>
            <a:r>
              <a:rPr lang="en-US" sz="3600" i="1" dirty="0" err="1"/>
              <a:t>refl</a:t>
            </a:r>
            <a:r>
              <a:rPr lang="en-US" sz="3600" i="1" dirty="0"/>
              <a:t>(w) : x = y</a:t>
            </a:r>
          </a:p>
          <a:p>
            <a:r>
              <a:rPr lang="en-US" sz="2100" dirty="0"/>
              <a:t>for any </a:t>
            </a:r>
            <a:r>
              <a:rPr lang="en-US" sz="2100" i="1" u="sng" dirty="0"/>
              <a:t>consistent</a:t>
            </a:r>
            <a:r>
              <a:rPr lang="en-US" sz="2100" dirty="0"/>
              <a:t> x, y</a:t>
            </a:r>
            <a:endParaRPr lang="en-US" sz="2100" b="1" u="sng" dirty="0"/>
          </a:p>
          <a:p>
            <a:endParaRPr lang="en-US" sz="3600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AC6DE-B672-C65B-54B0-CEEF1500CF81}"/>
              </a:ext>
            </a:extLst>
          </p:cNvPr>
          <p:cNvGrpSpPr/>
          <p:nvPr/>
        </p:nvGrpSpPr>
        <p:grpSpPr>
          <a:xfrm>
            <a:off x="2412425" y="4349601"/>
            <a:ext cx="3626142" cy="1936115"/>
            <a:chOff x="3216566" y="3893015"/>
            <a:chExt cx="4834856" cy="2581487"/>
          </a:xfrm>
        </p:grpSpPr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C198F95F-CC61-24AE-032C-238A5AE3768A}"/>
                </a:ext>
              </a:extLst>
            </p:cNvPr>
            <p:cNvSpPr/>
            <p:nvPr/>
          </p:nvSpPr>
          <p:spPr>
            <a:xfrm>
              <a:off x="4703694" y="3893015"/>
              <a:ext cx="3347728" cy="25814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/>
                <a:t>space of possible witnesses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B25FCC-5850-E68B-DB48-C0E19627072B}"/>
                </a:ext>
              </a:extLst>
            </p:cNvPr>
            <p:cNvSpPr txBox="1"/>
            <p:nvPr/>
          </p:nvSpPr>
          <p:spPr>
            <a:xfrm>
              <a:off x="5757446" y="3984562"/>
              <a:ext cx="738664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5EA989-2F74-69DF-0A1D-2592056984D4}"/>
                </a:ext>
              </a:extLst>
            </p:cNvPr>
            <p:cNvSpPr txBox="1"/>
            <p:nvPr/>
          </p:nvSpPr>
          <p:spPr>
            <a:xfrm>
              <a:off x="3216566" y="4757501"/>
              <a:ext cx="1582057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/>
                <a:t>w </a:t>
              </a:r>
              <a:r>
                <a:rPr lang="en-US" sz="3600" dirty="0"/>
                <a:t>∈</a:t>
              </a:r>
              <a:endParaRPr lang="en-CA" sz="3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E93F45-732E-FE7E-4B63-593C100BFEE4}"/>
              </a:ext>
            </a:extLst>
          </p:cNvPr>
          <p:cNvGrpSpPr/>
          <p:nvPr/>
        </p:nvGrpSpPr>
        <p:grpSpPr>
          <a:xfrm>
            <a:off x="6038567" y="4665098"/>
            <a:ext cx="1223303" cy="1379931"/>
            <a:chOff x="8051422" y="4183052"/>
            <a:chExt cx="1631071" cy="18399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99D633-1FC8-9126-4BAC-C76F14E3F9C1}"/>
                </a:ext>
              </a:extLst>
            </p:cNvPr>
            <p:cNvSpPr txBox="1"/>
            <p:nvPr/>
          </p:nvSpPr>
          <p:spPr>
            <a:xfrm>
              <a:off x="8100435" y="4183052"/>
              <a:ext cx="158205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⊑</a:t>
              </a:r>
              <a:r>
                <a:rPr lang="en-US" sz="3600" i="1" dirty="0"/>
                <a:t> x</a:t>
              </a:r>
              <a:endParaRPr lang="en-CA"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AE5101-EF4D-084E-76AA-B184D77151F7}"/>
                </a:ext>
              </a:extLst>
            </p:cNvPr>
            <p:cNvSpPr txBox="1"/>
            <p:nvPr/>
          </p:nvSpPr>
          <p:spPr>
            <a:xfrm>
              <a:off x="8051422" y="5161186"/>
              <a:ext cx="158205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⊑</a:t>
              </a:r>
              <a:r>
                <a:rPr lang="en-US" sz="3600" i="1" dirty="0"/>
                <a:t> y</a:t>
              </a:r>
              <a:endParaRPr lang="en-CA" sz="3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449843-2CDE-60ED-E7C1-BC28FEB32027}"/>
              </a:ext>
            </a:extLst>
          </p:cNvPr>
          <p:cNvSpPr txBox="1"/>
          <p:nvPr/>
        </p:nvSpPr>
        <p:spPr>
          <a:xfrm>
            <a:off x="694944" y="3913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10C6-2CAE-2950-08A3-AE976CE26381}"/>
              </a:ext>
            </a:extLst>
          </p:cNvPr>
          <p:cNvSpPr txBox="1"/>
          <p:nvPr/>
        </p:nvSpPr>
        <p:spPr>
          <a:xfrm>
            <a:off x="552516" y="2920573"/>
            <a:ext cx="353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static</a:t>
            </a:r>
          </a:p>
          <a:p>
            <a:r>
              <a:rPr lang="en-US" sz="3600" b="1" dirty="0"/>
              <a:t>  </a:t>
            </a:r>
            <a:r>
              <a:rPr lang="en-US" sz="3600" dirty="0" err="1"/>
              <a:t>refl</a:t>
            </a:r>
            <a:r>
              <a:rPr lang="en-US" sz="3600" dirty="0"/>
              <a:t>(x)</a:t>
            </a:r>
            <a:r>
              <a:rPr lang="en-US" sz="3600" i="1" dirty="0"/>
              <a:t> : x = x   </a:t>
            </a:r>
            <a:endParaRPr lang="en-CA" sz="3600" b="1" i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>
            <a:normAutofit/>
          </a:bodyPr>
          <a:lstStyle/>
          <a:p>
            <a:r>
              <a:rPr lang="en-CA" dirty="0"/>
              <a:t>Creating Equality Proofs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1C336-B3ED-DDD4-4B12-FD569101041C}"/>
              </a:ext>
            </a:extLst>
          </p:cNvPr>
          <p:cNvSpPr txBox="1"/>
          <p:nvPr/>
        </p:nvSpPr>
        <p:spPr>
          <a:xfrm>
            <a:off x="5392600" y="2920572"/>
            <a:ext cx="353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Witness</a:t>
            </a:r>
          </a:p>
          <a:p>
            <a:r>
              <a:rPr lang="en-US" sz="3600" b="1" dirty="0"/>
              <a:t>  ?</a:t>
            </a:r>
            <a:r>
              <a:rPr lang="en-US" sz="3600" i="1" dirty="0"/>
              <a:t> : x = y  </a:t>
            </a:r>
          </a:p>
          <a:p>
            <a:r>
              <a:rPr lang="en-US" sz="3600" i="1" dirty="0"/>
              <a:t>   </a:t>
            </a:r>
            <a:r>
              <a:rPr lang="en-CA" sz="3600" dirty="0"/>
              <a:t>⤳</a:t>
            </a:r>
            <a:r>
              <a:rPr lang="en-US" sz="3600" i="1" dirty="0"/>
              <a:t> </a:t>
            </a:r>
            <a:r>
              <a:rPr lang="en-US" sz="3600" i="1" dirty="0" err="1"/>
              <a:t>refl</a:t>
            </a:r>
            <a:r>
              <a:rPr lang="en-US" sz="3600" i="1" dirty="0"/>
              <a:t>(x </a:t>
            </a:r>
            <a:r>
              <a:rPr lang="en-US" sz="3600" dirty="0"/>
              <a:t>⊓</a:t>
            </a:r>
            <a:r>
              <a:rPr lang="en-US" sz="3600" i="1" dirty="0"/>
              <a:t> y) </a:t>
            </a:r>
            <a:endParaRPr lang="en-CA" sz="3600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7161F-ADBE-7C68-5200-2D43AAEDB225}"/>
              </a:ext>
            </a:extLst>
          </p:cNvPr>
          <p:cNvGrpSpPr/>
          <p:nvPr/>
        </p:nvGrpSpPr>
        <p:grpSpPr>
          <a:xfrm>
            <a:off x="3396743" y="3744920"/>
            <a:ext cx="2350514" cy="1867455"/>
            <a:chOff x="4703694" y="3984562"/>
            <a:chExt cx="3134019" cy="2489940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5B4BB0D5-BC36-FE61-9E00-1C8E393DFFBC}"/>
                </a:ext>
              </a:extLst>
            </p:cNvPr>
            <p:cNvSpPr/>
            <p:nvPr/>
          </p:nvSpPr>
          <p:spPr>
            <a:xfrm>
              <a:off x="4703694" y="4365009"/>
              <a:ext cx="3134019" cy="21094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/>
                <a:t>x ⊓ y</a:t>
              </a:r>
            </a:p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2D314A-5FD0-E8D6-3F05-FD253446F6A8}"/>
                </a:ext>
              </a:extLst>
            </p:cNvPr>
            <p:cNvSpPr txBox="1"/>
            <p:nvPr/>
          </p:nvSpPr>
          <p:spPr>
            <a:xfrm>
              <a:off x="5757446" y="3984562"/>
              <a:ext cx="738664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24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2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2"/>
    </mc:Choice>
    <mc:Fallback xmlns="">
      <p:transition spd="slow" advTm="36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26</a:t>
            </a:fld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>
            <a:normAutofit/>
          </a:bodyPr>
          <a:lstStyle/>
          <a:p>
            <a:r>
              <a:rPr lang="en-CA" dirty="0"/>
              <a:t>Transforming Equality Proofs</a:t>
            </a:r>
            <a:endParaRPr lang="en-US" dirty="0"/>
          </a:p>
        </p:txBody>
      </p:sp>
      <p:sp>
        <p:nvSpPr>
          <p:cNvPr id="2" name="Callout: Line 3">
            <a:extLst>
              <a:ext uri="{FF2B5EF4-FFF2-40B4-BE49-F238E27FC236}">
                <a16:creationId xmlns:a16="http://schemas.microsoft.com/office/drawing/2014/main" id="{6BB057C2-253E-7D94-1403-DC8AA96F4037}"/>
              </a:ext>
            </a:extLst>
          </p:cNvPr>
          <p:cNvSpPr/>
          <p:nvPr/>
        </p:nvSpPr>
        <p:spPr>
          <a:xfrm>
            <a:off x="565594" y="3066540"/>
            <a:ext cx="3471446" cy="778209"/>
          </a:xfrm>
          <a:prstGeom prst="borderCallout1">
            <a:avLst>
              <a:gd name="adj1" fmla="val 1470"/>
              <a:gd name="adj2" fmla="val 45083"/>
              <a:gd name="adj3" fmla="val -43648"/>
              <a:gd name="adj4" fmla="val 44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Cast between equality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F9E85-B8AB-36DE-A3F1-33B20DB289B7}"/>
              </a:ext>
            </a:extLst>
          </p:cNvPr>
          <p:cNvSpPr txBox="1"/>
          <p:nvPr/>
        </p:nvSpPr>
        <p:spPr>
          <a:xfrm>
            <a:off x="126509" y="2227207"/>
            <a:ext cx="502002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150" dirty="0" err="1"/>
              <a:t>refl</a:t>
            </a:r>
            <a:r>
              <a:rPr lang="en-CA" sz="3150" dirty="0"/>
              <a:t>(w) :: x ≡ y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71D54-D5B8-E998-B87D-3E92393D3E1E}"/>
              </a:ext>
            </a:extLst>
          </p:cNvPr>
          <p:cNvGrpSpPr/>
          <p:nvPr/>
        </p:nvGrpSpPr>
        <p:grpSpPr>
          <a:xfrm>
            <a:off x="3484149" y="3797400"/>
            <a:ext cx="2350514" cy="1995202"/>
            <a:chOff x="4820235" y="3984562"/>
            <a:chExt cx="3134019" cy="2660269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631BC5FC-F657-18F5-4AE0-DF8AC6B10B22}"/>
                </a:ext>
              </a:extLst>
            </p:cNvPr>
            <p:cNvSpPr/>
            <p:nvPr/>
          </p:nvSpPr>
          <p:spPr>
            <a:xfrm>
              <a:off x="4820235" y="4101484"/>
              <a:ext cx="3134019" cy="25433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/>
                <a:t>x ⊓ y</a:t>
              </a:r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x ⊓ y ⊓ z</a:t>
              </a:r>
            </a:p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E754E-1423-C931-AC1E-C79D4227F393}"/>
                </a:ext>
              </a:extLst>
            </p:cNvPr>
            <p:cNvSpPr txBox="1"/>
            <p:nvPr/>
          </p:nvSpPr>
          <p:spPr>
            <a:xfrm>
              <a:off x="5757446" y="3984562"/>
              <a:ext cx="738664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26EF00-78DC-78B1-B839-32DF03720AB9}"/>
              </a:ext>
            </a:extLst>
          </p:cNvPr>
          <p:cNvSpPr txBox="1"/>
          <p:nvPr/>
        </p:nvSpPr>
        <p:spPr>
          <a:xfrm>
            <a:off x="5029270" y="2246817"/>
            <a:ext cx="347144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150" dirty="0"/>
              <a:t> ⤳ </a:t>
            </a:r>
            <a:r>
              <a:rPr lang="en-CA" sz="3150" dirty="0" err="1"/>
              <a:t>refl</a:t>
            </a:r>
            <a:r>
              <a:rPr lang="en-CA" sz="3150" dirty="0"/>
              <a:t>(w ⊓ x ⊓ 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89142-CB1C-56E9-5105-D3006AFDF278}"/>
              </a:ext>
            </a:extLst>
          </p:cNvPr>
          <p:cNvSpPr txBox="1"/>
          <p:nvPr/>
        </p:nvSpPr>
        <p:spPr>
          <a:xfrm>
            <a:off x="4318084" y="4359923"/>
            <a:ext cx="553998" cy="43858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⊑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Callout: Line 15">
            <a:extLst>
              <a:ext uri="{FF2B5EF4-FFF2-40B4-BE49-F238E27FC236}">
                <a16:creationId xmlns:a16="http://schemas.microsoft.com/office/drawing/2014/main" id="{4B583B1B-DFE3-6DB3-2A3B-32D510793DC2}"/>
              </a:ext>
            </a:extLst>
          </p:cNvPr>
          <p:cNvSpPr/>
          <p:nvPr/>
        </p:nvSpPr>
        <p:spPr>
          <a:xfrm>
            <a:off x="5460324" y="3127748"/>
            <a:ext cx="3471446" cy="778209"/>
          </a:xfrm>
          <a:prstGeom prst="borderCallout1">
            <a:avLst>
              <a:gd name="adj1" fmla="val 1470"/>
              <a:gd name="adj2" fmla="val 45083"/>
              <a:gd name="adj3" fmla="val -53151"/>
              <a:gd name="adj4" fmla="val 2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Remembers x’, y’, and all previous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0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2"/>
    </mc:Choice>
    <mc:Fallback xmlns="">
      <p:transition spd="slow" advTm="36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200-607A-DE33-1605-7D4A20D5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Equality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2004B-EBBA-82A2-947B-F7D9F760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27</a:t>
            </a:fld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A42C5-9C8C-60D3-7C43-8B8DCF65F70F}"/>
              </a:ext>
            </a:extLst>
          </p:cNvPr>
          <p:cNvGrpSpPr/>
          <p:nvPr/>
        </p:nvGrpSpPr>
        <p:grpSpPr>
          <a:xfrm>
            <a:off x="1829570" y="2439048"/>
            <a:ext cx="4770023" cy="624296"/>
            <a:chOff x="79024" y="4463426"/>
            <a:chExt cx="4857915" cy="8323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5AB3D1-F389-3268-79EE-0A59D3C10167}"/>
                </a:ext>
              </a:extLst>
            </p:cNvPr>
            <p:cNvSpPr txBox="1"/>
            <p:nvPr/>
          </p:nvSpPr>
          <p:spPr>
            <a:xfrm>
              <a:off x="79024" y="4680267"/>
              <a:ext cx="130645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P</a:t>
              </a:r>
              <a:r>
                <a:rPr lang="en-US" sz="24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(x)</a:t>
              </a:r>
              <a:endPara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89014D-5523-2D27-2982-41B78473E878}"/>
                </a:ext>
              </a:extLst>
            </p:cNvPr>
            <p:cNvSpPr txBox="1"/>
            <p:nvPr/>
          </p:nvSpPr>
          <p:spPr>
            <a:xfrm>
              <a:off x="3630487" y="4680266"/>
              <a:ext cx="130645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P</a:t>
              </a:r>
              <a:r>
                <a:rPr lang="en-US" sz="24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(y)</a:t>
              </a:r>
              <a:endPara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5D9F49-4207-D581-0059-E8B65A78D51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1385476" y="4988043"/>
              <a:ext cx="2245011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7128D0-17E3-B5E6-B147-31FF6D2BA6AB}"/>
                </a:ext>
              </a:extLst>
            </p:cNvPr>
            <p:cNvSpPr txBox="1"/>
            <p:nvPr/>
          </p:nvSpPr>
          <p:spPr>
            <a:xfrm>
              <a:off x="1434022" y="4463426"/>
              <a:ext cx="24855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transport(</a:t>
              </a:r>
              <a:r>
                <a:rPr lang="en-US" sz="105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eq : x = y</a:t>
              </a:r>
              <a:r>
                <a:rPr lang="en-US" sz="105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)</a:t>
              </a:r>
              <a:endParaRPr lang="en-CA" sz="105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489218-6052-FEC7-AF78-E2B4F14BD6AA}"/>
              </a:ext>
            </a:extLst>
          </p:cNvPr>
          <p:cNvGrpSpPr/>
          <p:nvPr/>
        </p:nvGrpSpPr>
        <p:grpSpPr>
          <a:xfrm>
            <a:off x="176388" y="3076428"/>
            <a:ext cx="3591767" cy="1723587"/>
            <a:chOff x="235183" y="2958904"/>
            <a:chExt cx="4789023" cy="22981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5C8DB8-0F73-AF2C-1085-8E6060D021FD}"/>
                </a:ext>
              </a:extLst>
            </p:cNvPr>
            <p:cNvGrpSpPr/>
            <p:nvPr/>
          </p:nvGrpSpPr>
          <p:grpSpPr>
            <a:xfrm>
              <a:off x="235183" y="4426969"/>
              <a:ext cx="4789023" cy="830052"/>
              <a:chOff x="167708" y="4465770"/>
              <a:chExt cx="4789023" cy="83005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D30979-816E-1543-0BF0-34F916389D3F}"/>
                  </a:ext>
                </a:extLst>
              </p:cNvPr>
              <p:cNvSpPr txBox="1"/>
              <p:nvPr/>
            </p:nvSpPr>
            <p:spPr>
              <a:xfrm>
                <a:off x="167708" y="4680268"/>
                <a:ext cx="1306452" cy="615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P</a:t>
                </a:r>
                <a:r>
                  <a:rPr lang="en-US" sz="2400" dirty="0">
                    <a:solidFill>
                      <a:srgbClr val="268BD2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(x)</a:t>
                </a:r>
                <a:endParaRPr lang="en-US" sz="24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A552E5-30E9-F80A-E584-481700E637C3}"/>
                  </a:ext>
                </a:extLst>
              </p:cNvPr>
              <p:cNvSpPr txBox="1"/>
              <p:nvPr/>
            </p:nvSpPr>
            <p:spPr>
              <a:xfrm>
                <a:off x="3650279" y="4680266"/>
                <a:ext cx="1306452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P</a:t>
                </a:r>
                <a:r>
                  <a:rPr lang="en-US" sz="2400" dirty="0">
                    <a:solidFill>
                      <a:srgbClr val="268BD2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(x)</a:t>
                </a:r>
                <a:endParaRPr lang="en-US" sz="24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675A321-F9BD-71FC-CF23-0DB05201C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87" y="4972653"/>
                <a:ext cx="163736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71967-0F09-FF77-9E86-0EA47D40264D}"/>
                  </a:ext>
                </a:extLst>
              </p:cNvPr>
              <p:cNvSpPr txBox="1"/>
              <p:nvPr/>
            </p:nvSpPr>
            <p:spPr>
              <a:xfrm>
                <a:off x="1434021" y="4465770"/>
                <a:ext cx="2397750" cy="338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transport(</a:t>
                </a:r>
                <a:r>
                  <a:rPr lang="en-US" sz="1050" dirty="0" err="1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refl</a:t>
                </a:r>
                <a:r>
                  <a:rPr lang="en-US" sz="105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  <a:endParaRPr lang="en-CA" sz="1050" dirty="0"/>
              </a:p>
            </p:txBody>
          </p:sp>
        </p:grp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CB56A54D-233D-F0CA-863F-88D4455CF91D}"/>
                </a:ext>
              </a:extLst>
            </p:cNvPr>
            <p:cNvSpPr txBox="1">
              <a:spLocks/>
            </p:cNvSpPr>
            <p:nvPr/>
          </p:nvSpPr>
          <p:spPr>
            <a:xfrm>
              <a:off x="1565710" y="2958904"/>
              <a:ext cx="1824318" cy="1325563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Fira Sans Medium" panose="020B0603050000020004" pitchFamily="34" charset="0"/>
                  <a:ea typeface="+mj-ea"/>
                  <a:cs typeface="+mj-cs"/>
                </a:defRPr>
              </a:lvl1pPr>
            </a:lstStyle>
            <a:p>
              <a:r>
                <a:rPr lang="en-CA" sz="3300" dirty="0"/>
                <a:t>Static</a:t>
              </a:r>
              <a:endParaRPr lang="en-US" sz="3300" dirty="0"/>
            </a:p>
          </p:txBody>
        </p:sp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BD5F0E9-2D70-E4E4-55F8-DBEFAF62D887}"/>
              </a:ext>
            </a:extLst>
          </p:cNvPr>
          <p:cNvSpPr/>
          <p:nvPr/>
        </p:nvSpPr>
        <p:spPr>
          <a:xfrm>
            <a:off x="2953100" y="4641574"/>
            <a:ext cx="2522964" cy="1256783"/>
          </a:xfrm>
          <a:prstGeom prst="cloudCallout">
            <a:avLst>
              <a:gd name="adj1" fmla="val 76520"/>
              <a:gd name="adj2" fmla="val -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Retains</a:t>
            </a:r>
          </a:p>
          <a:p>
            <a:pPr algn="ctr"/>
            <a:r>
              <a:rPr lang="en-US" sz="2100" dirty="0"/>
              <a:t>info from witness</a:t>
            </a:r>
            <a:endParaRPr lang="en-CA" sz="2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61018-1A90-346B-4F69-5CAEA2FC63EF}"/>
              </a:ext>
            </a:extLst>
          </p:cNvPr>
          <p:cNvGrpSpPr/>
          <p:nvPr/>
        </p:nvGrpSpPr>
        <p:grpSpPr>
          <a:xfrm>
            <a:off x="5016078" y="3066106"/>
            <a:ext cx="3571597" cy="2459202"/>
            <a:chOff x="6688104" y="2945141"/>
            <a:chExt cx="4762129" cy="32789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B44798-FA11-8BD5-97B7-2EA027ECA0E3}"/>
                </a:ext>
              </a:extLst>
            </p:cNvPr>
            <p:cNvGrpSpPr/>
            <p:nvPr/>
          </p:nvGrpSpPr>
          <p:grpSpPr>
            <a:xfrm>
              <a:off x="6688104" y="2945141"/>
              <a:ext cx="4762129" cy="3278936"/>
              <a:chOff x="6688104" y="2945141"/>
              <a:chExt cx="4762129" cy="327893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A3B4BBA-8EFE-2E63-7D26-083F9EEFC80C}"/>
                  </a:ext>
                </a:extLst>
              </p:cNvPr>
              <p:cNvGrpSpPr/>
              <p:nvPr/>
            </p:nvGrpSpPr>
            <p:grpSpPr>
              <a:xfrm>
                <a:off x="6688104" y="4302719"/>
                <a:ext cx="4762129" cy="1921358"/>
                <a:chOff x="194602" y="4465770"/>
                <a:chExt cx="4762129" cy="192135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9B1AC-DE62-645C-D8B1-F8701C5AA997}"/>
                    </a:ext>
                  </a:extLst>
                </p:cNvPr>
                <p:cNvSpPr txBox="1"/>
                <p:nvPr/>
              </p:nvSpPr>
              <p:spPr>
                <a:xfrm>
                  <a:off x="194602" y="4680267"/>
                  <a:ext cx="1306452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2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(x)</a:t>
                  </a:r>
                  <a:endParaRPr lang="en-US" sz="24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FA505B-9B16-8AFB-5B8D-30572AEF4896}"/>
                    </a:ext>
                  </a:extLst>
                </p:cNvPr>
                <p:cNvSpPr txBox="1"/>
                <p:nvPr/>
              </p:nvSpPr>
              <p:spPr>
                <a:xfrm>
                  <a:off x="3650279" y="4680266"/>
                  <a:ext cx="1306452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2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(y)</a:t>
                  </a:r>
                  <a:endParaRPr lang="en-US" sz="24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91ABC5-8C1E-4541-3811-AA6381AA56DE}"/>
                    </a:ext>
                  </a:extLst>
                </p:cNvPr>
                <p:cNvSpPr txBox="1"/>
                <p:nvPr/>
              </p:nvSpPr>
              <p:spPr>
                <a:xfrm>
                  <a:off x="1434022" y="4465770"/>
                  <a:ext cx="2238091" cy="3385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5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transport(</a:t>
                  </a:r>
                  <a:r>
                    <a:rPr lang="en-US" sz="1050" dirty="0" err="1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refl</a:t>
                  </a:r>
                  <a:r>
                    <a:rPr lang="en-US" sz="105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(w)</a:t>
                  </a:r>
                  <a:r>
                    <a:rPr lang="en-US" sz="105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)</a:t>
                  </a:r>
                  <a:endParaRPr lang="en-CA" sz="105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373A511-B575-A044-0A90-D3DCE7BC2AF6}"/>
                    </a:ext>
                  </a:extLst>
                </p:cNvPr>
                <p:cNvSpPr txBox="1"/>
                <p:nvPr/>
              </p:nvSpPr>
              <p:spPr>
                <a:xfrm>
                  <a:off x="1761034" y="5771575"/>
                  <a:ext cx="1306452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2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(w)</a:t>
                  </a:r>
                  <a:endParaRPr lang="en-US" sz="24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B16023A-9688-1EF3-EA42-4B1BD9E55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5382" y="5208815"/>
                  <a:ext cx="653226" cy="689414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46E78A-BF86-4D03-448E-C246C30D8560}"/>
                    </a:ext>
                  </a:extLst>
                </p:cNvPr>
                <p:cNvSpPr txBox="1"/>
                <p:nvPr/>
              </p:nvSpPr>
              <p:spPr>
                <a:xfrm>
                  <a:off x="704958" y="5402243"/>
                  <a:ext cx="69078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Cast</a:t>
                  </a:r>
                  <a:endParaRPr lang="en-CA" sz="13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53AA75-D31D-C73B-AFC5-33B6B7FAE5A4}"/>
                    </a:ext>
                  </a:extLst>
                </p:cNvPr>
                <p:cNvSpPr txBox="1"/>
                <p:nvPr/>
              </p:nvSpPr>
              <p:spPr>
                <a:xfrm>
                  <a:off x="3547420" y="5402243"/>
                  <a:ext cx="69078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Cast</a:t>
                  </a:r>
                  <a:endParaRPr lang="en-CA" sz="1350" dirty="0"/>
                </a:p>
              </p:txBody>
            </p:sp>
          </p:grp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5647AFDB-9DCD-02EB-4171-D73C8E612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4975" y="2945141"/>
                <a:ext cx="2469776" cy="1325563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Fira Sans Medium" panose="020B06030500000200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CA" sz="3300" dirty="0"/>
                  <a:t>Gradual</a:t>
                </a:r>
                <a:endParaRPr lang="en-US" sz="33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A739CF-1C92-67A3-850F-32AAFABB3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4876" y="5045764"/>
              <a:ext cx="653226" cy="6894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01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03"/>
    </mc:Choice>
    <mc:Fallback xmlns="">
      <p:transition spd="slow" advTm="6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OTT Again?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“Dynamic” version of Observational Type Theory</a:t>
            </a:r>
          </a:p>
          <a:p>
            <a:pPr lvl="1"/>
            <a:r>
              <a:rPr lang="en-US" dirty="0"/>
              <a:t>transport has computational content</a:t>
            </a:r>
          </a:p>
          <a:p>
            <a:pPr lvl="1"/>
            <a:r>
              <a:rPr lang="en-US" dirty="0"/>
              <a:t>Type-directed </a:t>
            </a:r>
            <a:r>
              <a:rPr lang="en-US" dirty="0" err="1"/>
              <a:t>defn</a:t>
            </a:r>
            <a:r>
              <a:rPr lang="en-US" dirty="0"/>
              <a:t>. of equality</a:t>
            </a:r>
          </a:p>
          <a:p>
            <a:pPr lvl="1"/>
            <a:r>
              <a:rPr lang="en-US" dirty="0"/>
              <a:t>Gradual version of K, </a:t>
            </a:r>
            <a:r>
              <a:rPr lang="en-US" dirty="0" err="1"/>
              <a:t>funext</a:t>
            </a:r>
            <a:endParaRPr lang="en-US" dirty="0"/>
          </a:p>
          <a:p>
            <a:r>
              <a:rPr lang="en-US" dirty="0"/>
              <a:t>Hope to make connection deeper in future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Back to Our 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29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704175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</a:t>
            </a:r>
            <a:r>
              <a:rPr lang="en-US" sz="2400" b="1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5A844-F208-5FDB-072E-DE7747FE614B}"/>
              </a:ext>
            </a:extLst>
          </p:cNvPr>
          <p:cNvSpPr/>
          <p:nvPr/>
        </p:nvSpPr>
        <p:spPr>
          <a:xfrm>
            <a:off x="5441702" y="2083960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8D447-9166-550E-8439-D25DE4502B64}"/>
              </a:ext>
            </a:extLst>
          </p:cNvPr>
          <p:cNvSpPr/>
          <p:nvPr/>
        </p:nvSpPr>
        <p:spPr>
          <a:xfrm>
            <a:off x="5955669" y="4972240"/>
            <a:ext cx="336202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61175D9-5AD9-1CA2-FCAB-CEA82CD5710B}"/>
              </a:ext>
            </a:extLst>
          </p:cNvPr>
          <p:cNvSpPr/>
          <p:nvPr/>
        </p:nvSpPr>
        <p:spPr>
          <a:xfrm>
            <a:off x="1127040" y="1145231"/>
            <a:ext cx="4084351" cy="547111"/>
          </a:xfrm>
          <a:prstGeom prst="borderCallout1">
            <a:avLst>
              <a:gd name="adj1" fmla="val 99734"/>
              <a:gd name="adj2" fmla="val 50852"/>
              <a:gd name="adj3" fmla="val 170097"/>
              <a:gd name="adj4" fmla="val 109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Keep desired invariant in types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B3B3E72-7F6F-7D6D-5445-826FFA063EDC}"/>
              </a:ext>
            </a:extLst>
          </p:cNvPr>
          <p:cNvSpPr/>
          <p:nvPr/>
        </p:nvSpPr>
        <p:spPr>
          <a:xfrm>
            <a:off x="1066310" y="5546671"/>
            <a:ext cx="2981006" cy="992241"/>
          </a:xfrm>
          <a:prstGeom prst="borderCallout1">
            <a:avLst>
              <a:gd name="adj1" fmla="val 51982"/>
              <a:gd name="adj2" fmla="val 99516"/>
              <a:gd name="adj3" fmla="val -27654"/>
              <a:gd name="adj4" fmla="val 168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? as proof</a:t>
            </a:r>
          </a:p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Track at runtime to catch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7FE4-738B-6F7E-3C33-8AA7E0FE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94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Buggy Quicksort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5E19-A77C-3F42-C0B8-9FC091E3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3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0401B-5B57-8B49-6DC5-C532E0672EE8}"/>
              </a:ext>
            </a:extLst>
          </p:cNvPr>
          <p:cNvSpPr txBox="1"/>
          <p:nvPr/>
        </p:nvSpPr>
        <p:spPr>
          <a:xfrm>
            <a:off x="190550" y="2001444"/>
            <a:ext cx="6470786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</a:t>
            </a:r>
          </a:p>
        </p:txBody>
      </p:sp>
      <p:pic>
        <p:nvPicPr>
          <p:cNvPr id="5" name="Graphic 4" descr="Bug under magnifying glass with solid fill">
            <a:extLst>
              <a:ext uri="{FF2B5EF4-FFF2-40B4-BE49-F238E27FC236}">
                <a16:creationId xmlns:a16="http://schemas.microsoft.com/office/drawing/2014/main" id="{7DE5CF59-F6F9-2117-A9C7-EC92A4EBF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26014" y="158777"/>
            <a:ext cx="1389712" cy="13897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B8598-E1B0-84D1-2EE3-39287793259E}"/>
              </a:ext>
            </a:extLst>
          </p:cNvPr>
          <p:cNvSpPr/>
          <p:nvPr/>
        </p:nvSpPr>
        <p:spPr>
          <a:xfrm>
            <a:off x="5008213" y="4567616"/>
            <a:ext cx="958010" cy="4341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155E2D5-B7D0-50C8-C3DD-D620D3E3CDD4}"/>
              </a:ext>
            </a:extLst>
          </p:cNvPr>
          <p:cNvSpPr/>
          <p:nvPr/>
        </p:nvSpPr>
        <p:spPr>
          <a:xfrm>
            <a:off x="3521752" y="2634432"/>
            <a:ext cx="2548238" cy="1310207"/>
          </a:xfrm>
          <a:prstGeom prst="cloudCallout">
            <a:avLst>
              <a:gd name="adj1" fmla="val 11711"/>
              <a:gd name="adj2" fmla="val 8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Removes duplicates!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109D2-09A3-87DE-1C56-3F9C5D884061}"/>
              </a:ext>
            </a:extLst>
          </p:cNvPr>
          <p:cNvSpPr/>
          <p:nvPr/>
        </p:nvSpPr>
        <p:spPr>
          <a:xfrm>
            <a:off x="6442051" y="2475940"/>
            <a:ext cx="2627385" cy="138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[9, 8, 9]</a:t>
            </a:r>
          </a:p>
          <a:p>
            <a:r>
              <a:rPr lang="en-US" sz="21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 [8,9]</a:t>
            </a:r>
            <a:endParaRPr lang="en-US" sz="2100" dirty="0">
              <a:solidFill>
                <a:schemeClr val="bg2">
                  <a:lumMod val="10000"/>
                </a:schemeClr>
              </a:solidFill>
              <a:ea typeface="Fira Code" panose="020B0809050000020004" pitchFamily="49" charset="0"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2457FF1-DA83-5694-7339-C0193FF2754D}"/>
              </a:ext>
            </a:extLst>
          </p:cNvPr>
          <p:cNvSpPr/>
          <p:nvPr/>
        </p:nvSpPr>
        <p:spPr>
          <a:xfrm>
            <a:off x="6792446" y="4076417"/>
            <a:ext cx="2213743" cy="1310207"/>
          </a:xfrm>
          <a:prstGeom prst="cloudCallout">
            <a:avLst>
              <a:gd name="adj1" fmla="val -954"/>
              <a:gd name="adj2" fmla="val -86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Silently incorrect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8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6C4E-6E06-F8B4-3423-4F775F52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8F9C-8F6D-C2B3-D00C-6D62E4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1484-33BF-0508-E18F-557EBC970692}"/>
              </a:ext>
            </a:extLst>
          </p:cNvPr>
          <p:cNvSpPr txBox="1"/>
          <p:nvPr/>
        </p:nvSpPr>
        <p:spPr>
          <a:xfrm>
            <a:off x="1580322" y="2427927"/>
            <a:ext cx="5983357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[9, 8, 9]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1ABB9-19E2-7D52-FBBD-50BE6E4B845A}"/>
              </a:ext>
            </a:extLst>
          </p:cNvPr>
          <p:cNvSpPr txBox="1"/>
          <p:nvPr/>
        </p:nvSpPr>
        <p:spPr>
          <a:xfrm>
            <a:off x="1580322" y="3354119"/>
            <a:ext cx="5983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lower := [8]    </a:t>
            </a:r>
          </a:p>
          <a:p>
            <a:pPr algn="ctr"/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higher := []</a:t>
            </a:r>
          </a:p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returns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([8, 9], </a:t>
            </a:r>
            <a:r>
              <a:rPr lang="en-US" sz="24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  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69C4820-0417-7886-099C-D04D42374E08}"/>
              </a:ext>
            </a:extLst>
          </p:cNvPr>
          <p:cNvSpPr/>
          <p:nvPr/>
        </p:nvSpPr>
        <p:spPr>
          <a:xfrm>
            <a:off x="779381" y="4775634"/>
            <a:ext cx="1903948" cy="444282"/>
          </a:xfrm>
          <a:prstGeom prst="borderCallout1">
            <a:avLst>
              <a:gd name="adj1" fmla="val 182"/>
              <a:gd name="adj2" fmla="val 79495"/>
              <a:gd name="adj3" fmla="val -125140"/>
              <a:gd name="adj4" fmla="val 2632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 2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3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</a:t>
            </a:r>
            <a:endParaRPr lang="en-US" sz="2400" b="1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3D45F-55F1-8729-BFDE-9CCA0789CD79}"/>
              </a:ext>
            </a:extLst>
          </p:cNvPr>
          <p:cNvCxnSpPr>
            <a:cxnSpLocks/>
          </p:cNvCxnSpPr>
          <p:nvPr/>
        </p:nvCxnSpPr>
        <p:spPr>
          <a:xfrm>
            <a:off x="4462196" y="2866509"/>
            <a:ext cx="0" cy="505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50F710-B1DC-5FA4-74B4-6B3EE013FD91}"/>
              </a:ext>
            </a:extLst>
          </p:cNvPr>
          <p:cNvGrpSpPr/>
          <p:nvPr/>
        </p:nvGrpSpPr>
        <p:grpSpPr>
          <a:xfrm>
            <a:off x="2683328" y="4775634"/>
            <a:ext cx="2743200" cy="444282"/>
            <a:chOff x="3577771" y="5645426"/>
            <a:chExt cx="3657600" cy="5923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FAF0C-6923-9206-EFD0-4DDCE6B177D2}"/>
                </a:ext>
              </a:extLst>
            </p:cNvPr>
            <p:cNvCxnSpPr>
              <a:cxnSpLocks/>
              <a:stCxn id="10" idx="0"/>
              <a:endCxn id="6" idx="1"/>
            </p:cNvCxnSpPr>
            <p:nvPr/>
          </p:nvCxnSpPr>
          <p:spPr>
            <a:xfrm>
              <a:off x="3577771" y="5941614"/>
              <a:ext cx="153851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99ADB-DC62-3B23-611D-3A86B1F1DAF6}"/>
                </a:ext>
              </a:extLst>
            </p:cNvPr>
            <p:cNvSpPr/>
            <p:nvPr/>
          </p:nvSpPr>
          <p:spPr>
            <a:xfrm>
              <a:off x="5116285" y="5645426"/>
              <a:ext cx="2119086" cy="59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err="1">
                  <a:solidFill>
                    <a:srgbClr val="268BD2"/>
                  </a:solidFill>
                  <a:ea typeface="Fira Code" panose="020B0809050000020004" pitchFamily="49" charset="0"/>
                </a:rPr>
                <a:t>refl</a:t>
              </a:r>
              <a:r>
                <a:rPr lang="en-US" sz="24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(2 </a:t>
              </a:r>
              <a:r>
                <a:rPr lang="en-US" sz="2400" dirty="0">
                  <a:solidFill>
                    <a:srgbClr val="268BD2"/>
                  </a:solidFill>
                  <a:ea typeface="Fira Code" panose="020B0809050000020004" pitchFamily="49" charset="0"/>
                </a:rPr>
                <a:t>⊓</a:t>
              </a:r>
              <a:r>
                <a:rPr lang="en-US" sz="24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 3)</a:t>
              </a:r>
              <a:endParaRPr lang="en-US" sz="2400" i="1" dirty="0">
                <a:solidFill>
                  <a:srgbClr val="657B83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AE6A0E-4983-737C-D408-7C4FA137CF42}"/>
              </a:ext>
            </a:extLst>
          </p:cNvPr>
          <p:cNvGrpSpPr/>
          <p:nvPr/>
        </p:nvGrpSpPr>
        <p:grpSpPr>
          <a:xfrm>
            <a:off x="5426528" y="4775634"/>
            <a:ext cx="2767695" cy="444282"/>
            <a:chOff x="7235371" y="5645426"/>
            <a:chExt cx="3690260" cy="5923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E47A91-68EA-C7D8-5023-6B02B51AA074}"/>
                </a:ext>
              </a:extLst>
            </p:cNvPr>
            <p:cNvSpPr/>
            <p:nvPr/>
          </p:nvSpPr>
          <p:spPr>
            <a:xfrm>
              <a:off x="8806545" y="5645426"/>
              <a:ext cx="2119086" cy="59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err="1">
                  <a:solidFill>
                    <a:srgbClr val="268BD2"/>
                  </a:solidFill>
                  <a:ea typeface="Fira Code" panose="020B0809050000020004" pitchFamily="49" charset="0"/>
                </a:rPr>
                <a:t>refl</a:t>
              </a:r>
              <a:r>
                <a:rPr lang="en-US" sz="24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(error)</a:t>
              </a:r>
              <a:endParaRPr lang="en-US" sz="2400" i="1" dirty="0">
                <a:solidFill>
                  <a:srgbClr val="657B83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D6720-BD86-2F5B-6DF1-36EE637A2932}"/>
                </a:ext>
              </a:extLst>
            </p:cNvPr>
            <p:cNvCxnSpPr>
              <a:cxnSpLocks/>
            </p:cNvCxnSpPr>
            <p:nvPr/>
          </p:nvCxnSpPr>
          <p:spPr>
            <a:xfrm>
              <a:off x="7235371" y="5941614"/>
              <a:ext cx="155302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AF74043-D5E4-D3E9-8F4D-447EB74BCD3C}"/>
              </a:ext>
            </a:extLst>
          </p:cNvPr>
          <p:cNvSpPr/>
          <p:nvPr/>
        </p:nvSpPr>
        <p:spPr>
          <a:xfrm>
            <a:off x="6380605" y="2529863"/>
            <a:ext cx="2570890" cy="18253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Goal was impossible to prove</a:t>
            </a:r>
            <a:endParaRPr lang="en-CA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65"/>
    </mc:Choice>
    <mc:Fallback xmlns="">
      <p:transition spd="slow" advTm="3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87F3-25C3-3884-B048-651988D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Safety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DCCB4-36B9-FA5A-DAD3-F992E22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/>
              <p:nvPr/>
            </p:nvSpPr>
            <p:spPr>
              <a:xfrm>
                <a:off x="638250" y="1520454"/>
                <a:ext cx="8048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0" y="1520454"/>
                <a:ext cx="8048550" cy="369332"/>
              </a:xfrm>
              <a:prstGeom prst="rect">
                <a:avLst/>
              </a:prstGeom>
              <a:blipFill>
                <a:blip r:embed="rId2"/>
                <a:stretch>
                  <a:fillRect l="-789" t="-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92B98-6B16-B22C-1267-DFA86240378E}"/>
                  </a:ext>
                </a:extLst>
              </p:cNvPr>
              <p:cNvSpPr txBox="1"/>
              <p:nvPr/>
            </p:nvSpPr>
            <p:spPr>
              <a:xfrm>
                <a:off x="391496" y="2234583"/>
                <a:ext cx="83610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𝑎𝑘𝑒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92B98-6B16-B22C-1267-DFA862403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96" y="2234583"/>
                <a:ext cx="8361007" cy="369332"/>
              </a:xfrm>
              <a:prstGeom prst="rect">
                <a:avLst/>
              </a:prstGeom>
              <a:blipFill>
                <a:blip r:embed="rId3"/>
                <a:stretch>
                  <a:fillRect t="-6897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FC28FE-DD9B-E23D-191A-BFFF542C9250}"/>
                  </a:ext>
                </a:extLst>
              </p:cNvPr>
              <p:cNvSpPr txBox="1"/>
              <p:nvPr/>
            </p:nvSpPr>
            <p:spPr>
              <a:xfrm>
                <a:off x="2217974" y="3051874"/>
                <a:ext cx="443300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′,′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𝑟𝑒𝑓𝑙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∷2≡ ?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FC28FE-DD9B-E23D-191A-BFFF542C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74" y="3051874"/>
                <a:ext cx="4433008" cy="738664"/>
              </a:xfrm>
              <a:prstGeom prst="rect">
                <a:avLst/>
              </a:prstGeom>
              <a:blipFill>
                <a:blip r:embed="rId4"/>
                <a:stretch>
                  <a:fillRect t="-5085" r="-286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342A3-82E2-89E2-7693-94660B10337D}"/>
                  </a:ext>
                </a:extLst>
              </p:cNvPr>
              <p:cNvSpPr txBox="1"/>
              <p:nvPr/>
            </p:nvSpPr>
            <p:spPr>
              <a:xfrm>
                <a:off x="1912442" y="4334780"/>
                <a:ext cx="50440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𝐶𝑜𝑛𝑠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?,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𝑟𝑒𝑓𝑙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∷1+?≡ ?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342A3-82E2-89E2-7693-94660B10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42" y="4334780"/>
                <a:ext cx="5044073" cy="738664"/>
              </a:xfrm>
              <a:prstGeom prst="rect">
                <a:avLst/>
              </a:prstGeom>
              <a:blipFill>
                <a:blip r:embed="rId5"/>
                <a:stretch>
                  <a:fillRect t="-5085" r="-251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2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87F3-25C3-3884-B048-651988D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Safety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DCCB4-36B9-FA5A-DAD3-F992E22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/>
              <p:nvPr/>
            </p:nvSpPr>
            <p:spPr>
              <a:xfrm>
                <a:off x="2658436" y="1722473"/>
                <a:ext cx="3150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3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36" y="1722473"/>
                <a:ext cx="3150799" cy="369332"/>
              </a:xfrm>
              <a:prstGeom prst="rect">
                <a:avLst/>
              </a:prstGeom>
              <a:blipFill>
                <a:blip r:embed="rId2"/>
                <a:stretch>
                  <a:fillRect l="-2008" t="-6667" r="-281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B55C8-D782-7CC4-042B-CF507CDB1E01}"/>
              </a:ext>
            </a:extLst>
          </p:cNvPr>
          <p:cNvGrpSpPr/>
          <p:nvPr/>
        </p:nvGrpSpPr>
        <p:grpSpPr>
          <a:xfrm>
            <a:off x="996886" y="2091805"/>
            <a:ext cx="7150227" cy="824381"/>
            <a:chOff x="996886" y="2091805"/>
            <a:chExt cx="7150227" cy="8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5D1DD9-42C5-8B76-D45E-A3B121C4BDA7}"/>
                    </a:ext>
                  </a:extLst>
                </p:cNvPr>
                <p:cNvSpPr txBox="1"/>
                <p:nvPr/>
              </p:nvSpPr>
              <p:spPr>
                <a:xfrm>
                  <a:off x="996886" y="2546854"/>
                  <a:ext cx="715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𝑧𝑖𝑝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?(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𝑟𝑒𝑓𝑙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(2))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?,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𝑟𝑒𝑓𝑙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(1+?))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5D1DD9-42C5-8B76-D45E-A3B121C4B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86" y="2546854"/>
                  <a:ext cx="71502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32" t="-6667" r="-1064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4ADF3C-3BBB-D29A-53C6-48C369DA2FCF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66" y="2091805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C9CB6C-0723-59C3-37DB-3DCF5551AD67}"/>
              </a:ext>
            </a:extLst>
          </p:cNvPr>
          <p:cNvGrpSpPr/>
          <p:nvPr/>
        </p:nvGrpSpPr>
        <p:grpSpPr>
          <a:xfrm>
            <a:off x="2304968" y="3013372"/>
            <a:ext cx="4917180" cy="874674"/>
            <a:chOff x="2304968" y="3013372"/>
            <a:chExt cx="4917180" cy="874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D616BB8-FD98-70C8-9B5C-01451627C75F}"/>
                    </a:ext>
                  </a:extLst>
                </p:cNvPr>
                <p:cNvSpPr txBox="1"/>
                <p:nvPr/>
              </p:nvSpPr>
              <p:spPr>
                <a:xfrm>
                  <a:off x="2304968" y="3518714"/>
                  <a:ext cx="49171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(2⊓1+?))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D616BB8-FD98-70C8-9B5C-01451627C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3518714"/>
                  <a:ext cx="49171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31" t="-3226" r="-1804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6B885E4-5665-55B8-409A-80F5BCFC80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53" y="3013372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B5DD6A-87E5-3806-55D6-2D02E7E6CB7E}"/>
              </a:ext>
            </a:extLst>
          </p:cNvPr>
          <p:cNvGrpSpPr/>
          <p:nvPr/>
        </p:nvGrpSpPr>
        <p:grpSpPr>
          <a:xfrm>
            <a:off x="2304968" y="3888046"/>
            <a:ext cx="3980449" cy="824381"/>
            <a:chOff x="2304968" y="3888046"/>
            <a:chExt cx="3980449" cy="8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340FD5-2C4E-9E5F-3934-DBBD4F4B17A5}"/>
                    </a:ext>
                  </a:extLst>
                </p:cNvPr>
                <p:cNvSpPr txBox="1"/>
                <p:nvPr/>
              </p:nvSpPr>
              <p:spPr>
                <a:xfrm>
                  <a:off x="2304968" y="4343095"/>
                  <a:ext cx="39804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(2))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340FD5-2C4E-9E5F-3934-DBBD4F4B1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4343095"/>
                  <a:ext cx="39804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74" t="-6452" r="-2229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7E6010-F536-92A5-67AB-66BDDA4922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53" y="3888046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F7098D-CD86-DE41-E6BE-4E984714BD2D}"/>
              </a:ext>
            </a:extLst>
          </p:cNvPr>
          <p:cNvGrpSpPr/>
          <p:nvPr/>
        </p:nvGrpSpPr>
        <p:grpSpPr>
          <a:xfrm>
            <a:off x="2304968" y="4712427"/>
            <a:ext cx="3647281" cy="867187"/>
            <a:chOff x="2304968" y="4712427"/>
            <a:chExt cx="3647281" cy="867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6F9F68-A781-A360-5225-7E7D5E33D1F1}"/>
                    </a:ext>
                  </a:extLst>
                </p:cNvPr>
                <p:cNvSpPr txBox="1"/>
                <p:nvPr/>
              </p:nvSpPr>
              <p:spPr>
                <a:xfrm>
                  <a:off x="2304968" y="5210282"/>
                  <a:ext cx="3647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(3⊓2))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6F9F68-A781-A360-5225-7E7D5E33D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5210282"/>
                  <a:ext cx="36472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778" t="-6667" r="-2431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2E2680-0B5E-57E9-ED26-F31B4457B9B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922" y="4712427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643261-1BD9-0002-08CD-241FEFEC2C0B}"/>
              </a:ext>
            </a:extLst>
          </p:cNvPr>
          <p:cNvGrpSpPr/>
          <p:nvPr/>
        </p:nvGrpSpPr>
        <p:grpSpPr>
          <a:xfrm>
            <a:off x="2304968" y="5579614"/>
            <a:ext cx="3947491" cy="824381"/>
            <a:chOff x="2304968" y="5579614"/>
            <a:chExt cx="3947491" cy="8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55A6DC-D8CF-1802-1226-EF2CFB049F87}"/>
                    </a:ext>
                  </a:extLst>
                </p:cNvPr>
                <p:cNvSpPr txBox="1"/>
                <p:nvPr/>
              </p:nvSpPr>
              <p:spPr>
                <a:xfrm>
                  <a:off x="2304968" y="6034663"/>
                  <a:ext cx="39474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𝐸𝑅𝑅𝑂𝑅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55A6DC-D8CF-1802-1226-EF2CFB049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6034663"/>
                  <a:ext cx="394749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64" t="-6667" r="-1923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B9D308-4DEA-25EA-A369-563F0141E7B5}"/>
                </a:ext>
              </a:extLst>
            </p:cNvPr>
            <p:cNvCxnSpPr>
              <a:cxnSpLocks/>
            </p:cNvCxnSpPr>
            <p:nvPr/>
          </p:nvCxnSpPr>
          <p:spPr>
            <a:xfrm>
              <a:off x="4373657" y="5579614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hought Bubble: Cloud 2">
            <a:extLst>
              <a:ext uri="{FF2B5EF4-FFF2-40B4-BE49-F238E27FC236}">
                <a16:creationId xmlns:a16="http://schemas.microsoft.com/office/drawing/2014/main" id="{20F0FEA4-AD57-4445-402D-E2EB7C79EFD4}"/>
              </a:ext>
            </a:extLst>
          </p:cNvPr>
          <p:cNvSpPr/>
          <p:nvPr/>
        </p:nvSpPr>
        <p:spPr>
          <a:xfrm>
            <a:off x="6811678" y="3681009"/>
            <a:ext cx="2332322" cy="946781"/>
          </a:xfrm>
          <a:prstGeom prst="cloudCallout">
            <a:avLst>
              <a:gd name="adj1" fmla="val -73244"/>
              <a:gd name="adj2" fmla="val -21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From cast, transport</a:t>
            </a:r>
          </a:p>
        </p:txBody>
      </p:sp>
      <p:sp>
        <p:nvSpPr>
          <p:cNvPr id="24" name="Thought Bubble: Cloud 2">
            <a:extLst>
              <a:ext uri="{FF2B5EF4-FFF2-40B4-BE49-F238E27FC236}">
                <a16:creationId xmlns:a16="http://schemas.microsoft.com/office/drawing/2014/main" id="{2A654AD1-64B3-6F08-56CA-8B61B433BBB3}"/>
              </a:ext>
            </a:extLst>
          </p:cNvPr>
          <p:cNvSpPr/>
          <p:nvPr/>
        </p:nvSpPr>
        <p:spPr>
          <a:xfrm>
            <a:off x="6334555" y="4880818"/>
            <a:ext cx="2570890" cy="1825362"/>
          </a:xfrm>
          <a:prstGeom prst="cloudCallout">
            <a:avLst>
              <a:gd name="adj1" fmla="val -60949"/>
              <a:gd name="adj2" fmla="val 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Code was safe but wrong!</a:t>
            </a:r>
          </a:p>
        </p:txBody>
      </p:sp>
    </p:spTree>
    <p:extLst>
      <p:ext uri="{BB962C8B-B14F-4D97-AF65-F5344CB8AC3E}">
        <p14:creationId xmlns:p14="http://schemas.microsoft.com/office/powerpoint/2010/main" val="280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Importance of Composition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FE877A-1E54-047D-D02F-61F126EC7EC6}"/>
                  </a:ext>
                </a:extLst>
              </p:cNvPr>
              <p:cNvSpPr txBox="1"/>
              <p:nvPr/>
            </p:nvSpPr>
            <p:spPr>
              <a:xfrm>
                <a:off x="1747925" y="2671105"/>
                <a:ext cx="7957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FE877A-1E54-047D-D02F-61F126EC7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25" y="2671105"/>
                <a:ext cx="795733" cy="584775"/>
              </a:xfrm>
              <a:prstGeom prst="rect">
                <a:avLst/>
              </a:prstGeom>
              <a:blipFill>
                <a:blip r:embed="rId2"/>
                <a:stretch>
                  <a:fillRect l="-1563"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22886-2C73-D425-65F8-12B3C0BFA812}"/>
                  </a:ext>
                </a:extLst>
              </p:cNvPr>
              <p:cNvSpPr txBox="1"/>
              <p:nvPr/>
            </p:nvSpPr>
            <p:spPr>
              <a:xfrm>
                <a:off x="5779008" y="2671106"/>
                <a:ext cx="1219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22886-2C73-D425-65F8-12B3C0BFA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2671106"/>
                <a:ext cx="1219200" cy="584775"/>
              </a:xfrm>
              <a:prstGeom prst="rect">
                <a:avLst/>
              </a:prstGeom>
              <a:blipFill>
                <a:blip r:embed="rId3"/>
                <a:stretch>
                  <a:fillRect r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8E465E5-A250-2BE2-491C-5A23A2AEEF41}"/>
              </a:ext>
            </a:extLst>
          </p:cNvPr>
          <p:cNvGrpSpPr/>
          <p:nvPr/>
        </p:nvGrpSpPr>
        <p:grpSpPr>
          <a:xfrm>
            <a:off x="2332707" y="1419572"/>
            <a:ext cx="4055120" cy="1251533"/>
            <a:chOff x="4233051" y="4936014"/>
            <a:chExt cx="4055120" cy="1251533"/>
          </a:xfrm>
        </p:grpSpPr>
        <p:sp>
          <p:nvSpPr>
            <p:cNvPr id="9" name="Callout: Line 17">
              <a:extLst>
                <a:ext uri="{FF2B5EF4-FFF2-40B4-BE49-F238E27FC236}">
                  <a16:creationId xmlns:a16="http://schemas.microsoft.com/office/drawing/2014/main" id="{80DE9130-A24A-5412-80A3-3499F28466DA}"/>
                </a:ext>
              </a:extLst>
            </p:cNvPr>
            <p:cNvSpPr/>
            <p:nvPr/>
          </p:nvSpPr>
          <p:spPr>
            <a:xfrm>
              <a:off x="4233051" y="4936014"/>
              <a:ext cx="4055120" cy="777784"/>
            </a:xfrm>
            <a:prstGeom prst="borderCallout1">
              <a:avLst>
                <a:gd name="adj1" fmla="val 168839"/>
                <a:gd name="adj2" fmla="val 94873"/>
                <a:gd name="adj3" fmla="val 100332"/>
                <a:gd name="adj4" fmla="val 49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400" dirty="0"/>
                <a:t>Term type T,</a:t>
              </a:r>
            </a:p>
            <a:p>
              <a:r>
                <a:rPr lang="en-CA" sz="2400" dirty="0"/>
                <a:t>Ascribed type S</a:t>
              </a:r>
              <a:endParaRPr lang="en-US" sz="2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C44C8D-FBF0-DE19-9F29-0AE679A2893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233051" y="5713798"/>
              <a:ext cx="2027560" cy="4737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AF1D4B-B8C9-51E0-BD2B-6EE41F5BA91E}"/>
                  </a:ext>
                </a:extLst>
              </p:cNvPr>
              <p:cNvSpPr/>
              <p:nvPr/>
            </p:nvSpPr>
            <p:spPr>
              <a:xfrm>
                <a:off x="2474976" y="3476635"/>
                <a:ext cx="3644723" cy="18432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i="1" dirty="0"/>
                  <a:t>if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Otherwise reduces </a:t>
                </a:r>
                <a:endParaRPr lang="en-US" sz="24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AF1D4B-B8C9-51E0-BD2B-6EE41F5BA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76" y="3476635"/>
                <a:ext cx="3644723" cy="18432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FE5F9E-CCC7-73A2-F9BF-679EADBC4009}"/>
              </a:ext>
            </a:extLst>
          </p:cNvPr>
          <p:cNvCxnSpPr>
            <a:cxnSpLocks/>
          </p:cNvCxnSpPr>
          <p:nvPr/>
        </p:nvCxnSpPr>
        <p:spPr>
          <a:xfrm flipV="1">
            <a:off x="5547360" y="3145536"/>
            <a:ext cx="572339" cy="5472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F5D84D-C822-934B-C39D-3F65A4F8EB05}"/>
                  </a:ext>
                </a:extLst>
              </p:cNvPr>
              <p:cNvSpPr txBox="1"/>
              <p:nvPr/>
            </p:nvSpPr>
            <p:spPr>
              <a:xfrm>
                <a:off x="457200" y="5362539"/>
                <a:ext cx="82296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2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)⊓(</m:t>
                    </m:r>
                    <m:r>
                      <m:rPr>
                        <m:sty m:val="p"/>
                      </m:rPr>
                      <a:rPr lang="el-GR" sz="32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.2∗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/>
                  <a:t> be?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E.g. for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⊓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F5D84D-C822-934B-C39D-3F65A4F8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2539"/>
                <a:ext cx="8229600" cy="1323439"/>
              </a:xfrm>
              <a:prstGeom prst="rect">
                <a:avLst/>
              </a:prstGeom>
              <a:blipFill>
                <a:blip r:embed="rId5"/>
                <a:stretch>
                  <a:fillRect l="-1852" t="-57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2" grpId="0" animBg="1"/>
      <p:bldP spid="4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Meet for Functions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dirty="0"/>
                  <a:t>Bound variables</a:t>
                </a:r>
              </a:p>
              <a:p>
                <a:pPr lvl="1"/>
                <a:r>
                  <a:rPr dirty="0"/>
                  <a:t>May contain neutrals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 </a:t>
                </a:r>
                <a:r>
                  <a:rPr dirty="0"/>
                  <a:t>for distinct neutrals?</a:t>
                </a:r>
              </a:p>
              <a:p>
                <a:pPr lvl="1"/>
                <a:r>
                  <a:rPr dirty="0"/>
                  <a:t>Throw error?</a:t>
                </a:r>
              </a:p>
              <a:p>
                <a:pPr lvl="2"/>
                <a:r>
                  <a:rPr dirty="0"/>
                  <a:t>Can distinguish extensional functions</a:t>
                </a:r>
              </a:p>
              <a:p>
                <a:pPr lvl="1"/>
                <a:r>
                  <a:rPr dirty="0"/>
                  <a:t>No error</a:t>
                </a:r>
              </a:p>
              <a:p>
                <a:pPr lvl="2"/>
                <a:r>
                  <a:rPr dirty="0"/>
                  <a:t>Can compose inconsistent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Completing the Semilattice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Add terms to complete the semilattice</a:t>
                </a:r>
              </a:p>
              <a:p>
                <a:r>
                  <a:rPr lang="en-US" dirty="0"/>
                  <a:t> ⊓ as first-class op</a:t>
                </a:r>
              </a:p>
              <a:p>
                <a:pPr lvl="1"/>
                <a:r>
                  <a:rPr lang="en-US" dirty="0"/>
                  <a:t>Not meta-op</a:t>
                </a:r>
              </a:p>
              <a:p>
                <a:pPr lvl="1"/>
                <a:r>
                  <a:rPr lang="en-US" dirty="0"/>
                  <a:t>Neutrals compose to neutrals</a:t>
                </a:r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>
                        <a:latin typeface="Cambria Math" panose="02040503050406030204" pitchFamily="18" charset="0"/>
                      </a:rPr>
                      <m:t>)⊓(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.2∗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reduces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l-GR">
                              <a:latin typeface="Cambria Math" panose="02040503050406030204" pitchFamily="18" charset="0"/>
                            </a:rPr>
                            <m:t>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	Then blocked!</a:t>
                </a:r>
                <a:endParaRPr lang="en-US" b="0" dirty="0"/>
              </a:p>
              <a:p>
                <a:pPr marL="0" indent="0">
                  <a:buNone/>
                </a:pPr>
                <a:endParaRPr lang="el-GR" dirty="0"/>
              </a:p>
              <a:p>
                <a:pPr marL="457200" lvl="1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2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Resolving the 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Static vs Dynamic Consistency</a:t>
            </a:r>
          </a:p>
          <a:p>
            <a:pPr lvl="1"/>
            <a:r>
              <a:rPr dirty="0"/>
              <a:t>Static:</a:t>
            </a:r>
          </a:p>
          <a:p>
            <a:pPr lvl="2"/>
            <a:r>
              <a:rPr dirty="0"/>
              <a:t>Distinct neutrals inconsistent</a:t>
            </a:r>
          </a:p>
          <a:p>
            <a:pPr lvl="2"/>
            <a:r>
              <a:rPr dirty="0"/>
              <a:t>Prevents typing too many programs</a:t>
            </a:r>
          </a:p>
          <a:p>
            <a:pPr lvl="1"/>
            <a:r>
              <a:rPr dirty="0"/>
              <a:t>Dynamic:</a:t>
            </a:r>
          </a:p>
          <a:p>
            <a:pPr lvl="2"/>
            <a:r>
              <a:rPr dirty="0"/>
              <a:t>compose to non-error</a:t>
            </a:r>
          </a:p>
          <a:p>
            <a:pPr lvl="2"/>
            <a:r>
              <a:rPr dirty="0"/>
              <a:t>all neutrals dynamically consistent</a:t>
            </a:r>
          </a:p>
          <a:p>
            <a:pPr lvl="2"/>
            <a:r>
              <a:rPr dirty="0"/>
              <a:t>Respects static equivalences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Semantics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General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Syntactic model</a:t>
            </a:r>
            <a:r>
              <a:rPr lang="en-US" dirty="0"/>
              <a:t>/shallow embedding</a:t>
            </a:r>
            <a:endParaRPr dirty="0"/>
          </a:p>
          <a:p>
            <a:pPr lvl="1"/>
            <a:r>
              <a:rPr dirty="0"/>
              <a:t>Translate </a:t>
            </a:r>
            <a:r>
              <a:rPr lang="en-US" dirty="0"/>
              <a:t>gradual</a:t>
            </a:r>
            <a:r>
              <a:rPr dirty="0"/>
              <a:t> to static dependent types</a:t>
            </a:r>
          </a:p>
          <a:p>
            <a:pPr lvl="2"/>
            <a:r>
              <a:rPr dirty="0"/>
              <a:t>Termination via simulation</a:t>
            </a:r>
          </a:p>
          <a:p>
            <a:pPr lvl="1"/>
            <a:r>
              <a:rPr dirty="0"/>
              <a:t>Model types using </a:t>
            </a:r>
            <a:r>
              <a:rPr i="1" dirty="0"/>
              <a:t>codes</a:t>
            </a:r>
          </a:p>
          <a:p>
            <a:pPr lvl="2"/>
            <a:r>
              <a:rPr dirty="0"/>
              <a:t>Universe ala Tarski</a:t>
            </a:r>
          </a:p>
          <a:p>
            <a:r>
              <a:rPr dirty="0"/>
              <a:t>Modelling exact execution</a:t>
            </a:r>
          </a:p>
          <a:p>
            <a:pPr lvl="1"/>
            <a:r>
              <a:rPr dirty="0"/>
              <a:t>Guarded type theory</a:t>
            </a:r>
          </a:p>
          <a:p>
            <a:pPr lvl="2"/>
            <a:r>
              <a:rPr dirty="0"/>
              <a:t>Logically consistent model of non-termination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Modelling the Unknown Type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sum</a:t>
            </a:r>
          </a:p>
          <a:p>
            <a:pPr lvl="1"/>
            <a:r>
              <a:rPr lang="en-US" dirty="0"/>
              <a:t>Constructor for Pi, Sigma, Eq, inductive, etc.</a:t>
            </a:r>
          </a:p>
          <a:p>
            <a:pPr lvl="1"/>
            <a:r>
              <a:rPr lang="en-US" dirty="0"/>
              <a:t>Strictly positive due to approx. norm.</a:t>
            </a:r>
          </a:p>
          <a:p>
            <a:r>
              <a:rPr lang="en-US" dirty="0"/>
              <a:t>Hard part: including *all* </a:t>
            </a:r>
            <a:r>
              <a:rPr lang="en-US" dirty="0" err="1"/>
              <a:t>inductives</a:t>
            </a:r>
            <a:r>
              <a:rPr lang="en-US" dirty="0"/>
              <a:t> </a:t>
            </a:r>
          </a:p>
          <a:p>
            <a:r>
              <a:rPr lang="en-US" dirty="0"/>
              <a:t>WANTED: Parameter-aware version of Containers/W-Types/Descriptions</a:t>
            </a:r>
          </a:p>
          <a:p>
            <a:pPr lvl="1"/>
            <a:r>
              <a:rPr lang="en-US" dirty="0"/>
              <a:t>Separate + and – parameter uses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the Spec To the Types</a:t>
            </a:r>
            <a:br>
              <a:rPr lang="en-CA" dirty="0"/>
            </a:br>
            <a:r>
              <a:rPr lang="en-CA" sz="2025" dirty="0"/>
              <a:t>(with the magic of dependent types)</a:t>
            </a:r>
            <a:endParaRPr lang="en-US" sz="2025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4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745435" y="2810224"/>
            <a:ext cx="694745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a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(</a:t>
            </a:r>
            <a:r>
              <a:rPr lang="en-US" sz="24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a) × (length </a:t>
            </a:r>
            <a:r>
              <a:rPr lang="en-US" sz="24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n)</a:t>
            </a:r>
          </a:p>
          <a:p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5FDD71C5-6F91-283C-B84D-6BF1943DC320}"/>
              </a:ext>
            </a:extLst>
          </p:cNvPr>
          <p:cNvSpPr/>
          <p:nvPr/>
        </p:nvSpPr>
        <p:spPr>
          <a:xfrm>
            <a:off x="5478012" y="2050721"/>
            <a:ext cx="2154853" cy="759503"/>
          </a:xfrm>
          <a:prstGeom prst="borderCallout1">
            <a:avLst>
              <a:gd name="adj1" fmla="val 48144"/>
              <a:gd name="adj2" fmla="val -114"/>
              <a:gd name="adj3" fmla="val 99111"/>
              <a:gd name="adj4" fmla="val -6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00" dirty="0"/>
              <a:t>Length index</a:t>
            </a:r>
            <a:endParaRPr lang="en-US" sz="2100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B4527CB7-56DF-E34C-0E03-93CE3857925E}"/>
              </a:ext>
            </a:extLst>
          </p:cNvPr>
          <p:cNvSpPr/>
          <p:nvPr/>
        </p:nvSpPr>
        <p:spPr>
          <a:xfrm>
            <a:off x="2875288" y="4621377"/>
            <a:ext cx="2342585" cy="532812"/>
          </a:xfrm>
          <a:prstGeom prst="borderCallout1">
            <a:avLst>
              <a:gd name="adj1" fmla="val -131975"/>
              <a:gd name="adj2" fmla="val 51288"/>
              <a:gd name="adj3" fmla="val 5536"/>
              <a:gd name="adj4" fmla="val 4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100" dirty="0"/>
              <a:t>Dependent pair</a:t>
            </a:r>
            <a:endParaRPr lang="en-US" sz="21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ED2BDC58-54C8-A4D5-539F-F51179B6BE60}"/>
              </a:ext>
            </a:extLst>
          </p:cNvPr>
          <p:cNvSpPr/>
          <p:nvPr/>
        </p:nvSpPr>
        <p:spPr>
          <a:xfrm>
            <a:off x="5860908" y="4356801"/>
            <a:ext cx="2974333" cy="1340829"/>
          </a:xfrm>
          <a:prstGeom prst="borderCallout1">
            <a:avLst>
              <a:gd name="adj1" fmla="val -33527"/>
              <a:gd name="adj2" fmla="val 17574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u="sng" dirty="0"/>
              <a:t>Propositional equality: </a:t>
            </a:r>
            <a:r>
              <a:rPr lang="en-CA" dirty="0"/>
              <a:t>length matches index</a:t>
            </a:r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9A2C6AD-22AE-1283-D9B4-624F8DABEFC3}"/>
              </a:ext>
            </a:extLst>
          </p:cNvPr>
          <p:cNvSpPr txBox="1">
            <a:spLocks/>
          </p:cNvSpPr>
          <p:nvPr/>
        </p:nvSpPr>
        <p:spPr>
          <a:xfrm>
            <a:off x="1614489" y="2240458"/>
            <a:ext cx="2533477" cy="33351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100" b="1" u="sng" dirty="0"/>
              <a:t>F</a:t>
            </a:r>
            <a:r>
              <a:rPr lang="en-CA" sz="2100" dirty="0"/>
              <a:t>ixed-length </a:t>
            </a:r>
            <a:r>
              <a:rPr lang="en-CA" sz="2100" b="1" u="sng" dirty="0"/>
              <a:t>Lists:</a:t>
            </a:r>
            <a:endParaRPr lang="en-US" sz="2100" b="1" u="sng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A3602CE-7DF7-B4AD-A666-D5DF19E96A25}"/>
              </a:ext>
            </a:extLst>
          </p:cNvPr>
          <p:cNvSpPr/>
          <p:nvPr/>
        </p:nvSpPr>
        <p:spPr>
          <a:xfrm>
            <a:off x="121697" y="4885953"/>
            <a:ext cx="2342585" cy="532812"/>
          </a:xfrm>
          <a:prstGeom prst="borderCallout1">
            <a:avLst>
              <a:gd name="adj1" fmla="val -175170"/>
              <a:gd name="adj2" fmla="val 73527"/>
              <a:gd name="adj3" fmla="val 5536"/>
              <a:gd name="adj4" fmla="val 4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100" dirty="0"/>
              <a:t>Underlying list</a:t>
            </a: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8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6" grpId="0" animBg="1"/>
      <p:bldP spid="18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Gradual Operation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semantic type: semilattice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𝑇𝑜𝑝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     (</a:t>
                </a:r>
                <a:r>
                  <a:rPr lang="en-US" dirty="0" err="1"/>
                  <a:t>repr</a:t>
                </a:r>
                <a:r>
                  <a:rPr lang="en-US" dirty="0"/>
                  <a:t> of </a:t>
                </a:r>
                <a:r>
                  <a:rPr lang="en-US" b="1" dirty="0"/>
                  <a:t>?)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      (error at a type)</a:t>
                </a:r>
              </a:p>
              <a:p>
                <a:r>
                  <a:rPr lang="en-US" dirty="0"/>
                  <a:t>Types connected by casts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Codes must also be a semilattice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8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Mutual Dependency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Mutual ops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/>
                      <m:t>?</m:t>
                    </m:r>
                  </m:oMath>
                </a14:m>
                <a:r>
                  <a:rPr lang="en-GB" dirty="0"/>
                  <a:t> Uses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Equality witnesses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GB" dirty="0"/>
                  <a:t> uses cast</a:t>
                </a:r>
              </a:p>
              <a:p>
                <a:pPr lvl="1"/>
                <a:r>
                  <a:rPr lang="en-GB" dirty="0"/>
                  <a:t>Cast uses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/>
                      <m:t>?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Ordinals for Termination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Brouwer trees</a:t>
            </a:r>
          </a:p>
          <a:p>
            <a:pPr lvl="1"/>
            <a:r>
              <a:rPr lang="en-US" dirty="0"/>
              <a:t>Strictly-monotone idempotent max </a:t>
            </a:r>
          </a:p>
          <a:p>
            <a:pPr lvl="2"/>
            <a:r>
              <a:rPr lang="en-US" dirty="0"/>
              <a:t>a &lt; b and c &lt; d  implies (max </a:t>
            </a:r>
            <a:r>
              <a:rPr lang="en-US"/>
              <a:t>a c) </a:t>
            </a:r>
            <a:r>
              <a:rPr lang="en-US" dirty="0"/>
              <a:t>&lt; (</a:t>
            </a:r>
            <a:r>
              <a:rPr lang="en-US"/>
              <a:t>max b </a:t>
            </a:r>
            <a:r>
              <a:rPr lang="en-US" dirty="0"/>
              <a:t>d)</a:t>
            </a:r>
          </a:p>
          <a:p>
            <a:pPr lvl="1"/>
            <a:r>
              <a:rPr lang="en-US" dirty="0"/>
              <a:t>Closed under limits over arbitrary codes</a:t>
            </a:r>
          </a:p>
          <a:p>
            <a:pPr lvl="2"/>
            <a:r>
              <a:rPr lang="en-US" dirty="0"/>
              <a:t>Lim c f   for any (c : Code) and (f : El c -&gt; Ord)</a:t>
            </a:r>
          </a:p>
          <a:p>
            <a:r>
              <a:rPr lang="en-US" dirty="0"/>
              <a:t>Trickery to ensure idempotence</a:t>
            </a:r>
          </a:p>
          <a:p>
            <a:pPr lvl="1"/>
            <a:r>
              <a:rPr lang="en-US" dirty="0"/>
              <a:t>Ensure limits are always max-ed with themselves an infinite number of times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Decreasing Metric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for each code</a:t>
            </a:r>
          </a:p>
          <a:p>
            <a:pPr lvl="1"/>
            <a:r>
              <a:rPr lang="en-US" dirty="0"/>
              <a:t>Lim needed for Pi/Sigma types</a:t>
            </a:r>
          </a:p>
          <a:p>
            <a:r>
              <a:rPr lang="en-US" dirty="0"/>
              <a:t>Meet and 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Decreasing in size of code</a:t>
            </a:r>
          </a:p>
          <a:p>
            <a:r>
              <a:rPr lang="en-US" dirty="0"/>
              <a:t>Code meet and cast</a:t>
            </a:r>
          </a:p>
          <a:p>
            <a:pPr lvl="1"/>
            <a:r>
              <a:rPr lang="en-US" dirty="0"/>
              <a:t>Decreasing in size of max(c1, c2)</a:t>
            </a:r>
          </a:p>
          <a:p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Future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Model metatheory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Current proofs:</a:t>
            </a:r>
          </a:p>
          <a:p>
            <a:pPr lvl="1"/>
            <a:r>
              <a:t>Simulations</a:t>
            </a:r>
          </a:p>
          <a:p>
            <a:pPr lvl="1"/>
            <a:r>
              <a:t>Syntactic, complicated</a:t>
            </a:r>
          </a:p>
          <a:p>
            <a:pPr lvl="0"/>
            <a:r>
              <a:t>Guarded Type Theory</a:t>
            </a:r>
          </a:p>
          <a:p>
            <a:pPr lvl="1"/>
            <a:r>
              <a:t>Prove semantically in model</a:t>
            </a:r>
          </a:p>
          <a:p>
            <a:pPr lvl="1"/>
            <a:r>
              <a:t>Prove in GTT itself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Inductive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Equality</a:t>
            </a:r>
          </a:p>
          <a:p>
            <a:pPr lvl="1"/>
            <a:r>
              <a:rPr dirty="0"/>
              <a:t>Way to model indexed types</a:t>
            </a:r>
          </a:p>
          <a:p>
            <a:pPr lvl="2"/>
            <a:r>
              <a:rPr dirty="0"/>
              <a:t>Doesn't propagate constraints right</a:t>
            </a:r>
          </a:p>
          <a:p>
            <a:pPr lvl="2"/>
            <a:r>
              <a:rPr dirty="0"/>
              <a:t>Over time, not over space</a:t>
            </a:r>
          </a:p>
          <a:p>
            <a:pPr marL="0" lvl="0" indent="0">
              <a:buNone/>
            </a:pPr>
            <a:r>
              <a:rPr dirty="0"/>
              <a:t>Monotone references</a:t>
            </a:r>
          </a:p>
          <a:p>
            <a:pPr lvl="1"/>
            <a:r>
              <a:rPr dirty="0"/>
              <a:t>Shared mutable witnesses</a:t>
            </a:r>
          </a:p>
          <a:p>
            <a:pPr lvl="1"/>
            <a:r>
              <a:rPr dirty="0"/>
              <a:t>Run-time unification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Idris 2</a:t>
            </a:r>
          </a:p>
          <a:p>
            <a:pPr lvl="1"/>
            <a:r>
              <a:rPr dirty="0"/>
              <a:t>Dependent types</a:t>
            </a:r>
          </a:p>
          <a:p>
            <a:pPr lvl="1"/>
            <a:r>
              <a:rPr dirty="0"/>
              <a:t>Programming-focused</a:t>
            </a:r>
          </a:p>
          <a:p>
            <a:pPr lvl="1"/>
            <a:r>
              <a:rPr dirty="0"/>
              <a:t>Escape hatch for non-termination</a:t>
            </a:r>
          </a:p>
          <a:p>
            <a:r>
              <a:rPr dirty="0"/>
              <a:t>Syntactic model</a:t>
            </a:r>
          </a:p>
          <a:p>
            <a:pPr lvl="1"/>
            <a:r>
              <a:rPr dirty="0"/>
              <a:t>Same translation</a:t>
            </a:r>
          </a:p>
          <a:p>
            <a:pPr lvl="1"/>
            <a:r>
              <a:rPr dirty="0"/>
              <a:t>Gradual surface -&gt; Idris core</a:t>
            </a:r>
          </a:p>
          <a:p>
            <a:r>
              <a:rPr dirty="0"/>
              <a:t>Challenges</a:t>
            </a:r>
          </a:p>
          <a:p>
            <a:pPr lvl="1"/>
            <a:r>
              <a:rPr dirty="0"/>
              <a:t>Type classes</a:t>
            </a:r>
          </a:p>
          <a:p>
            <a:pPr lvl="1"/>
            <a:r>
              <a:rPr dirty="0" err="1"/>
              <a:t>Implicits</a:t>
            </a:r>
            <a:r>
              <a:rPr dirty="0"/>
              <a:t>/unification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CA" dirty="0"/>
              <a:t>Dependent Types Catch the Bug?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5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6600608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3372E-F04D-7137-AAC4-01D41174EB9F}"/>
              </a:ext>
            </a:extLst>
          </p:cNvPr>
          <p:cNvSpPr txBox="1"/>
          <p:nvPr/>
        </p:nvSpPr>
        <p:spPr>
          <a:xfrm>
            <a:off x="303455" y="498807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C02-095A-9843-3170-F6CD52243612}"/>
              </a:ext>
            </a:extLst>
          </p:cNvPr>
          <p:cNvSpPr/>
          <p:nvPr/>
        </p:nvSpPr>
        <p:spPr>
          <a:xfrm>
            <a:off x="6001326" y="4950074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70DF-CD84-E228-1DA8-47E35340C4FC}"/>
              </a:ext>
            </a:extLst>
          </p:cNvPr>
          <p:cNvGrpSpPr/>
          <p:nvPr/>
        </p:nvGrpSpPr>
        <p:grpSpPr>
          <a:xfrm>
            <a:off x="1676401" y="2489137"/>
            <a:ext cx="4147457" cy="485"/>
            <a:chOff x="2235200" y="2175849"/>
            <a:chExt cx="5529943" cy="6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EBE819-2250-802E-A138-A98517617689}"/>
                </a:ext>
              </a:extLst>
            </p:cNvPr>
            <p:cNvCxnSpPr/>
            <p:nvPr/>
          </p:nvCxnSpPr>
          <p:spPr>
            <a:xfrm>
              <a:off x="2235200" y="2176496"/>
              <a:ext cx="17925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DE0A4D-ECC2-2036-BA04-7EA3C7BB7111}"/>
                </a:ext>
              </a:extLst>
            </p:cNvPr>
            <p:cNvCxnSpPr/>
            <p:nvPr/>
          </p:nvCxnSpPr>
          <p:spPr>
            <a:xfrm>
              <a:off x="5972629" y="2175849"/>
              <a:ext cx="17925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2D08B-D4E0-2A7C-3900-356273F2514B}"/>
              </a:ext>
            </a:extLst>
          </p:cNvPr>
          <p:cNvGrpSpPr/>
          <p:nvPr/>
        </p:nvGrpSpPr>
        <p:grpSpPr>
          <a:xfrm>
            <a:off x="2454729" y="3228014"/>
            <a:ext cx="3869871" cy="0"/>
            <a:chOff x="3272972" y="3161019"/>
            <a:chExt cx="5159828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8EB63-F03A-C4EC-4DC4-F4FA03CF2E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2972" y="3161019"/>
              <a:ext cx="85634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2B283F-DCA7-E286-E221-C075FC3795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6458" y="3161019"/>
              <a:ext cx="85634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67EDE-CF2A-56BC-E7C0-6FEECE38DE69}"/>
              </a:ext>
            </a:extLst>
          </p:cNvPr>
          <p:cNvCxnSpPr>
            <a:cxnSpLocks/>
          </p:cNvCxnSpPr>
          <p:nvPr/>
        </p:nvCxnSpPr>
        <p:spPr>
          <a:xfrm>
            <a:off x="3467100" y="3947815"/>
            <a:ext cx="6422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8CE58C4-DBC7-5A4D-863E-AD56C531BC56}"/>
              </a:ext>
            </a:extLst>
          </p:cNvPr>
          <p:cNvSpPr/>
          <p:nvPr/>
        </p:nvSpPr>
        <p:spPr>
          <a:xfrm>
            <a:off x="6047016" y="1909033"/>
            <a:ext cx="2981006" cy="1849508"/>
          </a:xfrm>
          <a:prstGeom prst="borderCallout1">
            <a:avLst>
              <a:gd name="adj1" fmla="val 99734"/>
              <a:gd name="adj2" fmla="val 50852"/>
              <a:gd name="adj3" fmla="val 162251"/>
              <a:gd name="adj4" fmla="val 88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To run, must prove:</a:t>
            </a:r>
          </a:p>
          <a:p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length </a:t>
            </a:r>
          </a:p>
          <a:p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(lower </a:t>
            </a:r>
          </a:p>
          <a:p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21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</a:p>
          <a:p>
            <a:r>
              <a:rPr lang="en-US" sz="21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++</a:t>
            </a:r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higher) </a:t>
            </a:r>
          </a:p>
          <a:p>
            <a:r>
              <a:rPr lang="en-US" sz="21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=</a:t>
            </a:r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1 + length 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7ED1F6-C6E9-0CED-50F5-F47ECB556956}"/>
              </a:ext>
            </a:extLst>
          </p:cNvPr>
          <p:cNvSpPr txBox="1">
            <a:spLocks/>
          </p:cNvSpPr>
          <p:nvPr/>
        </p:nvSpPr>
        <p:spPr>
          <a:xfrm>
            <a:off x="7370583" y="3694221"/>
            <a:ext cx="5976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en-US" sz="3300" dirty="0"/>
              <a:t>vs</a:t>
            </a:r>
            <a:endParaRPr lang="en-CA" sz="3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3F1D29-FFA6-C683-7498-A1450F24A19F}"/>
              </a:ext>
            </a:extLst>
          </p:cNvPr>
          <p:cNvSpPr/>
          <p:nvPr/>
        </p:nvSpPr>
        <p:spPr>
          <a:xfrm>
            <a:off x="6436486" y="4810771"/>
            <a:ext cx="2399695" cy="154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“Sort accidentally removes duplicates”</a:t>
            </a:r>
            <a:endParaRPr lang="en-CA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0" grpId="0" animBg="1"/>
      <p:bldP spid="6" grpId="0" animBg="1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Unblocking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704175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</a:t>
            </a:r>
            <a:r>
              <a:rPr lang="en-US" sz="24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refl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b="1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5A844-F208-5FDB-072E-DE7747FE614B}"/>
              </a:ext>
            </a:extLst>
          </p:cNvPr>
          <p:cNvSpPr/>
          <p:nvPr/>
        </p:nvSpPr>
        <p:spPr>
          <a:xfrm>
            <a:off x="5430684" y="2083960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8D447-9166-550E-8439-D25DE4502B64}"/>
              </a:ext>
            </a:extLst>
          </p:cNvPr>
          <p:cNvSpPr/>
          <p:nvPr/>
        </p:nvSpPr>
        <p:spPr>
          <a:xfrm>
            <a:off x="5988720" y="4983257"/>
            <a:ext cx="844966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61175D9-5AD9-1CA2-FCAB-CEA82CD5710B}"/>
              </a:ext>
            </a:extLst>
          </p:cNvPr>
          <p:cNvSpPr/>
          <p:nvPr/>
        </p:nvSpPr>
        <p:spPr>
          <a:xfrm>
            <a:off x="1127041" y="1145231"/>
            <a:ext cx="2981006" cy="547111"/>
          </a:xfrm>
          <a:prstGeom prst="borderCallout1">
            <a:avLst>
              <a:gd name="adj1" fmla="val 99734"/>
              <a:gd name="adj2" fmla="val 50852"/>
              <a:gd name="adj3" fmla="val 168840"/>
              <a:gd name="adj4" fmla="val 150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? as </a:t>
            </a:r>
            <a:r>
              <a:rPr lang="en-US" sz="2100" i="1" dirty="0">
                <a:solidFill>
                  <a:schemeClr val="tx1"/>
                </a:solidFill>
                <a:ea typeface="Fira Code" panose="020B0809050000020004" pitchFamily="49" charset="0"/>
              </a:rPr>
              <a:t>value</a:t>
            </a:r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 not type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B3B3E72-7F6F-7D6D-5445-826FFA063EDC}"/>
              </a:ext>
            </a:extLst>
          </p:cNvPr>
          <p:cNvSpPr/>
          <p:nvPr/>
        </p:nvSpPr>
        <p:spPr>
          <a:xfrm>
            <a:off x="1066310" y="5712769"/>
            <a:ext cx="2981006" cy="643581"/>
          </a:xfrm>
          <a:prstGeom prst="borderCallout1">
            <a:avLst>
              <a:gd name="adj1" fmla="val 51982"/>
              <a:gd name="adj2" fmla="val 99516"/>
              <a:gd name="adj3" fmla="val -69921"/>
              <a:gd name="adj4" fmla="val 1709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Actual length is </a:t>
            </a:r>
            <a:r>
              <a:rPr lang="en-US" sz="2100" i="1" dirty="0">
                <a:solidFill>
                  <a:schemeClr val="tx1"/>
                </a:solidFill>
                <a:ea typeface="Fira Code" panose="020B0809050000020004" pitchFamily="49" charset="0"/>
              </a:rPr>
              <a:t>consistent</a:t>
            </a:r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 with ?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5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Going Further: Catching Bugs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7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704175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</a:t>
            </a:r>
            <a:r>
              <a:rPr lang="en-US" sz="2400" b="1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5A844-F208-5FDB-072E-DE7747FE614B}"/>
              </a:ext>
            </a:extLst>
          </p:cNvPr>
          <p:cNvSpPr/>
          <p:nvPr/>
        </p:nvSpPr>
        <p:spPr>
          <a:xfrm>
            <a:off x="5441702" y="2083960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8D447-9166-550E-8439-D25DE4502B64}"/>
              </a:ext>
            </a:extLst>
          </p:cNvPr>
          <p:cNvSpPr/>
          <p:nvPr/>
        </p:nvSpPr>
        <p:spPr>
          <a:xfrm>
            <a:off x="5955669" y="4972240"/>
            <a:ext cx="336202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61175D9-5AD9-1CA2-FCAB-CEA82CD5710B}"/>
              </a:ext>
            </a:extLst>
          </p:cNvPr>
          <p:cNvSpPr/>
          <p:nvPr/>
        </p:nvSpPr>
        <p:spPr>
          <a:xfrm>
            <a:off x="1127040" y="1145231"/>
            <a:ext cx="4084351" cy="547111"/>
          </a:xfrm>
          <a:prstGeom prst="borderCallout1">
            <a:avLst>
              <a:gd name="adj1" fmla="val 99734"/>
              <a:gd name="adj2" fmla="val 50852"/>
              <a:gd name="adj3" fmla="val 170097"/>
              <a:gd name="adj4" fmla="val 109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Keep desired invariant in types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B3B3E72-7F6F-7D6D-5445-826FFA063EDC}"/>
              </a:ext>
            </a:extLst>
          </p:cNvPr>
          <p:cNvSpPr/>
          <p:nvPr/>
        </p:nvSpPr>
        <p:spPr>
          <a:xfrm>
            <a:off x="1066310" y="5546671"/>
            <a:ext cx="2981006" cy="992241"/>
          </a:xfrm>
          <a:prstGeom prst="borderCallout1">
            <a:avLst>
              <a:gd name="adj1" fmla="val 51982"/>
              <a:gd name="adj2" fmla="val 99516"/>
              <a:gd name="adj3" fmla="val -27654"/>
              <a:gd name="adj4" fmla="val 168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? as proof</a:t>
            </a:r>
          </a:p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Track at runtime to catch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Degrees of Imprecision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FCF29A-7E4E-A7D2-2599-59D7F719C13E}"/>
              </a:ext>
            </a:extLst>
          </p:cNvPr>
          <p:cNvSpPr/>
          <p:nvPr/>
        </p:nvSpPr>
        <p:spPr>
          <a:xfrm>
            <a:off x="1113780" y="1383299"/>
            <a:ext cx="2392566" cy="85596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 As a type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D28F3F-A94B-674C-E8FE-05400BC0526C}"/>
              </a:ext>
            </a:extLst>
          </p:cNvPr>
          <p:cNvSpPr/>
          <p:nvPr/>
        </p:nvSpPr>
        <p:spPr>
          <a:xfrm>
            <a:off x="1113780" y="4100143"/>
            <a:ext cx="2392566" cy="85596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 As a term in a 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291D92-B408-7AD8-5CBB-62FEB8A4A268}"/>
              </a:ext>
            </a:extLst>
          </p:cNvPr>
          <p:cNvSpPr/>
          <p:nvPr/>
        </p:nvSpPr>
        <p:spPr>
          <a:xfrm>
            <a:off x="1113780" y="5490076"/>
            <a:ext cx="2392566" cy="85596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 As a term in at run time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F0F7B-B725-DC49-DB6B-5AA6234E968F}"/>
              </a:ext>
            </a:extLst>
          </p:cNvPr>
          <p:cNvSpPr/>
          <p:nvPr/>
        </p:nvSpPr>
        <p:spPr>
          <a:xfrm>
            <a:off x="1113780" y="2710210"/>
            <a:ext cx="2392566" cy="102096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Types containing ?-typed terms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3E58C-42DB-A0BE-7D84-996165B3BD99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2310063" y="2239260"/>
            <a:ext cx="0" cy="4709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68D6D-E896-132C-1E56-5DC558A4B32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310063" y="3731176"/>
            <a:ext cx="0" cy="36896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A8459-9723-E903-D71B-B03A79D590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10063" y="4956104"/>
            <a:ext cx="0" cy="53397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A6B80950-F1C0-1995-B82A-215BF88462CB}"/>
              </a:ext>
            </a:extLst>
          </p:cNvPr>
          <p:cNvSpPr/>
          <p:nvPr/>
        </p:nvSpPr>
        <p:spPr>
          <a:xfrm>
            <a:off x="4595394" y="2837676"/>
            <a:ext cx="3915611" cy="777784"/>
          </a:xfrm>
          <a:prstGeom prst="borderCallout1">
            <a:avLst>
              <a:gd name="adj1" fmla="val 50272"/>
              <a:gd name="adj2" fmla="val -27848"/>
              <a:gd name="adj3" fmla="val 50171"/>
              <a:gd name="adj4" fmla="val 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Affects type-checking computations</a:t>
            </a:r>
            <a:endParaRPr 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ED9A8D-E509-2FDE-5D3D-18386FC92FF6}"/>
              </a:ext>
            </a:extLst>
          </p:cNvPr>
          <p:cNvGrpSpPr/>
          <p:nvPr/>
        </p:nvGrpSpPr>
        <p:grpSpPr>
          <a:xfrm>
            <a:off x="3506346" y="4888587"/>
            <a:ext cx="5004659" cy="1029470"/>
            <a:chOff x="3506346" y="4888587"/>
            <a:chExt cx="5004659" cy="1029470"/>
          </a:xfrm>
        </p:grpSpPr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73BBB7DE-20CB-7F64-698B-C45A1B6480B9}"/>
                </a:ext>
              </a:extLst>
            </p:cNvPr>
            <p:cNvSpPr/>
            <p:nvPr/>
          </p:nvSpPr>
          <p:spPr>
            <a:xfrm>
              <a:off x="4595394" y="4888587"/>
              <a:ext cx="3915611" cy="777784"/>
            </a:xfrm>
            <a:prstGeom prst="borderCallout1">
              <a:avLst>
                <a:gd name="adj1" fmla="val -30980"/>
                <a:gd name="adj2" fmla="val -29217"/>
                <a:gd name="adj3" fmla="val 50171"/>
                <a:gd name="adj4" fmla="val 2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400" dirty="0"/>
                <a:t>Need semantics for </a:t>
              </a:r>
              <a:r>
                <a:rPr lang="en-CA" sz="2400" b="1" dirty="0"/>
                <a:t>?</a:t>
              </a:r>
              <a:endParaRPr lang="en-US" sz="24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7CE005-45B8-41E6-5F58-A84B89188887}"/>
                </a:ext>
              </a:extLst>
            </p:cNvPr>
            <p:cNvCxnSpPr>
              <a:cxnSpLocks/>
              <a:stCxn id="18" idx="2"/>
              <a:endCxn id="9" idx="6"/>
            </p:cNvCxnSpPr>
            <p:nvPr/>
          </p:nvCxnSpPr>
          <p:spPr>
            <a:xfrm flipH="1">
              <a:off x="3506346" y="5277479"/>
              <a:ext cx="1089048" cy="64057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Static-Dynamic Tension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AA0C-316E-C48F-7490-BDE5949B83BA}"/>
              </a:ext>
            </a:extLst>
          </p:cNvPr>
          <p:cNvSpPr txBox="1"/>
          <p:nvPr/>
        </p:nvSpPr>
        <p:spPr>
          <a:xfrm>
            <a:off x="320841" y="1370446"/>
            <a:ext cx="363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Dependent (Rigid)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E9F1-8EE6-0A53-064E-66991FBA110A}"/>
              </a:ext>
            </a:extLst>
          </p:cNvPr>
          <p:cNvSpPr txBox="1"/>
          <p:nvPr/>
        </p:nvSpPr>
        <p:spPr>
          <a:xfrm>
            <a:off x="5190770" y="1370445"/>
            <a:ext cx="354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Gradual (Flexible)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A9F869-115C-08D7-9835-9A16A3764292}"/>
              </a:ext>
            </a:extLst>
          </p:cNvPr>
          <p:cNvSpPr txBox="1">
            <a:spLocks/>
          </p:cNvSpPr>
          <p:nvPr/>
        </p:nvSpPr>
        <p:spPr>
          <a:xfrm>
            <a:off x="519075" y="3426320"/>
            <a:ext cx="3117899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Normalize for decidable type checking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6D8D85-E81C-2A20-A76B-DB584714814B}"/>
              </a:ext>
            </a:extLst>
          </p:cNvPr>
          <p:cNvSpPr txBox="1">
            <a:spLocks/>
          </p:cNvSpPr>
          <p:nvPr/>
        </p:nvSpPr>
        <p:spPr>
          <a:xfrm>
            <a:off x="519076" y="5060329"/>
            <a:ext cx="2994147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Syntactic compile-time type comparison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9D3A91-FD73-96A2-D8B8-F7DDA6875EC3}"/>
              </a:ext>
            </a:extLst>
          </p:cNvPr>
          <p:cNvSpPr txBox="1">
            <a:spLocks/>
          </p:cNvSpPr>
          <p:nvPr/>
        </p:nvSpPr>
        <p:spPr>
          <a:xfrm>
            <a:off x="5487550" y="5060330"/>
            <a:ext cx="3632391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Run-time type comparison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0D6D8A-7C06-61A7-8A7F-A64AAD94E41A}"/>
              </a:ext>
            </a:extLst>
          </p:cNvPr>
          <p:cNvSpPr txBox="1">
            <a:spLocks/>
          </p:cNvSpPr>
          <p:nvPr/>
        </p:nvSpPr>
        <p:spPr>
          <a:xfrm>
            <a:off x="5487550" y="3426320"/>
            <a:ext cx="3523535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Allows non-termination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E220F8-9783-2602-0AEE-9E6CB9879B49}"/>
              </a:ext>
            </a:extLst>
          </p:cNvPr>
          <p:cNvSpPr txBox="1">
            <a:spLocks/>
          </p:cNvSpPr>
          <p:nvPr/>
        </p:nvSpPr>
        <p:spPr>
          <a:xfrm>
            <a:off x="5489264" y="2150010"/>
            <a:ext cx="3117898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Possibility of dynamic type errors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5335B9F-23B9-E2CB-28EF-EE363ED79676}"/>
              </a:ext>
            </a:extLst>
          </p:cNvPr>
          <p:cNvSpPr/>
          <p:nvPr/>
        </p:nvSpPr>
        <p:spPr>
          <a:xfrm>
            <a:off x="3310981" y="3027748"/>
            <a:ext cx="2447567" cy="140254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Approximate Normalization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6776B6B-52C2-BF18-7C55-E7DDB4B248F1}"/>
              </a:ext>
            </a:extLst>
          </p:cNvPr>
          <p:cNvSpPr/>
          <p:nvPr/>
        </p:nvSpPr>
        <p:spPr>
          <a:xfrm>
            <a:off x="3183212" y="4702630"/>
            <a:ext cx="2695074" cy="15287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Dynamic vs static consistency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52BB7-6ED9-4318-E571-12FEB44348E1}"/>
              </a:ext>
            </a:extLst>
          </p:cNvPr>
          <p:cNvSpPr txBox="1"/>
          <p:nvPr/>
        </p:nvSpPr>
        <p:spPr>
          <a:xfrm>
            <a:off x="519075" y="2161734"/>
            <a:ext cx="2640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/>
              <a:t>Well-typed at each step</a:t>
            </a:r>
          </a:p>
        </p:txBody>
      </p:sp>
    </p:spTree>
    <p:extLst>
      <p:ext uri="{BB962C8B-B14F-4D97-AF65-F5344CB8AC3E}">
        <p14:creationId xmlns:p14="http://schemas.microsoft.com/office/powerpoint/2010/main" val="24700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7.8|2.6|5.6|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9|0.6|7|3.2|4.3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3|3.2|8.6|1.9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1.9|6.9|10.4|7.8|11.7|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9|2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9|2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6|10.9|20.8"/>
</p:tagLst>
</file>

<file path=ppt/theme/theme1.xml><?xml version="1.0" encoding="utf-8"?>
<a:theme xmlns:a="http://schemas.openxmlformats.org/drawingml/2006/main" name="Office Theme">
  <a:themeElements>
    <a:clrScheme name="UBC">
      <a:dk1>
        <a:srgbClr val="002145"/>
      </a:dk1>
      <a:lt1>
        <a:sysClr val="window" lastClr="FFFFFF"/>
      </a:lt1>
      <a:dk2>
        <a:srgbClr val="0055B7"/>
      </a:dk2>
      <a:lt2>
        <a:srgbClr val="E7E6E6"/>
      </a:lt2>
      <a:accent1>
        <a:srgbClr val="00A7E1"/>
      </a:accent1>
      <a:accent2>
        <a:srgbClr val="40B4E5"/>
      </a:accent2>
      <a:accent3>
        <a:srgbClr val="A5A5A5"/>
      </a:accent3>
      <a:accent4>
        <a:srgbClr val="6EC4E8"/>
      </a:accent4>
      <a:accent5>
        <a:srgbClr val="97D4E9"/>
      </a:accent5>
      <a:accent6>
        <a:srgbClr val="70AD47"/>
      </a:accent6>
      <a:hlink>
        <a:srgbClr val="0563C1"/>
      </a:hlink>
      <a:folHlink>
        <a:srgbClr val="954F72"/>
      </a:folHlink>
    </a:clrScheme>
    <a:fontScheme name="Fira">
      <a:majorFont>
        <a:latin typeface="Fira Sans Medium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9BEAE81E2284B8B9DBD2747450632" ma:contentTypeVersion="2" ma:contentTypeDescription="Create a new document." ma:contentTypeScope="" ma:versionID="4cfc7301c8a1428704448a1e6466824b">
  <xsd:schema xmlns:xsd="http://www.w3.org/2001/XMLSchema" xmlns:xs="http://www.w3.org/2001/XMLSchema" xmlns:p="http://schemas.microsoft.com/office/2006/metadata/properties" xmlns:ns3="545c087e-131c-4a4d-b309-b68d1ce02366" targetNamespace="http://schemas.microsoft.com/office/2006/metadata/properties" ma:root="true" ma:fieldsID="b09893f7a5f99eee0da7e17c6e57abff" ns3:_="">
    <xsd:import namespace="545c087e-131c-4a4d-b309-b68d1ce02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c087e-131c-4a4d-b309-b68d1ce02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E61B78-3F96-43BB-89A2-EC7C4C7502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24CE1C-9735-4996-AE92-D5FA779DADFA}">
  <ds:schemaRefs>
    <ds:schemaRef ds:uri="http://schemas.openxmlformats.org/package/2006/metadata/core-properties"/>
    <ds:schemaRef ds:uri="545c087e-131c-4a4d-b309-b68d1ce0236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864D522-7EC3-4EF1-896E-E4EACE68C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c087e-131c-4a4d-b309-b68d1ce023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2519</Words>
  <Application>Microsoft Macintosh PowerPoint</Application>
  <PresentationFormat>On-screen Show (4:3)</PresentationFormat>
  <Paragraphs>476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Consolas</vt:lpstr>
      <vt:lpstr>Fira Code</vt:lpstr>
      <vt:lpstr>Fira Sans</vt:lpstr>
      <vt:lpstr>Fira Sans Medium</vt:lpstr>
      <vt:lpstr>Office Theme</vt:lpstr>
      <vt:lpstr>An Implementation Strategy for Gradual Dependent Types</vt:lpstr>
      <vt:lpstr>Gradual Dependent Types: What and Why?</vt:lpstr>
      <vt:lpstr>A Buggy Quicksort</vt:lpstr>
      <vt:lpstr>Adding the Spec To the Types (with the magic of dependent types)</vt:lpstr>
      <vt:lpstr>Dependent Types Catch the Bug?</vt:lpstr>
      <vt:lpstr>Unblocking Development</vt:lpstr>
      <vt:lpstr>Going Further: Catching Bugs</vt:lpstr>
      <vt:lpstr>Degrees of Imprecision</vt:lpstr>
      <vt:lpstr>Static-Dynamic Tension</vt:lpstr>
      <vt:lpstr>Effectful Nature of Gradual Types</vt:lpstr>
      <vt:lpstr>Implementation Strategy</vt:lpstr>
      <vt:lpstr>Approximate Normalization</vt:lpstr>
      <vt:lpstr>Managing non-termination</vt:lpstr>
      <vt:lpstr>Managing non-termination</vt:lpstr>
      <vt:lpstr>The Idea</vt:lpstr>
      <vt:lpstr>Why Bother?</vt:lpstr>
      <vt:lpstr>Gradual Propositional Equality</vt:lpstr>
      <vt:lpstr>Propositional Equality</vt:lpstr>
      <vt:lpstr>Gradual Propositional Woes</vt:lpstr>
      <vt:lpstr>Extensional Tension</vt:lpstr>
      <vt:lpstr>Distinguishing Context</vt:lpstr>
      <vt:lpstr>Problematic Consequence</vt:lpstr>
      <vt:lpstr>Equality Witnesses</vt:lpstr>
      <vt:lpstr>Key Idea</vt:lpstr>
      <vt:lpstr>Creating Equality Proofs</vt:lpstr>
      <vt:lpstr>Transforming Equality Proofs</vt:lpstr>
      <vt:lpstr>Eliminating Equality</vt:lpstr>
      <vt:lpstr>OTT Again?</vt:lpstr>
      <vt:lpstr>Back to Our Example</vt:lpstr>
      <vt:lpstr>Back To Our Example</vt:lpstr>
      <vt:lpstr>Not Just Safety</vt:lpstr>
      <vt:lpstr>Not Just Safety ctd.</vt:lpstr>
      <vt:lpstr>Importance of Composition</vt:lpstr>
      <vt:lpstr>Meet for Functions</vt:lpstr>
      <vt:lpstr>Completing the Semilattice</vt:lpstr>
      <vt:lpstr>Resolving the tension</vt:lpstr>
      <vt:lpstr>Semantics</vt:lpstr>
      <vt:lpstr>General Approach</vt:lpstr>
      <vt:lpstr>Modelling the Unknown Type</vt:lpstr>
      <vt:lpstr>Gradual Operation</vt:lpstr>
      <vt:lpstr>Mutual Dependency</vt:lpstr>
      <vt:lpstr>Ordinals for Termination</vt:lpstr>
      <vt:lpstr>Decreasing Metric</vt:lpstr>
      <vt:lpstr>Future Work</vt:lpstr>
      <vt:lpstr>Model metatheory</vt:lpstr>
      <vt:lpstr>Inductive families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53</Words>
  <Application>Microsoft Office PowerPoint</Application>
  <PresentationFormat>On-screen Show (4:3)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Fira Sans</vt:lpstr>
      <vt:lpstr>Fira Sans Medium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Design of a Gradual Dependently Typed Language for Programming</dc:title>
  <dc:creator>Joseph Stephan Eremondi, MSc., BSc.</dc:creator>
  <cp:keywords/>
  <cp:lastModifiedBy>Joey Eremondi</cp:lastModifiedBy>
  <cp:revision>286</cp:revision>
  <dcterms:created xsi:type="dcterms:W3CDTF">2023-03-02T18:51:51Z</dcterms:created>
  <dcterms:modified xsi:type="dcterms:W3CDTF">2023-08-24T16:11:48Z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option">
    <vt:lpwstr>14pt,mathserif</vt:lpwstr>
  </property>
  <property fmtid="{D5CDD505-2E9C-101B-9397-08002B2CF9AE}" pid="3" name="date">
    <vt:lpwstr>March 6, 2023</vt:lpwstr>
  </property>
  <property fmtid="{D5CDD505-2E9C-101B-9397-08002B2CF9AE}" pid="4" name="documentclass">
    <vt:lpwstr>beamer</vt:lpwstr>
  </property>
  <property fmtid="{D5CDD505-2E9C-101B-9397-08002B2CF9AE}" pid="5" name="header-includes">
    <vt:lpwstr/>
  </property>
  <property fmtid="{D5CDD505-2E9C-101B-9397-08002B2CF9AE}" pid="6" name="ContentTypeId">
    <vt:lpwstr>0x0101003259BEAE81E2284B8B9DBD2747450632</vt:lpwstr>
  </property>
</Properties>
</file>