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1" r:id="rId8"/>
    <p:sldId id="262" r:id="rId9"/>
    <p:sldId id="267" r:id="rId10"/>
    <p:sldId id="268" r:id="rId11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3"/>
      <p:bold r:id="rId14"/>
      <p:italic r:id="rId15"/>
      <p:bold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  <p:embeddedFont>
      <p:font typeface="Merriweather" panose="00000500000000000000" pitchFamily="2" charset="0"/>
      <p:regular r:id="rId21"/>
      <p:bold r:id="rId22"/>
      <p:italic r:id="rId23"/>
      <p:boldItalic r:id="rId24"/>
    </p:embeddedFont>
    <p:embeddedFont>
      <p:font typeface="Merriweather Light" panose="00000400000000000000" pitchFamily="2" charset="0"/>
      <p:regular r:id="rId25"/>
      <p:bold r:id="rId26"/>
      <p:italic r:id="rId27"/>
      <p:boldItalic r:id="rId28"/>
    </p:embeddedFont>
    <p:embeddedFont>
      <p:font typeface="Merriweather Sans" pitchFamily="2" charset="0"/>
      <p:regular r:id="rId29"/>
      <p:bold r:id="rId30"/>
      <p:italic r:id="rId31"/>
      <p:boldItalic r:id="rId32"/>
    </p:embeddedFont>
    <p:embeddedFont>
      <p:font typeface="Nunito Sans" pitchFamily="2" charset="0"/>
      <p:regular r:id="rId33"/>
      <p:bold r:id="rId34"/>
      <p:italic r:id="rId35"/>
      <p:boldItalic r:id="rId36"/>
    </p:embeddedFont>
    <p:embeddedFont>
      <p:font typeface="Proxima Nova" panose="020B0604020202020204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7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font" Target="fonts/font27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font" Target="fonts/font30.fntdata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font" Target="fonts/font25.fntdata"/><Relationship Id="rId40" Type="http://schemas.openxmlformats.org/officeDocument/2006/relationships/font" Target="fonts/font28.fntdata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7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font" Target="fonts/font3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font" Target="fonts/font31.fntdata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font" Target="fonts/font26.fntdata"/><Relationship Id="rId46" Type="http://schemas.openxmlformats.org/officeDocument/2006/relationships/viewProps" Target="viewProps.xml"/><Relationship Id="rId20" Type="http://schemas.openxmlformats.org/officeDocument/2006/relationships/font" Target="fonts/font8.fntdata"/><Relationship Id="rId41" Type="http://schemas.openxmlformats.org/officeDocument/2006/relationships/font" Target="fonts/font2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7ff3ab599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27ff3ab599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7ff3ab5996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7ff3ab5996_0_2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292a6a24b_4_1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b292a6a24b_4_14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b292a6a24b_4_1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b292a6a24b_4_143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b292a6a24b_4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b292a6a24b_4_14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f34c8dc71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f34c8dc717_0_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7ff3ab5996_0_1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7ff3ab5996_0_1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7ff3ab5996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7ff3ab5996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BLANK_1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149600" y="3974525"/>
            <a:ext cx="68448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"/>
              <a:buNone/>
            </a:pPr>
            <a:endParaRPr sz="2100" b="1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-16506" y="3519700"/>
            <a:ext cx="9177000" cy="127200"/>
          </a:xfrm>
          <a:prstGeom prst="rect">
            <a:avLst/>
          </a:prstGeom>
          <a:solidFill>
            <a:srgbClr val="101D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4011" y="492852"/>
            <a:ext cx="1417427" cy="23677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602375" y="3763775"/>
            <a:ext cx="584700" cy="4350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81625" y="1661408"/>
            <a:ext cx="4995600" cy="20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unito Sans"/>
              <a:buNone/>
              <a:defRPr sz="240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481625" y="1214325"/>
            <a:ext cx="49956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Sans"/>
              <a:buNone/>
              <a:defRPr sz="1600">
                <a:solidFill>
                  <a:schemeClr val="accent3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sz="1600">
                <a:solidFill>
                  <a:schemeClr val="accent3"/>
                </a:solidFill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3"/>
          </p:nvPr>
        </p:nvSpPr>
        <p:spPr>
          <a:xfrm>
            <a:off x="489681" y="4077301"/>
            <a:ext cx="4995600" cy="6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erriweather"/>
              <a:buNone/>
              <a:defRPr sz="1200" b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opic">
  <p:cSld name="Title &amp; Subtitle copy_1_1">
    <p:bg>
      <p:bgPr>
        <a:solidFill>
          <a:schemeClr val="accen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grpSp>
        <p:nvGrpSpPr>
          <p:cNvPr id="60" name="Google Shape;60;p14"/>
          <p:cNvGrpSpPr/>
          <p:nvPr/>
        </p:nvGrpSpPr>
        <p:grpSpPr>
          <a:xfrm>
            <a:off x="0" y="4214375"/>
            <a:ext cx="3205550" cy="940800"/>
            <a:chOff x="-7375" y="4207325"/>
            <a:chExt cx="3205550" cy="940800"/>
          </a:xfrm>
        </p:grpSpPr>
        <p:cxnSp>
          <p:nvCxnSpPr>
            <p:cNvPr id="61" name="Google Shape;61;p14"/>
            <p:cNvCxnSpPr/>
            <p:nvPr/>
          </p:nvCxnSpPr>
          <p:spPr>
            <a:xfrm rot="10800000" flipH="1">
              <a:off x="-7375" y="4208925"/>
              <a:ext cx="2490300" cy="503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14"/>
            <p:cNvCxnSpPr/>
            <p:nvPr/>
          </p:nvCxnSpPr>
          <p:spPr>
            <a:xfrm rot="10800000" flipH="1">
              <a:off x="1070975" y="4213625"/>
              <a:ext cx="1409700" cy="934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14"/>
            <p:cNvCxnSpPr/>
            <p:nvPr/>
          </p:nvCxnSpPr>
          <p:spPr>
            <a:xfrm rot="10800000">
              <a:off x="2478175" y="4207325"/>
              <a:ext cx="720000" cy="940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Google Shape;64;p14"/>
          <p:cNvGrpSpPr/>
          <p:nvPr/>
        </p:nvGrpSpPr>
        <p:grpSpPr>
          <a:xfrm rot="10800000">
            <a:off x="5938450" y="0"/>
            <a:ext cx="3205550" cy="940800"/>
            <a:chOff x="-7375" y="4207325"/>
            <a:chExt cx="3205550" cy="940800"/>
          </a:xfrm>
        </p:grpSpPr>
        <p:cxnSp>
          <p:nvCxnSpPr>
            <p:cNvPr id="65" name="Google Shape;65;p14"/>
            <p:cNvCxnSpPr/>
            <p:nvPr/>
          </p:nvCxnSpPr>
          <p:spPr>
            <a:xfrm rot="10800000" flipH="1">
              <a:off x="-7375" y="4208925"/>
              <a:ext cx="2490300" cy="503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14"/>
            <p:cNvCxnSpPr/>
            <p:nvPr/>
          </p:nvCxnSpPr>
          <p:spPr>
            <a:xfrm rot="10800000" flipH="1">
              <a:off x="1070975" y="4213625"/>
              <a:ext cx="1409700" cy="934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14"/>
            <p:cNvCxnSpPr/>
            <p:nvPr/>
          </p:nvCxnSpPr>
          <p:spPr>
            <a:xfrm rot="10800000">
              <a:off x="2478175" y="4207325"/>
              <a:ext cx="720000" cy="940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 2">
  <p:cSld name="TITLE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None/>
              <a:defRPr sz="2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525950" y="1996138"/>
            <a:ext cx="60921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/>
          </p:nvPr>
        </p:nvSpPr>
        <p:spPr>
          <a:xfrm>
            <a:off x="2442450" y="2815693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3"/>
          </p:nvPr>
        </p:nvSpPr>
        <p:spPr>
          <a:xfrm>
            <a:off x="2442450" y="2982958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">
  <p:cSld name="TITLE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None/>
              <a:defRPr sz="2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 &amp; Subtitle copy_1_1">
    <p:bg>
      <p:bgPr>
        <a:solidFill>
          <a:srgbClr val="43434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9"/>
          <p:cNvGrpSpPr/>
          <p:nvPr/>
        </p:nvGrpSpPr>
        <p:grpSpPr>
          <a:xfrm>
            <a:off x="125" y="0"/>
            <a:ext cx="9143740" cy="644743"/>
            <a:chOff x="125" y="0"/>
            <a:chExt cx="9143740" cy="644743"/>
          </a:xfrm>
        </p:grpSpPr>
        <p:grpSp>
          <p:nvGrpSpPr>
            <p:cNvPr id="88" name="Google Shape;88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89" name="Google Shape;8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" name="Google Shape;98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99" name="Google Shape;9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109" name="Google Shape;10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119" name="Google Shape;11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" name="Google Shape;128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129" name="Google Shape;12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139" name="Google Shape;139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oogle Shape;148;p19"/>
          <p:cNvGrpSpPr/>
          <p:nvPr/>
        </p:nvGrpSpPr>
        <p:grpSpPr>
          <a:xfrm>
            <a:off x="125" y="644750"/>
            <a:ext cx="9143740" cy="644743"/>
            <a:chOff x="125" y="0"/>
            <a:chExt cx="9143740" cy="644743"/>
          </a:xfrm>
        </p:grpSpPr>
        <p:grpSp>
          <p:nvGrpSpPr>
            <p:cNvPr id="149" name="Google Shape;149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150" name="Google Shape;15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160" name="Google Shape;16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170" name="Google Shape;17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180" name="Google Shape;18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190" name="Google Shape;19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" name="Google Shape;199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200" name="Google Shape;200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" name="Google Shape;209;p19"/>
          <p:cNvGrpSpPr/>
          <p:nvPr/>
        </p:nvGrpSpPr>
        <p:grpSpPr>
          <a:xfrm>
            <a:off x="125" y="1289500"/>
            <a:ext cx="9143740" cy="644743"/>
            <a:chOff x="125" y="0"/>
            <a:chExt cx="9143740" cy="644743"/>
          </a:xfrm>
        </p:grpSpPr>
        <p:grpSp>
          <p:nvGrpSpPr>
            <p:cNvPr id="210" name="Google Shape;210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211" name="Google Shape;21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221" name="Google Shape;22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231" name="Google Shape;23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" name="Google Shape;240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241" name="Google Shape;24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251" name="Google Shape;25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261" name="Google Shape;261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" name="Google Shape;270;p19"/>
          <p:cNvGrpSpPr/>
          <p:nvPr/>
        </p:nvGrpSpPr>
        <p:grpSpPr>
          <a:xfrm>
            <a:off x="125" y="1934250"/>
            <a:ext cx="9143740" cy="644743"/>
            <a:chOff x="125" y="0"/>
            <a:chExt cx="9143740" cy="644743"/>
          </a:xfrm>
        </p:grpSpPr>
        <p:grpSp>
          <p:nvGrpSpPr>
            <p:cNvPr id="271" name="Google Shape;271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272" name="Google Shape;27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282" name="Google Shape;28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291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292" name="Google Shape;29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302" name="Google Shape;30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" name="Google Shape;311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312" name="Google Shape;31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322" name="Google Shape;322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" name="Google Shape;331;p19"/>
          <p:cNvGrpSpPr/>
          <p:nvPr/>
        </p:nvGrpSpPr>
        <p:grpSpPr>
          <a:xfrm>
            <a:off x="125" y="2579000"/>
            <a:ext cx="9143740" cy="644743"/>
            <a:chOff x="125" y="0"/>
            <a:chExt cx="9143740" cy="644743"/>
          </a:xfrm>
        </p:grpSpPr>
        <p:grpSp>
          <p:nvGrpSpPr>
            <p:cNvPr id="332" name="Google Shape;332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333" name="Google Shape;33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343" name="Google Shape;34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" name="Google Shape;352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353" name="Google Shape;35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363" name="Google Shape;36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2" name="Google Shape;372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373" name="Google Shape;37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383" name="Google Shape;383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2" name="Google Shape;392;p19"/>
          <p:cNvGrpSpPr/>
          <p:nvPr/>
        </p:nvGrpSpPr>
        <p:grpSpPr>
          <a:xfrm>
            <a:off x="125" y="3223750"/>
            <a:ext cx="9143740" cy="644743"/>
            <a:chOff x="125" y="0"/>
            <a:chExt cx="9143740" cy="644743"/>
          </a:xfrm>
        </p:grpSpPr>
        <p:grpSp>
          <p:nvGrpSpPr>
            <p:cNvPr id="393" name="Google Shape;393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394" name="Google Shape;39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3" name="Google Shape;403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404" name="Google Shape;40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414" name="Google Shape;41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3" name="Google Shape;423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424" name="Google Shape;42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3" name="Google Shape;433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434" name="Google Shape;43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444" name="Google Shape;444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9"/>
          <p:cNvGrpSpPr/>
          <p:nvPr/>
        </p:nvGrpSpPr>
        <p:grpSpPr>
          <a:xfrm>
            <a:off x="125" y="3868500"/>
            <a:ext cx="9143740" cy="644743"/>
            <a:chOff x="125" y="0"/>
            <a:chExt cx="9143740" cy="644743"/>
          </a:xfrm>
        </p:grpSpPr>
        <p:grpSp>
          <p:nvGrpSpPr>
            <p:cNvPr id="454" name="Google Shape;454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455" name="Google Shape;45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4" name="Google Shape;464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465" name="Google Shape;46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475" name="Google Shape;47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4" name="Google Shape;484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485" name="Google Shape;48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" name="Google Shape;494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495" name="Google Shape;49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4" name="Google Shape;504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505" name="Google Shape;505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125" y="4513250"/>
            <a:ext cx="9143740" cy="644743"/>
            <a:chOff x="125" y="0"/>
            <a:chExt cx="9143740" cy="644743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125" y="0"/>
              <a:ext cx="3047649" cy="322368"/>
              <a:chOff x="137" y="0"/>
              <a:chExt cx="9143863" cy="967200"/>
            </a:xfrm>
          </p:grpSpPr>
          <p:sp>
            <p:nvSpPr>
              <p:cNvPr id="516" name="Google Shape;51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525;p19"/>
            <p:cNvGrpSpPr/>
            <p:nvPr/>
          </p:nvGrpSpPr>
          <p:grpSpPr>
            <a:xfrm>
              <a:off x="3048305" y="0"/>
              <a:ext cx="3047649" cy="322368"/>
              <a:chOff x="137" y="0"/>
              <a:chExt cx="9143863" cy="967200"/>
            </a:xfrm>
          </p:grpSpPr>
          <p:sp>
            <p:nvSpPr>
              <p:cNvPr id="526" name="Google Shape;52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19"/>
            <p:cNvGrpSpPr/>
            <p:nvPr/>
          </p:nvGrpSpPr>
          <p:grpSpPr>
            <a:xfrm>
              <a:off x="6096216" y="0"/>
              <a:ext cx="3047649" cy="322368"/>
              <a:chOff x="137" y="0"/>
              <a:chExt cx="9143863" cy="967200"/>
            </a:xfrm>
          </p:grpSpPr>
          <p:sp>
            <p:nvSpPr>
              <p:cNvPr id="536" name="Google Shape;53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19"/>
            <p:cNvGrpSpPr/>
            <p:nvPr/>
          </p:nvGrpSpPr>
          <p:grpSpPr>
            <a:xfrm>
              <a:off x="125" y="322375"/>
              <a:ext cx="3047649" cy="322368"/>
              <a:chOff x="137" y="0"/>
              <a:chExt cx="9143863" cy="967200"/>
            </a:xfrm>
          </p:grpSpPr>
          <p:sp>
            <p:nvSpPr>
              <p:cNvPr id="546" name="Google Shape;54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9"/>
            <p:cNvGrpSpPr/>
            <p:nvPr/>
          </p:nvGrpSpPr>
          <p:grpSpPr>
            <a:xfrm>
              <a:off x="3048305" y="322375"/>
              <a:ext cx="3047649" cy="322368"/>
              <a:chOff x="137" y="0"/>
              <a:chExt cx="9143863" cy="967200"/>
            </a:xfrm>
          </p:grpSpPr>
          <p:sp>
            <p:nvSpPr>
              <p:cNvPr id="556" name="Google Shape;55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5" name="Google Shape;565;p19"/>
            <p:cNvGrpSpPr/>
            <p:nvPr/>
          </p:nvGrpSpPr>
          <p:grpSpPr>
            <a:xfrm>
              <a:off x="6096216" y="322375"/>
              <a:ext cx="3047649" cy="322368"/>
              <a:chOff x="137" y="0"/>
              <a:chExt cx="9143863" cy="967200"/>
            </a:xfrm>
          </p:grpSpPr>
          <p:sp>
            <p:nvSpPr>
              <p:cNvPr id="566" name="Google Shape;566;p19"/>
              <p:cNvSpPr/>
              <p:nvPr/>
            </p:nvSpPr>
            <p:spPr>
              <a:xfrm rot="5400000">
                <a:off x="2443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9"/>
              <p:cNvSpPr/>
              <p:nvPr/>
            </p:nvSpPr>
            <p:spPr>
              <a:xfrm rot="5400000">
                <a:off x="1040445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9"/>
              <p:cNvSpPr/>
              <p:nvPr/>
            </p:nvSpPr>
            <p:spPr>
              <a:xfrm rot="5400000">
                <a:off x="2056453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9"/>
              <p:cNvSpPr/>
              <p:nvPr/>
            </p:nvSpPr>
            <p:spPr>
              <a:xfrm rot="5400000">
                <a:off x="3072461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9"/>
              <p:cNvSpPr/>
              <p:nvPr/>
            </p:nvSpPr>
            <p:spPr>
              <a:xfrm rot="5400000">
                <a:off x="4088469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19"/>
              <p:cNvSpPr/>
              <p:nvPr/>
            </p:nvSpPr>
            <p:spPr>
              <a:xfrm rot="5400000">
                <a:off x="5104477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19"/>
              <p:cNvSpPr/>
              <p:nvPr/>
            </p:nvSpPr>
            <p:spPr>
              <a:xfrm rot="5400000">
                <a:off x="6120484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19"/>
              <p:cNvSpPr/>
              <p:nvPr/>
            </p:nvSpPr>
            <p:spPr>
              <a:xfrm rot="5400000">
                <a:off x="7136492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9"/>
              <p:cNvSpPr/>
              <p:nvPr/>
            </p:nvSpPr>
            <p:spPr>
              <a:xfrm rot="5400000">
                <a:off x="8152500" y="-24300"/>
                <a:ext cx="967200" cy="1015800"/>
              </a:xfrm>
              <a:prstGeom prst="rtTriangle">
                <a:avLst/>
              </a:prstGeom>
              <a:solidFill>
                <a:srgbClr val="4F4F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19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Title &amp; Subtitle copy_1_1_1">
    <p:bg>
      <p:bgPr>
        <a:noFill/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0"/>
          <p:cNvSpPr txBox="1">
            <a:spLocks noGrp="1"/>
          </p:cNvSpPr>
          <p:nvPr>
            <p:ph type="title"/>
          </p:nvPr>
        </p:nvSpPr>
        <p:spPr>
          <a:xfrm>
            <a:off x="1412000" y="1763700"/>
            <a:ext cx="6223800" cy="8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 b="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578" name="Google Shape;578;p20"/>
          <p:cNvSpPr txBox="1">
            <a:spLocks noGrp="1"/>
          </p:cNvSpPr>
          <p:nvPr>
            <p:ph type="title" idx="2"/>
          </p:nvPr>
        </p:nvSpPr>
        <p:spPr>
          <a:xfrm>
            <a:off x="2720538" y="3290175"/>
            <a:ext cx="37029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Page Number">
  <p:cSld name="CUSTOM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1"/>
          <p:cNvSpPr txBox="1">
            <a:spLocks noGrp="1"/>
          </p:cNvSpPr>
          <p:nvPr>
            <p:ph type="subTitle" idx="1"/>
          </p:nvPr>
        </p:nvSpPr>
        <p:spPr>
          <a:xfrm>
            <a:off x="131169" y="62902"/>
            <a:ext cx="2040600" cy="3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81" name="Google Shape;581;p21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view 1">
  <p:cSld name="Title &amp; Subtitle copy_1_1_2">
    <p:bg>
      <p:bgPr>
        <a:solidFill>
          <a:srgbClr val="0096F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22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0" y="5542"/>
            <a:ext cx="9144000" cy="5132414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22"/>
          <p:cNvSpPr txBox="1">
            <a:spLocks noGrp="1"/>
          </p:cNvSpPr>
          <p:nvPr>
            <p:ph type="subTitle" idx="1"/>
          </p:nvPr>
        </p:nvSpPr>
        <p:spPr>
          <a:xfrm>
            <a:off x="3033000" y="1968197"/>
            <a:ext cx="30780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5" name="Google Shape;585;p22"/>
          <p:cNvSpPr txBox="1">
            <a:spLocks noGrp="1"/>
          </p:cNvSpPr>
          <p:nvPr>
            <p:ph type="title"/>
          </p:nvPr>
        </p:nvSpPr>
        <p:spPr>
          <a:xfrm>
            <a:off x="850500" y="243670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6" name="Google Shape;59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0" name="Google Shape;60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4" name="Google Shape;604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05" name="Google Shape;60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1" name="Google Shape;611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2" name="Google Shape;61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5" name="Google Shape;61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9" name="Google Shape;619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0" name="Google Shape;620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1" name="Google Shape;62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24" name="Google Shape;62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7" name="Google Shape;627;p3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8" name="Google Shape;62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BLANK_1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5"/>
          <p:cNvSpPr txBox="1">
            <a:spLocks noGrp="1"/>
          </p:cNvSpPr>
          <p:nvPr>
            <p:ph type="title"/>
          </p:nvPr>
        </p:nvSpPr>
        <p:spPr>
          <a:xfrm>
            <a:off x="1525950" y="1996138"/>
            <a:ext cx="6092100" cy="37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3" name="Google Shape;633;p35"/>
          <p:cNvSpPr txBox="1">
            <a:spLocks noGrp="1"/>
          </p:cNvSpPr>
          <p:nvPr>
            <p:ph type="title" idx="2"/>
          </p:nvPr>
        </p:nvSpPr>
        <p:spPr>
          <a:xfrm>
            <a:off x="2442450" y="2815693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634" name="Google Shape;634;p35"/>
          <p:cNvSpPr txBox="1">
            <a:spLocks noGrp="1"/>
          </p:cNvSpPr>
          <p:nvPr>
            <p:ph type="title" idx="3"/>
          </p:nvPr>
        </p:nvSpPr>
        <p:spPr>
          <a:xfrm>
            <a:off x="2442450" y="2982958"/>
            <a:ext cx="4259100" cy="1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opic">
  <p:cSld name="Title &amp; Subtitle copy_1_1">
    <p:bg>
      <p:bgPr>
        <a:solidFill>
          <a:schemeClr val="accent2"/>
        </a:solidFill>
        <a:effectLst/>
      </p:bgPr>
    </p:bg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6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grpSp>
        <p:nvGrpSpPr>
          <p:cNvPr id="637" name="Google Shape;637;p36"/>
          <p:cNvGrpSpPr/>
          <p:nvPr/>
        </p:nvGrpSpPr>
        <p:grpSpPr>
          <a:xfrm>
            <a:off x="0" y="4214375"/>
            <a:ext cx="3205550" cy="940800"/>
            <a:chOff x="-7375" y="4207325"/>
            <a:chExt cx="3205550" cy="940800"/>
          </a:xfrm>
        </p:grpSpPr>
        <p:cxnSp>
          <p:nvCxnSpPr>
            <p:cNvPr id="638" name="Google Shape;638;p36"/>
            <p:cNvCxnSpPr/>
            <p:nvPr/>
          </p:nvCxnSpPr>
          <p:spPr>
            <a:xfrm rot="10800000" flipH="1">
              <a:off x="-7375" y="4208925"/>
              <a:ext cx="2490300" cy="503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36"/>
            <p:cNvCxnSpPr/>
            <p:nvPr/>
          </p:nvCxnSpPr>
          <p:spPr>
            <a:xfrm rot="10800000" flipH="1">
              <a:off x="1070975" y="4213625"/>
              <a:ext cx="1409700" cy="934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36"/>
            <p:cNvCxnSpPr/>
            <p:nvPr/>
          </p:nvCxnSpPr>
          <p:spPr>
            <a:xfrm rot="10800000">
              <a:off x="2478175" y="4207325"/>
              <a:ext cx="720000" cy="940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1" name="Google Shape;641;p36"/>
          <p:cNvGrpSpPr/>
          <p:nvPr/>
        </p:nvGrpSpPr>
        <p:grpSpPr>
          <a:xfrm rot="10800000">
            <a:off x="5938450" y="0"/>
            <a:ext cx="3205550" cy="940800"/>
            <a:chOff x="-7375" y="4207325"/>
            <a:chExt cx="3205550" cy="940800"/>
          </a:xfrm>
        </p:grpSpPr>
        <p:cxnSp>
          <p:nvCxnSpPr>
            <p:cNvPr id="642" name="Google Shape;642;p36"/>
            <p:cNvCxnSpPr/>
            <p:nvPr/>
          </p:nvCxnSpPr>
          <p:spPr>
            <a:xfrm rot="10800000" flipH="1">
              <a:off x="-7375" y="4208925"/>
              <a:ext cx="2490300" cy="5034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36"/>
            <p:cNvCxnSpPr/>
            <p:nvPr/>
          </p:nvCxnSpPr>
          <p:spPr>
            <a:xfrm rot="10800000" flipH="1">
              <a:off x="1070975" y="4213625"/>
              <a:ext cx="1409700" cy="934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36"/>
            <p:cNvCxnSpPr/>
            <p:nvPr/>
          </p:nvCxnSpPr>
          <p:spPr>
            <a:xfrm rot="10800000">
              <a:off x="2478175" y="4207325"/>
              <a:ext cx="720000" cy="9408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ndard 1">
  <p:cSld name="TITLE_2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None/>
              <a:defRPr sz="2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96FF"/>
              </a:buClr>
              <a:buSzPts val="2200"/>
              <a:buFont typeface="Merriweather"/>
              <a:buNone/>
              <a:defRPr sz="2200">
                <a:solidFill>
                  <a:srgbClr val="0096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47" name="Google Shape;647;p37"/>
          <p:cNvSpPr/>
          <p:nvPr/>
        </p:nvSpPr>
        <p:spPr>
          <a:xfrm>
            <a:off x="485800" y="1124025"/>
            <a:ext cx="460500" cy="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7"/>
          <p:cNvSpPr txBox="1">
            <a:spLocks noGrp="1"/>
          </p:cNvSpPr>
          <p:nvPr>
            <p:ph type="body" idx="1"/>
          </p:nvPr>
        </p:nvSpPr>
        <p:spPr>
          <a:xfrm>
            <a:off x="381000" y="1435790"/>
            <a:ext cx="3452400" cy="26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●"/>
              <a:defRPr sz="1200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○"/>
              <a:defRPr sz="1200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eorgia"/>
              <a:buChar char="■"/>
              <a:defRPr sz="1200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649" name="Google Shape;649;p37"/>
          <p:cNvSpPr txBox="1"/>
          <p:nvPr/>
        </p:nvSpPr>
        <p:spPr>
          <a:xfrm>
            <a:off x="8651249" y="4824025"/>
            <a:ext cx="330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900">
              <a:solidFill>
                <a:srgbClr val="999999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Review 1">
  <p:cSld name="Title &amp; Subtitle copy_1_1_2">
    <p:bg>
      <p:bgPr>
        <a:solidFill>
          <a:srgbClr val="0096FF"/>
        </a:solidFill>
        <a:effectLst/>
      </p:bgPr>
    </p:bg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38"/>
          <p:cNvPicPr preferRelativeResize="0"/>
          <p:nvPr/>
        </p:nvPicPr>
        <p:blipFill rotWithShape="1">
          <a:blip r:embed="rId2">
            <a:alphaModFix/>
          </a:blip>
          <a:srcRect t="109" b="109"/>
          <a:stretch/>
        </p:blipFill>
        <p:spPr>
          <a:xfrm>
            <a:off x="0" y="5542"/>
            <a:ext cx="9144000" cy="5132414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38"/>
          <p:cNvSpPr txBox="1">
            <a:spLocks noGrp="1"/>
          </p:cNvSpPr>
          <p:nvPr>
            <p:ph type="subTitle" idx="1"/>
          </p:nvPr>
        </p:nvSpPr>
        <p:spPr>
          <a:xfrm>
            <a:off x="3033000" y="1968197"/>
            <a:ext cx="30780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38"/>
          <p:cNvSpPr txBox="1">
            <a:spLocks noGrp="1"/>
          </p:cNvSpPr>
          <p:nvPr>
            <p:ph type="title"/>
          </p:nvPr>
        </p:nvSpPr>
        <p:spPr>
          <a:xfrm>
            <a:off x="850500" y="243670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BFEBA9E-3899-6CFC-0EBB-1543E297B8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053" y="4767036"/>
            <a:ext cx="676611" cy="27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None/>
              <a:defRPr sz="2200"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B95FD"/>
              </a:buClr>
              <a:buSzPts val="2200"/>
              <a:buFont typeface="Proxima Nova"/>
              <a:buNone/>
              <a:defRPr sz="2200" b="1">
                <a:solidFill>
                  <a:srgbClr val="2B95FD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16375" y="1356761"/>
            <a:ext cx="604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○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■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○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■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●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17500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Georgia"/>
              <a:buChar char="○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17500" rtl="0">
              <a:lnSpc>
                <a:spcPct val="130000"/>
              </a:lnSpc>
              <a:spcBef>
                <a:spcPts val="1000"/>
              </a:spcBef>
              <a:spcAft>
                <a:spcPts val="1000"/>
              </a:spcAft>
              <a:buClr>
                <a:srgbClr val="434343"/>
              </a:buClr>
              <a:buSzPts val="1400"/>
              <a:buFont typeface="Georgia"/>
              <a:buChar char="■"/>
              <a:defRPr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yLeoBen/Intel_Website_Review_NLP_Analysi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B4C049-4790-5A49-3F9C-861CADF4A84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11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0" name="Google Shape;660;p39"/>
          <p:cNvSpPr/>
          <p:nvPr/>
        </p:nvSpPr>
        <p:spPr>
          <a:xfrm>
            <a:off x="0" y="1777800"/>
            <a:ext cx="9188400" cy="1587900"/>
          </a:xfrm>
          <a:prstGeom prst="rect">
            <a:avLst/>
          </a:prstGeom>
          <a:solidFill>
            <a:srgbClr val="FFFFFF">
              <a:alpha val="88460"/>
            </a:srgbClr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3" name="Google Shape;663;p39"/>
          <p:cNvSpPr txBox="1"/>
          <p:nvPr/>
        </p:nvSpPr>
        <p:spPr>
          <a:xfrm>
            <a:off x="2442450" y="2982958"/>
            <a:ext cx="42591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100" b="0" i="0" dirty="0">
                <a:solidFill>
                  <a:srgbClr val="000000"/>
                </a:solidFill>
                <a:effectLst/>
                <a:latin typeface="AvenirNext"/>
              </a:rPr>
              <a:t>Data Science Course</a:t>
            </a:r>
            <a:endParaRPr sz="10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2" name="Google Shape;662;p39"/>
          <p:cNvSpPr txBox="1"/>
          <p:nvPr/>
        </p:nvSpPr>
        <p:spPr>
          <a:xfrm>
            <a:off x="2442450" y="2815693"/>
            <a:ext cx="42591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Nunito Sans"/>
                <a:ea typeface="Nunito Sans"/>
                <a:cs typeface="Nunito Sans"/>
                <a:sym typeface="Nunito Sans"/>
              </a:rPr>
              <a:t>Joey Benvenuto</a:t>
            </a:r>
            <a:endParaRPr sz="10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1" name="Google Shape;661;p39"/>
          <p:cNvSpPr txBox="1"/>
          <p:nvPr/>
        </p:nvSpPr>
        <p:spPr>
          <a:xfrm>
            <a:off x="1548150" y="2110597"/>
            <a:ext cx="6092100" cy="3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Nunito Sans"/>
                <a:ea typeface="Nunito Sans"/>
                <a:cs typeface="Nunito Sans"/>
                <a:sym typeface="Nunito Sans"/>
              </a:rPr>
              <a:t>Intel Call Center Analysis</a:t>
            </a:r>
            <a:endParaRPr sz="24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0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Agenda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1" name="Google Shape;671;p40"/>
          <p:cNvSpPr txBox="1">
            <a:spLocks noGrp="1"/>
          </p:cNvSpPr>
          <p:nvPr>
            <p:ph type="body" idx="1"/>
          </p:nvPr>
        </p:nvSpPr>
        <p:spPr>
          <a:xfrm>
            <a:off x="380999" y="1451556"/>
            <a:ext cx="4096407" cy="3691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r>
              <a:rPr lang="en-US" sz="1400" dirty="0">
                <a:latin typeface="Nunito Sans"/>
                <a:ea typeface="Nunito Sans"/>
                <a:cs typeface="Nunito Sans"/>
                <a:sym typeface="Nunito Sans"/>
              </a:rPr>
              <a:t>The Problem Statement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endParaRPr lang="en-US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r>
              <a:rPr lang="en-US" sz="1400" dirty="0">
                <a:latin typeface="Nunito Sans"/>
                <a:ea typeface="Nunito Sans"/>
                <a:cs typeface="Nunito Sans"/>
                <a:sym typeface="Nunito Sans"/>
              </a:rPr>
              <a:t>Project Hypothesis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endParaRPr lang="en-US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>
              <a:buFont typeface="Nunito Sans"/>
              <a:buChar char="●"/>
            </a:pPr>
            <a:r>
              <a:rPr lang="en-US" sz="1400" dirty="0">
                <a:latin typeface="Nunito Sans"/>
                <a:ea typeface="Nunito Sans"/>
                <a:cs typeface="Nunito Sans"/>
                <a:sym typeface="Nunito Sans"/>
              </a:rPr>
              <a:t>Key Finding &amp; Results</a:t>
            </a: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US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r>
              <a:rPr lang="en-US" sz="1400" dirty="0">
                <a:latin typeface="Nunito Sans"/>
                <a:ea typeface="Nunito Sans"/>
                <a:cs typeface="Nunito Sans"/>
                <a:sym typeface="Nunito Sans"/>
              </a:rPr>
              <a:t>Next Steps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endParaRPr lang="en-US"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Nunito Sans"/>
              <a:buChar char="●"/>
            </a:pPr>
            <a:r>
              <a:rPr lang="en-US" sz="1400" dirty="0">
                <a:latin typeface="Nunito Sans"/>
                <a:ea typeface="Nunito Sans"/>
                <a:cs typeface="Nunito Sans"/>
                <a:sym typeface="Nunito Sans"/>
              </a:rPr>
              <a:t>Appendix</a:t>
            </a:r>
            <a:endParaRPr sz="14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40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1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The Problem Statement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77" name="Google Shape;677;p41"/>
          <p:cNvSpPr txBox="1">
            <a:spLocks noGrp="1"/>
          </p:cNvSpPr>
          <p:nvPr>
            <p:ph type="body" idx="1"/>
          </p:nvPr>
        </p:nvSpPr>
        <p:spPr>
          <a:xfrm>
            <a:off x="380999" y="1435800"/>
            <a:ext cx="8449492" cy="3267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>
                <a:latin typeface="Nunito Sans"/>
              </a:rPr>
              <a:t>This project uses machine learning to predict unsatisfied customers from written reviews.</a:t>
            </a:r>
          </a:p>
          <a:p>
            <a:pPr marL="0" indent="0">
              <a:buNone/>
            </a:pPr>
            <a:endParaRPr lang="en-US" dirty="0">
              <a:latin typeface="Nunito Sans"/>
            </a:endParaRPr>
          </a:p>
          <a:p>
            <a:pPr marL="0" indent="0">
              <a:buNone/>
            </a:pPr>
            <a:r>
              <a:rPr lang="en-US" dirty="0">
                <a:latin typeface="Nunito Sans"/>
              </a:rPr>
              <a:t>Empowering Intel to accurately identify and engage unsatisfied customers will not only strengthen its brand reputation but also unlock potential revenue opportunities.</a:t>
            </a:r>
          </a:p>
          <a:p>
            <a:pPr marL="0" indent="0">
              <a:buNone/>
            </a:pPr>
            <a:endParaRPr lang="en-US" dirty="0">
              <a:latin typeface="Nunito Sans"/>
            </a:endParaRPr>
          </a:p>
          <a:p>
            <a:pPr marL="0" indent="0">
              <a:buNone/>
            </a:pPr>
            <a:r>
              <a:rPr lang="en-US" dirty="0">
                <a:latin typeface="Nunito Sans"/>
              </a:rPr>
              <a:t>Additionally, leveraging machine learning can significantly minimize reliance on costly and time-consuming surveys from outsourced marketing firms.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2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>
                <a:latin typeface="Nunito Sans"/>
                <a:ea typeface="Nunito Sans"/>
                <a:cs typeface="Nunito Sans"/>
                <a:sym typeface="Nunito Sans"/>
              </a:rPr>
              <a:t>Hypothesis</a:t>
            </a:r>
            <a:endParaRPr b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83" name="Google Shape;683;p42"/>
          <p:cNvSpPr txBox="1">
            <a:spLocks noGrp="1"/>
          </p:cNvSpPr>
          <p:nvPr>
            <p:ph type="body" idx="1"/>
          </p:nvPr>
        </p:nvSpPr>
        <p:spPr>
          <a:xfrm>
            <a:off x="380999" y="1435799"/>
            <a:ext cx="8452945" cy="35198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Nunito Sans"/>
              </a:rPr>
              <a:t>Null Hypothesis (H₀)</a:t>
            </a:r>
          </a:p>
          <a:p>
            <a:pPr marL="0" indent="0">
              <a:buNone/>
            </a:pPr>
            <a:r>
              <a:rPr lang="en-US" dirty="0">
                <a:latin typeface="Nunito Sans"/>
              </a:rPr>
              <a:t>There is no predictive relationship between Intel's call center customer reviews and customer dissatisfaction.</a:t>
            </a:r>
          </a:p>
          <a:p>
            <a:pPr marL="0" indent="0">
              <a:buNone/>
            </a:pPr>
            <a:endParaRPr lang="en-US" dirty="0">
              <a:latin typeface="Nunito Sans"/>
            </a:endParaRPr>
          </a:p>
          <a:p>
            <a:pPr marL="0" indent="0">
              <a:buNone/>
            </a:pPr>
            <a:r>
              <a:rPr lang="en-US" b="1" dirty="0">
                <a:latin typeface="Nunito Sans"/>
              </a:rPr>
              <a:t>Alternative Hypothesis (H₁)</a:t>
            </a:r>
          </a:p>
          <a:p>
            <a:pPr marL="0" indent="0">
              <a:buNone/>
            </a:pPr>
            <a:r>
              <a:rPr lang="en-US" dirty="0">
                <a:latin typeface="Nunito Sans"/>
              </a:rPr>
              <a:t>There is a predictive relationship between Intel's call center customer reviews and customer satisfaction, indicating that call center text reviews have a significant impact on predicting whether a customer is unsatisfied or not.</a:t>
            </a:r>
          </a:p>
          <a:p>
            <a:pPr marL="0" indent="0">
              <a:buNone/>
            </a:pPr>
            <a:endParaRPr lang="en-CA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indent="0">
              <a:buNone/>
            </a:pPr>
            <a:endParaRPr lang="en-US" dirty="0">
              <a:latin typeface="Nunito Sans"/>
            </a:endParaRPr>
          </a:p>
          <a:p>
            <a:pPr marL="0" indent="0">
              <a:buNone/>
            </a:pPr>
            <a:endParaRPr lang="en-US" dirty="0">
              <a:latin typeface="Nunito Sans"/>
            </a:endParaRPr>
          </a:p>
          <a:p>
            <a:pPr marL="0" indent="0">
              <a:buNone/>
            </a:pPr>
            <a:endParaRPr lang="en-US" dirty="0">
              <a:latin typeface="Nuni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4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Nunito Sans"/>
                <a:ea typeface="Nunito Sans"/>
                <a:cs typeface="Nunito Sans"/>
                <a:sym typeface="Nunito Sans"/>
              </a:rPr>
              <a:t>Key Findings &amp; Results </a:t>
            </a:r>
            <a:endParaRPr b="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5" name="Google Shape;695;p44"/>
          <p:cNvSpPr txBox="1">
            <a:spLocks noGrp="1"/>
          </p:cNvSpPr>
          <p:nvPr>
            <p:ph type="body" idx="1"/>
          </p:nvPr>
        </p:nvSpPr>
        <p:spPr>
          <a:xfrm>
            <a:off x="380999" y="1435799"/>
            <a:ext cx="8437179" cy="1864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defTabSz="914400" eaLnBrk="0" fontAlgn="base" latinLnBrk="0" hangingPunct="0">
              <a:buNone/>
              <a:tabLst/>
            </a:pPr>
            <a:r>
              <a:rPr lang="en-US" altLang="en-US" b="1" dirty="0">
                <a:latin typeface="Nunito Sans"/>
              </a:rPr>
              <a:t>Model Performance</a:t>
            </a:r>
          </a:p>
          <a:p>
            <a:pPr marL="0" lvl="0" indent="0" defTabSz="914400" eaLnBrk="0" fontAlgn="base" latinLnBrk="0" hangingPunct="0">
              <a:buNone/>
              <a:tabLst/>
            </a:pPr>
            <a:r>
              <a:rPr lang="en-US" altLang="en-US" dirty="0">
                <a:latin typeface="Nunito Sans"/>
              </a:rPr>
              <a:t>The model demonstrated moderate generalization on unseen data, achieving a weighted F1 score of 0.76.</a:t>
            </a:r>
          </a:p>
          <a:p>
            <a:pPr marL="0" lvl="0" indent="0" defTabSz="914400" eaLnBrk="0" fontAlgn="base" latinLnBrk="0" hangingPunct="0">
              <a:buNone/>
              <a:tabLst/>
            </a:pPr>
            <a:endParaRPr lang="en-US" altLang="en-US" dirty="0">
              <a:latin typeface="Nunito Sans"/>
            </a:endParaRPr>
          </a:p>
          <a:p>
            <a:pPr marL="0" indent="0" eaLnBrk="0" fontAlgn="base" hangingPunct="0">
              <a:buNone/>
            </a:pPr>
            <a:r>
              <a:rPr lang="en-US" altLang="en-US" b="1" dirty="0">
                <a:latin typeface="Nunito Sans"/>
              </a:rPr>
              <a:t>Predictive Insights</a:t>
            </a:r>
          </a:p>
          <a:p>
            <a:pPr marL="0" indent="0" eaLnBrk="0" fontAlgn="base" hangingPunct="0">
              <a:buNone/>
            </a:pPr>
            <a:r>
              <a:rPr lang="en-US" altLang="en-US" dirty="0">
                <a:latin typeface="Nunito Sans"/>
              </a:rPr>
              <a:t>The model correctly identified 80% of true positives within the first five deciles, making it 1.6 times more effective than random predictions.</a:t>
            </a:r>
          </a:p>
          <a:p>
            <a:pPr marL="0" indent="0" eaLnBrk="0" fontAlgn="base" hangingPunct="0">
              <a:buNone/>
            </a:pPr>
            <a:endParaRPr lang="en-US" altLang="en-US" dirty="0">
              <a:latin typeface="Nuni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5"/>
          <p:cNvSpPr txBox="1">
            <a:spLocks noGrp="1"/>
          </p:cNvSpPr>
          <p:nvPr>
            <p:ph type="title"/>
          </p:nvPr>
        </p:nvSpPr>
        <p:spPr>
          <a:xfrm>
            <a:off x="381000" y="609600"/>
            <a:ext cx="4686000" cy="3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latin typeface="Nunito Sans"/>
                <a:ea typeface="Nunito Sans"/>
                <a:cs typeface="Nunito Sans"/>
                <a:sym typeface="Nunito Sans"/>
              </a:rPr>
              <a:t>Next Steps</a:t>
            </a:r>
            <a:endParaRPr b="0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1" name="Google Shape;701;p45"/>
          <p:cNvSpPr txBox="1">
            <a:spLocks noGrp="1"/>
          </p:cNvSpPr>
          <p:nvPr>
            <p:ph type="body" idx="1"/>
          </p:nvPr>
        </p:nvSpPr>
        <p:spPr>
          <a:xfrm>
            <a:off x="381000" y="1441055"/>
            <a:ext cx="8452945" cy="1822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Use our satisfaction classification model with topic modeling to understand what Intel’s customers are customers saying, and promote data driven business strategy.</a:t>
            </a:r>
          </a:p>
          <a:p>
            <a:endParaRPr lang="en-US" dirty="0"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Reduce reliance on outsourced marketing firms and lengthy surveys, which will open up the yearly budget.</a:t>
            </a:r>
          </a:p>
          <a:p>
            <a:endParaRPr lang="en-US" dirty="0">
              <a:latin typeface="Nunito Sans"/>
              <a:ea typeface="Nunito Sans"/>
              <a:cs typeface="Nunito Sans"/>
              <a:sym typeface="Nunito Sans"/>
            </a:endParaRPr>
          </a:p>
          <a:p>
            <a:r>
              <a:rPr lang="en-US" dirty="0">
                <a:latin typeface="Nunito Sans"/>
                <a:ea typeface="Nunito Sans"/>
                <a:cs typeface="Nunito Sans"/>
                <a:sym typeface="Nunito Sans"/>
              </a:rPr>
              <a:t>Retain call center transcriptions for further in-house research and development to further understand customer needs and deliver both exceptional service and products.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A0ACB9-32DF-357B-7E13-DCB8BA85597A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11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0" name="Google Shape;730;p50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/>
              <a:t>Thank You</a:t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6AFEA9-1A6B-3768-A305-881DE99530A6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11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5" name="Google Shape;735;p51"/>
          <p:cNvSpPr txBox="1">
            <a:spLocks noGrp="1"/>
          </p:cNvSpPr>
          <p:nvPr>
            <p:ph type="title"/>
          </p:nvPr>
        </p:nvSpPr>
        <p:spPr>
          <a:xfrm>
            <a:off x="850500" y="2202450"/>
            <a:ext cx="7443000" cy="7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>
                <a:hlinkClick r:id="rId3"/>
              </a:rPr>
              <a:t>Click for Appendix</a:t>
            </a:r>
            <a:endParaRPr b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ainStation Learner Slide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265</Words>
  <Application>Microsoft Office PowerPoint</Application>
  <PresentationFormat>On-screen Show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AvenirNext</vt:lpstr>
      <vt:lpstr>Merriweather</vt:lpstr>
      <vt:lpstr>Georgia</vt:lpstr>
      <vt:lpstr>Nunito Sans</vt:lpstr>
      <vt:lpstr>Roboto</vt:lpstr>
      <vt:lpstr>Avenir</vt:lpstr>
      <vt:lpstr>Merriweather Sans</vt:lpstr>
      <vt:lpstr>Proxima Nova</vt:lpstr>
      <vt:lpstr>Helvetica Neue</vt:lpstr>
      <vt:lpstr>Arial</vt:lpstr>
      <vt:lpstr>Merriweather Light</vt:lpstr>
      <vt:lpstr>Simple Light</vt:lpstr>
      <vt:lpstr>BrainStation Learner Slide Template</vt:lpstr>
      <vt:lpstr>Simple Light</vt:lpstr>
      <vt:lpstr>PowerPoint Presentation</vt:lpstr>
      <vt:lpstr>Agenda</vt:lpstr>
      <vt:lpstr>The Problem Statement</vt:lpstr>
      <vt:lpstr>Hypothesis</vt:lpstr>
      <vt:lpstr>Key Findings &amp; Results </vt:lpstr>
      <vt:lpstr>Next Steps</vt:lpstr>
      <vt:lpstr>Thank You</vt:lpstr>
      <vt:lpstr>Click for 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owner</dc:creator>
  <cp:lastModifiedBy>Josepp Benvenuto</cp:lastModifiedBy>
  <cp:revision>38</cp:revision>
  <dcterms:modified xsi:type="dcterms:W3CDTF">2025-03-17T00:47:31Z</dcterms:modified>
</cp:coreProperties>
</file>