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63" r:id="rId6"/>
    <p:sldId id="264" r:id="rId7"/>
    <p:sldId id="265" r:id="rId8"/>
    <p:sldId id="259" r:id="rId9"/>
    <p:sldId id="260" r:id="rId10"/>
    <p:sldId id="262" r:id="rId11"/>
    <p:sldId id="269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4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9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5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690" y="486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84205" y="3136265"/>
            <a:ext cx="1268730" cy="1101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295" y="3377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40690" y="613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67690" y="740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94690" y="867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21690" y="994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第一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（管理员、审核员、客服）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82295" y="3504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09295" y="3631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36295" y="3758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963295" y="3885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090295" y="4012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第二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（普通用户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908685" y="1022985"/>
            <a:ext cx="962660" cy="234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网站形式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097915" y="4066540"/>
            <a:ext cx="2345055" cy="25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形式待定：安卓应用</a:t>
            </a:r>
            <a:r>
              <a:rPr lang="en-US" altLang="zh-CN" sz="1000"/>
              <a:t>/</a:t>
            </a:r>
            <a:r>
              <a:rPr lang="zh-CN" altLang="en-US" sz="1000"/>
              <a:t>微信小程序</a:t>
            </a:r>
            <a:endParaRPr lang="zh-CN" altLang="en-US" sz="1000"/>
          </a:p>
        </p:txBody>
      </p:sp>
      <p:sp>
        <p:nvSpPr>
          <p:cNvPr id="20" name="左大括号 19"/>
          <p:cNvSpPr/>
          <p:nvPr/>
        </p:nvSpPr>
        <p:spPr>
          <a:xfrm rot="10800000">
            <a:off x="10088245" y="1121410"/>
            <a:ext cx="530860" cy="5181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02055" y="6434455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前端</a:t>
            </a:r>
            <a:endParaRPr lang="zh-CN" altLang="en-US" b="1" u="sng"/>
          </a:p>
        </p:txBody>
      </p:sp>
      <p:sp>
        <p:nvSpPr>
          <p:cNvPr id="24" name="文本框 23"/>
          <p:cNvSpPr txBox="1"/>
          <p:nvPr/>
        </p:nvSpPr>
        <p:spPr>
          <a:xfrm>
            <a:off x="5467985" y="6434455"/>
            <a:ext cx="70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后端</a:t>
            </a:r>
            <a:endParaRPr lang="zh-CN" altLang="en-US" b="1" u="sng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721100" y="1273810"/>
            <a:ext cx="2687955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472815" y="1379855"/>
            <a:ext cx="3026410" cy="3420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8400" y="1121410"/>
            <a:ext cx="2655570" cy="271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3620770" y="1498600"/>
            <a:ext cx="3035300" cy="349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21300000">
            <a:off x="4008755" y="146685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HttpRequest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 rot="21300000">
            <a:off x="4039870" y="98044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HttpResponse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7597775" y="2981325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Service</a:t>
            </a:r>
            <a:r>
              <a:rPr lang="en-US" altLang="zh-CN" sz="1000"/>
              <a:t>(</a:t>
            </a:r>
            <a:r>
              <a:rPr lang="zh-CN" altLang="en-US" sz="1000"/>
              <a:t>接口）</a:t>
            </a:r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6043295" y="4866640"/>
            <a:ext cx="141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Dao</a:t>
            </a:r>
            <a:r>
              <a:rPr lang="en-US" altLang="zh-CN" sz="1000"/>
              <a:t>(</a:t>
            </a:r>
            <a:r>
              <a:rPr lang="zh-CN" altLang="en-US" sz="1000"/>
              <a:t>接口）</a:t>
            </a:r>
            <a:endParaRPr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6499225" y="930275"/>
            <a:ext cx="288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Servlet</a:t>
            </a:r>
            <a:r>
              <a:rPr lang="zh-CN" altLang="en-US" sz="1000"/>
              <a:t>（直接处理请求和返回）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7456805" y="4866640"/>
            <a:ext cx="182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Mapper.xml</a:t>
            </a:r>
            <a:r>
              <a:rPr lang="zh-CN" altLang="en-US" sz="1000"/>
              <a:t>（实现）</a:t>
            </a:r>
            <a:endParaRPr lang="zh-CN" altLang="en-US" sz="1000"/>
          </a:p>
        </p:txBody>
      </p:sp>
      <p:sp>
        <p:nvSpPr>
          <p:cNvPr id="38" name="左箭头 37"/>
          <p:cNvSpPr/>
          <p:nvPr/>
        </p:nvSpPr>
        <p:spPr>
          <a:xfrm rot="5400000">
            <a:off x="6393815" y="1719580"/>
            <a:ext cx="1516380" cy="7994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左箭头 38"/>
          <p:cNvSpPr/>
          <p:nvPr/>
        </p:nvSpPr>
        <p:spPr>
          <a:xfrm rot="5400000">
            <a:off x="6433185" y="3673475"/>
            <a:ext cx="1421130" cy="7740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503160" y="1773555"/>
            <a:ext cx="306070" cy="12077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5557520" y="2951480"/>
            <a:ext cx="172212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ServiceImpl</a:t>
            </a:r>
            <a:r>
              <a:rPr lang="en-US" altLang="zh-CN" sz="1000"/>
              <a:t>(</a:t>
            </a:r>
            <a:r>
              <a:rPr lang="zh-CN" altLang="en-US" sz="1000"/>
              <a:t>实现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47" name="左右箭头 46"/>
          <p:cNvSpPr/>
          <p:nvPr/>
        </p:nvSpPr>
        <p:spPr>
          <a:xfrm>
            <a:off x="7279640" y="3095625"/>
            <a:ext cx="262890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左右箭头 47"/>
          <p:cNvSpPr/>
          <p:nvPr/>
        </p:nvSpPr>
        <p:spPr>
          <a:xfrm>
            <a:off x="7074535" y="4994910"/>
            <a:ext cx="274955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530465" y="3674745"/>
            <a:ext cx="306070" cy="114109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51" name="文本框 50"/>
          <p:cNvSpPr txBox="1"/>
          <p:nvPr/>
        </p:nvSpPr>
        <p:spPr>
          <a:xfrm>
            <a:off x="9229725" y="956310"/>
            <a:ext cx="93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控制层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452745" y="834390"/>
            <a:ext cx="3709035" cy="51555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6204585" y="271145"/>
            <a:ext cx="630555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835140" y="74930"/>
            <a:ext cx="278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部署到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9229725" y="3136265"/>
            <a:ext cx="109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279255" y="5134610"/>
            <a:ext cx="92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810885" y="5583555"/>
            <a:ext cx="1496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Entity</a:t>
            </a:r>
            <a:r>
              <a:rPr lang="zh-CN" altLang="en-US" sz="1000"/>
              <a:t>（实体类）</a:t>
            </a:r>
            <a:endParaRPr lang="zh-CN" altLang="en-US" sz="1000"/>
          </a:p>
        </p:txBody>
      </p:sp>
      <p:sp>
        <p:nvSpPr>
          <p:cNvPr id="58" name="上下箭头 57"/>
          <p:cNvSpPr/>
          <p:nvPr/>
        </p:nvSpPr>
        <p:spPr>
          <a:xfrm>
            <a:off x="6464935" y="5323840"/>
            <a:ext cx="106045" cy="21209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08685" y="2324100"/>
            <a:ext cx="23622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vue.js </a:t>
            </a:r>
            <a:r>
              <a:rPr lang="zh-CN" altLang="en-US" sz="1400"/>
              <a:t>框架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1</a:t>
            </a:r>
            <a:r>
              <a:rPr lang="zh-CN" altLang="en-US" sz="1400"/>
              <a:t>、组件式开发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element-ui </a:t>
            </a:r>
            <a:r>
              <a:rPr lang="zh-CN" altLang="en-US" sz="1400"/>
              <a:t>支持</a:t>
            </a:r>
            <a:endParaRPr lang="zh-CN" altLang="en-US" sz="1400"/>
          </a:p>
        </p:txBody>
      </p:sp>
      <p:sp>
        <p:nvSpPr>
          <p:cNvPr id="60" name="文本框 59"/>
          <p:cNvSpPr txBox="1"/>
          <p:nvPr/>
        </p:nvSpPr>
        <p:spPr>
          <a:xfrm>
            <a:off x="3039745" y="1324610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6172200" y="6493510"/>
            <a:ext cx="505460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maven</a:t>
            </a:r>
            <a:r>
              <a:rPr lang="zh-CN" altLang="en-US" sz="1200"/>
              <a:t>简化依赖导入，</a:t>
            </a:r>
            <a:r>
              <a:rPr lang="en-US" altLang="zh-CN" sz="1200"/>
              <a:t>mybatis</a:t>
            </a:r>
            <a:r>
              <a:rPr lang="zh-CN" altLang="en-US" sz="1200"/>
              <a:t>简化数据层实现，</a:t>
            </a:r>
            <a:r>
              <a:rPr lang="en-US" altLang="zh-CN" sz="1200"/>
              <a:t>jjwt</a:t>
            </a:r>
            <a:r>
              <a:rPr lang="zh-CN" altLang="en-US" sz="1200"/>
              <a:t>帮助生成</a:t>
            </a:r>
            <a:r>
              <a:rPr lang="en-US" altLang="zh-CN" sz="1200"/>
              <a:t>jwt</a:t>
            </a:r>
            <a:endParaRPr lang="en-US" altLang="zh-CN" sz="1200"/>
          </a:p>
        </p:txBody>
      </p:sp>
      <p:sp>
        <p:nvSpPr>
          <p:cNvPr id="63" name="上箭头 62"/>
          <p:cNvSpPr/>
          <p:nvPr/>
        </p:nvSpPr>
        <p:spPr>
          <a:xfrm>
            <a:off x="7542530" y="5234940"/>
            <a:ext cx="448945" cy="8394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979285" y="6125210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8862695" y="6036945"/>
            <a:ext cx="1599565" cy="397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其他：自定义工具类</a:t>
            </a:r>
            <a:r>
              <a:rPr lang="en-US" altLang="zh-CN" sz="1000"/>
              <a:t>.</a:t>
            </a:r>
            <a:r>
              <a:rPr lang="en-US" altLang="zh-CN"/>
              <a:t>..</a:t>
            </a:r>
            <a:endParaRPr lang="en-US" altLang="zh-CN"/>
          </a:p>
        </p:txBody>
      </p:sp>
      <p:sp>
        <p:nvSpPr>
          <p:cNvPr id="66" name="左大括号 65"/>
          <p:cNvSpPr/>
          <p:nvPr/>
        </p:nvSpPr>
        <p:spPr>
          <a:xfrm>
            <a:off x="3039745" y="2129155"/>
            <a:ext cx="466725" cy="10763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06470" y="2539365"/>
            <a:ext cx="1694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&lt;script&gt;&lt;/script&gt;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3478530" y="2073910"/>
            <a:ext cx="207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&lt;template&gt;&lt;/template&gt;</a:t>
            </a:r>
            <a:endParaRPr lang="en-US" altLang="zh-CN" sz="1400"/>
          </a:p>
        </p:txBody>
      </p:sp>
      <p:sp>
        <p:nvSpPr>
          <p:cNvPr id="69" name="文本框 68"/>
          <p:cNvSpPr txBox="1"/>
          <p:nvPr/>
        </p:nvSpPr>
        <p:spPr>
          <a:xfrm>
            <a:off x="3506470" y="3043555"/>
            <a:ext cx="1436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&lt;style&gt;&lt;/style&gt;</a:t>
            </a:r>
            <a:endParaRPr lang="en-US" altLang="zh-CN" sz="1400"/>
          </a:p>
        </p:txBody>
      </p:sp>
      <p:cxnSp>
        <p:nvCxnSpPr>
          <p:cNvPr id="70" name="直接连接符 69"/>
          <p:cNvCxnSpPr>
            <a:endCxn id="66" idx="1"/>
          </p:cNvCxnSpPr>
          <p:nvPr/>
        </p:nvCxnSpPr>
        <p:spPr>
          <a:xfrm flipV="1">
            <a:off x="2232660" y="2667635"/>
            <a:ext cx="807085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918335" y="6671945"/>
            <a:ext cx="3454400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289175" y="6385560"/>
            <a:ext cx="2712720" cy="286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多项目分别部署，处理跨域问题</a:t>
            </a:r>
            <a:endParaRPr lang="zh-CN" altLang="en-US" sz="1400"/>
          </a:p>
        </p:txBody>
      </p:sp>
      <p:pic>
        <p:nvPicPr>
          <p:cNvPr id="74" name="图片 73" descr="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9680" y="6158865"/>
            <a:ext cx="643255" cy="6083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785" y="4572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整体架构</a:t>
            </a:r>
            <a:endParaRPr lang="zh-CN" altLang="en-US" b="1" u="sng"/>
          </a:p>
        </p:txBody>
      </p:sp>
      <p:sp>
        <p:nvSpPr>
          <p:cNvPr id="3" name="文本框 2"/>
          <p:cNvSpPr txBox="1"/>
          <p:nvPr/>
        </p:nvSpPr>
        <p:spPr>
          <a:xfrm>
            <a:off x="10205720" y="37274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贫血模型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7160" y="121285"/>
            <a:ext cx="2538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websocket </a:t>
            </a:r>
            <a:r>
              <a:rPr lang="zh-CN" altLang="en-US"/>
              <a:t>的基本</a:t>
            </a:r>
            <a:r>
              <a:rPr lang="zh-CN" altLang="en-US"/>
              <a:t>设定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0190" y="488950"/>
            <a:ext cx="11685905" cy="5059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websocket</a:t>
            </a:r>
            <a:r>
              <a:rPr lang="zh-CN" altLang="en-US"/>
              <a:t>的</a:t>
            </a:r>
            <a:r>
              <a:rPr lang="en-US" altLang="zh-CN"/>
              <a:t>sessionid </a:t>
            </a:r>
            <a:r>
              <a:rPr lang="zh-CN" altLang="en-US"/>
              <a:t>唯一标识：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管理员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“A</a:t>
            </a:r>
            <a:r>
              <a:rPr lang="en-US" altLang="zh-CN"/>
              <a:t>D_{</a:t>
            </a:r>
            <a:r>
              <a:rPr lang="zh-CN" altLang="en-US"/>
              <a:t>编号</a:t>
            </a:r>
            <a:r>
              <a:rPr lang="en-US" altLang="zh-CN"/>
              <a:t>}”   /   </a:t>
            </a:r>
            <a:r>
              <a:rPr lang="zh-CN" altLang="en-US">
                <a:sym typeface="+mn-ea"/>
              </a:rPr>
              <a:t>审核员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“AU_{</a:t>
            </a:r>
            <a:r>
              <a:rPr lang="zh-CN" altLang="en-US">
                <a:sym typeface="+mn-ea"/>
              </a:rPr>
              <a:t>编号</a:t>
            </a:r>
            <a:r>
              <a:rPr lang="en-US" altLang="zh-CN">
                <a:sym typeface="+mn-ea"/>
              </a:rPr>
              <a:t>}”  /  </a:t>
            </a:r>
            <a:r>
              <a:rPr lang="zh-CN" altLang="en-US">
                <a:sym typeface="+mn-ea"/>
              </a:rPr>
              <a:t>客服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</a:t>
            </a:r>
            <a:r>
              <a:rPr lang="en-US" altLang="zh-CN">
                <a:sym typeface="+mn-ea"/>
              </a:rPr>
              <a:t>CS_{</a:t>
            </a:r>
            <a:r>
              <a:rPr lang="zh-CN" altLang="en-US">
                <a:sym typeface="+mn-ea"/>
              </a:rPr>
              <a:t>编号</a:t>
            </a:r>
            <a:r>
              <a:rPr lang="en-US" altLang="zh-CN">
                <a:sym typeface="+mn-ea"/>
              </a:rPr>
              <a:t>}”   /   </a:t>
            </a:r>
            <a:r>
              <a:rPr lang="zh-CN" altLang="en-US">
                <a:sym typeface="+mn-ea"/>
              </a:rPr>
              <a:t>普通用户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</a:t>
            </a:r>
            <a:r>
              <a:rPr lang="en-US" altLang="zh-CN">
                <a:sym typeface="+mn-ea"/>
              </a:rPr>
              <a:t>CU_{</a:t>
            </a:r>
            <a:r>
              <a:rPr lang="zh-CN" altLang="en-US">
                <a:sym typeface="+mn-ea"/>
              </a:rPr>
              <a:t>编号</a:t>
            </a:r>
            <a:r>
              <a:rPr lang="en-US" altLang="zh-CN">
                <a:sym typeface="+mn-ea"/>
              </a:rPr>
              <a:t>}”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“AD_1”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、分类</a:t>
            </a:r>
            <a:r>
              <a:rPr lang="en-US" altLang="zh-CN">
                <a:sym typeface="+mn-ea"/>
              </a:rPr>
              <a:t> Type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“A”</a:t>
            </a:r>
            <a:r>
              <a:rPr lang="zh-CN" altLang="en-US">
                <a:sym typeface="+mn-ea"/>
              </a:rPr>
              <a:t>：内部交流通道：管理员、审核员、客服的信息交流</a:t>
            </a:r>
            <a:r>
              <a:rPr lang="en-US" altLang="zh-CN">
                <a:sym typeface="+mn-ea"/>
              </a:rPr>
              <a:t>     </a:t>
            </a:r>
            <a:endParaRPr lang="en-US" altLang="zh-CN"/>
          </a:p>
          <a:p>
            <a:r>
              <a:rPr lang="en-US" altLang="zh-CN"/>
              <a:t>“B”</a:t>
            </a:r>
            <a:r>
              <a:rPr lang="zh-CN" altLang="en-US"/>
              <a:t>：反馈：普通用户和客服的信息交流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“C”</a:t>
            </a:r>
            <a:r>
              <a:rPr lang="zh-CN" altLang="en-US"/>
              <a:t>：</a:t>
            </a:r>
            <a:r>
              <a:rPr lang="zh-CN" altLang="en-US"/>
              <a:t>任务：任务发布方和任务接收方的信息交流</a:t>
            </a:r>
            <a:endParaRPr lang="zh-CN" altLang="en-US"/>
          </a:p>
          <a:p>
            <a:r>
              <a:rPr lang="en-US" altLang="zh-CN"/>
              <a:t>“D” :  </a:t>
            </a:r>
            <a:r>
              <a:rPr lang="zh-CN" altLang="en-US"/>
              <a:t>任务的增删改</a:t>
            </a:r>
            <a:r>
              <a:rPr lang="en-US" altLang="zh-CN"/>
              <a:t>      //</a:t>
            </a:r>
            <a:r>
              <a:rPr lang="zh-CN" altLang="en-US"/>
              <a:t>待设计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、发送内容为</a:t>
            </a:r>
            <a:r>
              <a:rPr lang="en-US" altLang="zh-CN"/>
              <a:t>json</a:t>
            </a:r>
            <a:r>
              <a:rPr lang="zh-CN" altLang="en-US"/>
              <a:t>格式，</a:t>
            </a:r>
            <a:r>
              <a:rPr lang="zh-CN" altLang="en-US">
                <a:highlight>
                  <a:srgbClr val="FFFF00"/>
                </a:highlight>
              </a:rPr>
              <a:t>消息</a:t>
            </a:r>
            <a:r>
              <a:rPr lang="zh-CN" altLang="en-US"/>
              <a:t>加密（前端</a:t>
            </a:r>
            <a:r>
              <a:rPr lang="en-US" altLang="zh-CN"/>
              <a:t>1</a:t>
            </a:r>
            <a:r>
              <a:rPr lang="zh-CN" altLang="en-US"/>
              <a:t>加密后发送给前端</a:t>
            </a:r>
            <a:r>
              <a:rPr lang="en-US" altLang="zh-CN"/>
              <a:t>2</a:t>
            </a:r>
            <a:r>
              <a:rPr lang="zh-CN" altLang="en-US"/>
              <a:t>，前端</a:t>
            </a:r>
            <a:r>
              <a:rPr lang="en-US" altLang="zh-CN"/>
              <a:t>2</a:t>
            </a:r>
            <a:r>
              <a:rPr lang="zh-CN" altLang="en-US"/>
              <a:t>再来</a:t>
            </a:r>
            <a:r>
              <a:rPr lang="zh-CN" altLang="en-US"/>
              <a:t>解密）</a:t>
            </a:r>
            <a:endParaRPr lang="zh-CN" altLang="en-US"/>
          </a:p>
          <a:p>
            <a:r>
              <a:rPr lang="zh-CN" altLang="en-US"/>
              <a:t>如</a:t>
            </a:r>
            <a:r>
              <a:rPr lang="en-US" altLang="zh-CN"/>
              <a:t>	</a:t>
            </a:r>
            <a:endParaRPr lang="en-US" altLang="zh-CN"/>
          </a:p>
          <a:p>
            <a:pPr indent="457200"/>
            <a:r>
              <a:rPr lang="en-US" altLang="zh-CN"/>
              <a:t>{</a:t>
            </a:r>
            <a:endParaRPr lang="en-US" altLang="zh-CN"/>
          </a:p>
          <a:p>
            <a:pPr marL="457200" lvl="1" indent="457200"/>
            <a:r>
              <a:rPr lang="en-US" altLang="zh-CN"/>
              <a:t>Type : “A”,</a:t>
            </a:r>
            <a:endParaRPr lang="en-US" altLang="zh-CN"/>
          </a:p>
          <a:p>
            <a:pPr marL="457200" lvl="1" indent="457200"/>
            <a:r>
              <a:rPr lang="en-US" altLang="zh-CN"/>
              <a:t>messageType :“text”,//</a:t>
            </a:r>
            <a:r>
              <a:rPr lang="zh-CN" altLang="en-US"/>
              <a:t>目前全都是</a:t>
            </a:r>
            <a:r>
              <a:rPr lang="en-US" altLang="zh-CN"/>
              <a:t>text</a:t>
            </a:r>
            <a:r>
              <a:rPr lang="zh-CN" altLang="en-US"/>
              <a:t>，之后可以加</a:t>
            </a:r>
            <a:r>
              <a:rPr lang="en-US" altLang="zh-CN"/>
              <a:t> “ img ”</a:t>
            </a:r>
            <a:endParaRPr lang="en-US" altLang="zh-CN"/>
          </a:p>
          <a:p>
            <a:pPr marL="457200" lvl="1" indent="457200"/>
            <a:r>
              <a:rPr lang="en-US" altLang="zh-CN"/>
              <a:t>message : “afsfjsaldfjasldfjlafadlfj” ,  //</a:t>
            </a:r>
            <a:r>
              <a:rPr lang="zh-CN" altLang="en-US"/>
              <a:t>加密过的消息</a:t>
            </a:r>
            <a:endParaRPr lang="zh-CN" altLang="en-US"/>
          </a:p>
          <a:p>
            <a:pPr marL="457200" lvl="1" indent="457200"/>
            <a:r>
              <a:rPr lang="en-US" altLang="zh-CN"/>
              <a:t>sende</a:t>
            </a:r>
            <a:r>
              <a:rPr lang="en-US" altLang="zh-CN"/>
              <a:t>rSessionId : “AD_1”,</a:t>
            </a:r>
            <a:endParaRPr lang="en-US" altLang="zh-CN"/>
          </a:p>
          <a:p>
            <a:pPr marL="457200" lvl="1" indent="457200"/>
            <a:r>
              <a:rPr lang="en-US" altLang="zh-CN"/>
              <a:t>receiverSessionId : ...             //type</a:t>
            </a:r>
            <a:r>
              <a:rPr lang="zh-CN" altLang="en-US"/>
              <a:t>为</a:t>
            </a:r>
            <a:r>
              <a:rPr lang="en-US" altLang="zh-CN"/>
              <a:t>A</a:t>
            </a:r>
            <a:r>
              <a:rPr lang="zh-CN" altLang="en-US"/>
              <a:t>不需要接收者的信息，</a:t>
            </a:r>
            <a:r>
              <a:rPr lang="en-US" altLang="zh-CN"/>
              <a:t>type</a:t>
            </a:r>
            <a:r>
              <a:rPr lang="zh-CN" altLang="en-US"/>
              <a:t>为</a:t>
            </a:r>
            <a:r>
              <a:rPr lang="en-US" altLang="zh-CN"/>
              <a:t>B</a:t>
            </a:r>
            <a:r>
              <a:rPr lang="zh-CN" altLang="en-US"/>
              <a:t>需要提前获取客服的</a:t>
            </a:r>
            <a:r>
              <a:rPr lang="en-US" altLang="zh-CN"/>
              <a:t>sessionid</a:t>
            </a:r>
            <a:r>
              <a:rPr lang="zh-CN" altLang="en-US"/>
              <a:t>，</a:t>
            </a:r>
            <a:r>
              <a:rPr lang="en-US" altLang="zh-CN"/>
              <a:t>type</a:t>
            </a:r>
            <a:r>
              <a:rPr lang="zh-CN" altLang="en-US"/>
              <a:t>为</a:t>
            </a:r>
            <a:r>
              <a:rPr lang="en-US" altLang="zh-CN"/>
              <a:t>C</a:t>
            </a:r>
            <a:r>
              <a:rPr lang="zh-CN" altLang="en-US"/>
              <a:t>则需要这个</a:t>
            </a:r>
            <a:r>
              <a:rPr lang="en-US" altLang="zh-CN"/>
              <a:t>}</a:t>
            </a:r>
            <a:endParaRPr lang="en-US" altLang="zh-CN"/>
          </a:p>
          <a:p>
            <a:pPr indent="457200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3855" y="5494655"/>
            <a:ext cx="4064000" cy="373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124075" y="76009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4075" y="5205730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数据层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124075" y="291020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业务层</a:t>
            </a:r>
            <a:endParaRPr lang="zh-CN" altLang="en-US"/>
          </a:p>
        </p:txBody>
      </p:sp>
      <p:sp>
        <p:nvSpPr>
          <p:cNvPr id="9" name="上下箭头 8"/>
          <p:cNvSpPr/>
          <p:nvPr>
            <p:custDataLst>
              <p:tags r:id="rId4"/>
            </p:custDataLst>
          </p:nvPr>
        </p:nvSpPr>
        <p:spPr>
          <a:xfrm>
            <a:off x="2479040" y="1263015"/>
            <a:ext cx="215265" cy="15633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下箭头 9"/>
          <p:cNvSpPr/>
          <p:nvPr>
            <p:custDataLst>
              <p:tags r:id="rId5"/>
            </p:custDataLst>
          </p:nvPr>
        </p:nvSpPr>
        <p:spPr>
          <a:xfrm>
            <a:off x="2479040" y="3460115"/>
            <a:ext cx="215265" cy="15633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796030" y="2910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一个逻辑实体，一个服务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3796030" y="894715"/>
            <a:ext cx="854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一个展示模块，一个</a:t>
            </a:r>
            <a:r>
              <a:rPr lang="en-US" altLang="zh-CN"/>
              <a:t>servlet</a:t>
            </a:r>
            <a:r>
              <a:rPr lang="zh-CN" altLang="en-US"/>
              <a:t>，同时根据该展示模块对应的不同角色划分</a:t>
            </a:r>
            <a:r>
              <a:rPr lang="en-US" altLang="zh-CN"/>
              <a:t>package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3821430" y="52057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一个逻辑实体，一个</a:t>
            </a:r>
            <a:r>
              <a:rPr lang="en-US" altLang="zh-CN"/>
              <a:t>DAO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720" y="73660"/>
            <a:ext cx="1626235" cy="27527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790" y="3278505"/>
            <a:ext cx="1729105" cy="3081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51685" y="73660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后端设计</a:t>
            </a:r>
            <a:endParaRPr lang="zh-CN" altLang="en-US" b="1" u="sn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1055" y="1361440"/>
            <a:ext cx="27559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165" y="240665"/>
            <a:ext cx="3691255" cy="481965"/>
          </a:xfrm>
        </p:spPr>
        <p:txBody>
          <a:bodyPr/>
          <a:p>
            <a:r>
              <a:rPr lang="zh-CN" altLang="en-US" sz="2000"/>
              <a:t>前后端数据交互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447040" y="2987675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07980" y="3033395"/>
            <a:ext cx="92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98015" y="763905"/>
            <a:ext cx="3913505" cy="581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假设要携带数据</a:t>
            </a:r>
            <a:endParaRPr lang="en-US" altLang="zh-CN"/>
          </a:p>
          <a:p>
            <a:r>
              <a:rPr lang="en-US" altLang="zh-CN"/>
              <a:t>const arrayValue = [</a:t>
            </a:r>
            <a:endParaRPr lang="en-US" altLang="zh-CN"/>
          </a:p>
          <a:p>
            <a:pPr indent="457200"/>
            <a:r>
              <a:rPr lang="en-US" altLang="zh-CN"/>
              <a:t>{id:1,name:”liao”},</a:t>
            </a:r>
            <a:endParaRPr lang="en-US" altLang="zh-CN"/>
          </a:p>
          <a:p>
            <a:pPr indent="457200"/>
            <a:r>
              <a:rPr lang="en-US" altLang="zh-CN">
                <a:sym typeface="+mn-ea"/>
              </a:rPr>
              <a:t>{id:1,name:”joey”}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]</a:t>
            </a:r>
            <a:endParaRPr lang="en-US" altLang="zh-CN"/>
          </a:p>
          <a:p>
            <a:r>
              <a:rPr lang="zh-CN" altLang="en-US"/>
              <a:t>和</a:t>
            </a:r>
            <a:endParaRPr lang="zh-CN" altLang="en-US"/>
          </a:p>
          <a:p>
            <a:r>
              <a:rPr lang="en-US" altLang="zh-CN"/>
              <a:t>const tokenValue = “dasfafsaf”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那就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const data = {</a:t>
            </a:r>
            <a:endParaRPr lang="en-US" altLang="zh-CN"/>
          </a:p>
          <a:p>
            <a:pPr indent="457200"/>
            <a:r>
              <a:rPr lang="en-US" altLang="zh-CN"/>
              <a:t>token : tokenValue,</a:t>
            </a:r>
            <a:endParaRPr lang="en-US" altLang="zh-CN"/>
          </a:p>
          <a:p>
            <a:pPr indent="457200"/>
            <a:r>
              <a:rPr lang="en-US" altLang="zh-CN"/>
              <a:t>array : arrayValue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axios.post('/api', dat</a:t>
            </a:r>
            <a:r>
              <a:rPr lang="en-US" altLang="zh-CN"/>
              <a:t>a)  </a:t>
            </a:r>
            <a:endParaRPr lang="en-US" altLang="zh-CN"/>
          </a:p>
          <a:p>
            <a:r>
              <a:rPr lang="en-US" altLang="zh-CN"/>
              <a:t>  .then(response =&gt; {  </a:t>
            </a:r>
            <a:endParaRPr lang="en-US" altLang="zh-CN"/>
          </a:p>
          <a:p>
            <a:r>
              <a:rPr lang="en-US" altLang="zh-CN"/>
              <a:t>    console.log(response.data);  </a:t>
            </a:r>
            <a:endParaRPr lang="en-US" altLang="zh-CN"/>
          </a:p>
          <a:p>
            <a:r>
              <a:rPr lang="en-US" altLang="zh-CN"/>
              <a:t>  })  </a:t>
            </a:r>
            <a:endParaRPr lang="en-US" altLang="zh-CN"/>
          </a:p>
          <a:p>
            <a:r>
              <a:rPr lang="en-US" altLang="zh-CN"/>
              <a:t>  .catch(error =&gt; {  </a:t>
            </a:r>
            <a:endParaRPr lang="en-US" altLang="zh-CN"/>
          </a:p>
          <a:p>
            <a:r>
              <a:rPr lang="en-US" altLang="zh-CN"/>
              <a:t>    console.error(error);  </a:t>
            </a:r>
            <a:endParaRPr lang="en-US" altLang="zh-CN"/>
          </a:p>
          <a:p>
            <a:r>
              <a:rPr lang="en-US" altLang="zh-CN"/>
              <a:t>  });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246380" y="730885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管理员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6380" y="2503170"/>
            <a:ext cx="1276985" cy="11652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审核</a:t>
            </a:r>
            <a:r>
              <a:rPr lang="zh-CN" altLang="en-US"/>
              <a:t>员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9085" y="4065905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99085" y="5536565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478010" y="704850"/>
            <a:ext cx="1464310" cy="13366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1950" y="175260"/>
            <a:ext cx="303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</a:t>
            </a:r>
            <a:r>
              <a:rPr lang="en-US" altLang="zh-CN"/>
              <a:t>websocket</a:t>
            </a:r>
            <a:r>
              <a:rPr lang="zh-CN" altLang="en-US"/>
              <a:t>连接</a:t>
            </a:r>
            <a:r>
              <a:rPr lang="zh-CN" altLang="en-US"/>
              <a:t>已建立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1834515" y="123507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710180" y="704850"/>
            <a:ext cx="6353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message</a:t>
            </a:r>
            <a:r>
              <a:rPr lang="zh-CN" altLang="en-US"/>
              <a:t>：</a:t>
            </a:r>
            <a:r>
              <a:rPr lang="en-US" altLang="zh-CN"/>
              <a:t>token(</a:t>
            </a:r>
            <a:r>
              <a:rPr lang="zh-CN" altLang="en-US"/>
              <a:t>存储个人信息</a:t>
            </a:r>
            <a:r>
              <a:rPr lang="en-US" altLang="zh-CN"/>
              <a:t>)+</a:t>
            </a:r>
            <a:r>
              <a:rPr lang="zh-CN" altLang="en-US"/>
              <a:t>发送的群聊类型</a:t>
            </a:r>
            <a:r>
              <a:rPr lang="en-US" altLang="zh-CN"/>
              <a:t>:”A”+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10200000">
            <a:off x="1867535" y="234505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9720000">
            <a:off x="2099945" y="3343275"/>
            <a:ext cx="743966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9360000">
            <a:off x="2088515" y="4435475"/>
            <a:ext cx="80543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064000" y="21348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广播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05935" y="33426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广播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31055" y="44659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广播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4855" y="129032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6135" y="386969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普通用户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861550" y="118110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2755" y="268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假设</a:t>
            </a:r>
            <a:r>
              <a:rPr lang="en-US" altLang="zh-CN">
                <a:sym typeface="+mn-ea"/>
              </a:rPr>
              <a:t>websocket</a:t>
            </a:r>
            <a:r>
              <a:rPr lang="zh-CN" altLang="en-US">
                <a:sym typeface="+mn-ea"/>
              </a:rPr>
              <a:t>连接已建立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356485" y="1658620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14880" y="1134110"/>
            <a:ext cx="7732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message</a:t>
            </a:r>
            <a:r>
              <a:rPr lang="zh-CN" altLang="en-US"/>
              <a:t>：</a:t>
            </a:r>
            <a:r>
              <a:rPr lang="en-US" altLang="zh-CN"/>
              <a:t>token(</a:t>
            </a:r>
            <a:r>
              <a:rPr lang="zh-CN" altLang="en-US"/>
              <a:t>存储个人信息</a:t>
            </a:r>
            <a:r>
              <a:rPr lang="en-US" altLang="zh-CN"/>
              <a:t>)+</a:t>
            </a:r>
            <a:r>
              <a:rPr lang="zh-CN" altLang="en-US"/>
              <a:t>发送的群聊类型</a:t>
            </a:r>
            <a:r>
              <a:rPr lang="en-US" altLang="zh-CN"/>
              <a:t>:”B”+</a:t>
            </a:r>
            <a:r>
              <a:rPr lang="zh-CN" altLang="en-US"/>
              <a:t>内容</a:t>
            </a:r>
            <a:r>
              <a:rPr lang="en-US" altLang="zh-CN"/>
              <a:t>+</a:t>
            </a:r>
            <a:r>
              <a:rPr lang="zh-CN" altLang="en-US"/>
              <a:t>用户</a:t>
            </a:r>
            <a:r>
              <a:rPr lang="en-US" altLang="zh-CN"/>
              <a:t>2</a:t>
            </a:r>
            <a:r>
              <a:rPr lang="zh-CN" altLang="en-US"/>
              <a:t>对应的</a:t>
            </a:r>
            <a:r>
              <a:rPr lang="en-US" altLang="zh-CN"/>
              <a:t>session</a:t>
            </a:r>
            <a:r>
              <a:rPr lang="zh-CN" altLang="en-US"/>
              <a:t>编号</a:t>
            </a:r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1218565" y="2517140"/>
            <a:ext cx="358140" cy="121666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04340" y="2999740"/>
            <a:ext cx="1226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zh-CN" altLang="en-US"/>
              <a:t>双方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9840000">
            <a:off x="2348865" y="331406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11015" y="4046220"/>
            <a:ext cx="423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根据任务编号转发到对应的</a:t>
            </a:r>
            <a:r>
              <a:rPr lang="en-US" altLang="zh-CN"/>
              <a:t>session</a:t>
            </a:r>
            <a:r>
              <a:rPr lang="zh-CN" altLang="en-US"/>
              <a:t>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44855" y="113411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6135" y="386969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861550" y="118110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2755" y="268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假设</a:t>
            </a:r>
            <a:r>
              <a:rPr lang="en-US" altLang="zh-CN">
                <a:sym typeface="+mn-ea"/>
              </a:rPr>
              <a:t>websocket</a:t>
            </a:r>
            <a:r>
              <a:rPr lang="zh-CN" altLang="en-US">
                <a:sym typeface="+mn-ea"/>
              </a:rPr>
              <a:t>连接已建立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356485" y="1658620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14880" y="1134110"/>
            <a:ext cx="7408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message</a:t>
            </a:r>
            <a:r>
              <a:rPr lang="zh-CN" altLang="en-US"/>
              <a:t>：</a:t>
            </a:r>
            <a:r>
              <a:rPr lang="en-US" altLang="zh-CN"/>
              <a:t>token(</a:t>
            </a:r>
            <a:r>
              <a:rPr lang="zh-CN" altLang="en-US"/>
              <a:t>存储个人信息</a:t>
            </a:r>
            <a:r>
              <a:rPr lang="en-US" altLang="zh-CN"/>
              <a:t>)+</a:t>
            </a:r>
            <a:r>
              <a:rPr lang="zh-CN" altLang="en-US"/>
              <a:t>发送的群聊类型</a:t>
            </a:r>
            <a:r>
              <a:rPr lang="en-US" altLang="zh-CN"/>
              <a:t>:”C”+</a:t>
            </a:r>
            <a:r>
              <a:rPr lang="zh-CN" altLang="en-US"/>
              <a:t>内容</a:t>
            </a:r>
            <a:r>
              <a:rPr lang="en-US" altLang="zh-CN"/>
              <a:t>+</a:t>
            </a:r>
            <a:r>
              <a:rPr lang="zh-CN" altLang="en-US"/>
              <a:t>客服对应的</a:t>
            </a:r>
            <a:r>
              <a:rPr lang="en-US" altLang="zh-CN"/>
              <a:t>session</a:t>
            </a:r>
            <a:r>
              <a:rPr lang="zh-CN" altLang="en-US"/>
              <a:t>编号</a:t>
            </a:r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1218565" y="2461260"/>
            <a:ext cx="387350" cy="121920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04340" y="2999740"/>
            <a:ext cx="1226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反馈双方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9840000">
            <a:off x="2348865" y="331406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11015" y="4046220"/>
            <a:ext cx="423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根据任务编号转发到对应的</a:t>
            </a:r>
            <a:r>
              <a:rPr lang="en-US" altLang="zh-CN"/>
              <a:t>session</a:t>
            </a:r>
            <a:r>
              <a:rPr lang="zh-CN" altLang="en-US"/>
              <a:t>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3685" y="1993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i="1" u="sng"/>
              <a:t>任务状态</a:t>
            </a:r>
            <a:r>
              <a:rPr lang="zh-CN" altLang="en-US" i="1" u="sng"/>
              <a:t>转移图</a:t>
            </a:r>
            <a:endParaRPr lang="zh-CN" altLang="en-US" i="1" u="sng"/>
          </a:p>
        </p:txBody>
      </p:sp>
      <p:sp>
        <p:nvSpPr>
          <p:cNvPr id="12" name="椭圆 11"/>
          <p:cNvSpPr/>
          <p:nvPr/>
        </p:nvSpPr>
        <p:spPr>
          <a:xfrm>
            <a:off x="0" y="2083435"/>
            <a:ext cx="148526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0000-00</a:t>
            </a:r>
            <a:endParaRPr lang="en-US" altLang="zh-CN" sz="1600"/>
          </a:p>
        </p:txBody>
      </p:sp>
      <p:sp>
        <p:nvSpPr>
          <p:cNvPr id="17" name="椭圆 16"/>
          <p:cNvSpPr/>
          <p:nvPr/>
        </p:nvSpPr>
        <p:spPr>
          <a:xfrm>
            <a:off x="1821815" y="2168525"/>
            <a:ext cx="136842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2000-00</a:t>
            </a:r>
            <a:endParaRPr lang="en-US" altLang="zh-CN" sz="1600"/>
          </a:p>
        </p:txBody>
      </p:sp>
      <p:sp>
        <p:nvSpPr>
          <p:cNvPr id="18" name="椭圆 17"/>
          <p:cNvSpPr/>
          <p:nvPr/>
        </p:nvSpPr>
        <p:spPr>
          <a:xfrm>
            <a:off x="1712595" y="567690"/>
            <a:ext cx="147828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1000-00</a:t>
            </a:r>
            <a:endParaRPr lang="en-US" altLang="zh-CN" sz="1600"/>
          </a:p>
        </p:txBody>
      </p:sp>
      <p:sp>
        <p:nvSpPr>
          <p:cNvPr id="19" name="椭圆 18"/>
          <p:cNvSpPr/>
          <p:nvPr/>
        </p:nvSpPr>
        <p:spPr>
          <a:xfrm>
            <a:off x="7846695" y="1544955"/>
            <a:ext cx="151574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2100-20</a:t>
            </a:r>
            <a:endParaRPr lang="en-US" altLang="zh-CN" sz="1600"/>
          </a:p>
        </p:txBody>
      </p:sp>
      <p:sp>
        <p:nvSpPr>
          <p:cNvPr id="21" name="椭圆 20"/>
          <p:cNvSpPr/>
          <p:nvPr/>
        </p:nvSpPr>
        <p:spPr>
          <a:xfrm>
            <a:off x="1765935" y="4055745"/>
            <a:ext cx="141414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0000-10</a:t>
            </a:r>
            <a:endParaRPr lang="en-US" altLang="zh-CN" sz="1600"/>
          </a:p>
        </p:txBody>
      </p:sp>
      <p:sp>
        <p:nvSpPr>
          <p:cNvPr id="22" name="椭圆 21"/>
          <p:cNvSpPr/>
          <p:nvPr/>
        </p:nvSpPr>
        <p:spPr>
          <a:xfrm>
            <a:off x="3653790" y="1423035"/>
            <a:ext cx="148907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2100-00</a:t>
            </a:r>
            <a:endParaRPr lang="en-US" altLang="zh-CN" sz="1600"/>
          </a:p>
        </p:txBody>
      </p:sp>
      <p:sp>
        <p:nvSpPr>
          <p:cNvPr id="23" name="椭圆 22"/>
          <p:cNvSpPr/>
          <p:nvPr/>
        </p:nvSpPr>
        <p:spPr>
          <a:xfrm>
            <a:off x="5870575" y="904875"/>
            <a:ext cx="139319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2110-00</a:t>
            </a:r>
            <a:endParaRPr lang="en-US" altLang="zh-CN" sz="1600"/>
          </a:p>
        </p:txBody>
      </p:sp>
      <p:sp>
        <p:nvSpPr>
          <p:cNvPr id="24" name="椭圆 23"/>
          <p:cNvSpPr/>
          <p:nvPr/>
        </p:nvSpPr>
        <p:spPr>
          <a:xfrm>
            <a:off x="5870575" y="2305050"/>
            <a:ext cx="139319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2100-10</a:t>
            </a:r>
            <a:endParaRPr lang="en-US" altLang="zh-CN" sz="1600"/>
          </a:p>
        </p:txBody>
      </p:sp>
      <p:sp>
        <p:nvSpPr>
          <p:cNvPr id="25" name="椭圆 24"/>
          <p:cNvSpPr/>
          <p:nvPr/>
        </p:nvSpPr>
        <p:spPr>
          <a:xfrm>
            <a:off x="7979410" y="3124200"/>
            <a:ext cx="143827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2110-10</a:t>
            </a:r>
            <a:endParaRPr lang="en-US" altLang="zh-CN" sz="1600"/>
          </a:p>
        </p:txBody>
      </p:sp>
      <p:sp>
        <p:nvSpPr>
          <p:cNvPr id="26" name="椭圆 25"/>
          <p:cNvSpPr/>
          <p:nvPr/>
        </p:nvSpPr>
        <p:spPr>
          <a:xfrm>
            <a:off x="7923530" y="65405"/>
            <a:ext cx="133985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2111-00</a:t>
            </a:r>
            <a:endParaRPr lang="en-US" altLang="zh-CN" sz="1600"/>
          </a:p>
        </p:txBody>
      </p:sp>
      <p:sp>
        <p:nvSpPr>
          <p:cNvPr id="27" name="椭圆 26"/>
          <p:cNvSpPr/>
          <p:nvPr/>
        </p:nvSpPr>
        <p:spPr>
          <a:xfrm>
            <a:off x="3756660" y="2984500"/>
            <a:ext cx="138620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2000-10</a:t>
            </a:r>
            <a:endParaRPr lang="en-US" altLang="zh-CN" sz="1600"/>
          </a:p>
        </p:txBody>
      </p:sp>
      <p:sp>
        <p:nvSpPr>
          <p:cNvPr id="28" name="椭圆 27"/>
          <p:cNvSpPr/>
          <p:nvPr/>
        </p:nvSpPr>
        <p:spPr>
          <a:xfrm>
            <a:off x="10434320" y="2168525"/>
            <a:ext cx="154686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2111-11</a:t>
            </a:r>
            <a:endParaRPr lang="en-US" altLang="zh-CN" sz="1600"/>
          </a:p>
        </p:txBody>
      </p:sp>
      <p:sp>
        <p:nvSpPr>
          <p:cNvPr id="30" name="文本框 29"/>
          <p:cNvSpPr txBox="1"/>
          <p:nvPr/>
        </p:nvSpPr>
        <p:spPr>
          <a:xfrm>
            <a:off x="150495" y="2647315"/>
            <a:ext cx="9372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待审核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1821815" y="1106170"/>
            <a:ext cx="1427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审核未通过</a:t>
            </a:r>
            <a:endParaRPr lang="zh-CN" altLang="en-US" sz="1600"/>
          </a:p>
        </p:txBody>
      </p:sp>
      <p:sp>
        <p:nvSpPr>
          <p:cNvPr id="32" name="文本框 31"/>
          <p:cNvSpPr txBox="1"/>
          <p:nvPr/>
        </p:nvSpPr>
        <p:spPr>
          <a:xfrm>
            <a:off x="1981835" y="2772410"/>
            <a:ext cx="1144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待</a:t>
            </a:r>
            <a:r>
              <a:rPr lang="zh-CN" altLang="en-US" sz="1600"/>
              <a:t>领取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1867535" y="4594225"/>
            <a:ext cx="1536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未审核</a:t>
            </a:r>
            <a:r>
              <a:rPr lang="zh-CN" altLang="en-US" sz="1600"/>
              <a:t>已超时</a:t>
            </a:r>
            <a:endParaRPr lang="zh-CN" altLang="en-US" sz="1600"/>
          </a:p>
        </p:txBody>
      </p:sp>
      <p:sp>
        <p:nvSpPr>
          <p:cNvPr id="36" name="文本框 35"/>
          <p:cNvSpPr txBox="1"/>
          <p:nvPr/>
        </p:nvSpPr>
        <p:spPr>
          <a:xfrm flipH="1">
            <a:off x="4065905" y="2045970"/>
            <a:ext cx="941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待</a:t>
            </a:r>
            <a:r>
              <a:rPr lang="zh-CN" altLang="en-US" sz="1600"/>
              <a:t>完成</a:t>
            </a:r>
            <a:endParaRPr lang="zh-CN" altLang="en-US" sz="1600"/>
          </a:p>
        </p:txBody>
      </p:sp>
      <p:sp>
        <p:nvSpPr>
          <p:cNvPr id="37" name="文本框 36"/>
          <p:cNvSpPr txBox="1"/>
          <p:nvPr/>
        </p:nvSpPr>
        <p:spPr>
          <a:xfrm flipH="1">
            <a:off x="3756660" y="3568065"/>
            <a:ext cx="15227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未领取</a:t>
            </a:r>
            <a:r>
              <a:rPr lang="zh-CN" altLang="en-US" sz="1600"/>
              <a:t>已超时</a:t>
            </a:r>
            <a:endParaRPr lang="zh-CN" altLang="en-US" sz="1600"/>
          </a:p>
        </p:txBody>
      </p:sp>
      <p:sp>
        <p:nvSpPr>
          <p:cNvPr id="38" name="文本框 37"/>
          <p:cNvSpPr txBox="1"/>
          <p:nvPr/>
        </p:nvSpPr>
        <p:spPr>
          <a:xfrm flipH="1">
            <a:off x="5746750" y="1423035"/>
            <a:ext cx="20021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准时</a:t>
            </a:r>
            <a:r>
              <a:rPr lang="zh-CN" altLang="en-US" sz="1600"/>
              <a:t>完成，待</a:t>
            </a:r>
            <a:r>
              <a:rPr lang="zh-CN" altLang="en-US" sz="1600"/>
              <a:t>评价</a:t>
            </a:r>
            <a:endParaRPr lang="zh-CN" altLang="en-US" sz="1600"/>
          </a:p>
        </p:txBody>
      </p:sp>
      <p:sp>
        <p:nvSpPr>
          <p:cNvPr id="40" name="文本框 39"/>
          <p:cNvSpPr txBox="1"/>
          <p:nvPr/>
        </p:nvSpPr>
        <p:spPr>
          <a:xfrm flipH="1">
            <a:off x="5958840" y="2843530"/>
            <a:ext cx="15570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未完成</a:t>
            </a:r>
            <a:r>
              <a:rPr lang="zh-CN" altLang="en-US" sz="1600"/>
              <a:t>已超时</a:t>
            </a:r>
            <a:endParaRPr lang="zh-CN" altLang="en-US" sz="1600"/>
          </a:p>
        </p:txBody>
      </p:sp>
      <p:sp>
        <p:nvSpPr>
          <p:cNvPr id="41" name="文本框 40"/>
          <p:cNvSpPr txBox="1"/>
          <p:nvPr/>
        </p:nvSpPr>
        <p:spPr>
          <a:xfrm flipH="1">
            <a:off x="8164830" y="631825"/>
            <a:ext cx="1164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成功</a:t>
            </a:r>
            <a:r>
              <a:rPr lang="zh-CN" altLang="en-US" sz="1600"/>
              <a:t>评价</a:t>
            </a:r>
            <a:endParaRPr lang="zh-CN" altLang="en-US" sz="1600"/>
          </a:p>
        </p:txBody>
      </p:sp>
      <p:sp>
        <p:nvSpPr>
          <p:cNvPr id="43" name="文本框 42"/>
          <p:cNvSpPr txBox="1"/>
          <p:nvPr/>
        </p:nvSpPr>
        <p:spPr>
          <a:xfrm flipH="1">
            <a:off x="7724775" y="3707765"/>
            <a:ext cx="2221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超时后一段时间内完成，</a:t>
            </a:r>
            <a:r>
              <a:rPr lang="zh-CN" altLang="en-US" sz="1600"/>
              <a:t>待评价</a:t>
            </a:r>
            <a:endParaRPr lang="zh-CN" altLang="en-US" sz="1600"/>
          </a:p>
        </p:txBody>
      </p:sp>
      <p:sp>
        <p:nvSpPr>
          <p:cNvPr id="47" name="文本框 46"/>
          <p:cNvSpPr txBox="1"/>
          <p:nvPr/>
        </p:nvSpPr>
        <p:spPr>
          <a:xfrm flipH="1">
            <a:off x="7846060" y="2123440"/>
            <a:ext cx="2065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在截止日期</a:t>
            </a:r>
            <a:r>
              <a:rPr lang="en-US" altLang="zh-CN" sz="1600"/>
              <a:t>+</a:t>
            </a:r>
            <a:r>
              <a:rPr lang="zh-CN" altLang="en-US" sz="1600"/>
              <a:t>宽限内依然没完成</a:t>
            </a:r>
            <a:endParaRPr lang="zh-CN" altLang="en-US" sz="1600"/>
          </a:p>
        </p:txBody>
      </p:sp>
      <p:sp>
        <p:nvSpPr>
          <p:cNvPr id="49" name="文本框 48"/>
          <p:cNvSpPr txBox="1"/>
          <p:nvPr/>
        </p:nvSpPr>
        <p:spPr>
          <a:xfrm>
            <a:off x="610235" y="5573395"/>
            <a:ext cx="1116457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规则</a:t>
            </a:r>
            <a:endParaRPr lang="zh-CN" altLang="en-US" sz="1400"/>
          </a:p>
          <a:p>
            <a:r>
              <a:rPr lang="en-US" altLang="zh-CN" sz="1400"/>
              <a:t>1</a:t>
            </a:r>
            <a:r>
              <a:rPr lang="zh-CN" altLang="en-US" sz="1400"/>
              <a:t>、接收方：</a:t>
            </a:r>
            <a:r>
              <a:rPr lang="zh-CN" altLang="en-US" sz="1400">
                <a:highlight>
                  <a:srgbClr val="FFFF00"/>
                </a:highlight>
              </a:rPr>
              <a:t>任务超时后可以完成</a:t>
            </a:r>
            <a:r>
              <a:rPr lang="zh-CN" altLang="en-US" sz="1400"/>
              <a:t>（为鼓励接收者完成任务）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、要接收方和发布方都确认任务完成才算完成，这里修改为：</a:t>
            </a:r>
            <a:endParaRPr lang="zh-CN" altLang="en-US" sz="1400"/>
          </a:p>
          <a:p>
            <a:r>
              <a:rPr lang="zh-CN" altLang="en-US" sz="1400" strike="sngStrike"/>
              <a:t>任务由接收方单方面确认即可，</a:t>
            </a:r>
            <a:r>
              <a:rPr lang="zh-CN" altLang="en-US" sz="1400"/>
              <a:t>确认完成任务同时要提交图片证据，有问题找客服</a:t>
            </a:r>
            <a:endParaRPr lang="zh-CN" altLang="en-US" sz="1400"/>
          </a:p>
          <a:p>
            <a:r>
              <a:rPr lang="en-US" altLang="zh-CN" sz="1400"/>
              <a:t>3</a:t>
            </a:r>
            <a:r>
              <a:rPr lang="zh-CN" altLang="en-US" sz="1400"/>
              <a:t>、任务完成</a:t>
            </a:r>
            <a:r>
              <a:rPr lang="en-US" altLang="zh-CN" sz="1400"/>
              <a:t>n</a:t>
            </a:r>
            <a:r>
              <a:rPr lang="zh-CN" altLang="en-US" sz="1400"/>
              <a:t>天后未评价默认好评，</a:t>
            </a:r>
            <a:r>
              <a:rPr lang="zh-CN" altLang="en-US" sz="1400">
                <a:highlight>
                  <a:srgbClr val="FFFF00"/>
                </a:highlight>
              </a:rPr>
              <a:t>只有完成后才能评价</a:t>
            </a:r>
            <a:endParaRPr lang="zh-CN" altLang="en-US" sz="1400">
              <a:highlight>
                <a:srgbClr val="FFFF00"/>
              </a:highlight>
            </a:endParaRPr>
          </a:p>
        </p:txBody>
      </p:sp>
      <p:sp>
        <p:nvSpPr>
          <p:cNvPr id="51" name="文本框 50"/>
          <p:cNvSpPr txBox="1"/>
          <p:nvPr/>
        </p:nvSpPr>
        <p:spPr>
          <a:xfrm flipH="1">
            <a:off x="10434320" y="2772410"/>
            <a:ext cx="1652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补完成后超时未评价，默认好评</a:t>
            </a:r>
            <a:endParaRPr lang="zh-CN" altLang="en-US" sz="16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18515" y="987425"/>
            <a:ext cx="770890" cy="1096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17" idx="2"/>
          </p:cNvCxnSpPr>
          <p:nvPr/>
        </p:nvCxnSpPr>
        <p:spPr>
          <a:xfrm flipV="1">
            <a:off x="1499235" y="2437765"/>
            <a:ext cx="322580" cy="33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962025" y="2668270"/>
            <a:ext cx="803910" cy="151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938145" y="1740535"/>
            <a:ext cx="597535" cy="45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129280" y="2687320"/>
            <a:ext cx="633730" cy="441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052695" y="1138555"/>
            <a:ext cx="692785" cy="283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130165" y="1924050"/>
            <a:ext cx="573405" cy="424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913245" y="403225"/>
            <a:ext cx="798195" cy="42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80275" y="1932305"/>
            <a:ext cx="461010" cy="443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336790" y="2786380"/>
            <a:ext cx="544830" cy="481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9572625" y="2596515"/>
            <a:ext cx="802005" cy="84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0434320" y="3752850"/>
            <a:ext cx="154686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2111-10</a:t>
            </a:r>
            <a:endParaRPr lang="en-US" altLang="zh-CN" sz="1600"/>
          </a:p>
        </p:txBody>
      </p:sp>
      <p:sp>
        <p:nvSpPr>
          <p:cNvPr id="39" name="文本框 38"/>
          <p:cNvSpPr txBox="1"/>
          <p:nvPr/>
        </p:nvSpPr>
        <p:spPr>
          <a:xfrm>
            <a:off x="10332085" y="4354195"/>
            <a:ext cx="1755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补时中完成</a:t>
            </a:r>
            <a:r>
              <a:rPr lang="en-US" altLang="zh-CN" sz="1600"/>
              <a:t>+</a:t>
            </a:r>
            <a:r>
              <a:rPr lang="zh-CN" altLang="en-US" sz="1600"/>
              <a:t>评价</a:t>
            </a:r>
            <a:endParaRPr lang="zh-CN" altLang="en-US" sz="160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9620250" y="3505835"/>
            <a:ext cx="729615" cy="389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9911080" y="763270"/>
            <a:ext cx="154686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2111-01</a:t>
            </a:r>
            <a:endParaRPr lang="en-US" altLang="zh-CN" sz="16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7336790" y="1070610"/>
            <a:ext cx="2408555" cy="13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33215" y="4450715"/>
            <a:ext cx="5248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highlight>
                  <a:srgbClr val="FFFF00"/>
                </a:highlight>
              </a:rPr>
              <a:t>完成多一个状态</a:t>
            </a:r>
            <a:r>
              <a:rPr lang="en-US" altLang="zh-CN" sz="1400">
                <a:highlight>
                  <a:srgbClr val="FFFF00"/>
                </a:highlight>
              </a:rPr>
              <a:t>2</a:t>
            </a:r>
            <a:r>
              <a:rPr lang="zh-CN" altLang="en-US" sz="1400">
                <a:highlight>
                  <a:srgbClr val="FFFF00"/>
                </a:highlight>
              </a:rPr>
              <a:t>，必须先</a:t>
            </a:r>
            <a:r>
              <a:rPr lang="en-US" altLang="zh-CN" sz="1400">
                <a:highlight>
                  <a:srgbClr val="FFFF00"/>
                </a:highlight>
              </a:rPr>
              <a:t>1</a:t>
            </a:r>
            <a:r>
              <a:rPr lang="zh-CN" altLang="en-US" sz="1400">
                <a:highlight>
                  <a:srgbClr val="FFFF00"/>
                </a:highlight>
              </a:rPr>
              <a:t>再</a:t>
            </a:r>
            <a:r>
              <a:rPr lang="en-US" altLang="zh-CN" sz="1400">
                <a:highlight>
                  <a:srgbClr val="FFFF00"/>
                </a:highlight>
              </a:rPr>
              <a:t>2,</a:t>
            </a:r>
            <a:r>
              <a:rPr lang="zh-CN" altLang="en-US" sz="1400">
                <a:highlight>
                  <a:srgbClr val="FFFF00"/>
                </a:highlight>
              </a:rPr>
              <a:t>不涉及超时，只涉及发放时间币</a:t>
            </a:r>
            <a:endParaRPr lang="zh-CN" altLang="en-US" sz="1400">
              <a:highlight>
                <a:srgbClr val="FFFF00"/>
              </a:highlight>
            </a:endParaRPr>
          </a:p>
        </p:txBody>
      </p:sp>
      <p:sp>
        <p:nvSpPr>
          <p:cNvPr id="46" name="文本框 45"/>
          <p:cNvSpPr txBox="1"/>
          <p:nvPr/>
        </p:nvSpPr>
        <p:spPr>
          <a:xfrm flipH="1">
            <a:off x="9745345" y="1332865"/>
            <a:ext cx="2343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准时完成后超时未评价，默认好评</a:t>
            </a:r>
            <a:endParaRPr lang="zh-CN" altLang="en-US" sz="1600"/>
          </a:p>
        </p:txBody>
      </p:sp>
      <p:sp>
        <p:nvSpPr>
          <p:cNvPr id="52" name="文本框 51"/>
          <p:cNvSpPr txBox="1"/>
          <p:nvPr/>
        </p:nvSpPr>
        <p:spPr>
          <a:xfrm>
            <a:off x="4133215" y="4820920"/>
            <a:ext cx="7193280" cy="836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新增加的状态：完成为</a:t>
            </a:r>
            <a:r>
              <a:rPr lang="en-US" altLang="zh-CN"/>
              <a:t>1 </a:t>
            </a:r>
            <a:r>
              <a:rPr lang="zh-CN" altLang="en-US"/>
              <a:t>随时</a:t>
            </a:r>
            <a:r>
              <a:rPr lang="en-US" altLang="zh-CN"/>
              <a:t> </a:t>
            </a:r>
            <a:r>
              <a:rPr lang="zh-CN" altLang="en-US"/>
              <a:t>变为</a:t>
            </a:r>
            <a:r>
              <a:rPr lang="en-US" altLang="zh-CN"/>
              <a:t>2 </a:t>
            </a:r>
            <a:r>
              <a:rPr lang="zh-CN" altLang="en-US"/>
              <a:t>，变</a:t>
            </a:r>
            <a:r>
              <a:rPr lang="en-US" altLang="zh-CN"/>
              <a:t>2</a:t>
            </a:r>
            <a:r>
              <a:rPr lang="zh-CN" altLang="en-US"/>
              <a:t>时发放时间币</a:t>
            </a:r>
            <a:r>
              <a:rPr lang="en-US" altLang="zh-CN"/>
              <a:t>    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有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2120-00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2121-00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2121-01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2120-20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2120-10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2121-11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2121-10</a:t>
            </a:r>
            <a:endParaRPr lang="en-US" altLang="zh-CN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0495" y="107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棘手的</a:t>
            </a:r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0495" y="476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、发布任务者指定的截止时间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0495" y="962660"/>
            <a:ext cx="549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、任务超出第一个时间后的</a:t>
            </a:r>
            <a:r>
              <a:rPr lang="en-US" altLang="zh-CN"/>
              <a:t>0.5</a:t>
            </a:r>
            <a:r>
              <a:rPr lang="zh-CN" altLang="en-US"/>
              <a:t>小时，可</a:t>
            </a:r>
            <a:r>
              <a:rPr lang="zh-CN" altLang="en-US"/>
              <a:t>完成的时间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0495" y="1474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、任务超出确认完成时间后的</a:t>
            </a:r>
            <a:r>
              <a:rPr lang="en-US" altLang="zh-CN"/>
              <a:t>3</a:t>
            </a:r>
            <a:r>
              <a:rPr lang="zh-CN" altLang="en-US"/>
              <a:t>天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0495" y="1866900"/>
            <a:ext cx="1148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有个问题：是不是对方完成了任务才可以评价，是，但是评价不是硬性要求，只是会调低领取者的信用评</a:t>
            </a:r>
            <a:r>
              <a:rPr lang="zh-CN" altLang="en-US"/>
              <a:t>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1135" y="2235835"/>
            <a:ext cx="593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延时队列能不能指定延时的一些内容，来标识是哪个</a:t>
            </a:r>
            <a:r>
              <a:rPr lang="zh-CN" altLang="en-US"/>
              <a:t>延时</a:t>
            </a:r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831850" y="5742940"/>
            <a:ext cx="11050905" cy="13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082165" y="6144895"/>
            <a:ext cx="514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940425" y="6144895"/>
            <a:ext cx="55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672830" y="6144895"/>
            <a:ext cx="513080" cy="374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29945" y="5381625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zh-CN" altLang="en-US"/>
              <a:t>发布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715260" y="5381625"/>
            <a:ext cx="300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任务发布方设定的截止</a:t>
            </a:r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03365" y="5381625"/>
            <a:ext cx="2033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截止时间</a:t>
            </a:r>
            <a:r>
              <a:rPr lang="en-US" altLang="zh-CN"/>
              <a:t>+0.5</a:t>
            </a:r>
            <a:r>
              <a:rPr lang="zh-CN" altLang="en-US"/>
              <a:t>小时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230995" y="5374640"/>
            <a:ext cx="163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完成时间</a:t>
            </a:r>
            <a:r>
              <a:rPr lang="en-US" altLang="zh-CN"/>
              <a:t>+3</a:t>
            </a:r>
            <a:r>
              <a:rPr lang="zh-CN" altLang="en-US"/>
              <a:t>天</a:t>
            </a:r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 rot="16200000">
            <a:off x="6009005" y="4975225"/>
            <a:ext cx="266700" cy="20364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 rot="16200000">
            <a:off x="2193925" y="5080000"/>
            <a:ext cx="266700" cy="17348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 rot="16200000">
            <a:off x="8747760" y="4962525"/>
            <a:ext cx="241300" cy="20364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 rot="16200000">
            <a:off x="10988675" y="5233035"/>
            <a:ext cx="266700" cy="15208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911840" y="6151245"/>
            <a:ext cx="52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6370" y="2604135"/>
            <a:ext cx="9907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这个时间状态码，不是绝对地表示现实时间与截止时间的关系，而是与任务完成状态有关系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任务状态停止了，即使超时了，也不会往后改变时间状态了。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如：已经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完成</a:t>
            </a:r>
            <a:r>
              <a:rPr lang="zh-CN" altLang="en-US">
                <a:solidFill>
                  <a:srgbClr val="FF0000"/>
                </a:solidFill>
              </a:rPr>
              <a:t>的任务，时间状态码第一位就停留在当前状态，不会往</a:t>
            </a:r>
            <a:r>
              <a:rPr lang="en-US" altLang="zh-CN">
                <a:solidFill>
                  <a:srgbClr val="FF0000"/>
                </a:solidFill>
              </a:rPr>
              <a:t> 2 </a:t>
            </a:r>
            <a:r>
              <a:rPr lang="zh-CN" altLang="en-US">
                <a:solidFill>
                  <a:srgbClr val="FF0000"/>
                </a:solidFill>
              </a:rPr>
              <a:t>变了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66370" y="3574415"/>
            <a:ext cx="11946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r>
              <a:rPr lang="zh-CN" altLang="en-US"/>
              <a:t>：为什么设计成两位，而不是一位</a:t>
            </a:r>
            <a:r>
              <a:rPr lang="en-US" altLang="zh-CN"/>
              <a:t>/</a:t>
            </a:r>
            <a:r>
              <a:rPr lang="zh-CN" altLang="en-US"/>
              <a:t>三位？</a:t>
            </a:r>
            <a:endParaRPr lang="en-US" altLang="zh-CN"/>
          </a:p>
          <a:p>
            <a:r>
              <a:rPr lang="en-US" altLang="zh-CN"/>
              <a:t>A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一位：用</a:t>
            </a:r>
            <a:r>
              <a:rPr lang="en-US" altLang="zh-CN"/>
              <a:t>0 1 2 3 </a:t>
            </a:r>
            <a:r>
              <a:rPr lang="zh-CN" altLang="en-US"/>
              <a:t>来表示</a:t>
            </a:r>
            <a:r>
              <a:rPr lang="en-US" altLang="zh-CN"/>
              <a:t> </a:t>
            </a:r>
            <a:r>
              <a:rPr lang="zh-CN" altLang="en-US"/>
              <a:t>会覆盖时间状态，区分不了补时完成任务然后默认好评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准时完成任务然后默认好评</a:t>
            </a:r>
            <a:r>
              <a:rPr lang="en-US" altLang="zh-CN"/>
              <a:t> </a:t>
            </a:r>
            <a:r>
              <a:rPr lang="zh-CN" altLang="en-US"/>
              <a:t>这两者，（都是</a:t>
            </a:r>
            <a:r>
              <a:rPr lang="en-US" altLang="zh-CN"/>
              <a:t> 2111-3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三位</a:t>
            </a:r>
            <a:r>
              <a:rPr lang="en-US" altLang="zh-CN"/>
              <a:t> </a:t>
            </a:r>
            <a:r>
              <a:rPr lang="zh-CN" altLang="en-US"/>
              <a:t>：用</a:t>
            </a:r>
            <a:r>
              <a:rPr lang="en-US" altLang="zh-CN"/>
              <a:t>000 110 111 </a:t>
            </a:r>
            <a:r>
              <a:rPr lang="zh-CN" altLang="en-US"/>
              <a:t>这样来表示，也可以，只不过</a:t>
            </a:r>
            <a:r>
              <a:rPr lang="en-US" altLang="zh-CN"/>
              <a:t> </a:t>
            </a:r>
            <a:r>
              <a:rPr lang="zh-CN" altLang="en-US"/>
              <a:t>超出了补时仍然未完成任务，一定超出了原截止时间未完成</a:t>
            </a:r>
            <a:r>
              <a:rPr lang="zh-CN" altLang="en-US"/>
              <a:t>任务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23265" y="173355"/>
            <a:ext cx="182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任务前后端</a:t>
            </a:r>
            <a:r>
              <a:rPr lang="zh-CN" altLang="en-US"/>
              <a:t>交互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6080" y="857885"/>
            <a:ext cx="212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、领取任务</a:t>
            </a:r>
            <a:r>
              <a:rPr lang="zh-CN" altLang="en-US"/>
              <a:t>界面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128375" y="3154045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后端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674495" y="1145540"/>
            <a:ext cx="5785485" cy="878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1779270" y="1449705"/>
            <a:ext cx="5587365" cy="934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rot="21000000">
            <a:off x="2625090" y="652145"/>
            <a:ext cx="564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慢轮询（包含初次加载，刷新，每</a:t>
            </a:r>
            <a:r>
              <a:rPr lang="en-US" altLang="zh-CN"/>
              <a:t>1</a:t>
            </a:r>
            <a:r>
              <a:rPr lang="zh-CN" altLang="en-US"/>
              <a:t>分钟自动刷新</a:t>
            </a:r>
            <a:r>
              <a:rPr lang="zh-CN" altLang="en-US"/>
              <a:t>等等）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rot="21060000">
            <a:off x="3865880" y="1797685"/>
            <a:ext cx="407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完整</a:t>
            </a:r>
            <a:r>
              <a:rPr lang="zh-CN" altLang="en-US"/>
              <a:t>任务数据，</a:t>
            </a:r>
            <a:r>
              <a:rPr lang="zh-CN" altLang="en-US"/>
              <a:t>较消耗</a:t>
            </a:r>
            <a:r>
              <a:rPr lang="zh-CN" altLang="en-US"/>
              <a:t>性能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537450" y="1037590"/>
            <a:ext cx="1803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servlet api1 /task/select</a:t>
            </a:r>
            <a:r>
              <a:rPr lang="zh-CN" altLang="en-US"/>
              <a:t>。。。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 rot="20760000">
            <a:off x="5099685" y="1365250"/>
            <a:ext cx="101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809230" y="2971165"/>
            <a:ext cx="1378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endto</a:t>
            </a:r>
            <a:r>
              <a:rPr lang="en-US" altLang="zh-CN"/>
              <a:t>point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27355" y="1651000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" name="右大括号 25"/>
          <p:cNvSpPr/>
          <p:nvPr/>
        </p:nvSpPr>
        <p:spPr>
          <a:xfrm>
            <a:off x="10433050" y="1037590"/>
            <a:ext cx="575945" cy="53238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1889760" y="2598420"/>
            <a:ext cx="5767070" cy="394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 rot="180000">
            <a:off x="2037715" y="2849245"/>
            <a:ext cx="5681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websocket message “</a:t>
            </a:r>
            <a:r>
              <a:rPr lang="zh-CN" altLang="en-US"/>
              <a:t>这个任务在</a:t>
            </a:r>
            <a:r>
              <a:rPr lang="en-US" altLang="zh-CN"/>
              <a:t>1s</a:t>
            </a:r>
            <a:r>
              <a:rPr lang="zh-CN" altLang="en-US"/>
              <a:t>前被别人领取了，你现在在</a:t>
            </a:r>
            <a:r>
              <a:rPr lang="en-US" altLang="zh-CN"/>
              <a:t>data</a:t>
            </a:r>
            <a:r>
              <a:rPr lang="zh-CN" altLang="en-US"/>
              <a:t>里删除这个待领取的任务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847965" y="2569210"/>
            <a:ext cx="1492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全双工连接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7355" y="5036185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34" name="直接箭头连接符 33"/>
          <p:cNvCxnSpPr/>
          <p:nvPr/>
        </p:nvCxnSpPr>
        <p:spPr>
          <a:xfrm rot="420000" flipV="1">
            <a:off x="1524000" y="4620895"/>
            <a:ext cx="6002655" cy="1023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420000" flipH="1">
            <a:off x="1697990" y="4935220"/>
            <a:ext cx="5841365" cy="97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732395" y="4726940"/>
            <a:ext cx="1855470" cy="810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servlet   api2</a:t>
            </a:r>
            <a:endParaRPr lang="en-US" altLang="zh-CN"/>
          </a:p>
          <a:p>
            <a:r>
              <a:rPr lang="en-US" altLang="zh-CN"/>
              <a:t>/task/take</a:t>
            </a:r>
            <a:r>
              <a:rPr lang="zh-CN" altLang="en-US"/>
              <a:t>。。。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683635" y="4615815"/>
            <a:ext cx="202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领取这个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 rot="21420000">
            <a:off x="4704715" y="5049520"/>
            <a:ext cx="958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4605020" y="5383530"/>
            <a:ext cx="1492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status</a:t>
            </a:r>
            <a:r>
              <a:rPr lang="zh-CN" altLang="en-US"/>
              <a:t>：</a:t>
            </a:r>
            <a:r>
              <a:rPr lang="en-US" altLang="zh-CN"/>
              <a:t>true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8526145" y="3491865"/>
            <a:ext cx="6350" cy="1136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555990" y="356552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转发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54355" y="1778000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673590" y="3123565"/>
            <a:ext cx="96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endParaRPr lang="en-US" altLang="zh-CN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9558655" y="3633470"/>
            <a:ext cx="384810" cy="1231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9025890" y="1773555"/>
            <a:ext cx="1064895" cy="1186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5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6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7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8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9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1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commondata" val="eyJoZGlkIjoiMWM4MmVkOTA1MjFjYzMwZWNmZGFhODliZDBjZWU4YW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2671</Words>
  <Application>WPS 演示</Application>
  <PresentationFormat>宽屏</PresentationFormat>
  <Paragraphs>345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前后端数据交互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晨曦</cp:lastModifiedBy>
  <cp:revision>296</cp:revision>
  <dcterms:created xsi:type="dcterms:W3CDTF">2019-06-19T02:08:00Z</dcterms:created>
  <dcterms:modified xsi:type="dcterms:W3CDTF">2024-03-19T08:48:28Z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2DED468267E8423DA5B505C1CCAB59B6_11</vt:lpwstr>
  </property>
</Properties>
</file>