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2" r:id="rId11"/>
    <p:sldId id="269" r:id="rId12"/>
    <p:sldId id="271" r:id="rId13"/>
    <p:sldId id="272" r:id="rId14"/>
    <p:sldId id="273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4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实现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0205720" y="3727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贫血模型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7160" y="121285"/>
            <a:ext cx="253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</a:t>
            </a:r>
            <a:r>
              <a:rPr lang="zh-CN" altLang="en-US"/>
              <a:t>的基本</a:t>
            </a:r>
            <a:r>
              <a:rPr lang="zh-CN" altLang="en-US"/>
              <a:t>设定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190" y="483235"/>
            <a:ext cx="11685905" cy="5059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的</a:t>
            </a:r>
            <a:r>
              <a:rPr lang="en-US" altLang="zh-CN"/>
              <a:t>sessionid </a:t>
            </a:r>
            <a:r>
              <a:rPr lang="zh-CN" altLang="en-US"/>
              <a:t>唯一标识：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管理员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“A</a:t>
            </a:r>
            <a:r>
              <a:rPr lang="en-US" altLang="zh-CN"/>
              <a:t>D_{</a:t>
            </a:r>
            <a:r>
              <a:rPr lang="zh-CN" altLang="en-US"/>
              <a:t>编号</a:t>
            </a:r>
            <a:r>
              <a:rPr lang="en-US" altLang="zh-CN"/>
              <a:t>}”   /   </a:t>
            </a:r>
            <a:r>
              <a:rPr lang="zh-CN" altLang="en-US">
                <a:sym typeface="+mn-ea"/>
              </a:rPr>
              <a:t>审核员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“AU_{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/  </a:t>
            </a:r>
            <a:r>
              <a:rPr lang="zh-CN" altLang="en-US">
                <a:sym typeface="+mn-ea"/>
              </a:rPr>
              <a:t>客服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CS_{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 /   </a:t>
            </a:r>
            <a:r>
              <a:rPr lang="zh-CN" altLang="en-US">
                <a:sym typeface="+mn-ea"/>
              </a:rPr>
              <a:t>普通用户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“AD_1”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、分类</a:t>
            </a:r>
            <a:r>
              <a:rPr lang="en-US" altLang="zh-CN">
                <a:sym typeface="+mn-ea"/>
              </a:rPr>
              <a:t> Type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“A”</a:t>
            </a:r>
            <a:r>
              <a:rPr lang="zh-CN" altLang="en-US">
                <a:sym typeface="+mn-ea"/>
              </a:rPr>
              <a:t>：内部交流通道：管理员、审核员、客服的信息交流</a:t>
            </a:r>
            <a:r>
              <a:rPr lang="en-US" altLang="zh-CN">
                <a:sym typeface="+mn-ea"/>
              </a:rPr>
              <a:t>     </a:t>
            </a:r>
            <a:endParaRPr lang="en-US" altLang="zh-CN"/>
          </a:p>
          <a:p>
            <a:r>
              <a:rPr lang="en-US" altLang="zh-CN"/>
              <a:t>“B”</a:t>
            </a:r>
            <a:r>
              <a:rPr lang="zh-CN" altLang="en-US"/>
              <a:t>：反馈：普通用户和客服的信息交流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“C”</a:t>
            </a:r>
            <a:r>
              <a:rPr lang="zh-CN" altLang="en-US"/>
              <a:t>：</a:t>
            </a:r>
            <a:r>
              <a:rPr lang="zh-CN" altLang="en-US"/>
              <a:t>任务：任务发布方和任务接收方的信息交流</a:t>
            </a:r>
            <a:endParaRPr lang="zh-CN" altLang="en-US"/>
          </a:p>
          <a:p>
            <a:r>
              <a:rPr lang="en-US" altLang="zh-CN"/>
              <a:t>“insert” </a:t>
            </a:r>
            <a:r>
              <a:rPr lang="zh-CN" altLang="en-US"/>
              <a:t>：任务</a:t>
            </a:r>
            <a:r>
              <a:rPr lang="zh-CN" altLang="en-US"/>
              <a:t>新增</a:t>
            </a:r>
            <a:endParaRPr lang="zh-CN" altLang="en-US"/>
          </a:p>
          <a:p>
            <a:r>
              <a:rPr lang="en-US" altLang="zh-CN"/>
              <a:t>“delete” </a:t>
            </a:r>
            <a:r>
              <a:rPr lang="zh-CN" altLang="en-US"/>
              <a:t>：任务删除（任务被别人取消）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{    Type : “delete”,ID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/>
              <a:t>xx}</a:t>
            </a:r>
            <a:endParaRPr lang="en-US" altLang="zh-CN"/>
          </a:p>
          <a:p>
            <a:r>
              <a:rPr lang="en-US" altLang="zh-CN"/>
              <a:t>“update” </a:t>
            </a:r>
            <a:r>
              <a:rPr lang="zh-CN" altLang="en-US"/>
              <a:t>：任务更新（任务状态更新）</a:t>
            </a:r>
            <a:r>
              <a:rPr lang="en-US" altLang="zh-CN"/>
              <a:t>{ T</a:t>
            </a:r>
            <a:r>
              <a:rPr lang="en-US" altLang="zh-CN"/>
              <a:t>ype : “update” ,ID : xx , Status : xxxx-xx}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、发送内容为</a:t>
            </a:r>
            <a:r>
              <a:rPr lang="en-US" altLang="zh-CN"/>
              <a:t>json</a:t>
            </a:r>
            <a:r>
              <a:rPr lang="zh-CN" altLang="en-US"/>
              <a:t>格式，</a:t>
            </a:r>
            <a:r>
              <a:rPr lang="zh-CN" altLang="en-US">
                <a:highlight>
                  <a:srgbClr val="FFFF00"/>
                </a:highlight>
              </a:rPr>
              <a:t>消息</a:t>
            </a:r>
            <a:r>
              <a:rPr lang="zh-CN" altLang="en-US"/>
              <a:t>加密（前端</a:t>
            </a:r>
            <a:r>
              <a:rPr lang="en-US" altLang="zh-CN"/>
              <a:t>1</a:t>
            </a:r>
            <a:r>
              <a:rPr lang="zh-CN" altLang="en-US"/>
              <a:t>加密后发送给前端</a:t>
            </a:r>
            <a:r>
              <a:rPr lang="en-US" altLang="zh-CN"/>
              <a:t>2</a:t>
            </a:r>
            <a:r>
              <a:rPr lang="zh-CN" altLang="en-US"/>
              <a:t>，前端</a:t>
            </a:r>
            <a:r>
              <a:rPr lang="en-US" altLang="zh-CN"/>
              <a:t>2</a:t>
            </a:r>
            <a:r>
              <a:rPr lang="zh-CN" altLang="en-US"/>
              <a:t>再来</a:t>
            </a:r>
            <a:r>
              <a:rPr lang="zh-CN" altLang="en-US"/>
              <a:t>解密）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	</a:t>
            </a:r>
            <a:endParaRPr lang="en-US" altLang="zh-CN"/>
          </a:p>
          <a:p>
            <a:pPr indent="457200"/>
            <a:r>
              <a:rPr lang="en-US" altLang="zh-CN"/>
              <a:t>{</a:t>
            </a:r>
            <a:endParaRPr lang="en-US" altLang="zh-CN"/>
          </a:p>
          <a:p>
            <a:pPr marL="457200" lvl="1" indent="457200"/>
            <a:r>
              <a:rPr lang="en-US" altLang="zh-CN"/>
              <a:t>Type : “A”,</a:t>
            </a:r>
            <a:endParaRPr lang="en-US" altLang="zh-CN"/>
          </a:p>
          <a:p>
            <a:pPr marL="457200" lvl="1" indent="457200"/>
            <a:r>
              <a:rPr lang="en-US" altLang="zh-CN"/>
              <a:t>messageType :“text”,//</a:t>
            </a:r>
            <a:r>
              <a:rPr lang="zh-CN" altLang="en-US"/>
              <a:t>目前全都是</a:t>
            </a:r>
            <a:r>
              <a:rPr lang="en-US" altLang="zh-CN"/>
              <a:t>text</a:t>
            </a:r>
            <a:r>
              <a:rPr lang="zh-CN" altLang="en-US"/>
              <a:t>，之后可以加</a:t>
            </a:r>
            <a:r>
              <a:rPr lang="en-US" altLang="zh-CN"/>
              <a:t> “ img ”</a:t>
            </a:r>
            <a:endParaRPr lang="en-US" altLang="zh-CN"/>
          </a:p>
          <a:p>
            <a:pPr marL="457200" lvl="1" indent="457200"/>
            <a:r>
              <a:rPr lang="en-US" altLang="zh-CN"/>
              <a:t>message : “afsfjsaldfjasldfjlafadlfj” ,  //</a:t>
            </a:r>
            <a:r>
              <a:rPr lang="zh-CN" altLang="en-US"/>
              <a:t>加密过的消息</a:t>
            </a:r>
            <a:endParaRPr lang="zh-CN" altLang="en-US"/>
          </a:p>
          <a:p>
            <a:pPr marL="457200" lvl="1" indent="457200"/>
            <a:r>
              <a:rPr lang="en-US" altLang="zh-CN"/>
              <a:t>sende</a:t>
            </a:r>
            <a:r>
              <a:rPr lang="en-US" altLang="zh-CN"/>
              <a:t>rSessionId : “AD_1”,</a:t>
            </a:r>
            <a:endParaRPr lang="en-US" altLang="zh-CN"/>
          </a:p>
          <a:p>
            <a:pPr marL="457200" lvl="1" indent="457200"/>
            <a:r>
              <a:rPr lang="en-US" altLang="zh-CN"/>
              <a:t>receiverSessionId : ...             //type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不需要接收者的信息，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需要提前获取客服的</a:t>
            </a:r>
            <a:r>
              <a:rPr lang="en-US" altLang="zh-CN"/>
              <a:t>sessionid</a:t>
            </a:r>
            <a:r>
              <a:rPr lang="zh-CN" altLang="en-US"/>
              <a:t>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C</a:t>
            </a:r>
            <a:r>
              <a:rPr lang="zh-CN" altLang="en-US"/>
              <a:t>则需要这个</a:t>
            </a:r>
            <a:r>
              <a:rPr lang="en-US" altLang="zh-CN"/>
              <a:t>}</a:t>
            </a:r>
            <a:endParaRPr lang="en-US" altLang="zh-CN"/>
          </a:p>
          <a:p>
            <a:pPr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855" y="5494655"/>
            <a:ext cx="4064000" cy="37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020" y="1282065"/>
            <a:ext cx="2989580" cy="322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719705" y="2279650"/>
            <a:ext cx="5831205" cy="637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8440" y="16129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消息的已读与</a:t>
            </a:r>
            <a:r>
              <a:rPr lang="zh-CN" altLang="en-US"/>
              <a:t>未读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0250" y="226758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30250" y="401193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0250" y="58801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cilent3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0221595" y="181927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32025" y="1125855"/>
            <a:ext cx="7195185" cy="393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发送信息的</a:t>
            </a:r>
            <a:r>
              <a:rPr lang="zh-CN" altLang="en-US"/>
              <a:t>四种</a:t>
            </a:r>
            <a:r>
              <a:rPr lang="zh-CN" altLang="en-US"/>
              <a:t>情况：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、接收者在线</a:t>
            </a:r>
            <a:endParaRPr lang="zh-CN" altLang="en-US"/>
          </a:p>
          <a:p>
            <a:pPr indent="457200"/>
            <a:r>
              <a:rPr lang="en-US" altLang="zh-CN"/>
              <a:t>1.1</a:t>
            </a:r>
            <a:r>
              <a:rPr lang="zh-CN" altLang="en-US"/>
              <a:t>但是在浏览别的</a:t>
            </a:r>
            <a:r>
              <a:rPr lang="zh-CN" altLang="en-US"/>
              <a:t>页面</a:t>
            </a:r>
            <a:endParaRPr lang="zh-CN" altLang="en-US"/>
          </a:p>
          <a:p>
            <a:pPr indent="457200"/>
            <a:r>
              <a:rPr lang="en-US" altLang="zh-CN"/>
              <a:t>1.2</a:t>
            </a:r>
            <a:r>
              <a:rPr lang="zh-CN" altLang="en-US"/>
              <a:t>在那个聊天</a:t>
            </a:r>
            <a:r>
              <a:rPr lang="zh-CN" altLang="en-US"/>
              <a:t>内</a:t>
            </a:r>
            <a:endParaRPr lang="zh-CN" altLang="en-US"/>
          </a:p>
          <a:p>
            <a:pPr indent="457200"/>
            <a:r>
              <a:rPr lang="en-US" altLang="zh-CN"/>
              <a:t>1.3</a:t>
            </a:r>
            <a:r>
              <a:rPr lang="zh-CN" altLang="en-US"/>
              <a:t>这个聊天是别人发起的第一次消息传递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、接收者不在</a:t>
            </a:r>
            <a:r>
              <a:rPr lang="zh-CN" altLang="en-US"/>
              <a:t>线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后端发送给前端的信息是确定的在消息那多加一个</a:t>
            </a:r>
            <a:r>
              <a:rPr lang="en-US" altLang="zh-CN"/>
              <a:t>isRead</a:t>
            </a:r>
            <a:r>
              <a:rPr lang="zh-CN" altLang="en-US"/>
              <a:t>字段</a:t>
            </a:r>
            <a:endParaRPr lang="zh-CN" altLang="en-US"/>
          </a:p>
          <a:p>
            <a:r>
              <a:rPr lang="zh-CN" altLang="en-US"/>
              <a:t>前端发送给后端什么，因为有多个聊天：多人聊天，两人</a:t>
            </a:r>
            <a:r>
              <a:rPr lang="zh-CN" altLang="en-US"/>
              <a:t>聊天</a:t>
            </a:r>
            <a:endParaRPr lang="zh-CN" altLang="en-US"/>
          </a:p>
          <a:p>
            <a:r>
              <a:rPr lang="zh-CN" altLang="en-US"/>
              <a:t>虽然两人聊天可以在数据库设字段，但是多人聊天不能，要保证解决方案的适用性。所以在内存里设</a:t>
            </a:r>
            <a:r>
              <a:rPr lang="en-US" altLang="zh-CN"/>
              <a:t> list&lt;sessionid</a:t>
            </a:r>
            <a:r>
              <a:rPr lang="zh-CN" altLang="en-US"/>
              <a:t>，</a:t>
            </a:r>
            <a:r>
              <a:rPr lang="en-US" altLang="zh-CN"/>
              <a:t>set&lt;message_id&gt;&gt;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175895"/>
            <a:ext cx="4181475" cy="65055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811780" y="341630"/>
            <a:ext cx="2639695" cy="5803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73395" y="175895"/>
            <a:ext cx="723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334895" y="800100"/>
            <a:ext cx="2844165" cy="405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48275" y="713105"/>
            <a:ext cx="3686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未开始的</a:t>
            </a:r>
            <a:r>
              <a:rPr lang="en-US" altLang="zh-CN" sz="1400"/>
              <a:t>/history   </a:t>
            </a:r>
            <a:r>
              <a:rPr lang="zh-CN" altLang="en-US" sz="1400"/>
              <a:t>目前</a:t>
            </a:r>
            <a:r>
              <a:rPr lang="zh-CN" altLang="en-US" sz="1400"/>
              <a:t>已完成</a:t>
            </a:r>
            <a:endParaRPr lang="zh-CN" altLang="en-US" sz="1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66620" y="1031875"/>
            <a:ext cx="3122295" cy="1531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544445" y="962660"/>
            <a:ext cx="2646045" cy="643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41295" y="1327785"/>
            <a:ext cx="5262880" cy="1041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19440" y="1094740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还没设计好这个</a:t>
            </a:r>
            <a:endParaRPr lang="zh-CN" altLang="en-US" sz="16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89860" y="1722120"/>
            <a:ext cx="2639695" cy="186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51475" y="1553845"/>
            <a:ext cx="140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基本完成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442845" y="2023745"/>
            <a:ext cx="4917440" cy="469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60285" y="1837690"/>
            <a:ext cx="702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334895" y="2348865"/>
            <a:ext cx="6145530" cy="285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93480" y="217487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</a:t>
            </a:r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300605" y="2772410"/>
            <a:ext cx="4276725" cy="114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42430" y="2655570"/>
            <a:ext cx="1209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cxnSp>
        <p:nvCxnSpPr>
          <p:cNvPr id="23" name="直接连接符 22"/>
          <p:cNvCxnSpPr/>
          <p:nvPr/>
        </p:nvCxnSpPr>
        <p:spPr>
          <a:xfrm>
            <a:off x="1424940" y="2929255"/>
            <a:ext cx="1195070" cy="9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53410" y="3456940"/>
            <a:ext cx="3249930" cy="552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77330" y="332295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5401310" y="4735830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锁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88915" y="553720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跨域问题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62595" y="4952365"/>
            <a:ext cx="288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token</a:t>
            </a:r>
            <a:r>
              <a:rPr lang="zh-CN" altLang="en-US">
                <a:solidFill>
                  <a:srgbClr val="FF0000"/>
                </a:solidFill>
              </a:rPr>
              <a:t>里有的东西不够具体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334895" y="3886835"/>
            <a:ext cx="3766185" cy="8128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31585" y="377317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9280" y="560387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图片存储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23685" y="4952365"/>
            <a:ext cx="1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登录推送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15350" y="5864860"/>
            <a:ext cx="269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</a:t>
            </a:r>
            <a:r>
              <a:rPr lang="zh-CN" altLang="en-US"/>
              <a:t>实时更新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43550" y="6248400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评分</a:t>
            </a:r>
            <a:r>
              <a:rPr lang="zh-CN" altLang="en-US"/>
              <a:t>系统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869950"/>
            <a:ext cx="4603750" cy="4898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142615" y="2946400"/>
            <a:ext cx="4670425" cy="470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29660" y="3602355"/>
            <a:ext cx="4113530" cy="596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94050" y="3787775"/>
            <a:ext cx="4676775" cy="121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52105" y="3416935"/>
            <a:ext cx="280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设计好了接口，但未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38870" y="4598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2024/4/5</a:t>
            </a:r>
            <a:r>
              <a:rPr lang="zh-CN" altLang="en-US"/>
              <a:t>已经实现，未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1055" y="1361440"/>
            <a:ext cx="2755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165" y="240665"/>
            <a:ext cx="3691255" cy="481965"/>
          </a:xfrm>
        </p:spPr>
        <p:txBody>
          <a:bodyPr/>
          <a:p>
            <a:r>
              <a:rPr lang="zh-CN" altLang="en-US" sz="2000"/>
              <a:t>前后端数据交互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7040" y="298767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07980" y="3033395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015" y="763905"/>
            <a:ext cx="3913505" cy="581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假设要携带数据</a:t>
            </a:r>
            <a:endParaRPr lang="en-US" altLang="zh-CN"/>
          </a:p>
          <a:p>
            <a:r>
              <a:rPr lang="en-US" altLang="zh-CN"/>
              <a:t>const arrayValue = [</a:t>
            </a:r>
            <a:endParaRPr lang="en-US" altLang="zh-CN"/>
          </a:p>
          <a:p>
            <a:pPr indent="457200"/>
            <a:r>
              <a:rPr lang="en-US" altLang="zh-CN"/>
              <a:t>{id:1,name:”liao”},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{id:1,name:”joey”}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const tokenValue = “dasfafsaf”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data = {</a:t>
            </a:r>
            <a:endParaRPr lang="en-US" altLang="zh-CN"/>
          </a:p>
          <a:p>
            <a:pPr indent="457200"/>
            <a:r>
              <a:rPr lang="en-US" altLang="zh-CN"/>
              <a:t>token : tokenValue,</a:t>
            </a:r>
            <a:endParaRPr lang="en-US" altLang="zh-CN"/>
          </a:p>
          <a:p>
            <a:pPr indent="457200"/>
            <a:r>
              <a:rPr lang="en-US" altLang="zh-CN"/>
              <a:t>array : arrayValue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axios.post('/api', dat</a:t>
            </a:r>
            <a:r>
              <a:rPr lang="en-US" altLang="zh-CN"/>
              <a:t>a)  </a:t>
            </a:r>
            <a:endParaRPr lang="en-US" altLang="zh-CN"/>
          </a:p>
          <a:p>
            <a:r>
              <a:rPr lang="en-US" altLang="zh-CN"/>
              <a:t>  .then(response =&gt; {  </a:t>
            </a:r>
            <a:endParaRPr lang="en-US" altLang="zh-CN"/>
          </a:p>
          <a:p>
            <a:r>
              <a:rPr lang="en-US" altLang="zh-CN"/>
              <a:t>    console.log(response.data);  </a:t>
            </a:r>
            <a:endParaRPr lang="en-US" altLang="zh-CN"/>
          </a:p>
          <a:p>
            <a:r>
              <a:rPr lang="en-US" altLang="zh-CN"/>
              <a:t>  })  </a:t>
            </a:r>
            <a:endParaRPr lang="en-US" altLang="zh-CN"/>
          </a:p>
          <a:p>
            <a:r>
              <a:rPr lang="en-US" altLang="zh-CN"/>
              <a:t>  .catch(error =&gt; {  </a:t>
            </a:r>
            <a:endParaRPr lang="en-US" altLang="zh-CN"/>
          </a:p>
          <a:p>
            <a:r>
              <a:rPr lang="en-US" altLang="zh-CN"/>
              <a:t>    console.error(error);  </a:t>
            </a:r>
            <a:endParaRPr lang="en-US" altLang="zh-CN"/>
          </a:p>
          <a:p>
            <a:r>
              <a:rPr lang="en-US" altLang="zh-CN"/>
              <a:t>  });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46380" y="73088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380" y="2503170"/>
            <a:ext cx="1276985" cy="1165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审核</a:t>
            </a:r>
            <a:r>
              <a:rPr lang="zh-CN" altLang="en-US"/>
              <a:t>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085" y="406590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99085" y="553656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478010" y="704850"/>
            <a:ext cx="1464310" cy="13366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1950" y="17526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websocket</a:t>
            </a:r>
            <a:r>
              <a:rPr lang="zh-CN" altLang="en-US"/>
              <a:t>连接</a:t>
            </a:r>
            <a:r>
              <a:rPr lang="zh-CN" altLang="en-US"/>
              <a:t>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834515" y="123507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0180" y="704850"/>
            <a:ext cx="635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:”A”+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200000">
            <a:off x="1867535" y="234505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9720000">
            <a:off x="2099945" y="3343275"/>
            <a:ext cx="743966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360000">
            <a:off x="2088515" y="4435475"/>
            <a:ext cx="80543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64000" y="2134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05935" y="3342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31055" y="4465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4855" y="129032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73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:”B”+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517140"/>
            <a:ext cx="358140" cy="121666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4855" y="113411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40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:”C”+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客服对应的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461260"/>
            <a:ext cx="387350" cy="121920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反馈双方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685" y="1993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 u="sng"/>
              <a:t>任务状态</a:t>
            </a:r>
            <a:r>
              <a:rPr lang="zh-CN" altLang="en-US" i="1" u="sng"/>
              <a:t>转移图</a:t>
            </a:r>
            <a:endParaRPr lang="zh-CN" altLang="en-US" i="1" u="sng"/>
          </a:p>
        </p:txBody>
      </p:sp>
      <p:sp>
        <p:nvSpPr>
          <p:cNvPr id="12" name="椭圆 11"/>
          <p:cNvSpPr/>
          <p:nvPr/>
        </p:nvSpPr>
        <p:spPr>
          <a:xfrm>
            <a:off x="0" y="2083435"/>
            <a:ext cx="148526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0000-00</a:t>
            </a:r>
            <a:endParaRPr lang="en-US" altLang="zh-CN" sz="1600"/>
          </a:p>
        </p:txBody>
      </p:sp>
      <p:sp>
        <p:nvSpPr>
          <p:cNvPr id="17" name="椭圆 16"/>
          <p:cNvSpPr/>
          <p:nvPr/>
        </p:nvSpPr>
        <p:spPr>
          <a:xfrm>
            <a:off x="1821815" y="2168525"/>
            <a:ext cx="136842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2000-00</a:t>
            </a:r>
            <a:endParaRPr lang="en-US" altLang="zh-CN" sz="1600"/>
          </a:p>
        </p:txBody>
      </p:sp>
      <p:sp>
        <p:nvSpPr>
          <p:cNvPr id="18" name="椭圆 17"/>
          <p:cNvSpPr/>
          <p:nvPr/>
        </p:nvSpPr>
        <p:spPr>
          <a:xfrm>
            <a:off x="1712595" y="567690"/>
            <a:ext cx="147828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1000-00</a:t>
            </a:r>
            <a:endParaRPr lang="en-US" altLang="zh-CN" sz="1600"/>
          </a:p>
        </p:txBody>
      </p:sp>
      <p:sp>
        <p:nvSpPr>
          <p:cNvPr id="19" name="椭圆 18"/>
          <p:cNvSpPr/>
          <p:nvPr/>
        </p:nvSpPr>
        <p:spPr>
          <a:xfrm>
            <a:off x="7846695" y="1544955"/>
            <a:ext cx="15157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2100-20</a:t>
            </a:r>
            <a:endParaRPr lang="en-US" altLang="zh-CN" sz="1600"/>
          </a:p>
        </p:txBody>
      </p:sp>
      <p:sp>
        <p:nvSpPr>
          <p:cNvPr id="21" name="椭圆 20"/>
          <p:cNvSpPr/>
          <p:nvPr/>
        </p:nvSpPr>
        <p:spPr>
          <a:xfrm>
            <a:off x="1765935" y="4055745"/>
            <a:ext cx="14141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0000-10</a:t>
            </a:r>
            <a:endParaRPr lang="en-US" altLang="zh-CN" sz="1600"/>
          </a:p>
        </p:txBody>
      </p:sp>
      <p:sp>
        <p:nvSpPr>
          <p:cNvPr id="22" name="椭圆 21"/>
          <p:cNvSpPr/>
          <p:nvPr/>
        </p:nvSpPr>
        <p:spPr>
          <a:xfrm>
            <a:off x="3653790" y="1423035"/>
            <a:ext cx="14890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2100-00</a:t>
            </a:r>
            <a:endParaRPr lang="en-US" altLang="zh-CN" sz="1600"/>
          </a:p>
        </p:txBody>
      </p:sp>
      <p:sp>
        <p:nvSpPr>
          <p:cNvPr id="23" name="椭圆 22"/>
          <p:cNvSpPr/>
          <p:nvPr/>
        </p:nvSpPr>
        <p:spPr>
          <a:xfrm>
            <a:off x="5870575" y="904875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2110-00</a:t>
            </a:r>
            <a:endParaRPr lang="en-US" altLang="zh-CN" sz="1600"/>
          </a:p>
        </p:txBody>
      </p:sp>
      <p:sp>
        <p:nvSpPr>
          <p:cNvPr id="24" name="椭圆 23"/>
          <p:cNvSpPr/>
          <p:nvPr/>
        </p:nvSpPr>
        <p:spPr>
          <a:xfrm>
            <a:off x="5870575" y="2305050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2100-10</a:t>
            </a:r>
            <a:endParaRPr lang="en-US" altLang="zh-CN" sz="1600"/>
          </a:p>
        </p:txBody>
      </p:sp>
      <p:sp>
        <p:nvSpPr>
          <p:cNvPr id="25" name="椭圆 24"/>
          <p:cNvSpPr/>
          <p:nvPr/>
        </p:nvSpPr>
        <p:spPr>
          <a:xfrm>
            <a:off x="7979410" y="3124200"/>
            <a:ext cx="14382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2110-10</a:t>
            </a:r>
            <a:endParaRPr lang="en-US" altLang="zh-CN" sz="1600"/>
          </a:p>
        </p:txBody>
      </p:sp>
      <p:sp>
        <p:nvSpPr>
          <p:cNvPr id="26" name="椭圆 25"/>
          <p:cNvSpPr/>
          <p:nvPr/>
        </p:nvSpPr>
        <p:spPr>
          <a:xfrm>
            <a:off x="7923530" y="65405"/>
            <a:ext cx="133985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2111-00</a:t>
            </a:r>
            <a:endParaRPr lang="en-US" altLang="zh-CN" sz="1600"/>
          </a:p>
        </p:txBody>
      </p:sp>
      <p:sp>
        <p:nvSpPr>
          <p:cNvPr id="27" name="椭圆 26"/>
          <p:cNvSpPr/>
          <p:nvPr/>
        </p:nvSpPr>
        <p:spPr>
          <a:xfrm>
            <a:off x="3756660" y="2984500"/>
            <a:ext cx="138620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2000-10</a:t>
            </a:r>
            <a:endParaRPr lang="en-US" altLang="zh-CN" sz="1600"/>
          </a:p>
        </p:txBody>
      </p:sp>
      <p:sp>
        <p:nvSpPr>
          <p:cNvPr id="28" name="椭圆 27"/>
          <p:cNvSpPr/>
          <p:nvPr/>
        </p:nvSpPr>
        <p:spPr>
          <a:xfrm>
            <a:off x="10434320" y="2168525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2111-11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150495" y="2647315"/>
            <a:ext cx="937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待审核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1821815" y="1106170"/>
            <a:ext cx="1427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审核未通过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981835" y="2772410"/>
            <a:ext cx="1144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领取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1867535" y="4594225"/>
            <a:ext cx="1536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未审核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 flipH="1">
            <a:off x="4065905" y="2045970"/>
            <a:ext cx="941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完成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 flipH="1">
            <a:off x="3756660" y="356806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未领取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flipH="1">
            <a:off x="5746750" y="1423035"/>
            <a:ext cx="2002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准时</a:t>
            </a:r>
            <a:r>
              <a:rPr lang="zh-CN" altLang="en-US" sz="1600"/>
              <a:t>完成，待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 flipH="1">
            <a:off x="5958840" y="284353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未完成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 flipH="1">
            <a:off x="8164830" y="631825"/>
            <a:ext cx="1164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成功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 flipH="1">
            <a:off x="7724775" y="3707765"/>
            <a:ext cx="2221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超时后一段时间内完成，</a:t>
            </a:r>
            <a:r>
              <a:rPr lang="zh-CN" altLang="en-US" sz="1600"/>
              <a:t>待评价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 flipH="1">
            <a:off x="7846060" y="2123440"/>
            <a:ext cx="2065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在截止日期</a:t>
            </a:r>
            <a:r>
              <a:rPr lang="en-US" altLang="zh-CN" sz="1600"/>
              <a:t>+</a:t>
            </a:r>
            <a:r>
              <a:rPr lang="zh-CN" altLang="en-US" sz="1600"/>
              <a:t>宽限内依然没完成</a:t>
            </a:r>
            <a:endParaRPr lang="zh-CN" altLang="en-US" sz="1600"/>
          </a:p>
        </p:txBody>
      </p:sp>
      <p:sp>
        <p:nvSpPr>
          <p:cNvPr id="49" name="文本框 48"/>
          <p:cNvSpPr txBox="1"/>
          <p:nvPr/>
        </p:nvSpPr>
        <p:spPr>
          <a:xfrm>
            <a:off x="610235" y="5573395"/>
            <a:ext cx="111645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规则</a:t>
            </a:r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、接收方：</a:t>
            </a:r>
            <a:r>
              <a:rPr lang="zh-CN" altLang="en-US" sz="1400">
                <a:highlight>
                  <a:srgbClr val="FFFF00"/>
                </a:highlight>
              </a:rPr>
              <a:t>任务超时后可以完成</a:t>
            </a:r>
            <a:r>
              <a:rPr lang="zh-CN" altLang="en-US" sz="1400"/>
              <a:t>（为鼓励接收者完成任务）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、要接收方和发布方都确认任务完成才算完成，这里修改为：</a:t>
            </a:r>
            <a:endParaRPr lang="zh-CN" altLang="en-US" sz="1400"/>
          </a:p>
          <a:p>
            <a:r>
              <a:rPr lang="zh-CN" altLang="en-US" sz="1400" strike="sngStrike"/>
              <a:t>任务由接收方单方面确认即可，</a:t>
            </a:r>
            <a:r>
              <a:rPr lang="zh-CN" altLang="en-US" sz="1400"/>
              <a:t>确认完成任务同时要提交图片证据，有问题找客服</a:t>
            </a:r>
            <a:endParaRPr lang="zh-CN" altLang="en-US" sz="1400"/>
          </a:p>
          <a:p>
            <a:r>
              <a:rPr lang="en-US" altLang="zh-CN" sz="1400"/>
              <a:t>3</a:t>
            </a:r>
            <a:r>
              <a:rPr lang="zh-CN" altLang="en-US" sz="1400"/>
              <a:t>、任务完成</a:t>
            </a:r>
            <a:r>
              <a:rPr lang="en-US" altLang="zh-CN" sz="1400"/>
              <a:t>n</a:t>
            </a:r>
            <a:r>
              <a:rPr lang="zh-CN" altLang="en-US" sz="1400"/>
              <a:t>天后未评价默认好评，</a:t>
            </a:r>
            <a:r>
              <a:rPr lang="zh-CN" altLang="en-US" sz="1400">
                <a:highlight>
                  <a:srgbClr val="FFFF00"/>
                </a:highlight>
              </a:rPr>
              <a:t>只有完成后才能评价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10434320" y="277241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补完成后超时未评价，默认好评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18515" y="987425"/>
            <a:ext cx="770890" cy="109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7" idx="2"/>
          </p:cNvCxnSpPr>
          <p:nvPr/>
        </p:nvCxnSpPr>
        <p:spPr>
          <a:xfrm flipV="1">
            <a:off x="1499235" y="2437765"/>
            <a:ext cx="322580" cy="33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62025" y="2668270"/>
            <a:ext cx="803910" cy="151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38145" y="1740535"/>
            <a:ext cx="597535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29280" y="2687320"/>
            <a:ext cx="633730" cy="44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52695" y="1138555"/>
            <a:ext cx="692785" cy="283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30165" y="1924050"/>
            <a:ext cx="573405" cy="424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913245" y="403225"/>
            <a:ext cx="798195" cy="42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80275" y="1932305"/>
            <a:ext cx="461010" cy="44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36790" y="2786380"/>
            <a:ext cx="544830" cy="481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572625" y="2596515"/>
            <a:ext cx="802005" cy="84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434320" y="375285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2111-10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10332085" y="4354195"/>
            <a:ext cx="1755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补时中完成</a:t>
            </a:r>
            <a:r>
              <a:rPr lang="en-US" altLang="zh-CN" sz="1600"/>
              <a:t>+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9620250" y="3505835"/>
            <a:ext cx="729615" cy="389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9911080" y="76327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2111-01</a:t>
            </a:r>
            <a:endParaRPr lang="en-US" altLang="zh-CN" sz="16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336790" y="1070610"/>
            <a:ext cx="2408555" cy="13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33215" y="4450715"/>
            <a:ext cx="5248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完成多一个状态</a:t>
            </a:r>
            <a:r>
              <a:rPr lang="en-US" altLang="zh-CN" sz="1400">
                <a:highlight>
                  <a:srgbClr val="FFFF00"/>
                </a:highlight>
              </a:rPr>
              <a:t>2</a:t>
            </a:r>
            <a:r>
              <a:rPr lang="zh-CN" altLang="en-US" sz="1400">
                <a:highlight>
                  <a:srgbClr val="FFFF00"/>
                </a:highlight>
              </a:rPr>
              <a:t>，必须先</a:t>
            </a:r>
            <a:r>
              <a:rPr lang="en-US" altLang="zh-CN" sz="1400">
                <a:highlight>
                  <a:srgbClr val="FFFF00"/>
                </a:highlight>
              </a:rPr>
              <a:t>1</a:t>
            </a:r>
            <a:r>
              <a:rPr lang="zh-CN" altLang="en-US" sz="1400">
                <a:highlight>
                  <a:srgbClr val="FFFF00"/>
                </a:highlight>
              </a:rPr>
              <a:t>再</a:t>
            </a:r>
            <a:r>
              <a:rPr lang="en-US" altLang="zh-CN" sz="1400">
                <a:highlight>
                  <a:srgbClr val="FFFF00"/>
                </a:highlight>
              </a:rPr>
              <a:t>2,</a:t>
            </a:r>
            <a:r>
              <a:rPr lang="zh-CN" altLang="en-US" sz="1400">
                <a:highlight>
                  <a:srgbClr val="FFFF00"/>
                </a:highlight>
              </a:rPr>
              <a:t>不涉及超时，只涉及发放时间币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9745345" y="1332865"/>
            <a:ext cx="2343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准时完成后超时未评价，默认好评</a:t>
            </a:r>
            <a:endParaRPr lang="zh-CN" altLang="en-US" sz="1600"/>
          </a:p>
        </p:txBody>
      </p:sp>
      <p:sp>
        <p:nvSpPr>
          <p:cNvPr id="52" name="文本框 51"/>
          <p:cNvSpPr txBox="1"/>
          <p:nvPr/>
        </p:nvSpPr>
        <p:spPr>
          <a:xfrm>
            <a:off x="4133215" y="4820920"/>
            <a:ext cx="7193280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新增加的状态：完成为</a:t>
            </a:r>
            <a:r>
              <a:rPr lang="en-US" altLang="zh-CN"/>
              <a:t>1 </a:t>
            </a:r>
            <a:r>
              <a:rPr lang="zh-CN" altLang="en-US"/>
              <a:t>随时</a:t>
            </a:r>
            <a:r>
              <a:rPr lang="en-US" altLang="zh-CN"/>
              <a:t> </a:t>
            </a:r>
            <a:r>
              <a:rPr lang="zh-CN" altLang="en-US"/>
              <a:t>变为</a:t>
            </a:r>
            <a:r>
              <a:rPr lang="en-US" altLang="zh-CN"/>
              <a:t>2 </a:t>
            </a:r>
            <a:r>
              <a:rPr lang="zh-CN" altLang="en-US"/>
              <a:t>，变</a:t>
            </a:r>
            <a:r>
              <a:rPr lang="en-US" altLang="zh-CN"/>
              <a:t>2</a:t>
            </a:r>
            <a:r>
              <a:rPr lang="zh-CN" altLang="en-US"/>
              <a:t>时发放时间币</a:t>
            </a:r>
            <a:r>
              <a:rPr lang="en-US" altLang="zh-CN"/>
              <a:t>    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2120-20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2120-10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2121-10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495" y="107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棘手的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495" y="476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、发布任务者指定的截止时间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495" y="962660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、任务超出第一个时间后的</a:t>
            </a:r>
            <a:r>
              <a:rPr lang="en-US" altLang="zh-CN"/>
              <a:t>0.5</a:t>
            </a:r>
            <a:r>
              <a:rPr lang="zh-CN" altLang="en-US"/>
              <a:t>小时，可</a:t>
            </a:r>
            <a:r>
              <a:rPr lang="zh-CN" altLang="en-US"/>
              <a:t>完成的时间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495" y="147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、任务超出确认完成时间后的</a:t>
            </a:r>
            <a:r>
              <a:rPr lang="en-US" altLang="zh-CN"/>
              <a:t>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95" y="1866900"/>
            <a:ext cx="1148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有个问题：是不是对方完成了任务才可以评价，是，但是评价不是硬性要求，只是会调低领取者的信用评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135" y="2235835"/>
            <a:ext cx="593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延时队列能不能指定延时的一些内容，来标识是哪个</a:t>
            </a:r>
            <a:r>
              <a:rPr lang="zh-CN" altLang="en-US"/>
              <a:t>延时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831850" y="5742940"/>
            <a:ext cx="1105090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82165" y="6144895"/>
            <a:ext cx="51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40425" y="614489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72830" y="6144895"/>
            <a:ext cx="513080" cy="37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29945" y="538162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15260" y="5381625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任务发布方设定的截止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03365" y="5381625"/>
            <a:ext cx="203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截止时间</a:t>
            </a:r>
            <a:r>
              <a:rPr lang="en-US" altLang="zh-CN"/>
              <a:t>+0.5</a:t>
            </a:r>
            <a:r>
              <a:rPr lang="zh-CN" altLang="en-US"/>
              <a:t>小时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30995" y="537464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完成时间</a:t>
            </a:r>
            <a:r>
              <a:rPr lang="en-US" altLang="zh-CN"/>
              <a:t>+3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6009005" y="4975225"/>
            <a:ext cx="2667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2193925" y="5080000"/>
            <a:ext cx="266700" cy="17348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8747760" y="4962525"/>
            <a:ext cx="2413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10988675" y="5233035"/>
            <a:ext cx="266700" cy="1520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911840" y="615124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370" y="2604135"/>
            <a:ext cx="9907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这个时间状态码，不是绝对地表示现实时间与截止时间的关系，而是与任务完成状态有关系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任务状态停止了，即使超时了，也不会往后改变时间状态了。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如：已经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完成</a:t>
            </a:r>
            <a:r>
              <a:rPr lang="zh-CN" altLang="en-US">
                <a:solidFill>
                  <a:srgbClr val="FF0000"/>
                </a:solidFill>
              </a:rPr>
              <a:t>的任务，时间状态码第一位就停留在当前状态，不会往</a:t>
            </a:r>
            <a:r>
              <a:rPr lang="en-US" altLang="zh-CN">
                <a:solidFill>
                  <a:srgbClr val="FF0000"/>
                </a:solidFill>
              </a:rPr>
              <a:t> 2 </a:t>
            </a:r>
            <a:r>
              <a:rPr lang="zh-CN" altLang="en-US">
                <a:solidFill>
                  <a:srgbClr val="FF0000"/>
                </a:solidFill>
              </a:rPr>
              <a:t>变了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66370" y="3574415"/>
            <a:ext cx="1194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r>
              <a:rPr lang="zh-CN" altLang="en-US"/>
              <a:t>：为什么设计成两位，而不是一位</a:t>
            </a:r>
            <a:r>
              <a:rPr lang="en-US" altLang="zh-CN"/>
              <a:t>/</a:t>
            </a:r>
            <a:r>
              <a:rPr lang="zh-CN" altLang="en-US"/>
              <a:t>三位？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一位：用</a:t>
            </a:r>
            <a:r>
              <a:rPr lang="en-US" altLang="zh-CN"/>
              <a:t>0 1 2 3 </a:t>
            </a:r>
            <a:r>
              <a:rPr lang="zh-CN" altLang="en-US"/>
              <a:t>来表示</a:t>
            </a:r>
            <a:r>
              <a:rPr lang="en-US" altLang="zh-CN"/>
              <a:t> </a:t>
            </a:r>
            <a:r>
              <a:rPr lang="zh-CN" altLang="en-US"/>
              <a:t>会覆盖时间状态，区分不了补时完成任务然后默认好评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准时完成任务然后默认好评</a:t>
            </a:r>
            <a:r>
              <a:rPr lang="en-US" altLang="zh-CN"/>
              <a:t> </a:t>
            </a:r>
            <a:r>
              <a:rPr lang="zh-CN" altLang="en-US"/>
              <a:t>这两者，（都是</a:t>
            </a:r>
            <a:r>
              <a:rPr lang="en-US" altLang="zh-CN"/>
              <a:t> 2111-3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三位</a:t>
            </a:r>
            <a:r>
              <a:rPr lang="en-US" altLang="zh-CN"/>
              <a:t> </a:t>
            </a:r>
            <a:r>
              <a:rPr lang="zh-CN" altLang="en-US"/>
              <a:t>：用</a:t>
            </a:r>
            <a:r>
              <a:rPr lang="en-US" altLang="zh-CN"/>
              <a:t>000 110 111 </a:t>
            </a:r>
            <a:r>
              <a:rPr lang="zh-CN" altLang="en-US"/>
              <a:t>这样来表示，也可以，只不过</a:t>
            </a:r>
            <a:r>
              <a:rPr lang="en-US" altLang="zh-CN"/>
              <a:t> </a:t>
            </a:r>
            <a:r>
              <a:rPr lang="zh-CN" altLang="en-US"/>
              <a:t>超出了补时仍然未完成任务，一定超出了原截止时间未完成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3265" y="173355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任务前后端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6080" y="857885"/>
            <a:ext cx="212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、领取任务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28375" y="315404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74495" y="1145540"/>
            <a:ext cx="5785485" cy="878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779270" y="1449705"/>
            <a:ext cx="5587365" cy="934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000000">
            <a:off x="2625090" y="652145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慢轮询（包含初次加载，刷新，每</a:t>
            </a:r>
            <a:r>
              <a:rPr lang="en-US" altLang="zh-CN"/>
              <a:t>1</a:t>
            </a:r>
            <a:r>
              <a:rPr lang="zh-CN" altLang="en-US"/>
              <a:t>分钟自动刷新</a:t>
            </a:r>
            <a:r>
              <a:rPr lang="zh-CN" altLang="en-US"/>
              <a:t>等等）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1060000">
            <a:off x="3865880" y="1797685"/>
            <a:ext cx="407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完整</a:t>
            </a:r>
            <a:r>
              <a:rPr lang="zh-CN" altLang="en-US"/>
              <a:t>任务数据，</a:t>
            </a:r>
            <a:r>
              <a:rPr lang="zh-CN" altLang="en-US"/>
              <a:t>较消耗</a:t>
            </a:r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7450" y="1037590"/>
            <a:ext cx="180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 api1 /task/select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20760000">
            <a:off x="5099685" y="1365250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809230" y="297116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endto</a:t>
            </a:r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7355" y="1651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右大括号 25"/>
          <p:cNvSpPr/>
          <p:nvPr/>
        </p:nvSpPr>
        <p:spPr>
          <a:xfrm>
            <a:off x="10433050" y="1037590"/>
            <a:ext cx="575945" cy="5323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889760" y="2598420"/>
            <a:ext cx="5767070" cy="3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80000">
            <a:off x="2037715" y="2849245"/>
            <a:ext cx="568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message “</a:t>
            </a:r>
            <a:r>
              <a:rPr lang="zh-CN" altLang="en-US"/>
              <a:t>这个任务在</a:t>
            </a:r>
            <a:r>
              <a:rPr lang="en-US" altLang="zh-CN"/>
              <a:t>1s</a:t>
            </a:r>
            <a:r>
              <a:rPr lang="zh-CN" altLang="en-US"/>
              <a:t>前被别人领取了，你现在在</a:t>
            </a:r>
            <a:r>
              <a:rPr lang="en-US" altLang="zh-CN"/>
              <a:t>data</a:t>
            </a:r>
            <a:r>
              <a:rPr lang="zh-CN" altLang="en-US"/>
              <a:t>里删除这个待领取的任务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847965" y="256921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全双工连接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7355" y="503618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rot="420000" flipV="1">
            <a:off x="1524000" y="4620895"/>
            <a:ext cx="6002655" cy="1023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420000" flipH="1">
            <a:off x="1697990" y="4935220"/>
            <a:ext cx="5841365" cy="97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732395" y="4726940"/>
            <a:ext cx="1855470" cy="81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servlet   api2</a:t>
            </a:r>
            <a:endParaRPr lang="en-US" altLang="zh-CN"/>
          </a:p>
          <a:p>
            <a:r>
              <a:rPr lang="en-US" altLang="zh-CN"/>
              <a:t>/task/take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83635" y="4615815"/>
            <a:ext cx="202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领取这个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 rot="21420000">
            <a:off x="4704715" y="5049520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605020" y="538353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status</a:t>
            </a:r>
            <a:r>
              <a:rPr lang="zh-CN" altLang="en-US"/>
              <a:t>：</a:t>
            </a:r>
            <a:r>
              <a:rPr lang="en-US" altLang="zh-CN"/>
              <a:t>true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526145" y="3491865"/>
            <a:ext cx="6350" cy="1136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555990" y="35655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转发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4355" y="1778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73590" y="312356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9558655" y="3633470"/>
            <a:ext cx="384810" cy="12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9025890" y="1773555"/>
            <a:ext cx="1064895" cy="118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3135</Words>
  <Application>WPS 演示</Application>
  <PresentationFormat>宽屏</PresentationFormat>
  <Paragraphs>406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前后端数据交互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328</cp:revision>
  <dcterms:created xsi:type="dcterms:W3CDTF">2019-06-19T02:08:00Z</dcterms:created>
  <dcterms:modified xsi:type="dcterms:W3CDTF">2024-04-08T08:44:34Z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2DED468267E8423DA5B505C1CCAB59B6_11</vt:lpwstr>
  </property>
</Properties>
</file>