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7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3690" y="486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84205" y="3136265"/>
            <a:ext cx="1268730" cy="1101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5295" y="3377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40690" y="613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67690" y="740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94690" y="867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821690" y="994410"/>
            <a:ext cx="2294890" cy="12065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第一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（管理员、审核员、客服）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582295" y="3504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09295" y="3631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295" y="3758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963295" y="3885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090295" y="4012565"/>
            <a:ext cx="2330450" cy="13112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第二</a:t>
            </a:r>
            <a:r>
              <a:rPr lang="zh-CN" altLang="en-US"/>
              <a:t>类客户端</a:t>
            </a:r>
            <a:endParaRPr lang="zh-CN" altLang="en-US"/>
          </a:p>
          <a:p>
            <a:pPr algn="ctr"/>
            <a:r>
              <a:rPr lang="zh-CN" altLang="en-US" sz="1400"/>
              <a:t>（普通用户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908685" y="1022985"/>
            <a:ext cx="96266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网站形式</a:t>
            </a:r>
            <a:endParaRPr lang="zh-CN" altLang="en-US" sz="1200"/>
          </a:p>
        </p:txBody>
      </p:sp>
      <p:sp>
        <p:nvSpPr>
          <p:cNvPr id="19" name="文本框 18"/>
          <p:cNvSpPr txBox="1"/>
          <p:nvPr/>
        </p:nvSpPr>
        <p:spPr>
          <a:xfrm>
            <a:off x="1097915" y="4066540"/>
            <a:ext cx="234505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形式待定：安卓应用</a:t>
            </a:r>
            <a:r>
              <a:rPr lang="en-US" altLang="zh-CN" sz="1000"/>
              <a:t>/</a:t>
            </a:r>
            <a:r>
              <a:rPr lang="zh-CN" altLang="en-US" sz="1000"/>
              <a:t>微信小程序</a:t>
            </a:r>
            <a:endParaRPr lang="zh-CN" altLang="en-US" sz="1000"/>
          </a:p>
        </p:txBody>
      </p:sp>
      <p:sp>
        <p:nvSpPr>
          <p:cNvPr id="20" name="左大括号 19"/>
          <p:cNvSpPr/>
          <p:nvPr/>
        </p:nvSpPr>
        <p:spPr>
          <a:xfrm rot="10800000">
            <a:off x="10088245" y="1121410"/>
            <a:ext cx="530860" cy="5181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202055" y="6434455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前端</a:t>
            </a:r>
            <a:endParaRPr lang="zh-CN" altLang="en-US" b="1" u="sng"/>
          </a:p>
        </p:txBody>
      </p:sp>
      <p:sp>
        <p:nvSpPr>
          <p:cNvPr id="24" name="文本框 23"/>
          <p:cNvSpPr txBox="1"/>
          <p:nvPr/>
        </p:nvSpPr>
        <p:spPr>
          <a:xfrm>
            <a:off x="5467985" y="6434455"/>
            <a:ext cx="70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</a:t>
            </a:r>
            <a:endParaRPr lang="zh-CN" altLang="en-US" b="1" u="sng"/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3721100" y="1273810"/>
            <a:ext cx="2687955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472815" y="1379855"/>
            <a:ext cx="3026410" cy="3420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3708400" y="1121410"/>
            <a:ext cx="2655570" cy="2711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3620770" y="1498600"/>
            <a:ext cx="3035300" cy="349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 rot="21300000">
            <a:off x="4008755" y="146685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HttpRequest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 rot="21300000">
            <a:off x="4039870" y="980440"/>
            <a:ext cx="17132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HttpResponse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597775" y="2981325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Service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2" name="文本框 31"/>
          <p:cNvSpPr txBox="1"/>
          <p:nvPr/>
        </p:nvSpPr>
        <p:spPr>
          <a:xfrm>
            <a:off x="6043295" y="4866640"/>
            <a:ext cx="141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Dao</a:t>
            </a:r>
            <a:r>
              <a:rPr lang="en-US" altLang="zh-CN" sz="1000"/>
              <a:t>(</a:t>
            </a:r>
            <a:r>
              <a:rPr lang="zh-CN" altLang="en-US" sz="1000"/>
              <a:t>接口）</a:t>
            </a:r>
            <a:endParaRPr lang="zh-CN" altLang="en-US" sz="1000"/>
          </a:p>
        </p:txBody>
      </p:sp>
      <p:sp>
        <p:nvSpPr>
          <p:cNvPr id="33" name="文本框 32"/>
          <p:cNvSpPr txBox="1"/>
          <p:nvPr/>
        </p:nvSpPr>
        <p:spPr>
          <a:xfrm>
            <a:off x="6499225" y="930275"/>
            <a:ext cx="2882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Servlet</a:t>
            </a:r>
            <a:r>
              <a:rPr lang="zh-CN" altLang="en-US" sz="1000"/>
              <a:t>（直接处理请求和返回）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7456805" y="4866640"/>
            <a:ext cx="1822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Mapper.xml</a:t>
            </a:r>
            <a:r>
              <a:rPr lang="zh-CN" altLang="en-US" sz="1000"/>
              <a:t>（实现）</a:t>
            </a:r>
            <a:endParaRPr lang="zh-CN" altLang="en-US" sz="1000"/>
          </a:p>
        </p:txBody>
      </p:sp>
      <p:sp>
        <p:nvSpPr>
          <p:cNvPr id="38" name="左箭头 37"/>
          <p:cNvSpPr/>
          <p:nvPr/>
        </p:nvSpPr>
        <p:spPr>
          <a:xfrm rot="5400000">
            <a:off x="6393815" y="1719580"/>
            <a:ext cx="1516380" cy="7994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左箭头 38"/>
          <p:cNvSpPr/>
          <p:nvPr/>
        </p:nvSpPr>
        <p:spPr>
          <a:xfrm rot="5400000">
            <a:off x="6433185" y="3673475"/>
            <a:ext cx="1421130" cy="7740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03160" y="1773555"/>
            <a:ext cx="306070" cy="120777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45" name="文本框 44"/>
          <p:cNvSpPr txBox="1"/>
          <p:nvPr/>
        </p:nvSpPr>
        <p:spPr>
          <a:xfrm>
            <a:off x="5557520" y="2951480"/>
            <a:ext cx="172212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ServiceImpl</a:t>
            </a:r>
            <a:r>
              <a:rPr lang="en-US" altLang="zh-CN" sz="1000"/>
              <a:t>(</a:t>
            </a:r>
            <a:r>
              <a:rPr lang="zh-CN" altLang="en-US" sz="1000"/>
              <a:t>实现</a:t>
            </a:r>
            <a:r>
              <a:rPr lang="en-US" altLang="zh-CN" sz="1000"/>
              <a:t>)</a:t>
            </a:r>
            <a:endParaRPr lang="en-US" altLang="zh-CN" sz="1000"/>
          </a:p>
        </p:txBody>
      </p:sp>
      <p:sp>
        <p:nvSpPr>
          <p:cNvPr id="47" name="左右箭头 46"/>
          <p:cNvSpPr/>
          <p:nvPr/>
        </p:nvSpPr>
        <p:spPr>
          <a:xfrm>
            <a:off x="7279640" y="3095625"/>
            <a:ext cx="262890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左右箭头 47"/>
          <p:cNvSpPr/>
          <p:nvPr/>
        </p:nvSpPr>
        <p:spPr>
          <a:xfrm>
            <a:off x="7074535" y="4994910"/>
            <a:ext cx="274955" cy="1397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530465" y="3674745"/>
            <a:ext cx="306070" cy="1141095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 sz="1200"/>
              <a:t>调用与被</a:t>
            </a:r>
            <a:r>
              <a:rPr lang="zh-CN" altLang="en-US" sz="1200"/>
              <a:t>调用</a:t>
            </a:r>
            <a:endParaRPr lang="zh-CN" altLang="en-US" sz="1200"/>
          </a:p>
        </p:txBody>
      </p:sp>
      <p:sp>
        <p:nvSpPr>
          <p:cNvPr id="51" name="文本框 50"/>
          <p:cNvSpPr txBox="1"/>
          <p:nvPr/>
        </p:nvSpPr>
        <p:spPr>
          <a:xfrm>
            <a:off x="9229725" y="9563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控制层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5452745" y="834390"/>
            <a:ext cx="3709035" cy="51555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6204585" y="271145"/>
            <a:ext cx="630555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835140" y="74930"/>
            <a:ext cx="278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部署到</a:t>
            </a:r>
            <a:r>
              <a:rPr lang="en-US" altLang="zh-CN"/>
              <a:t>tomcat</a:t>
            </a:r>
            <a:r>
              <a:rPr lang="zh-CN" altLang="en-US"/>
              <a:t>服务器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9229725" y="3136265"/>
            <a:ext cx="1092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279255" y="5134610"/>
            <a:ext cx="926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5810885" y="5583555"/>
            <a:ext cx="1496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Entity</a:t>
            </a:r>
            <a:r>
              <a:rPr lang="zh-CN" altLang="en-US" sz="1000"/>
              <a:t>（实体类）</a:t>
            </a:r>
            <a:endParaRPr lang="zh-CN" altLang="en-US" sz="1000"/>
          </a:p>
        </p:txBody>
      </p:sp>
      <p:sp>
        <p:nvSpPr>
          <p:cNvPr id="58" name="上下箭头 57"/>
          <p:cNvSpPr/>
          <p:nvPr/>
        </p:nvSpPr>
        <p:spPr>
          <a:xfrm>
            <a:off x="6464935" y="5323840"/>
            <a:ext cx="106045" cy="21209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08685" y="2324100"/>
            <a:ext cx="2362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vue.js </a:t>
            </a:r>
            <a:r>
              <a:rPr lang="zh-CN" altLang="en-US" sz="1400"/>
              <a:t>框架</a:t>
            </a:r>
            <a:r>
              <a:rPr lang="en-US" altLang="zh-CN" sz="1400"/>
              <a:t>:</a:t>
            </a:r>
            <a:endParaRPr lang="en-US" altLang="zh-CN" sz="1400"/>
          </a:p>
          <a:p>
            <a:r>
              <a:rPr lang="en-US" altLang="zh-CN" sz="1400"/>
              <a:t>1</a:t>
            </a:r>
            <a:r>
              <a:rPr lang="zh-CN" altLang="en-US" sz="1400"/>
              <a:t>、组件式开发</a:t>
            </a:r>
            <a:endParaRPr lang="zh-CN" altLang="en-US" sz="1400"/>
          </a:p>
          <a:p>
            <a:r>
              <a:rPr lang="en-US" altLang="zh-CN" sz="1400"/>
              <a:t>2</a:t>
            </a:r>
            <a:r>
              <a:rPr lang="zh-CN" altLang="en-US" sz="1400"/>
              <a:t>、</a:t>
            </a:r>
            <a:r>
              <a:rPr lang="en-US" altLang="zh-CN" sz="1400"/>
              <a:t>element-ui </a:t>
            </a:r>
            <a:r>
              <a:rPr lang="zh-CN" altLang="en-US" sz="1400"/>
              <a:t>支持</a:t>
            </a:r>
            <a:endParaRPr lang="zh-CN" altLang="en-US" sz="1400"/>
          </a:p>
        </p:txBody>
      </p:sp>
      <p:sp>
        <p:nvSpPr>
          <p:cNvPr id="60" name="文本框 59"/>
          <p:cNvSpPr txBox="1"/>
          <p:nvPr/>
        </p:nvSpPr>
        <p:spPr>
          <a:xfrm>
            <a:off x="3039745" y="1324610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axios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6172200" y="6493510"/>
            <a:ext cx="50546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maven</a:t>
            </a:r>
            <a:r>
              <a:rPr lang="zh-CN" altLang="en-US" sz="1200"/>
              <a:t>简化依赖导入，</a:t>
            </a:r>
            <a:r>
              <a:rPr lang="en-US" altLang="zh-CN" sz="1200"/>
              <a:t>mybatis</a:t>
            </a:r>
            <a:r>
              <a:rPr lang="zh-CN" altLang="en-US" sz="1200"/>
              <a:t>简化数据层实现，</a:t>
            </a:r>
            <a:r>
              <a:rPr lang="en-US" altLang="zh-CN" sz="1200"/>
              <a:t>jjwt</a:t>
            </a:r>
            <a:r>
              <a:rPr lang="zh-CN" altLang="en-US" sz="1200"/>
              <a:t>帮助生成</a:t>
            </a:r>
            <a:r>
              <a:rPr lang="en-US" altLang="zh-CN" sz="1200"/>
              <a:t>jwt</a:t>
            </a:r>
            <a:endParaRPr lang="en-US" altLang="zh-CN" sz="1200"/>
          </a:p>
        </p:txBody>
      </p:sp>
      <p:sp>
        <p:nvSpPr>
          <p:cNvPr id="63" name="上箭头 62"/>
          <p:cNvSpPr/>
          <p:nvPr/>
        </p:nvSpPr>
        <p:spPr>
          <a:xfrm>
            <a:off x="7542530" y="5234940"/>
            <a:ext cx="448945" cy="8394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979285" y="6125210"/>
            <a:ext cx="1681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862695" y="6036945"/>
            <a:ext cx="1599565" cy="397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其他：自定义工具类</a:t>
            </a:r>
            <a:r>
              <a:rPr lang="en-US" altLang="zh-CN" sz="1000"/>
              <a:t>.</a:t>
            </a:r>
            <a:r>
              <a:rPr lang="en-US" altLang="zh-CN"/>
              <a:t>..</a:t>
            </a:r>
            <a:endParaRPr lang="en-US" altLang="zh-CN"/>
          </a:p>
        </p:txBody>
      </p:sp>
      <p:sp>
        <p:nvSpPr>
          <p:cNvPr id="66" name="左大括号 65"/>
          <p:cNvSpPr/>
          <p:nvPr/>
        </p:nvSpPr>
        <p:spPr>
          <a:xfrm>
            <a:off x="3039745" y="2129155"/>
            <a:ext cx="466725" cy="1076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3506470" y="2539365"/>
            <a:ext cx="1694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&lt;script&gt;&lt;/script&gt;</a:t>
            </a:r>
            <a:endParaRPr lang="en-US" altLang="zh-CN" sz="1400"/>
          </a:p>
        </p:txBody>
      </p:sp>
      <p:sp>
        <p:nvSpPr>
          <p:cNvPr id="68" name="文本框 67"/>
          <p:cNvSpPr txBox="1"/>
          <p:nvPr/>
        </p:nvSpPr>
        <p:spPr>
          <a:xfrm>
            <a:off x="3478530" y="2073910"/>
            <a:ext cx="2079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&lt;template&gt;&lt;/template&gt;</a:t>
            </a:r>
            <a:endParaRPr lang="en-US" altLang="zh-CN" sz="1400"/>
          </a:p>
        </p:txBody>
      </p:sp>
      <p:sp>
        <p:nvSpPr>
          <p:cNvPr id="69" name="文本框 68"/>
          <p:cNvSpPr txBox="1"/>
          <p:nvPr/>
        </p:nvSpPr>
        <p:spPr>
          <a:xfrm>
            <a:off x="3506470" y="3043555"/>
            <a:ext cx="14363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&lt;style&gt;&lt;/style&gt;</a:t>
            </a:r>
            <a:endParaRPr lang="en-US" altLang="zh-CN" sz="1400"/>
          </a:p>
        </p:txBody>
      </p:sp>
      <p:cxnSp>
        <p:nvCxnSpPr>
          <p:cNvPr id="70" name="直接连接符 69"/>
          <p:cNvCxnSpPr>
            <a:endCxn id="66" idx="1"/>
          </p:cNvCxnSpPr>
          <p:nvPr/>
        </p:nvCxnSpPr>
        <p:spPr>
          <a:xfrm flipV="1">
            <a:off x="2232660" y="2667635"/>
            <a:ext cx="807085" cy="20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1918335" y="6671945"/>
            <a:ext cx="3454400" cy="3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2289175" y="6385560"/>
            <a:ext cx="2712720" cy="28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多项目分别部署，处理跨域问题</a:t>
            </a:r>
            <a:endParaRPr lang="zh-CN" altLang="en-US" sz="1400"/>
          </a:p>
        </p:txBody>
      </p:sp>
      <p:pic>
        <p:nvPicPr>
          <p:cNvPr id="74" name="图片 7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680" y="6158865"/>
            <a:ext cx="643255" cy="6083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785" y="45720"/>
            <a:ext cx="1224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整体架构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205720" y="3727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贫血模型</a:t>
            </a:r>
            <a:endParaRPr lang="zh-CN" altLang="en-US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124075" y="76009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控制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2124075" y="5205730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124075" y="2910205"/>
            <a:ext cx="1036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业务层</a:t>
            </a:r>
            <a:endParaRPr lang="zh-CN" altLang="en-US"/>
          </a:p>
        </p:txBody>
      </p:sp>
      <p:sp>
        <p:nvSpPr>
          <p:cNvPr id="9" name="上下箭头 8"/>
          <p:cNvSpPr/>
          <p:nvPr>
            <p:custDataLst>
              <p:tags r:id="rId4"/>
            </p:custDataLst>
          </p:nvPr>
        </p:nvSpPr>
        <p:spPr>
          <a:xfrm>
            <a:off x="2479040" y="12630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下箭头 9"/>
          <p:cNvSpPr/>
          <p:nvPr>
            <p:custDataLst>
              <p:tags r:id="rId5"/>
            </p:custDataLst>
          </p:nvPr>
        </p:nvSpPr>
        <p:spPr>
          <a:xfrm>
            <a:off x="2479040" y="3460115"/>
            <a:ext cx="215265" cy="1563370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796030" y="2910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一个逻辑实体，一个服务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796030" y="894715"/>
            <a:ext cx="854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一个展示模块，一个</a:t>
            </a:r>
            <a:r>
              <a:rPr lang="en-US" altLang="zh-CN"/>
              <a:t>servlet</a:t>
            </a:r>
            <a:r>
              <a:rPr lang="zh-CN" altLang="en-US"/>
              <a:t>，同时根据该展示模块对应的不同角色划分</a:t>
            </a:r>
            <a:r>
              <a:rPr lang="en-US" altLang="zh-CN"/>
              <a:t>package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3821430" y="520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一个逻辑实体，一个</a:t>
            </a:r>
            <a:r>
              <a:rPr lang="en-US" altLang="zh-CN"/>
              <a:t>DAO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720" y="73660"/>
            <a:ext cx="1626235" cy="27527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790" y="3278505"/>
            <a:ext cx="1729105" cy="30816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51685" y="73660"/>
            <a:ext cx="1181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u="sng"/>
              <a:t>后端设计</a:t>
            </a:r>
            <a:endParaRPr lang="zh-CN" altLang="en-US" b="1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1055" y="1361440"/>
            <a:ext cx="27559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7165" y="240665"/>
            <a:ext cx="3691255" cy="481965"/>
          </a:xfrm>
        </p:spPr>
        <p:txBody>
          <a:bodyPr/>
          <a:p>
            <a:r>
              <a:rPr lang="zh-CN" altLang="en-US" sz="2000"/>
              <a:t>前后端数据交互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47040" y="2987675"/>
            <a:ext cx="89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07980" y="3033395"/>
            <a:ext cx="92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</a:t>
            </a:r>
            <a:r>
              <a:rPr lang="zh-CN" altLang="en-US"/>
              <a:t>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98015" y="763905"/>
            <a:ext cx="3913505" cy="5815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假设要携带数据</a:t>
            </a:r>
            <a:endParaRPr lang="en-US" altLang="zh-CN"/>
          </a:p>
          <a:p>
            <a:r>
              <a:rPr lang="en-US" altLang="zh-CN"/>
              <a:t>const arrayValue = [</a:t>
            </a:r>
            <a:endParaRPr lang="en-US" altLang="zh-CN"/>
          </a:p>
          <a:p>
            <a:pPr indent="457200"/>
            <a:r>
              <a:rPr lang="en-US" altLang="zh-CN"/>
              <a:t>{id:1,name:”liao”},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{id:1,name:”joey”}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]</a:t>
            </a:r>
            <a:endParaRPr lang="en-US" altLang="zh-CN"/>
          </a:p>
          <a:p>
            <a:r>
              <a:rPr lang="zh-CN" altLang="en-US"/>
              <a:t>和</a:t>
            </a:r>
            <a:endParaRPr lang="zh-CN" altLang="en-US"/>
          </a:p>
          <a:p>
            <a:r>
              <a:rPr lang="en-US" altLang="zh-CN"/>
              <a:t>const tokenValue = “dasfafsaf”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那就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const data = {</a:t>
            </a:r>
            <a:endParaRPr lang="en-US" altLang="zh-CN"/>
          </a:p>
          <a:p>
            <a:pPr indent="457200"/>
            <a:r>
              <a:rPr lang="en-US" altLang="zh-CN"/>
              <a:t>token : tokenValue,</a:t>
            </a:r>
            <a:endParaRPr lang="en-US" altLang="zh-CN"/>
          </a:p>
          <a:p>
            <a:pPr indent="457200"/>
            <a:r>
              <a:rPr lang="en-US" altLang="zh-CN"/>
              <a:t>array : arrayValue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axios.post('/api', dat</a:t>
            </a:r>
            <a:r>
              <a:rPr lang="en-US" altLang="zh-CN"/>
              <a:t>a)  </a:t>
            </a:r>
            <a:endParaRPr lang="en-US" altLang="zh-CN"/>
          </a:p>
          <a:p>
            <a:r>
              <a:rPr lang="en-US" altLang="zh-CN"/>
              <a:t>  .then(response =&gt; {  </a:t>
            </a:r>
            <a:endParaRPr lang="en-US" altLang="zh-CN"/>
          </a:p>
          <a:p>
            <a:r>
              <a:rPr lang="en-US" altLang="zh-CN"/>
              <a:t>    console.log(response.data);  </a:t>
            </a:r>
            <a:endParaRPr lang="en-US" altLang="zh-CN"/>
          </a:p>
          <a:p>
            <a:r>
              <a:rPr lang="en-US" altLang="zh-CN"/>
              <a:t>  })  </a:t>
            </a:r>
            <a:endParaRPr lang="en-US" altLang="zh-CN"/>
          </a:p>
          <a:p>
            <a:r>
              <a:rPr lang="en-US" altLang="zh-CN"/>
              <a:t>  .catch(error =&gt; {  </a:t>
            </a:r>
            <a:endParaRPr lang="en-US" altLang="zh-CN"/>
          </a:p>
          <a:p>
            <a:r>
              <a:rPr lang="en-US" altLang="zh-CN"/>
              <a:t>    console.error(error);  </a:t>
            </a:r>
            <a:endParaRPr lang="en-US" altLang="zh-CN"/>
          </a:p>
          <a:p>
            <a:r>
              <a:rPr lang="en-US" altLang="zh-CN"/>
              <a:t>  });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5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6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7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8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69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1.xml><?xml version="1.0" encoding="utf-8"?>
<p:tagLst xmlns:p="http://schemas.openxmlformats.org/presentationml/2006/main">
  <p:tag name="KSO_WM_DIAGRAM_VIRTUALLY_FRAME" val="{&quot;height&quot;:379.05,&quot;left&quot;:167.25,&quot;top&quot;:59.85,&quot;width&quot;:804.75}"/>
</p:tagLst>
</file>

<file path=ppt/tags/tag72.xml><?xml version="1.0" encoding="utf-8"?>
<p:tagLst xmlns:p="http://schemas.openxmlformats.org/presentationml/2006/main">
  <p:tag name="commondata" val="eyJoZGlkIjoiMWM4MmVkOTA1MjFjYzMwZWNmZGFhODliZDBjZWU4YWM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130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晨曦</cp:lastModifiedBy>
  <cp:revision>177</cp:revision>
  <dcterms:created xsi:type="dcterms:W3CDTF">2019-06-19T02:08:00Z</dcterms:created>
  <dcterms:modified xsi:type="dcterms:W3CDTF">2024-02-29T13:57:54Z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2DED468267E8423DA5B505C1CCAB59B6_11</vt:lpwstr>
  </property>
</Properties>
</file>