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media/image25.jpg" ContentType="image/jpeg"/>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8" r:id="rId3"/>
    <p:sldId id="259" r:id="rId4"/>
    <p:sldId id="257" r:id="rId5"/>
    <p:sldId id="260" r:id="rId6"/>
    <p:sldId id="261" r:id="rId7"/>
    <p:sldId id="280" r:id="rId8"/>
    <p:sldId id="281" r:id="rId9"/>
    <p:sldId id="262" r:id="rId10"/>
    <p:sldId id="263" r:id="rId11"/>
    <p:sldId id="264" r:id="rId12"/>
    <p:sldId id="265" r:id="rId13"/>
    <p:sldId id="267" r:id="rId14"/>
    <p:sldId id="285" r:id="rId15"/>
    <p:sldId id="286" r:id="rId16"/>
    <p:sldId id="268" r:id="rId17"/>
    <p:sldId id="269" r:id="rId18"/>
    <p:sldId id="277" r:id="rId19"/>
    <p:sldId id="270" r:id="rId20"/>
    <p:sldId id="271" r:id="rId21"/>
    <p:sldId id="272" r:id="rId22"/>
    <p:sldId id="273" r:id="rId23"/>
    <p:sldId id="278" r:id="rId24"/>
    <p:sldId id="274" r:id="rId25"/>
    <p:sldId id="275" r:id="rId26"/>
    <p:sldId id="283" r:id="rId27"/>
    <p:sldId id="276" r:id="rId28"/>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718"/>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50" d="100"/>
          <a:sy n="150" d="100"/>
        </p:scale>
        <p:origin x="47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19B382-948C-4C68-B242-EC30362E318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3D6EBD5E-A285-4C8A-94CA-931AD2CBCF1D}">
      <dgm:prSet/>
      <dgm:spPr>
        <a:solidFill>
          <a:schemeClr val="accent6">
            <a:lumMod val="60000"/>
            <a:lumOff val="40000"/>
          </a:schemeClr>
        </a:solidFill>
      </dgm:spPr>
      <dgm:t>
        <a:bodyPr/>
        <a:lstStyle/>
        <a:p>
          <a:r>
            <a:rPr lang="en-US" b="0" dirty="0"/>
            <a:t>Faster transactions</a:t>
          </a:r>
          <a:endParaRPr lang="zh-CN" dirty="0"/>
        </a:p>
      </dgm:t>
    </dgm:pt>
    <dgm:pt modelId="{96517C80-11F5-4913-9A4D-18E3C701911E}" type="parTrans" cxnId="{0DF298AA-4133-457D-B211-DE59B6E51E09}">
      <dgm:prSet/>
      <dgm:spPr/>
      <dgm:t>
        <a:bodyPr/>
        <a:lstStyle/>
        <a:p>
          <a:endParaRPr lang="zh-CN" altLang="en-US"/>
        </a:p>
      </dgm:t>
    </dgm:pt>
    <dgm:pt modelId="{12ECF9D2-9CA9-459C-9A06-D0EB48EEC2B8}" type="sibTrans" cxnId="{0DF298AA-4133-457D-B211-DE59B6E51E09}">
      <dgm:prSet/>
      <dgm:spPr/>
      <dgm:t>
        <a:bodyPr/>
        <a:lstStyle/>
        <a:p>
          <a:endParaRPr lang="zh-CN" altLang="en-US"/>
        </a:p>
      </dgm:t>
    </dgm:pt>
    <dgm:pt modelId="{44064EDA-C5BB-4D82-ACED-0CECFA75C04B}">
      <dgm:prSet/>
      <dgm:spPr>
        <a:solidFill>
          <a:schemeClr val="accent6">
            <a:lumMod val="60000"/>
            <a:lumOff val="40000"/>
          </a:schemeClr>
        </a:solidFill>
      </dgm:spPr>
      <dgm:t>
        <a:bodyPr/>
        <a:lstStyle/>
        <a:p>
          <a:r>
            <a:rPr lang="en-US" b="0"/>
            <a:t>Scalability</a:t>
          </a:r>
          <a:endParaRPr lang="zh-CN"/>
        </a:p>
      </dgm:t>
    </dgm:pt>
    <dgm:pt modelId="{506BE032-47CB-41BB-A25C-0AFAA204A7E2}" type="parTrans" cxnId="{A9AD91DD-3CF1-49AC-B9FA-F4C31C5DA102}">
      <dgm:prSet/>
      <dgm:spPr/>
      <dgm:t>
        <a:bodyPr/>
        <a:lstStyle/>
        <a:p>
          <a:endParaRPr lang="zh-CN" altLang="en-US"/>
        </a:p>
      </dgm:t>
    </dgm:pt>
    <dgm:pt modelId="{2C06A073-77BB-40C0-AF04-96AAB7588A3B}" type="sibTrans" cxnId="{A9AD91DD-3CF1-49AC-B9FA-F4C31C5DA102}">
      <dgm:prSet/>
      <dgm:spPr/>
      <dgm:t>
        <a:bodyPr/>
        <a:lstStyle/>
        <a:p>
          <a:endParaRPr lang="zh-CN" altLang="en-US"/>
        </a:p>
      </dgm:t>
    </dgm:pt>
    <dgm:pt modelId="{3E0FEAF3-DCEA-4A89-88CF-76A348315532}">
      <dgm:prSet/>
      <dgm:spPr>
        <a:solidFill>
          <a:schemeClr val="accent6">
            <a:lumMod val="60000"/>
            <a:lumOff val="40000"/>
          </a:schemeClr>
        </a:solidFill>
      </dgm:spPr>
      <dgm:t>
        <a:bodyPr/>
        <a:lstStyle/>
        <a:p>
          <a:r>
            <a:rPr lang="en-US" b="0" dirty="0"/>
            <a:t>Lower fees</a:t>
          </a:r>
          <a:endParaRPr lang="zh-CN" dirty="0"/>
        </a:p>
      </dgm:t>
    </dgm:pt>
    <dgm:pt modelId="{22B274FB-C40D-4726-B0E0-197D112D1AC0}" type="parTrans" cxnId="{A1D080BE-529D-49D7-A80F-E7DD034D8E58}">
      <dgm:prSet/>
      <dgm:spPr/>
      <dgm:t>
        <a:bodyPr/>
        <a:lstStyle/>
        <a:p>
          <a:endParaRPr lang="zh-CN" altLang="en-US"/>
        </a:p>
      </dgm:t>
    </dgm:pt>
    <dgm:pt modelId="{B899725D-ADD2-4EC6-88C1-E7BFF0C2078F}" type="sibTrans" cxnId="{A1D080BE-529D-49D7-A80F-E7DD034D8E58}">
      <dgm:prSet/>
      <dgm:spPr/>
      <dgm:t>
        <a:bodyPr/>
        <a:lstStyle/>
        <a:p>
          <a:endParaRPr lang="zh-CN" altLang="en-US"/>
        </a:p>
      </dgm:t>
    </dgm:pt>
    <dgm:pt modelId="{74D003A2-1B6D-4104-AA0C-A4DD7CF70D9E}">
      <dgm:prSet/>
      <dgm:spPr>
        <a:solidFill>
          <a:schemeClr val="accent6">
            <a:lumMod val="60000"/>
            <a:lumOff val="40000"/>
          </a:schemeClr>
        </a:solidFill>
      </dgm:spPr>
      <dgm:t>
        <a:bodyPr/>
        <a:lstStyle/>
        <a:p>
          <a:r>
            <a:rPr lang="en-US" b="0" dirty="0"/>
            <a:t>Improved user experience</a:t>
          </a:r>
          <a:endParaRPr lang="zh-CN" dirty="0"/>
        </a:p>
      </dgm:t>
    </dgm:pt>
    <dgm:pt modelId="{BFE06847-994C-48C9-91DD-4CFCB62C601A}" type="parTrans" cxnId="{24362011-F34D-4FFA-BF0B-86345F08136C}">
      <dgm:prSet/>
      <dgm:spPr/>
      <dgm:t>
        <a:bodyPr/>
        <a:lstStyle/>
        <a:p>
          <a:endParaRPr lang="zh-CN" altLang="en-US"/>
        </a:p>
      </dgm:t>
    </dgm:pt>
    <dgm:pt modelId="{03D35CA9-4395-4F2D-8735-2B53954EF699}" type="sibTrans" cxnId="{24362011-F34D-4FFA-BF0B-86345F08136C}">
      <dgm:prSet/>
      <dgm:spPr/>
      <dgm:t>
        <a:bodyPr/>
        <a:lstStyle/>
        <a:p>
          <a:endParaRPr lang="zh-CN" altLang="en-US"/>
        </a:p>
      </dgm:t>
    </dgm:pt>
    <dgm:pt modelId="{80D2CF5A-D027-4AB1-B9BB-6CE776E90EB2}" type="pres">
      <dgm:prSet presAssocID="{3F19B382-948C-4C68-B242-EC30362E3184}" presName="hierChild1" presStyleCnt="0">
        <dgm:presLayoutVars>
          <dgm:orgChart val="1"/>
          <dgm:chPref val="1"/>
          <dgm:dir/>
          <dgm:animOne val="branch"/>
          <dgm:animLvl val="lvl"/>
          <dgm:resizeHandles/>
        </dgm:presLayoutVars>
      </dgm:prSet>
      <dgm:spPr/>
    </dgm:pt>
    <dgm:pt modelId="{A08FEC79-343C-4D05-B00D-38DBFDF6836D}" type="pres">
      <dgm:prSet presAssocID="{3D6EBD5E-A285-4C8A-94CA-931AD2CBCF1D}" presName="hierRoot1" presStyleCnt="0">
        <dgm:presLayoutVars>
          <dgm:hierBranch val="init"/>
        </dgm:presLayoutVars>
      </dgm:prSet>
      <dgm:spPr/>
    </dgm:pt>
    <dgm:pt modelId="{E11DF0BE-540B-41D0-80D6-A7E9E05C059F}" type="pres">
      <dgm:prSet presAssocID="{3D6EBD5E-A285-4C8A-94CA-931AD2CBCF1D}" presName="rootComposite1" presStyleCnt="0"/>
      <dgm:spPr/>
    </dgm:pt>
    <dgm:pt modelId="{B51CE3AF-05BB-40FE-A57D-B0A945DFEB12}" type="pres">
      <dgm:prSet presAssocID="{3D6EBD5E-A285-4C8A-94CA-931AD2CBCF1D}" presName="rootText1" presStyleLbl="node0" presStyleIdx="0" presStyleCnt="4">
        <dgm:presLayoutVars>
          <dgm:chPref val="3"/>
        </dgm:presLayoutVars>
      </dgm:prSet>
      <dgm:spPr/>
    </dgm:pt>
    <dgm:pt modelId="{AFA555EE-756E-49CB-A0DA-21CC18AD533F}" type="pres">
      <dgm:prSet presAssocID="{3D6EBD5E-A285-4C8A-94CA-931AD2CBCF1D}" presName="rootConnector1" presStyleLbl="node1" presStyleIdx="0" presStyleCnt="0"/>
      <dgm:spPr/>
    </dgm:pt>
    <dgm:pt modelId="{DB645A22-F79E-4307-8336-8D598339A3DC}" type="pres">
      <dgm:prSet presAssocID="{3D6EBD5E-A285-4C8A-94CA-931AD2CBCF1D}" presName="hierChild2" presStyleCnt="0"/>
      <dgm:spPr/>
    </dgm:pt>
    <dgm:pt modelId="{BD261E3E-D143-433B-89AA-973A47B7A073}" type="pres">
      <dgm:prSet presAssocID="{3D6EBD5E-A285-4C8A-94CA-931AD2CBCF1D}" presName="hierChild3" presStyleCnt="0"/>
      <dgm:spPr/>
    </dgm:pt>
    <dgm:pt modelId="{D6AC1DF6-720F-4334-AF2C-D7F866AF291A}" type="pres">
      <dgm:prSet presAssocID="{44064EDA-C5BB-4D82-ACED-0CECFA75C04B}" presName="hierRoot1" presStyleCnt="0">
        <dgm:presLayoutVars>
          <dgm:hierBranch val="init"/>
        </dgm:presLayoutVars>
      </dgm:prSet>
      <dgm:spPr/>
    </dgm:pt>
    <dgm:pt modelId="{EC6B320B-0715-4826-8AC0-541E22DB6EE2}" type="pres">
      <dgm:prSet presAssocID="{44064EDA-C5BB-4D82-ACED-0CECFA75C04B}" presName="rootComposite1" presStyleCnt="0"/>
      <dgm:spPr/>
    </dgm:pt>
    <dgm:pt modelId="{9A314DF0-C6EA-4B1B-98ED-E66AD2860A9F}" type="pres">
      <dgm:prSet presAssocID="{44064EDA-C5BB-4D82-ACED-0CECFA75C04B}" presName="rootText1" presStyleLbl="node0" presStyleIdx="1" presStyleCnt="4">
        <dgm:presLayoutVars>
          <dgm:chPref val="3"/>
        </dgm:presLayoutVars>
      </dgm:prSet>
      <dgm:spPr/>
    </dgm:pt>
    <dgm:pt modelId="{3597D13C-8441-4E94-A169-69AD2657410D}" type="pres">
      <dgm:prSet presAssocID="{44064EDA-C5BB-4D82-ACED-0CECFA75C04B}" presName="rootConnector1" presStyleLbl="node1" presStyleIdx="0" presStyleCnt="0"/>
      <dgm:spPr/>
    </dgm:pt>
    <dgm:pt modelId="{F90B71DE-4016-4C94-B1B1-3E6D9CB821D7}" type="pres">
      <dgm:prSet presAssocID="{44064EDA-C5BB-4D82-ACED-0CECFA75C04B}" presName="hierChild2" presStyleCnt="0"/>
      <dgm:spPr/>
    </dgm:pt>
    <dgm:pt modelId="{81A9483D-08C1-4569-A109-7D2D68BE470A}" type="pres">
      <dgm:prSet presAssocID="{44064EDA-C5BB-4D82-ACED-0CECFA75C04B}" presName="hierChild3" presStyleCnt="0"/>
      <dgm:spPr/>
    </dgm:pt>
    <dgm:pt modelId="{8EBC6B50-0DCD-4AAB-B328-6C357F55A8F6}" type="pres">
      <dgm:prSet presAssocID="{3E0FEAF3-DCEA-4A89-88CF-76A348315532}" presName="hierRoot1" presStyleCnt="0">
        <dgm:presLayoutVars>
          <dgm:hierBranch val="init"/>
        </dgm:presLayoutVars>
      </dgm:prSet>
      <dgm:spPr/>
    </dgm:pt>
    <dgm:pt modelId="{F4C61F4A-854D-4ADC-B513-11BB884FF1DC}" type="pres">
      <dgm:prSet presAssocID="{3E0FEAF3-DCEA-4A89-88CF-76A348315532}" presName="rootComposite1" presStyleCnt="0"/>
      <dgm:spPr/>
    </dgm:pt>
    <dgm:pt modelId="{48C18EAC-B9EC-46B9-ACD2-7918DFB4FC82}" type="pres">
      <dgm:prSet presAssocID="{3E0FEAF3-DCEA-4A89-88CF-76A348315532}" presName="rootText1" presStyleLbl="node0" presStyleIdx="2" presStyleCnt="4">
        <dgm:presLayoutVars>
          <dgm:chPref val="3"/>
        </dgm:presLayoutVars>
      </dgm:prSet>
      <dgm:spPr/>
    </dgm:pt>
    <dgm:pt modelId="{07F4D0F5-E981-4D8D-BEEE-11109F821B2B}" type="pres">
      <dgm:prSet presAssocID="{3E0FEAF3-DCEA-4A89-88CF-76A348315532}" presName="rootConnector1" presStyleLbl="node1" presStyleIdx="0" presStyleCnt="0"/>
      <dgm:spPr/>
    </dgm:pt>
    <dgm:pt modelId="{92BBD1F4-B424-4352-9566-987782DC04AE}" type="pres">
      <dgm:prSet presAssocID="{3E0FEAF3-DCEA-4A89-88CF-76A348315532}" presName="hierChild2" presStyleCnt="0"/>
      <dgm:spPr/>
    </dgm:pt>
    <dgm:pt modelId="{A5A6B5B0-9B22-49F1-B5C4-70FD7C202459}" type="pres">
      <dgm:prSet presAssocID="{3E0FEAF3-DCEA-4A89-88CF-76A348315532}" presName="hierChild3" presStyleCnt="0"/>
      <dgm:spPr/>
    </dgm:pt>
    <dgm:pt modelId="{B088AAF3-E211-46C3-99D4-904F589FE44F}" type="pres">
      <dgm:prSet presAssocID="{74D003A2-1B6D-4104-AA0C-A4DD7CF70D9E}" presName="hierRoot1" presStyleCnt="0">
        <dgm:presLayoutVars>
          <dgm:hierBranch val="init"/>
        </dgm:presLayoutVars>
      </dgm:prSet>
      <dgm:spPr/>
    </dgm:pt>
    <dgm:pt modelId="{706A0136-6B0D-4CE8-B85A-EA53CC1906BE}" type="pres">
      <dgm:prSet presAssocID="{74D003A2-1B6D-4104-AA0C-A4DD7CF70D9E}" presName="rootComposite1" presStyleCnt="0"/>
      <dgm:spPr/>
    </dgm:pt>
    <dgm:pt modelId="{A5B5B577-73E5-49B2-8075-6FD9E065BEF8}" type="pres">
      <dgm:prSet presAssocID="{74D003A2-1B6D-4104-AA0C-A4DD7CF70D9E}" presName="rootText1" presStyleLbl="node0" presStyleIdx="3" presStyleCnt="4">
        <dgm:presLayoutVars>
          <dgm:chPref val="3"/>
        </dgm:presLayoutVars>
      </dgm:prSet>
      <dgm:spPr/>
    </dgm:pt>
    <dgm:pt modelId="{1E1A42A1-97FA-45B8-839B-72FE625529FB}" type="pres">
      <dgm:prSet presAssocID="{74D003A2-1B6D-4104-AA0C-A4DD7CF70D9E}" presName="rootConnector1" presStyleLbl="node1" presStyleIdx="0" presStyleCnt="0"/>
      <dgm:spPr/>
    </dgm:pt>
    <dgm:pt modelId="{DD5F4D44-F9A9-426B-9918-A0E8FE5F8C7A}" type="pres">
      <dgm:prSet presAssocID="{74D003A2-1B6D-4104-AA0C-A4DD7CF70D9E}" presName="hierChild2" presStyleCnt="0"/>
      <dgm:spPr/>
    </dgm:pt>
    <dgm:pt modelId="{FE726DC8-9C1C-4A17-94EC-890D65513AA9}" type="pres">
      <dgm:prSet presAssocID="{74D003A2-1B6D-4104-AA0C-A4DD7CF70D9E}" presName="hierChild3" presStyleCnt="0"/>
      <dgm:spPr/>
    </dgm:pt>
  </dgm:ptLst>
  <dgm:cxnLst>
    <dgm:cxn modelId="{24362011-F34D-4FFA-BF0B-86345F08136C}" srcId="{3F19B382-948C-4C68-B242-EC30362E3184}" destId="{74D003A2-1B6D-4104-AA0C-A4DD7CF70D9E}" srcOrd="3" destOrd="0" parTransId="{BFE06847-994C-48C9-91DD-4CFCB62C601A}" sibTransId="{03D35CA9-4395-4F2D-8735-2B53954EF699}"/>
    <dgm:cxn modelId="{C43DCA11-195B-4627-9999-45131D44AF5B}" type="presOf" srcId="{44064EDA-C5BB-4D82-ACED-0CECFA75C04B}" destId="{9A314DF0-C6EA-4B1B-98ED-E66AD2860A9F}" srcOrd="0" destOrd="0" presId="urn:microsoft.com/office/officeart/2005/8/layout/orgChart1"/>
    <dgm:cxn modelId="{4D268C3A-1849-4F82-BCEC-CE057CA2C209}" type="presOf" srcId="{3E0FEAF3-DCEA-4A89-88CF-76A348315532}" destId="{07F4D0F5-E981-4D8D-BEEE-11109F821B2B}" srcOrd="1" destOrd="0" presId="urn:microsoft.com/office/officeart/2005/8/layout/orgChart1"/>
    <dgm:cxn modelId="{5FEC6669-2F27-4367-91DE-DD0933C046C1}" type="presOf" srcId="{3D6EBD5E-A285-4C8A-94CA-931AD2CBCF1D}" destId="{B51CE3AF-05BB-40FE-A57D-B0A945DFEB12}" srcOrd="0" destOrd="0" presId="urn:microsoft.com/office/officeart/2005/8/layout/orgChart1"/>
    <dgm:cxn modelId="{D325C07D-8DCE-4485-A8E5-1DFCF021F2FE}" type="presOf" srcId="{3D6EBD5E-A285-4C8A-94CA-931AD2CBCF1D}" destId="{AFA555EE-756E-49CB-A0DA-21CC18AD533F}" srcOrd="1" destOrd="0" presId="urn:microsoft.com/office/officeart/2005/8/layout/orgChart1"/>
    <dgm:cxn modelId="{C080D595-DE62-4522-98C3-FBDFF60D9B27}" type="presOf" srcId="{3E0FEAF3-DCEA-4A89-88CF-76A348315532}" destId="{48C18EAC-B9EC-46B9-ACD2-7918DFB4FC82}" srcOrd="0" destOrd="0" presId="urn:microsoft.com/office/officeart/2005/8/layout/orgChart1"/>
    <dgm:cxn modelId="{0DF298AA-4133-457D-B211-DE59B6E51E09}" srcId="{3F19B382-948C-4C68-B242-EC30362E3184}" destId="{3D6EBD5E-A285-4C8A-94CA-931AD2CBCF1D}" srcOrd="0" destOrd="0" parTransId="{96517C80-11F5-4913-9A4D-18E3C701911E}" sibTransId="{12ECF9D2-9CA9-459C-9A06-D0EB48EEC2B8}"/>
    <dgm:cxn modelId="{80B6B1B8-EC70-4ED2-9A14-D30AFB01666F}" type="presOf" srcId="{74D003A2-1B6D-4104-AA0C-A4DD7CF70D9E}" destId="{1E1A42A1-97FA-45B8-839B-72FE625529FB}" srcOrd="1" destOrd="0" presId="urn:microsoft.com/office/officeart/2005/8/layout/orgChart1"/>
    <dgm:cxn modelId="{A1D080BE-529D-49D7-A80F-E7DD034D8E58}" srcId="{3F19B382-948C-4C68-B242-EC30362E3184}" destId="{3E0FEAF3-DCEA-4A89-88CF-76A348315532}" srcOrd="2" destOrd="0" parTransId="{22B274FB-C40D-4726-B0E0-197D112D1AC0}" sibTransId="{B899725D-ADD2-4EC6-88C1-E7BFF0C2078F}"/>
    <dgm:cxn modelId="{8AC9C1C2-482F-4547-9180-C531A0DC6402}" type="presOf" srcId="{74D003A2-1B6D-4104-AA0C-A4DD7CF70D9E}" destId="{A5B5B577-73E5-49B2-8075-6FD9E065BEF8}" srcOrd="0" destOrd="0" presId="urn:microsoft.com/office/officeart/2005/8/layout/orgChart1"/>
    <dgm:cxn modelId="{3DF2D0DB-4DFF-456F-B3C9-E500F1601B47}" type="presOf" srcId="{3F19B382-948C-4C68-B242-EC30362E3184}" destId="{80D2CF5A-D027-4AB1-B9BB-6CE776E90EB2}" srcOrd="0" destOrd="0" presId="urn:microsoft.com/office/officeart/2005/8/layout/orgChart1"/>
    <dgm:cxn modelId="{A9AD91DD-3CF1-49AC-B9FA-F4C31C5DA102}" srcId="{3F19B382-948C-4C68-B242-EC30362E3184}" destId="{44064EDA-C5BB-4D82-ACED-0CECFA75C04B}" srcOrd="1" destOrd="0" parTransId="{506BE032-47CB-41BB-A25C-0AFAA204A7E2}" sibTransId="{2C06A073-77BB-40C0-AF04-96AAB7588A3B}"/>
    <dgm:cxn modelId="{3B6E62E8-C371-421A-A936-C056F85FB1FF}" type="presOf" srcId="{44064EDA-C5BB-4D82-ACED-0CECFA75C04B}" destId="{3597D13C-8441-4E94-A169-69AD2657410D}" srcOrd="1" destOrd="0" presId="urn:microsoft.com/office/officeart/2005/8/layout/orgChart1"/>
    <dgm:cxn modelId="{7B1E67F1-B4FA-4FEA-88F9-26AAD0D93084}" type="presParOf" srcId="{80D2CF5A-D027-4AB1-B9BB-6CE776E90EB2}" destId="{A08FEC79-343C-4D05-B00D-38DBFDF6836D}" srcOrd="0" destOrd="0" presId="urn:microsoft.com/office/officeart/2005/8/layout/orgChart1"/>
    <dgm:cxn modelId="{CBC3D748-AA01-42B9-8ACE-C8A03A740226}" type="presParOf" srcId="{A08FEC79-343C-4D05-B00D-38DBFDF6836D}" destId="{E11DF0BE-540B-41D0-80D6-A7E9E05C059F}" srcOrd="0" destOrd="0" presId="urn:microsoft.com/office/officeart/2005/8/layout/orgChart1"/>
    <dgm:cxn modelId="{5B06D9DE-AF0C-4E60-926B-810EA41BEDF4}" type="presParOf" srcId="{E11DF0BE-540B-41D0-80D6-A7E9E05C059F}" destId="{B51CE3AF-05BB-40FE-A57D-B0A945DFEB12}" srcOrd="0" destOrd="0" presId="urn:microsoft.com/office/officeart/2005/8/layout/orgChart1"/>
    <dgm:cxn modelId="{5E4F9366-2D4F-43BE-8DEE-764A79186514}" type="presParOf" srcId="{E11DF0BE-540B-41D0-80D6-A7E9E05C059F}" destId="{AFA555EE-756E-49CB-A0DA-21CC18AD533F}" srcOrd="1" destOrd="0" presId="urn:microsoft.com/office/officeart/2005/8/layout/orgChart1"/>
    <dgm:cxn modelId="{1DB5D535-9E22-4ED8-BE57-C4E2E2BC4EBB}" type="presParOf" srcId="{A08FEC79-343C-4D05-B00D-38DBFDF6836D}" destId="{DB645A22-F79E-4307-8336-8D598339A3DC}" srcOrd="1" destOrd="0" presId="urn:microsoft.com/office/officeart/2005/8/layout/orgChart1"/>
    <dgm:cxn modelId="{AFE8C1D5-5588-4A69-9FFE-B20D4C98247F}" type="presParOf" srcId="{A08FEC79-343C-4D05-B00D-38DBFDF6836D}" destId="{BD261E3E-D143-433B-89AA-973A47B7A073}" srcOrd="2" destOrd="0" presId="urn:microsoft.com/office/officeart/2005/8/layout/orgChart1"/>
    <dgm:cxn modelId="{4E175CA7-8CFD-45EE-82BF-829CB347693B}" type="presParOf" srcId="{80D2CF5A-D027-4AB1-B9BB-6CE776E90EB2}" destId="{D6AC1DF6-720F-4334-AF2C-D7F866AF291A}" srcOrd="1" destOrd="0" presId="urn:microsoft.com/office/officeart/2005/8/layout/orgChart1"/>
    <dgm:cxn modelId="{ECD70E61-A576-4527-ABD5-1AF3DFD67A26}" type="presParOf" srcId="{D6AC1DF6-720F-4334-AF2C-D7F866AF291A}" destId="{EC6B320B-0715-4826-8AC0-541E22DB6EE2}" srcOrd="0" destOrd="0" presId="urn:microsoft.com/office/officeart/2005/8/layout/orgChart1"/>
    <dgm:cxn modelId="{6CB3C9E8-860F-4634-B531-5AC301024698}" type="presParOf" srcId="{EC6B320B-0715-4826-8AC0-541E22DB6EE2}" destId="{9A314DF0-C6EA-4B1B-98ED-E66AD2860A9F}" srcOrd="0" destOrd="0" presId="urn:microsoft.com/office/officeart/2005/8/layout/orgChart1"/>
    <dgm:cxn modelId="{47DD5930-E260-4384-A119-40490C8EA595}" type="presParOf" srcId="{EC6B320B-0715-4826-8AC0-541E22DB6EE2}" destId="{3597D13C-8441-4E94-A169-69AD2657410D}" srcOrd="1" destOrd="0" presId="urn:microsoft.com/office/officeart/2005/8/layout/orgChart1"/>
    <dgm:cxn modelId="{75B870C8-5E4D-4AAB-9878-3C402A4C1AF9}" type="presParOf" srcId="{D6AC1DF6-720F-4334-AF2C-D7F866AF291A}" destId="{F90B71DE-4016-4C94-B1B1-3E6D9CB821D7}" srcOrd="1" destOrd="0" presId="urn:microsoft.com/office/officeart/2005/8/layout/orgChart1"/>
    <dgm:cxn modelId="{2BD4521C-E961-465F-9CC6-804D97B2FE43}" type="presParOf" srcId="{D6AC1DF6-720F-4334-AF2C-D7F866AF291A}" destId="{81A9483D-08C1-4569-A109-7D2D68BE470A}" srcOrd="2" destOrd="0" presId="urn:microsoft.com/office/officeart/2005/8/layout/orgChart1"/>
    <dgm:cxn modelId="{935EC6CD-5F3E-4822-BC88-E326C50990A6}" type="presParOf" srcId="{80D2CF5A-D027-4AB1-B9BB-6CE776E90EB2}" destId="{8EBC6B50-0DCD-4AAB-B328-6C357F55A8F6}" srcOrd="2" destOrd="0" presId="urn:microsoft.com/office/officeart/2005/8/layout/orgChart1"/>
    <dgm:cxn modelId="{4A0DC546-7D29-4DBF-969E-862BF6CA8BB0}" type="presParOf" srcId="{8EBC6B50-0DCD-4AAB-B328-6C357F55A8F6}" destId="{F4C61F4A-854D-4ADC-B513-11BB884FF1DC}" srcOrd="0" destOrd="0" presId="urn:microsoft.com/office/officeart/2005/8/layout/orgChart1"/>
    <dgm:cxn modelId="{8A4D3B71-CE16-4051-83F9-E4324FAD6242}" type="presParOf" srcId="{F4C61F4A-854D-4ADC-B513-11BB884FF1DC}" destId="{48C18EAC-B9EC-46B9-ACD2-7918DFB4FC82}" srcOrd="0" destOrd="0" presId="urn:microsoft.com/office/officeart/2005/8/layout/orgChart1"/>
    <dgm:cxn modelId="{5162E078-2B29-4D0F-8A33-0DE396DBC6E4}" type="presParOf" srcId="{F4C61F4A-854D-4ADC-B513-11BB884FF1DC}" destId="{07F4D0F5-E981-4D8D-BEEE-11109F821B2B}" srcOrd="1" destOrd="0" presId="urn:microsoft.com/office/officeart/2005/8/layout/orgChart1"/>
    <dgm:cxn modelId="{3E01883B-02C9-4FC8-895C-268E7A0DA047}" type="presParOf" srcId="{8EBC6B50-0DCD-4AAB-B328-6C357F55A8F6}" destId="{92BBD1F4-B424-4352-9566-987782DC04AE}" srcOrd="1" destOrd="0" presId="urn:microsoft.com/office/officeart/2005/8/layout/orgChart1"/>
    <dgm:cxn modelId="{8F00A395-49CC-4FE5-836C-9FE8DB3586B9}" type="presParOf" srcId="{8EBC6B50-0DCD-4AAB-B328-6C357F55A8F6}" destId="{A5A6B5B0-9B22-49F1-B5C4-70FD7C202459}" srcOrd="2" destOrd="0" presId="urn:microsoft.com/office/officeart/2005/8/layout/orgChart1"/>
    <dgm:cxn modelId="{7F0CBBF2-50BF-4299-9959-46ADAB730CB3}" type="presParOf" srcId="{80D2CF5A-D027-4AB1-B9BB-6CE776E90EB2}" destId="{B088AAF3-E211-46C3-99D4-904F589FE44F}" srcOrd="3" destOrd="0" presId="urn:microsoft.com/office/officeart/2005/8/layout/orgChart1"/>
    <dgm:cxn modelId="{C8F3060D-5CFA-47D7-9927-285E65F7C1D4}" type="presParOf" srcId="{B088AAF3-E211-46C3-99D4-904F589FE44F}" destId="{706A0136-6B0D-4CE8-B85A-EA53CC1906BE}" srcOrd="0" destOrd="0" presId="urn:microsoft.com/office/officeart/2005/8/layout/orgChart1"/>
    <dgm:cxn modelId="{46A77681-117A-4702-897B-31E2F2D728DA}" type="presParOf" srcId="{706A0136-6B0D-4CE8-B85A-EA53CC1906BE}" destId="{A5B5B577-73E5-49B2-8075-6FD9E065BEF8}" srcOrd="0" destOrd="0" presId="urn:microsoft.com/office/officeart/2005/8/layout/orgChart1"/>
    <dgm:cxn modelId="{F8FCE17D-8DBC-483D-AEB2-388781CC261A}" type="presParOf" srcId="{706A0136-6B0D-4CE8-B85A-EA53CC1906BE}" destId="{1E1A42A1-97FA-45B8-839B-72FE625529FB}" srcOrd="1" destOrd="0" presId="urn:microsoft.com/office/officeart/2005/8/layout/orgChart1"/>
    <dgm:cxn modelId="{D06C2E2A-35F5-49DA-97DD-B077C5203285}" type="presParOf" srcId="{B088AAF3-E211-46C3-99D4-904F589FE44F}" destId="{DD5F4D44-F9A9-426B-9918-A0E8FE5F8C7A}" srcOrd="1" destOrd="0" presId="urn:microsoft.com/office/officeart/2005/8/layout/orgChart1"/>
    <dgm:cxn modelId="{F6471057-8B5D-49D6-8E46-F68892C3B878}" type="presParOf" srcId="{B088AAF3-E211-46C3-99D4-904F589FE44F}" destId="{FE726DC8-9C1C-4A17-94EC-890D65513AA9}"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1CE3AF-05BB-40FE-A57D-B0A945DFEB12}">
      <dsp:nvSpPr>
        <dsp:cNvPr id="0" name=""/>
        <dsp:cNvSpPr/>
      </dsp:nvSpPr>
      <dsp:spPr>
        <a:xfrm>
          <a:off x="3859" y="336205"/>
          <a:ext cx="1609833" cy="804916"/>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0" kern="1200" dirty="0"/>
            <a:t>Faster transactions</a:t>
          </a:r>
          <a:endParaRPr lang="zh-CN" sz="2100" kern="1200" dirty="0"/>
        </a:p>
      </dsp:txBody>
      <dsp:txXfrm>
        <a:off x="3859" y="336205"/>
        <a:ext cx="1609833" cy="804916"/>
      </dsp:txXfrm>
    </dsp:sp>
    <dsp:sp modelId="{9A314DF0-C6EA-4B1B-98ED-E66AD2860A9F}">
      <dsp:nvSpPr>
        <dsp:cNvPr id="0" name=""/>
        <dsp:cNvSpPr/>
      </dsp:nvSpPr>
      <dsp:spPr>
        <a:xfrm>
          <a:off x="1951758" y="336205"/>
          <a:ext cx="1609833" cy="804916"/>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0" kern="1200"/>
            <a:t>Scalability</a:t>
          </a:r>
          <a:endParaRPr lang="zh-CN" sz="2100" kern="1200"/>
        </a:p>
      </dsp:txBody>
      <dsp:txXfrm>
        <a:off x="1951758" y="336205"/>
        <a:ext cx="1609833" cy="804916"/>
      </dsp:txXfrm>
    </dsp:sp>
    <dsp:sp modelId="{48C18EAC-B9EC-46B9-ACD2-7918DFB4FC82}">
      <dsp:nvSpPr>
        <dsp:cNvPr id="0" name=""/>
        <dsp:cNvSpPr/>
      </dsp:nvSpPr>
      <dsp:spPr>
        <a:xfrm>
          <a:off x="3899657" y="336205"/>
          <a:ext cx="1609833" cy="804916"/>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0" kern="1200" dirty="0"/>
            <a:t>Lower fees</a:t>
          </a:r>
          <a:endParaRPr lang="zh-CN" sz="2100" kern="1200" dirty="0"/>
        </a:p>
      </dsp:txBody>
      <dsp:txXfrm>
        <a:off x="3899657" y="336205"/>
        <a:ext cx="1609833" cy="804916"/>
      </dsp:txXfrm>
    </dsp:sp>
    <dsp:sp modelId="{A5B5B577-73E5-49B2-8075-6FD9E065BEF8}">
      <dsp:nvSpPr>
        <dsp:cNvPr id="0" name=""/>
        <dsp:cNvSpPr/>
      </dsp:nvSpPr>
      <dsp:spPr>
        <a:xfrm>
          <a:off x="5847556" y="336205"/>
          <a:ext cx="1609833" cy="804916"/>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0" kern="1200" dirty="0"/>
            <a:t>Improved user experience</a:t>
          </a:r>
          <a:endParaRPr lang="zh-CN" sz="2100" kern="1200" dirty="0"/>
        </a:p>
      </dsp:txBody>
      <dsp:txXfrm>
        <a:off x="5847556" y="336205"/>
        <a:ext cx="1609833" cy="80491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8385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971822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32036248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4178333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green_chip_2022092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green_chip_20220921/Catalog-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green_chip_20220921/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072937"/>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green_chip_20220921/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8.png"/><Relationship Id="rId7" Type="http://schemas.openxmlformats.org/officeDocument/2006/relationships/diagramQuickStyle" Target="../diagrams/quickStyle1.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9.svg"/><Relationship Id="rId9" Type="http://schemas.microsoft.com/office/2007/relationships/diagramDrawing" Target="../diagrams/drawing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9.sv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9.svg"/></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9.sv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9.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20.svg"/><Relationship Id="rId5" Type="http://schemas.openxmlformats.org/officeDocument/2006/relationships/image" Target="../media/image13.png"/><Relationship Id="rId4" Type="http://schemas.openxmlformats.org/officeDocument/2006/relationships/image" Target="../media/image9.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9.svg"/></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9.sv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24.svg"/><Relationship Id="rId5" Type="http://schemas.openxmlformats.org/officeDocument/2006/relationships/image" Target="../media/image13.png"/><Relationship Id="rId4" Type="http://schemas.openxmlformats.org/officeDocument/2006/relationships/image" Target="../media/image9.svg"/></Relationships>
</file>

<file path=ppt/slides/_rels/slide2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9.sv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hyperlink" Target="mailto:Bao19gb20@queensu.ca" TargetMode="External"/><Relationship Id="rId3" Type="http://schemas.openxmlformats.org/officeDocument/2006/relationships/image" Target="../media/image6.png"/><Relationship Id="rId7" Type="http://schemas.openxmlformats.org/officeDocument/2006/relationships/hyperlink" Target="mailto:19cw33@queensu.ca"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mailto:18ry16@queensu.ca" TargetMode="External"/><Relationship Id="rId5" Type="http://schemas.openxmlformats.org/officeDocument/2006/relationships/hyperlink" Target="mailto:19jc66@queensu.ca" TargetMode="Externa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95350" y="1095375"/>
            <a:ext cx="4077653" cy="1333500"/>
          </a:xfrm>
          <a:prstGeom prst="rect">
            <a:avLst/>
          </a:prstGeom>
          <a:noFill/>
          <a:ln/>
        </p:spPr>
        <p:txBody>
          <a:bodyPr wrap="square" rtlCol="0" anchor="b"/>
          <a:lstStyle/>
          <a:p>
            <a:pPr algn="l"/>
            <a:r>
              <a:rPr lang="en-US" sz="2900" b="1" dirty="0">
                <a:solidFill>
                  <a:srgbClr val="00FF47"/>
                </a:solidFill>
                <a:latin typeface="Noto Sans SC" pitchFamily="34" charset="0"/>
                <a:ea typeface="Noto Sans SC" pitchFamily="34" charset="-122"/>
                <a:cs typeface="Noto Sans SC" pitchFamily="34" charset="-120"/>
              </a:rPr>
              <a:t>CISC 322/326 Assignment3</a:t>
            </a:r>
            <a:endParaRPr lang="en-US" sz="2944" dirty="0"/>
          </a:p>
        </p:txBody>
      </p:sp>
      <p:sp>
        <p:nvSpPr>
          <p:cNvPr id="3" name="Text 1"/>
          <p:cNvSpPr/>
          <p:nvPr/>
        </p:nvSpPr>
        <p:spPr>
          <a:xfrm>
            <a:off x="895350" y="2566988"/>
            <a:ext cx="4077653" cy="752475"/>
          </a:xfrm>
          <a:prstGeom prst="rect">
            <a:avLst/>
          </a:prstGeom>
          <a:noFill/>
          <a:ln/>
        </p:spPr>
        <p:txBody>
          <a:bodyPr wrap="square" rtlCol="0" anchor="t"/>
          <a:lstStyle/>
          <a:p>
            <a:pPr algn="l"/>
            <a:r>
              <a:rPr lang="en-US" sz="1900" b="0" dirty="0">
                <a:solidFill>
                  <a:srgbClr val="FFFFFF"/>
                </a:solidFill>
                <a:latin typeface="Noto Sans SC" pitchFamily="34" charset="0"/>
                <a:ea typeface="Noto Sans SC" pitchFamily="34" charset="-122"/>
                <a:cs typeface="Noto Sans SC" pitchFamily="34" charset="-120"/>
              </a:rPr>
              <a:t>Enhancement Proposal</a:t>
            </a:r>
            <a:endParaRPr lang="en-US" sz="1920" dirty="0"/>
          </a:p>
        </p:txBody>
      </p:sp>
      <p:sp>
        <p:nvSpPr>
          <p:cNvPr id="4" name="Text 2"/>
          <p:cNvSpPr/>
          <p:nvPr/>
        </p:nvSpPr>
        <p:spPr>
          <a:xfrm>
            <a:off x="895350" y="3871913"/>
            <a:ext cx="2352675" cy="552450"/>
          </a:xfrm>
          <a:prstGeom prst="rect">
            <a:avLst/>
          </a:prstGeom>
          <a:noFill/>
          <a:ln/>
        </p:spPr>
        <p:txBody>
          <a:bodyPr wrap="square" rtlCol="0" anchor="t"/>
          <a:lstStyle/>
          <a:p>
            <a:pPr algn="l"/>
            <a:r>
              <a:rPr lang="en-US" sz="1200" b="0" dirty="0">
                <a:solidFill>
                  <a:srgbClr val="383838"/>
                </a:solidFill>
                <a:latin typeface="Noto Sans SC" pitchFamily="34" charset="0"/>
                <a:ea typeface="Noto Sans SC" pitchFamily="34" charset="-122"/>
                <a:cs typeface="Noto Sans SC" pitchFamily="34" charset="-120"/>
              </a:rPr>
              <a:t>Ikun family</a:t>
            </a:r>
            <a:endParaRPr lang="en-US" sz="1200" dirty="0"/>
          </a:p>
          <a:p>
            <a:pPr algn="l"/>
            <a:r>
              <a:rPr lang="en-US" sz="1200" b="0" dirty="0">
                <a:solidFill>
                  <a:srgbClr val="383838"/>
                </a:solidFill>
                <a:latin typeface="Noto Sans SC" pitchFamily="34" charset="0"/>
                <a:ea typeface="Noto Sans SC" pitchFamily="34" charset="-122"/>
                <a:cs typeface="Noto Sans SC" pitchFamily="34" charset="-120"/>
              </a:rPr>
              <a:t>2023-04-08</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a:ln/>
        </p:spPr>
        <p:txBody>
          <a:bodyPr wrap="square" rtlCol="0" anchor="ctr"/>
          <a:lstStyle/>
          <a:p>
            <a:r>
              <a:rPr lang="en-US" sz="2400" b="1" dirty="0">
                <a:solidFill>
                  <a:srgbClr val="072937"/>
                </a:solidFill>
                <a:latin typeface="Noto Sans SC" pitchFamily="34" charset="0"/>
                <a:ea typeface="Noto Sans SC" pitchFamily="34" charset="-122"/>
                <a:cs typeface="Noto Sans SC" pitchFamily="34" charset="-120"/>
              </a:rPr>
              <a:t>Value and Benefits</a:t>
            </a:r>
            <a:endParaRPr lang="en-US" sz="2400" dirty="0"/>
          </a:p>
        </p:txBody>
      </p:sp>
      <p:sp>
        <p:nvSpPr>
          <p:cNvPr id="4" name="Text 1"/>
          <p:cNvSpPr/>
          <p:nvPr/>
        </p:nvSpPr>
        <p:spPr>
          <a:xfrm>
            <a:off x="714375" y="1304925"/>
            <a:ext cx="7715250" cy="685800"/>
          </a:xfrm>
          <a:prstGeom prst="rect">
            <a:avLst/>
          </a:prstGeom>
          <a:noFill/>
          <a:ln/>
        </p:spPr>
        <p:txBody>
          <a:bodyPr wrap="square" rtlCol="0" anchor="t"/>
          <a:lstStyle/>
          <a:p>
            <a:pPr marL="342900" indent="-342900" algn="l">
              <a:lnSpc>
                <a:spcPts val="2304"/>
              </a:lnSpc>
              <a:buSzPct val="100000"/>
              <a:buChar char="•"/>
            </a:pPr>
            <a:r>
              <a:rPr lang="en-US" sz="1500" b="0" dirty="0">
                <a:solidFill>
                  <a:srgbClr val="FFFFFF"/>
                </a:solidFill>
                <a:latin typeface="Noto Sans SC" pitchFamily="34" charset="0"/>
                <a:ea typeface="Noto Sans SC" pitchFamily="34" charset="-122"/>
                <a:cs typeface="Noto Sans SC" pitchFamily="34" charset="-120"/>
              </a:rPr>
              <a:t>Adding the Lightning Network design to my Bitcoin wallet framework could bring several benefits, such as:</a:t>
            </a:r>
          </a:p>
        </p:txBody>
      </p:sp>
      <p:graphicFrame>
        <p:nvGraphicFramePr>
          <p:cNvPr id="6" name="图示 5">
            <a:extLst>
              <a:ext uri="{FF2B5EF4-FFF2-40B4-BE49-F238E27FC236}">
                <a16:creationId xmlns:a16="http://schemas.microsoft.com/office/drawing/2014/main" id="{A10BE11D-5EEB-51EF-13EE-B3363CA4D807}"/>
              </a:ext>
            </a:extLst>
          </p:cNvPr>
          <p:cNvGraphicFramePr/>
          <p:nvPr>
            <p:extLst>
              <p:ext uri="{D42A27DB-BD31-4B8C-83A1-F6EECF244321}">
                <p14:modId xmlns:p14="http://schemas.microsoft.com/office/powerpoint/2010/main" val="3711597146"/>
              </p:ext>
            </p:extLst>
          </p:nvPr>
        </p:nvGraphicFramePr>
        <p:xfrm>
          <a:off x="841375" y="2414112"/>
          <a:ext cx="7461250" cy="147732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1275918" y="466726"/>
            <a:ext cx="6462712" cy="1123951"/>
          </a:xfrm>
          <a:prstGeom prst="rect">
            <a:avLst/>
          </a:prstGeom>
          <a:noFill/>
          <a:ln/>
        </p:spPr>
        <p:txBody>
          <a:bodyPr wrap="square" rtlCol="0" anchor="t"/>
          <a:lstStyle/>
          <a:p>
            <a:pPr algn="ctr"/>
            <a:r>
              <a:rPr lang="en-US" sz="2600" b="1" dirty="0">
                <a:solidFill>
                  <a:srgbClr val="FFFFFF"/>
                </a:solidFill>
                <a:latin typeface="Noto Sans SC" pitchFamily="34" charset="0"/>
                <a:ea typeface="Noto Sans SC" pitchFamily="34" charset="-122"/>
                <a:cs typeface="Noto Sans SC" pitchFamily="34" charset="-120"/>
              </a:rPr>
              <a:t>Adding the Lightning Network design could bring several benefits, such as:</a:t>
            </a:r>
            <a:endParaRPr lang="en-US" sz="2560" dirty="0"/>
          </a:p>
        </p:txBody>
      </p:sp>
      <p:sp>
        <p:nvSpPr>
          <p:cNvPr id="4" name="Text 1"/>
          <p:cNvSpPr/>
          <p:nvPr/>
        </p:nvSpPr>
        <p:spPr>
          <a:xfrm>
            <a:off x="757238" y="2157413"/>
            <a:ext cx="1562100" cy="2102860"/>
          </a:xfrm>
          <a:prstGeom prst="rect">
            <a:avLst/>
          </a:prstGeom>
          <a:noFill/>
          <a:ln/>
        </p:spPr>
        <p:txBody>
          <a:bodyPr wrap="square" rtlCol="0" anchor="t"/>
          <a:lstStyle/>
          <a:p>
            <a:pPr marL="0" indent="0" algn="l">
              <a:lnSpc>
                <a:spcPts val="1152"/>
              </a:lnSpc>
              <a:buNone/>
            </a:pPr>
            <a:r>
              <a:rPr lang="en-US" sz="1050" b="1" dirty="0">
                <a:solidFill>
                  <a:srgbClr val="FFFFFF"/>
                </a:solidFill>
                <a:latin typeface="Noto Sans SC" pitchFamily="34" charset="0"/>
                <a:ea typeface="Noto Sans SC" pitchFamily="34" charset="-122"/>
                <a:cs typeface="Noto Sans SC" pitchFamily="34" charset="-120"/>
              </a:rPr>
              <a:t>Faster transactions</a:t>
            </a:r>
            <a:r>
              <a:rPr lang="en-US" sz="1050" dirty="0">
                <a:solidFill>
                  <a:srgbClr val="FFFFFF"/>
                </a:solidFill>
                <a:latin typeface="Noto Sans SC" pitchFamily="34" charset="0"/>
                <a:ea typeface="Noto Sans SC" pitchFamily="34" charset="-122"/>
                <a:cs typeface="Noto Sans SC" pitchFamily="34" charset="-120"/>
              </a:rPr>
              <a:t>: </a:t>
            </a:r>
          </a:p>
          <a:p>
            <a:pPr marL="0" indent="0" algn="l">
              <a:lnSpc>
                <a:spcPts val="1152"/>
              </a:lnSpc>
              <a:buNone/>
            </a:pPr>
            <a:r>
              <a:rPr lang="en-US" sz="1050" dirty="0">
                <a:solidFill>
                  <a:srgbClr val="FFFFFF"/>
                </a:solidFill>
                <a:latin typeface="Noto Sans SC" pitchFamily="34" charset="0"/>
                <a:ea typeface="Noto Sans SC" pitchFamily="34" charset="-122"/>
                <a:cs typeface="Noto Sans SC" pitchFamily="34" charset="-120"/>
              </a:rPr>
              <a:t>The Lightning Network enables faster and cheaper Bitcoin transactions by creating a layer 2 payment channel network that can process transactions instantly and at a lower cost than on-chain transactions.</a:t>
            </a:r>
            <a:endParaRPr lang="en-US" sz="1050" dirty="0"/>
          </a:p>
        </p:txBody>
      </p:sp>
      <p:sp>
        <p:nvSpPr>
          <p:cNvPr id="5" name="Text 2"/>
          <p:cNvSpPr/>
          <p:nvPr/>
        </p:nvSpPr>
        <p:spPr>
          <a:xfrm>
            <a:off x="2776538" y="2157413"/>
            <a:ext cx="1562100" cy="1295400"/>
          </a:xfrm>
          <a:prstGeom prst="rect">
            <a:avLst/>
          </a:prstGeom>
          <a:noFill/>
          <a:ln/>
        </p:spPr>
        <p:txBody>
          <a:bodyPr wrap="square" rtlCol="0" anchor="t"/>
          <a:lstStyle/>
          <a:p>
            <a:pPr marL="0" indent="0" algn="l">
              <a:lnSpc>
                <a:spcPts val="1152"/>
              </a:lnSpc>
              <a:buNone/>
            </a:pPr>
            <a:r>
              <a:rPr lang="en-US" sz="1100" b="1" dirty="0">
                <a:solidFill>
                  <a:srgbClr val="FFFFFF"/>
                </a:solidFill>
                <a:latin typeface="Noto Sans SC" pitchFamily="34" charset="0"/>
                <a:ea typeface="Noto Sans SC" pitchFamily="34" charset="-122"/>
                <a:cs typeface="Noto Sans SC" pitchFamily="34" charset="-120"/>
              </a:rPr>
              <a:t>Scalability</a:t>
            </a:r>
            <a:r>
              <a:rPr lang="en-US" sz="1100" b="0" dirty="0">
                <a:solidFill>
                  <a:srgbClr val="FFFFFF"/>
                </a:solidFill>
                <a:latin typeface="Noto Sans SC" pitchFamily="34" charset="0"/>
                <a:ea typeface="Noto Sans SC" pitchFamily="34" charset="-122"/>
                <a:cs typeface="Noto Sans SC" pitchFamily="34" charset="-120"/>
              </a:rPr>
              <a:t>:</a:t>
            </a:r>
          </a:p>
          <a:p>
            <a:pPr marL="0" indent="0" algn="l">
              <a:lnSpc>
                <a:spcPts val="1152"/>
              </a:lnSpc>
              <a:buNone/>
            </a:pPr>
            <a:r>
              <a:rPr lang="en-US" sz="1100" b="0" dirty="0">
                <a:solidFill>
                  <a:srgbClr val="FFFFFF"/>
                </a:solidFill>
                <a:latin typeface="Noto Sans SC" pitchFamily="34" charset="0"/>
                <a:ea typeface="Noto Sans SC" pitchFamily="34" charset="-122"/>
                <a:cs typeface="Noto Sans SC" pitchFamily="34" charset="-120"/>
              </a:rPr>
              <a:t> The Lightning Network enables a higher transaction throughput, making it possible to process more transactions per second than on-chain transactions.</a:t>
            </a:r>
            <a:endParaRPr lang="en-US" sz="1050" dirty="0"/>
          </a:p>
        </p:txBody>
      </p:sp>
      <p:sp>
        <p:nvSpPr>
          <p:cNvPr id="6" name="Text 3"/>
          <p:cNvSpPr/>
          <p:nvPr/>
        </p:nvSpPr>
        <p:spPr>
          <a:xfrm>
            <a:off x="4805363" y="2157413"/>
            <a:ext cx="1562100" cy="1123950"/>
          </a:xfrm>
          <a:prstGeom prst="rect">
            <a:avLst/>
          </a:prstGeom>
          <a:noFill/>
          <a:ln/>
        </p:spPr>
        <p:txBody>
          <a:bodyPr wrap="square" rtlCol="0" anchor="t"/>
          <a:lstStyle/>
          <a:p>
            <a:pPr marL="0" indent="0" algn="l">
              <a:lnSpc>
                <a:spcPts val="1152"/>
              </a:lnSpc>
              <a:buNone/>
            </a:pPr>
            <a:r>
              <a:rPr lang="en-US" sz="1100" b="1" dirty="0">
                <a:solidFill>
                  <a:srgbClr val="FFFFFF"/>
                </a:solidFill>
                <a:latin typeface="Noto Sans SC" pitchFamily="34" charset="0"/>
                <a:ea typeface="Noto Sans SC" pitchFamily="34" charset="-122"/>
                <a:cs typeface="Noto Sans SC" pitchFamily="34" charset="-120"/>
              </a:rPr>
              <a:t>Lower fees</a:t>
            </a:r>
            <a:r>
              <a:rPr lang="en-US" sz="1100" b="0" dirty="0">
                <a:solidFill>
                  <a:srgbClr val="FFFFFF"/>
                </a:solidFill>
                <a:latin typeface="Noto Sans SC" pitchFamily="34" charset="0"/>
                <a:ea typeface="Noto Sans SC" pitchFamily="34" charset="-122"/>
                <a:cs typeface="Noto Sans SC" pitchFamily="34" charset="-120"/>
              </a:rPr>
              <a:t>: </a:t>
            </a:r>
          </a:p>
          <a:p>
            <a:pPr marL="0" indent="0" algn="l">
              <a:lnSpc>
                <a:spcPts val="1152"/>
              </a:lnSpc>
              <a:buNone/>
            </a:pPr>
            <a:r>
              <a:rPr lang="en-US" sz="1100" b="0" dirty="0">
                <a:solidFill>
                  <a:srgbClr val="FFFFFF"/>
                </a:solidFill>
                <a:latin typeface="Noto Sans SC" pitchFamily="34" charset="0"/>
                <a:ea typeface="Noto Sans SC" pitchFamily="34" charset="-122"/>
                <a:cs typeface="Noto Sans SC" pitchFamily="34" charset="-120"/>
              </a:rPr>
              <a:t>The Lightning Network enables lower transaction fees than on-chain transactions, making it more cost-effective for users.</a:t>
            </a:r>
            <a:endParaRPr lang="en-US" sz="1050" dirty="0"/>
          </a:p>
        </p:txBody>
      </p:sp>
      <p:sp>
        <p:nvSpPr>
          <p:cNvPr id="7" name="Text 4"/>
          <p:cNvSpPr/>
          <p:nvPr/>
        </p:nvSpPr>
        <p:spPr>
          <a:xfrm>
            <a:off x="6824663" y="2157413"/>
            <a:ext cx="1562100" cy="1985096"/>
          </a:xfrm>
          <a:prstGeom prst="rect">
            <a:avLst/>
          </a:prstGeom>
          <a:noFill/>
          <a:ln/>
        </p:spPr>
        <p:txBody>
          <a:bodyPr wrap="square" rtlCol="0" anchor="t"/>
          <a:lstStyle/>
          <a:p>
            <a:pPr marL="0" indent="0" algn="l">
              <a:lnSpc>
                <a:spcPts val="1152"/>
              </a:lnSpc>
              <a:buNone/>
            </a:pPr>
            <a:r>
              <a:rPr lang="en-US" sz="1100" b="1" dirty="0">
                <a:solidFill>
                  <a:srgbClr val="FFFFFF"/>
                </a:solidFill>
                <a:latin typeface="Noto Sans SC" pitchFamily="34" charset="0"/>
                <a:ea typeface="Noto Sans SC" pitchFamily="34" charset="-122"/>
                <a:cs typeface="Noto Sans SC" pitchFamily="34" charset="-120"/>
              </a:rPr>
              <a:t>Improved user experience</a:t>
            </a:r>
            <a:r>
              <a:rPr lang="en-US" sz="1100" b="0" dirty="0">
                <a:solidFill>
                  <a:srgbClr val="FFFFFF"/>
                </a:solidFill>
                <a:latin typeface="Noto Sans SC" pitchFamily="34" charset="0"/>
                <a:ea typeface="Noto Sans SC" pitchFamily="34" charset="-122"/>
                <a:cs typeface="Noto Sans SC" pitchFamily="34" charset="-120"/>
              </a:rPr>
              <a:t>: </a:t>
            </a:r>
          </a:p>
          <a:p>
            <a:pPr marL="0" indent="0" algn="l">
              <a:lnSpc>
                <a:spcPts val="1152"/>
              </a:lnSpc>
              <a:buNone/>
            </a:pPr>
            <a:r>
              <a:rPr lang="en-US" sz="1100" b="0" dirty="0">
                <a:solidFill>
                  <a:srgbClr val="FFFFFF"/>
                </a:solidFill>
                <a:latin typeface="Noto Sans SC" pitchFamily="34" charset="0"/>
                <a:ea typeface="Noto Sans SC" pitchFamily="34" charset="-122"/>
                <a:cs typeface="Noto Sans SC" pitchFamily="34" charset="-120"/>
              </a:rPr>
              <a:t>The Lightning Network enables users to make instant payments without the need for confirmations, improving the user experience.</a:t>
            </a:r>
            <a:endParaRPr lang="en-US" sz="10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1866900" y="1800225"/>
            <a:ext cx="1419225" cy="1214438"/>
          </a:xfrm>
          <a:prstGeom prst="rect">
            <a:avLst/>
          </a:prstGeom>
          <a:noFill/>
          <a:ln/>
        </p:spPr>
        <p:txBody>
          <a:bodyPr wrap="square" rtlCol="0" anchor="t"/>
          <a:lstStyle/>
          <a:p>
            <a:r>
              <a:rPr lang="en-US" sz="5400" b="1" dirty="0">
                <a:solidFill>
                  <a:srgbClr val="00FF47"/>
                </a:solidFill>
                <a:latin typeface="Noto Sans SC" pitchFamily="34" charset="0"/>
                <a:ea typeface="Noto Sans SC" pitchFamily="34" charset="-122"/>
                <a:cs typeface="Noto Sans SC" pitchFamily="34" charset="-120"/>
              </a:rPr>
              <a:t>04</a:t>
            </a:r>
            <a:endParaRPr lang="en-US" sz="5400" dirty="0"/>
          </a:p>
        </p:txBody>
      </p:sp>
      <p:sp>
        <p:nvSpPr>
          <p:cNvPr id="3" name="Text 1"/>
          <p:cNvSpPr/>
          <p:nvPr/>
        </p:nvSpPr>
        <p:spPr>
          <a:xfrm>
            <a:off x="3724275" y="1628775"/>
            <a:ext cx="4887278" cy="1676400"/>
          </a:xfrm>
          <a:prstGeom prst="rect">
            <a:avLst/>
          </a:prstGeom>
          <a:noFill/>
          <a:ln/>
        </p:spPr>
        <p:txBody>
          <a:bodyPr wrap="square" rtlCol="0" anchor="ctr"/>
          <a:lstStyle/>
          <a:p>
            <a:r>
              <a:rPr lang="en-US" sz="3800" b="1" dirty="0">
                <a:solidFill>
                  <a:srgbClr val="FFFFFF"/>
                </a:solidFill>
                <a:latin typeface="Noto Sans SC" pitchFamily="34" charset="0"/>
                <a:ea typeface="Noto Sans SC" pitchFamily="34" charset="-122"/>
                <a:cs typeface="Noto Sans SC" pitchFamily="34" charset="-120"/>
              </a:rPr>
              <a:t>Disadvantages</a:t>
            </a:r>
            <a:endParaRPr lang="en-US" sz="384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18" y="308797"/>
            <a:ext cx="9144000" cy="676275"/>
          </a:xfrm>
          <a:prstGeom prst="rect">
            <a:avLst/>
          </a:prstGeom>
        </p:spPr>
      </p:pic>
      <p:sp>
        <p:nvSpPr>
          <p:cNvPr id="3" name="Text 0"/>
          <p:cNvSpPr/>
          <p:nvPr/>
        </p:nvSpPr>
        <p:spPr>
          <a:xfrm>
            <a:off x="89100" y="389306"/>
            <a:ext cx="8244840" cy="552450"/>
          </a:xfrm>
          <a:prstGeom prst="rect">
            <a:avLst/>
          </a:prstGeom>
          <a:noFill/>
          <a:ln/>
        </p:spPr>
        <p:txBody>
          <a:bodyPr wrap="square" rtlCol="0" anchor="ctr"/>
          <a:lstStyle/>
          <a:p>
            <a:r>
              <a:rPr lang="en-US" sz="1600" b="1" dirty="0">
                <a:latin typeface="Noto Sans SC" pitchFamily="34" charset="0"/>
                <a:ea typeface="Noto Sans SC" pitchFamily="34" charset="-122"/>
                <a:cs typeface="Noto Sans SC" pitchFamily="34" charset="-120"/>
              </a:rPr>
              <a:t>However, some potential risk to adding the Lightning Network design, such as:</a:t>
            </a:r>
            <a:endParaRPr lang="en-US" sz="1600" dirty="0"/>
          </a:p>
        </p:txBody>
      </p:sp>
      <p:pic>
        <p:nvPicPr>
          <p:cNvPr id="4"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4375" y="1415656"/>
            <a:ext cx="7715250" cy="3112288"/>
          </a:xfrm>
          <a:prstGeom prst="rect">
            <a:avLst/>
          </a:prstGeom>
        </p:spPr>
      </p:pic>
      <p:sp>
        <p:nvSpPr>
          <p:cNvPr id="5" name="Text 1"/>
          <p:cNvSpPr/>
          <p:nvPr/>
        </p:nvSpPr>
        <p:spPr>
          <a:xfrm>
            <a:off x="810060" y="2276823"/>
            <a:ext cx="1948957" cy="931672"/>
          </a:xfrm>
          <a:prstGeom prst="rect">
            <a:avLst/>
          </a:prstGeom>
          <a:noFill/>
          <a:ln/>
        </p:spPr>
        <p:txBody>
          <a:bodyPr wrap="square" rtlCol="0" anchor="t"/>
          <a:lstStyle/>
          <a:p>
            <a:pPr marL="0" indent="0" algn="l">
              <a:lnSpc>
                <a:spcPts val="1056"/>
              </a:lnSpc>
              <a:buNone/>
            </a:pPr>
            <a:r>
              <a:rPr lang="en-US" sz="1200" b="1" dirty="0">
                <a:solidFill>
                  <a:srgbClr val="383838"/>
                </a:solidFill>
                <a:latin typeface="Noto Sans SC" pitchFamily="34" charset="0"/>
                <a:ea typeface="Noto Sans SC" pitchFamily="34" charset="-122"/>
                <a:cs typeface="Noto Sans SC" pitchFamily="34" charset="-120"/>
              </a:rPr>
              <a:t>Complexity</a:t>
            </a:r>
            <a:r>
              <a:rPr lang="en-US" sz="1200" b="0" dirty="0">
                <a:solidFill>
                  <a:srgbClr val="383838"/>
                </a:solidFill>
                <a:latin typeface="Noto Sans SC" pitchFamily="34" charset="0"/>
                <a:ea typeface="Noto Sans SC" pitchFamily="34" charset="-122"/>
                <a:cs typeface="Noto Sans SC" pitchFamily="34" charset="-120"/>
              </a:rPr>
              <a:t>:</a:t>
            </a:r>
          </a:p>
          <a:p>
            <a:pPr marL="0" indent="0" algn="l">
              <a:lnSpc>
                <a:spcPts val="1056"/>
              </a:lnSpc>
              <a:buNone/>
            </a:pPr>
            <a:r>
              <a:rPr lang="en-US" sz="1200" b="0" dirty="0">
                <a:solidFill>
                  <a:srgbClr val="383838"/>
                </a:solidFill>
                <a:latin typeface="Noto Sans SC" pitchFamily="34" charset="0"/>
                <a:ea typeface="Noto Sans SC" pitchFamily="34" charset="-122"/>
                <a:cs typeface="Noto Sans SC" pitchFamily="34" charset="-120"/>
              </a:rPr>
              <a:t> Implementing the Lightning Network design adds complexity to the wallet framework and requires specialized knowledge of the Lightning Network protocol.</a:t>
            </a:r>
            <a:endParaRPr lang="en-US" sz="1200" dirty="0"/>
          </a:p>
        </p:txBody>
      </p:sp>
      <p:sp>
        <p:nvSpPr>
          <p:cNvPr id="6" name="Text 2"/>
          <p:cNvSpPr/>
          <p:nvPr/>
        </p:nvSpPr>
        <p:spPr>
          <a:xfrm>
            <a:off x="6384983" y="2276823"/>
            <a:ext cx="1948957" cy="1264052"/>
          </a:xfrm>
          <a:prstGeom prst="rect">
            <a:avLst/>
          </a:prstGeom>
          <a:noFill/>
          <a:ln/>
        </p:spPr>
        <p:txBody>
          <a:bodyPr wrap="square" rtlCol="0" anchor="t"/>
          <a:lstStyle/>
          <a:p>
            <a:pPr marL="0" indent="0" algn="l">
              <a:lnSpc>
                <a:spcPts val="1056"/>
              </a:lnSpc>
              <a:buNone/>
            </a:pPr>
            <a:r>
              <a:rPr lang="en-US" sz="1200" b="1" dirty="0">
                <a:solidFill>
                  <a:srgbClr val="383838"/>
                </a:solidFill>
                <a:latin typeface="Noto Sans SC" pitchFamily="34" charset="0"/>
                <a:ea typeface="Noto Sans SC" pitchFamily="34" charset="-122"/>
                <a:cs typeface="Noto Sans SC" pitchFamily="34" charset="-120"/>
              </a:rPr>
              <a:t>Dependence</a:t>
            </a:r>
            <a:r>
              <a:rPr lang="en-US" sz="1200" b="0" dirty="0">
                <a:solidFill>
                  <a:srgbClr val="383838"/>
                </a:solidFill>
                <a:latin typeface="Noto Sans SC" pitchFamily="34" charset="0"/>
                <a:ea typeface="Noto Sans SC" pitchFamily="34" charset="-122"/>
                <a:cs typeface="Noto Sans SC" pitchFamily="34" charset="-120"/>
              </a:rPr>
              <a:t>:</a:t>
            </a:r>
          </a:p>
          <a:p>
            <a:pPr marL="0" indent="0" algn="l">
              <a:lnSpc>
                <a:spcPts val="1056"/>
              </a:lnSpc>
              <a:buNone/>
            </a:pPr>
            <a:r>
              <a:rPr lang="en-US" sz="1200" b="0" dirty="0">
                <a:solidFill>
                  <a:srgbClr val="383838"/>
                </a:solidFill>
                <a:latin typeface="Noto Sans SC" pitchFamily="34" charset="0"/>
                <a:ea typeface="Noto Sans SC" pitchFamily="34" charset="-122"/>
                <a:cs typeface="Noto Sans SC" pitchFamily="34" charset="-120"/>
              </a:rPr>
              <a:t> The Lightning Network is still a developing technology and is not yet widely adopted. Adding it to the wallet framework could create a dependence on a technology that may not gain wide adoption.</a:t>
            </a:r>
            <a:endParaRPr lang="en-US" sz="1200" dirty="0"/>
          </a:p>
        </p:txBody>
      </p:sp>
      <p:sp>
        <p:nvSpPr>
          <p:cNvPr id="7" name="Text 3"/>
          <p:cNvSpPr/>
          <p:nvPr/>
        </p:nvSpPr>
        <p:spPr>
          <a:xfrm>
            <a:off x="3595004" y="2276823"/>
            <a:ext cx="1948957" cy="1097862"/>
          </a:xfrm>
          <a:prstGeom prst="rect">
            <a:avLst/>
          </a:prstGeom>
          <a:noFill/>
          <a:ln/>
        </p:spPr>
        <p:txBody>
          <a:bodyPr wrap="square" rtlCol="0" anchor="t"/>
          <a:lstStyle/>
          <a:p>
            <a:pPr marL="0" indent="0" algn="l">
              <a:lnSpc>
                <a:spcPts val="1056"/>
              </a:lnSpc>
              <a:buNone/>
            </a:pPr>
            <a:r>
              <a:rPr lang="en-US" sz="1200" b="1" dirty="0">
                <a:solidFill>
                  <a:srgbClr val="383838"/>
                </a:solidFill>
                <a:latin typeface="Noto Sans SC" pitchFamily="34" charset="0"/>
                <a:ea typeface="Noto Sans SC" pitchFamily="34" charset="-122"/>
                <a:cs typeface="Noto Sans SC" pitchFamily="34" charset="-120"/>
              </a:rPr>
              <a:t>Security</a:t>
            </a:r>
            <a:r>
              <a:rPr lang="en-US" sz="1200" b="0" dirty="0">
                <a:solidFill>
                  <a:srgbClr val="383838"/>
                </a:solidFill>
                <a:latin typeface="Noto Sans SC" pitchFamily="34" charset="0"/>
                <a:ea typeface="Noto Sans SC" pitchFamily="34" charset="-122"/>
                <a:cs typeface="Noto Sans SC" pitchFamily="34" charset="-120"/>
              </a:rPr>
              <a:t>: </a:t>
            </a:r>
          </a:p>
          <a:p>
            <a:pPr marL="0" indent="0" algn="l">
              <a:lnSpc>
                <a:spcPts val="1056"/>
              </a:lnSpc>
              <a:buNone/>
            </a:pPr>
            <a:r>
              <a:rPr lang="en-US" sz="1200" b="0" dirty="0">
                <a:solidFill>
                  <a:srgbClr val="383838"/>
                </a:solidFill>
                <a:latin typeface="Noto Sans SC" pitchFamily="34" charset="0"/>
                <a:ea typeface="Noto Sans SC" pitchFamily="34" charset="-122"/>
                <a:cs typeface="Noto Sans SC" pitchFamily="34" charset="-120"/>
              </a:rPr>
              <a:t>The Lightning Network is a new technology, and its security has not yet been fully tested. Adding it to the wallet framework could potentially expose users to security risks.</a:t>
            </a:r>
            <a:endParaRPr 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261938"/>
            <a:ext cx="9144000" cy="676275"/>
          </a:xfrm>
          <a:prstGeom prst="rect">
            <a:avLst/>
          </a:prstGeom>
        </p:spPr>
      </p:pic>
      <p:sp>
        <p:nvSpPr>
          <p:cNvPr id="3" name="Text 0"/>
          <p:cNvSpPr/>
          <p:nvPr/>
        </p:nvSpPr>
        <p:spPr>
          <a:xfrm>
            <a:off x="365125" y="321232"/>
            <a:ext cx="8244840" cy="552450"/>
          </a:xfrm>
          <a:prstGeom prst="rect">
            <a:avLst/>
          </a:prstGeom>
          <a:noFill/>
          <a:ln/>
        </p:spPr>
        <p:txBody>
          <a:bodyPr wrap="square" rtlCol="0" anchor="ctr"/>
          <a:lstStyle/>
          <a:p>
            <a:r>
              <a:rPr lang="en-US" altLang="zh-CN" sz="2000" b="1" dirty="0">
                <a:solidFill>
                  <a:srgbClr val="072937"/>
                </a:solidFill>
                <a:latin typeface="Noto Sans SC" pitchFamily="34" charset="0"/>
                <a:ea typeface="Noto Sans SC" pitchFamily="34" charset="-122"/>
                <a:cs typeface="Noto Sans SC" pitchFamily="34" charset="-120"/>
              </a:rPr>
              <a:t>D</a:t>
            </a:r>
            <a:r>
              <a:rPr lang="en-US" sz="2000" b="1" dirty="0">
                <a:solidFill>
                  <a:srgbClr val="072937"/>
                </a:solidFill>
                <a:latin typeface="Noto Sans SC" pitchFamily="34" charset="0"/>
                <a:ea typeface="Noto Sans SC" pitchFamily="34" charset="-122"/>
                <a:cs typeface="Noto Sans SC" pitchFamily="34" charset="-120"/>
              </a:rPr>
              <a:t>etailed proposal and implementation plan</a:t>
            </a:r>
            <a:endParaRPr lang="en-US" sz="2000" b="1" dirty="0"/>
          </a:p>
        </p:txBody>
      </p:sp>
      <p:sp>
        <p:nvSpPr>
          <p:cNvPr id="4" name="Text 1"/>
          <p:cNvSpPr/>
          <p:nvPr/>
        </p:nvSpPr>
        <p:spPr>
          <a:xfrm>
            <a:off x="644525" y="1139267"/>
            <a:ext cx="7715250" cy="3686175"/>
          </a:xfrm>
          <a:prstGeom prst="rect">
            <a:avLst/>
          </a:prstGeom>
          <a:noFill/>
          <a:ln/>
        </p:spPr>
        <p:txBody>
          <a:bodyPr wrap="square" rtlCol="0" anchor="t"/>
          <a:lstStyle/>
          <a:p>
            <a:pPr marL="342900" indent="-342900" algn="l">
              <a:lnSpc>
                <a:spcPts val="2304"/>
              </a:lnSpc>
              <a:buSzPct val="100000"/>
              <a:buChar char="•"/>
            </a:pPr>
            <a:r>
              <a:rPr lang="en-US" sz="1200" b="0" dirty="0">
                <a:solidFill>
                  <a:srgbClr val="FFFFFF"/>
                </a:solidFill>
                <a:latin typeface="Noto Sans SC" pitchFamily="34" charset="0"/>
                <a:ea typeface="Noto Sans SC" pitchFamily="34" charset="-122"/>
                <a:cs typeface="Noto Sans SC" pitchFamily="34" charset="-120"/>
              </a:rPr>
              <a:t>One consideration to keep in mind is the potential security risks associated with managing payment channels on the Lightning Network. As mentioned, parties must agree on the terms of the payment channel before it can be opened, and funds are secured in a multi-sig address by means of a funding transaction. However, there is always the risk of a party trying to broadcast an outdated channel state or double-spend Bitcoin funds, which could lead to loss of funds.</a:t>
            </a:r>
          </a:p>
          <a:p>
            <a:pPr marL="342900" indent="-342900" algn="l">
              <a:lnSpc>
                <a:spcPts val="2304"/>
              </a:lnSpc>
              <a:buSzPct val="100000"/>
              <a:buChar char="•"/>
            </a:pPr>
            <a:endParaRPr lang="en-US" sz="1200" b="0" dirty="0">
              <a:solidFill>
                <a:srgbClr val="FFFFFF"/>
              </a:solidFill>
              <a:latin typeface="Noto Sans SC" pitchFamily="34" charset="0"/>
              <a:ea typeface="Noto Sans SC" pitchFamily="34" charset="-122"/>
              <a:cs typeface="Noto Sans SC" pitchFamily="34" charset="-120"/>
            </a:endParaRPr>
          </a:p>
          <a:p>
            <a:pPr marL="342900" indent="-342900" algn="l">
              <a:lnSpc>
                <a:spcPts val="2304"/>
              </a:lnSpc>
              <a:buSzPct val="100000"/>
              <a:buChar char="•"/>
            </a:pPr>
            <a:r>
              <a:rPr lang="en-US" sz="1200" b="0" dirty="0">
                <a:solidFill>
                  <a:srgbClr val="FFFFFF"/>
                </a:solidFill>
                <a:latin typeface="Noto Sans SC" pitchFamily="34" charset="0"/>
                <a:ea typeface="Noto Sans SC" pitchFamily="34" charset="-122"/>
                <a:cs typeface="Noto Sans SC" pitchFamily="34" charset="-120"/>
              </a:rPr>
              <a:t>It will be important to ensure that the wallet has robust security measures in place to prevent such attacks and that users are properly educated on how to manage their Lightning Network payment channels to minimize these risks.</a:t>
            </a:r>
          </a:p>
          <a:p>
            <a:pPr marL="342900" indent="-342900" algn="l">
              <a:lnSpc>
                <a:spcPts val="2304"/>
              </a:lnSpc>
              <a:buSzPct val="100000"/>
              <a:buChar char="•"/>
            </a:pPr>
            <a:endParaRPr lang="en-US" sz="1200" b="0" dirty="0">
              <a:solidFill>
                <a:srgbClr val="FFFFFF"/>
              </a:solidFill>
              <a:latin typeface="Noto Sans SC" pitchFamily="34" charset="0"/>
              <a:ea typeface="Noto Sans SC" pitchFamily="34" charset="-122"/>
              <a:cs typeface="Noto Sans SC" pitchFamily="34" charset="-120"/>
            </a:endParaRPr>
          </a:p>
          <a:p>
            <a:pPr marL="342900" indent="-342900">
              <a:lnSpc>
                <a:spcPts val="2304"/>
              </a:lnSpc>
              <a:buSzPct val="100000"/>
              <a:buChar char="•"/>
            </a:pPr>
            <a:r>
              <a:rPr lang="en-US" sz="1200" b="0" dirty="0">
                <a:solidFill>
                  <a:srgbClr val="FFFFFF"/>
                </a:solidFill>
                <a:latin typeface="Noto Sans SC" pitchFamily="34" charset="0"/>
                <a:ea typeface="Noto Sans SC" pitchFamily="34" charset="-122"/>
                <a:cs typeface="Noto Sans SC" pitchFamily="34" charset="-120"/>
              </a:rPr>
              <a:t>Overall, I think that integrating the Lightning Network into the Bitcoin wallet is a promising idea, and I look forward to seeing how it develops in practice.</a:t>
            </a:r>
          </a:p>
        </p:txBody>
      </p:sp>
    </p:spTree>
    <p:extLst>
      <p:ext uri="{BB962C8B-B14F-4D97-AF65-F5344CB8AC3E}">
        <p14:creationId xmlns:p14="http://schemas.microsoft.com/office/powerpoint/2010/main" val="3837645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Freeform: Shape 1034">
            <a:extLst>
              <a:ext uri="{FF2B5EF4-FFF2-40B4-BE49-F238E27FC236}">
                <a16:creationId xmlns:a16="http://schemas.microsoft.com/office/drawing/2014/main" id="{BB4D578A-F2C4-4EA9-A811-B48E66D63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05369"/>
            <a:ext cx="9144000" cy="1443249"/>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5E6640B4-ADD0-B9C7-FCCD-5A13F77C2E2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58288" y="768684"/>
            <a:ext cx="3073885" cy="24129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9477D6E-E191-1482-A638-FDAEC88027D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01176" y="768684"/>
            <a:ext cx="3113547" cy="2412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335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1866900" y="1800225"/>
            <a:ext cx="1419225" cy="1214438"/>
          </a:xfrm>
          <a:prstGeom prst="rect">
            <a:avLst/>
          </a:prstGeom>
          <a:noFill/>
          <a:ln/>
        </p:spPr>
        <p:txBody>
          <a:bodyPr wrap="square" rtlCol="0" anchor="t"/>
          <a:lstStyle/>
          <a:p>
            <a:r>
              <a:rPr lang="en-US" sz="5400" b="1" dirty="0">
                <a:solidFill>
                  <a:srgbClr val="00FF47"/>
                </a:solidFill>
                <a:latin typeface="Noto Sans SC" pitchFamily="34" charset="0"/>
                <a:ea typeface="Noto Sans SC" pitchFamily="34" charset="-122"/>
                <a:cs typeface="Noto Sans SC" pitchFamily="34" charset="-120"/>
              </a:rPr>
              <a:t>05</a:t>
            </a:r>
            <a:endParaRPr lang="en-US" sz="5400" dirty="0"/>
          </a:p>
        </p:txBody>
      </p:sp>
      <p:sp>
        <p:nvSpPr>
          <p:cNvPr id="3" name="Text 1"/>
          <p:cNvSpPr/>
          <p:nvPr/>
        </p:nvSpPr>
        <p:spPr>
          <a:xfrm>
            <a:off x="3724275" y="1628775"/>
            <a:ext cx="4887278" cy="1676400"/>
          </a:xfrm>
          <a:prstGeom prst="rect">
            <a:avLst/>
          </a:prstGeom>
          <a:noFill/>
          <a:ln/>
        </p:spPr>
        <p:txBody>
          <a:bodyPr wrap="square" rtlCol="0" anchor="ctr"/>
          <a:lstStyle/>
          <a:p>
            <a:r>
              <a:rPr lang="en-US" sz="2500" b="1" dirty="0">
                <a:solidFill>
                  <a:srgbClr val="FFFFFF"/>
                </a:solidFill>
                <a:latin typeface="Noto Sans SC" pitchFamily="34" charset="0"/>
                <a:ea typeface="Noto Sans SC" pitchFamily="34" charset="-122"/>
                <a:cs typeface="Noto Sans SC" pitchFamily="34" charset="-120"/>
              </a:rPr>
              <a:t>Approach 1: Integrated Lightning Network Implementation</a:t>
            </a:r>
            <a:endParaRPr lang="en-US" sz="2464"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a:ln/>
        </p:spPr>
        <p:txBody>
          <a:bodyPr wrap="square" rtlCol="0" anchor="ctr"/>
          <a:lstStyle/>
          <a:p>
            <a:r>
              <a:rPr lang="en-US" sz="1800" b="1" dirty="0">
                <a:solidFill>
                  <a:srgbClr val="072937"/>
                </a:solidFill>
                <a:latin typeface="Noto Sans SC" pitchFamily="34" charset="0"/>
                <a:ea typeface="Noto Sans SC" pitchFamily="34" charset="-122"/>
                <a:cs typeface="Noto Sans SC" pitchFamily="34" charset="-120"/>
              </a:rPr>
              <a:t>Approach 1: Transaction</a:t>
            </a:r>
            <a:endParaRPr lang="en-US" sz="1760" dirty="0"/>
          </a:p>
        </p:txBody>
      </p:sp>
      <p:sp>
        <p:nvSpPr>
          <p:cNvPr id="4" name="Text 1"/>
          <p:cNvSpPr/>
          <p:nvPr/>
        </p:nvSpPr>
        <p:spPr>
          <a:xfrm>
            <a:off x="612775" y="1078706"/>
            <a:ext cx="7715250" cy="2864644"/>
          </a:xfrm>
          <a:prstGeom prst="rect">
            <a:avLst/>
          </a:prstGeom>
          <a:noFill/>
          <a:ln/>
        </p:spPr>
        <p:txBody>
          <a:bodyPr wrap="square" rtlCol="0" anchor="t"/>
          <a:lstStyle/>
          <a:p>
            <a:pPr marL="342900" indent="-342900" algn="l">
              <a:lnSpc>
                <a:spcPts val="2304"/>
              </a:lnSpc>
              <a:buSzPct val="100000"/>
              <a:buChar char="•"/>
            </a:pPr>
            <a:r>
              <a:rPr lang="en-US" sz="1600" b="0" dirty="0">
                <a:solidFill>
                  <a:srgbClr val="FFFFFF"/>
                </a:solidFill>
                <a:latin typeface="Noto Sans SC" pitchFamily="34" charset="0"/>
                <a:ea typeface="Noto Sans SC" pitchFamily="34" charset="-122"/>
                <a:cs typeface="Noto Sans SC" pitchFamily="34" charset="-120"/>
              </a:rPr>
              <a:t>For making transactions, the Lightning Network can be integrated into Bitcoin wallets to allow for faster and more cost-effective payments, as well as the introduction of smart contracts and multi-signature scripts. The process involves creating a Lightning channel, depositing funds, creating a payment request, verifying it, and adding the transaction to the blockchain network</a:t>
            </a:r>
            <a:endParaRPr lang="en-US" sz="1600" dirty="0"/>
          </a:p>
        </p:txBody>
      </p:sp>
      <p:pic>
        <p:nvPicPr>
          <p:cNvPr id="1026" name="Picture 2">
            <a:extLst>
              <a:ext uri="{FF2B5EF4-FFF2-40B4-BE49-F238E27FC236}">
                <a16:creationId xmlns:a16="http://schemas.microsoft.com/office/drawing/2014/main" id="{89211B6A-A621-CE5F-A9F2-600F52A159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013" y="2687637"/>
            <a:ext cx="6302375" cy="2324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A5DD7684-EF8E-02C4-23EC-AC239AC2A8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296" y="1256420"/>
            <a:ext cx="8137407" cy="3295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3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a:ln/>
        </p:spPr>
        <p:txBody>
          <a:bodyPr wrap="square" rtlCol="0" anchor="ctr"/>
          <a:lstStyle/>
          <a:p>
            <a:r>
              <a:rPr lang="en-US" sz="2400" b="1" dirty="0">
                <a:solidFill>
                  <a:srgbClr val="072937"/>
                </a:solidFill>
                <a:latin typeface="Noto Sans SC" pitchFamily="34" charset="0"/>
                <a:ea typeface="Noto Sans SC" pitchFamily="34" charset="-122"/>
                <a:cs typeface="Noto Sans SC" pitchFamily="34" charset="-120"/>
              </a:rPr>
              <a:t>Advantages:</a:t>
            </a:r>
            <a:endParaRPr lang="en-US" sz="2400" dirty="0"/>
          </a:p>
        </p:txBody>
      </p:sp>
      <p:pic>
        <p:nvPicPr>
          <p:cNvPr id="4"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4375" y="1601551"/>
            <a:ext cx="7715250" cy="2652878"/>
          </a:xfrm>
          <a:prstGeom prst="rect">
            <a:avLst/>
          </a:prstGeom>
        </p:spPr>
      </p:pic>
      <p:sp>
        <p:nvSpPr>
          <p:cNvPr id="5" name="Text 1"/>
          <p:cNvSpPr/>
          <p:nvPr/>
        </p:nvSpPr>
        <p:spPr>
          <a:xfrm>
            <a:off x="821464" y="1990965"/>
            <a:ext cx="1854581" cy="1479770"/>
          </a:xfrm>
          <a:prstGeom prst="rect">
            <a:avLst/>
          </a:prstGeom>
          <a:noFill/>
          <a:ln/>
        </p:spPr>
        <p:txBody>
          <a:bodyPr wrap="square" rtlCol="0" anchor="t"/>
          <a:lstStyle/>
          <a:p>
            <a:pPr marL="0" indent="0" algn="l">
              <a:lnSpc>
                <a:spcPts val="1280"/>
              </a:lnSpc>
              <a:buNone/>
            </a:pPr>
            <a:r>
              <a:rPr lang="en-US" sz="1200" b="1" dirty="0">
                <a:solidFill>
                  <a:srgbClr val="FFFFFF"/>
                </a:solidFill>
                <a:latin typeface="Noto Sans SC" pitchFamily="34" charset="0"/>
                <a:ea typeface="Noto Sans SC" pitchFamily="34" charset="-122"/>
                <a:cs typeface="Noto Sans SC" pitchFamily="34" charset="-120"/>
              </a:rPr>
              <a:t>Complete control:</a:t>
            </a:r>
          </a:p>
          <a:p>
            <a:pPr marL="0" indent="0" algn="l">
              <a:lnSpc>
                <a:spcPts val="1280"/>
              </a:lnSpc>
              <a:buNone/>
            </a:pPr>
            <a:r>
              <a:rPr lang="en-US" sz="1200" b="0" dirty="0">
                <a:solidFill>
                  <a:srgbClr val="FFFFFF"/>
                </a:solidFill>
                <a:latin typeface="Noto Sans SC" pitchFamily="34" charset="0"/>
                <a:ea typeface="Noto Sans SC" pitchFamily="34" charset="-122"/>
                <a:cs typeface="Noto Sans SC" pitchFamily="34" charset="-120"/>
              </a:rPr>
              <a:t> The development team would have complete control over the Lightning Network implementation, allowing them to optimize it for the wallet framework.</a:t>
            </a:r>
            <a:endParaRPr lang="en-US" sz="1100" dirty="0"/>
          </a:p>
        </p:txBody>
      </p:sp>
      <p:sp>
        <p:nvSpPr>
          <p:cNvPr id="6" name="Text 2"/>
          <p:cNvSpPr/>
          <p:nvPr/>
        </p:nvSpPr>
        <p:spPr>
          <a:xfrm>
            <a:off x="3644710" y="1990965"/>
            <a:ext cx="1854581" cy="1874051"/>
          </a:xfrm>
          <a:prstGeom prst="rect">
            <a:avLst/>
          </a:prstGeom>
          <a:noFill/>
          <a:ln/>
        </p:spPr>
        <p:txBody>
          <a:bodyPr wrap="square" rtlCol="0" anchor="t"/>
          <a:lstStyle/>
          <a:p>
            <a:pPr marL="0" indent="0" algn="l">
              <a:lnSpc>
                <a:spcPts val="1280"/>
              </a:lnSpc>
              <a:buNone/>
            </a:pPr>
            <a:r>
              <a:rPr lang="en-US" sz="1200" b="1" dirty="0">
                <a:solidFill>
                  <a:srgbClr val="FFFFFF"/>
                </a:solidFill>
                <a:latin typeface="Noto Sans SC" pitchFamily="34" charset="0"/>
                <a:ea typeface="Noto Sans SC" pitchFamily="34" charset="-122"/>
                <a:cs typeface="Noto Sans SC" pitchFamily="34" charset="-120"/>
              </a:rPr>
              <a:t>Better user experience:</a:t>
            </a:r>
          </a:p>
          <a:p>
            <a:pPr marL="0" indent="0" algn="l">
              <a:lnSpc>
                <a:spcPts val="1280"/>
              </a:lnSpc>
              <a:buNone/>
            </a:pPr>
            <a:r>
              <a:rPr lang="en-US" sz="1200" b="0" dirty="0">
                <a:solidFill>
                  <a:srgbClr val="FFFFFF"/>
                </a:solidFill>
                <a:latin typeface="Noto Sans SC" pitchFamily="34" charset="0"/>
                <a:ea typeface="Noto Sans SC" pitchFamily="34" charset="-122"/>
                <a:cs typeface="Noto Sans SC" pitchFamily="34" charset="-120"/>
              </a:rPr>
              <a:t> By integrating the Lightning Network implementation directly into the wallet framework, users would have a seamless experience and would not need to use a separate Lightning Network wallet.</a:t>
            </a:r>
            <a:endParaRPr lang="en-US" sz="1100" dirty="0"/>
          </a:p>
        </p:txBody>
      </p:sp>
      <p:sp>
        <p:nvSpPr>
          <p:cNvPr id="7" name="Text 3"/>
          <p:cNvSpPr/>
          <p:nvPr/>
        </p:nvSpPr>
        <p:spPr>
          <a:xfrm>
            <a:off x="6472823" y="1990965"/>
            <a:ext cx="1854581" cy="1479770"/>
          </a:xfrm>
          <a:prstGeom prst="rect">
            <a:avLst/>
          </a:prstGeom>
          <a:noFill/>
          <a:ln/>
        </p:spPr>
        <p:txBody>
          <a:bodyPr wrap="square" rtlCol="0" anchor="t"/>
          <a:lstStyle/>
          <a:p>
            <a:pPr marL="0" indent="0" algn="l">
              <a:lnSpc>
                <a:spcPts val="1280"/>
              </a:lnSpc>
              <a:buNone/>
            </a:pPr>
            <a:r>
              <a:rPr lang="en-US" sz="1200" b="1" dirty="0">
                <a:solidFill>
                  <a:srgbClr val="FFFFFF"/>
                </a:solidFill>
                <a:latin typeface="Noto Sans SC" pitchFamily="34" charset="0"/>
                <a:ea typeface="Noto Sans SC" pitchFamily="34" charset="-122"/>
                <a:cs typeface="Noto Sans SC" pitchFamily="34" charset="-120"/>
              </a:rPr>
              <a:t>External support:</a:t>
            </a:r>
          </a:p>
          <a:p>
            <a:pPr marL="0" indent="0" algn="l">
              <a:lnSpc>
                <a:spcPts val="1280"/>
              </a:lnSpc>
              <a:buNone/>
            </a:pPr>
            <a:r>
              <a:rPr lang="en-US" altLang="zh-CN" sz="1200" b="0" dirty="0">
                <a:solidFill>
                  <a:srgbClr val="FFFFFF"/>
                </a:solidFill>
                <a:latin typeface="Noto Sans SC" pitchFamily="34" charset="0"/>
                <a:ea typeface="Noto Sans SC" pitchFamily="34" charset="-122"/>
                <a:cs typeface="Noto Sans SC" pitchFamily="34" charset="-120"/>
              </a:rPr>
              <a:t>Various </a:t>
            </a:r>
            <a:r>
              <a:rPr lang="en-US" sz="1200" b="0" dirty="0">
                <a:solidFill>
                  <a:srgbClr val="FFFFFF"/>
                </a:solidFill>
                <a:latin typeface="Noto Sans SC" pitchFamily="34" charset="0"/>
                <a:ea typeface="Noto Sans SC" pitchFamily="34" charset="-122"/>
                <a:cs typeface="Noto Sans SC" pitchFamily="34" charset="-120"/>
              </a:rPr>
              <a:t>components can be loaded by integrating an external Lightning network wallet</a:t>
            </a:r>
          </a:p>
          <a:p>
            <a:pPr marL="0" indent="0" algn="l">
              <a:lnSpc>
                <a:spcPts val="1280"/>
              </a:lnSpc>
              <a:buNone/>
            </a:pPr>
            <a:endParaRPr lang="en-US" sz="1200" b="0" dirty="0">
              <a:solidFill>
                <a:srgbClr val="FFFFFF"/>
              </a:solidFill>
              <a:latin typeface="Noto Sans SC" pitchFamily="34" charset="0"/>
              <a:ea typeface="Noto Sans SC" pitchFamily="34" charset="-122"/>
              <a:cs typeface="Noto Sans SC" pitchFamily="34"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1866900" y="1800225"/>
            <a:ext cx="1419225" cy="1214438"/>
          </a:xfrm>
          <a:prstGeom prst="rect">
            <a:avLst/>
          </a:prstGeom>
          <a:noFill/>
          <a:ln/>
        </p:spPr>
        <p:txBody>
          <a:bodyPr wrap="square" rtlCol="0" anchor="t"/>
          <a:lstStyle/>
          <a:p>
            <a:r>
              <a:rPr lang="en-US" sz="5400" b="1" dirty="0">
                <a:solidFill>
                  <a:srgbClr val="00FF47"/>
                </a:solidFill>
                <a:latin typeface="Noto Sans SC" pitchFamily="34" charset="0"/>
                <a:ea typeface="Noto Sans SC" pitchFamily="34" charset="-122"/>
                <a:cs typeface="Noto Sans SC" pitchFamily="34" charset="-120"/>
              </a:rPr>
              <a:t>01</a:t>
            </a:r>
            <a:endParaRPr lang="en-US" sz="5400" dirty="0"/>
          </a:p>
        </p:txBody>
      </p:sp>
      <p:sp>
        <p:nvSpPr>
          <p:cNvPr id="3" name="Text 1"/>
          <p:cNvSpPr/>
          <p:nvPr/>
        </p:nvSpPr>
        <p:spPr>
          <a:xfrm>
            <a:off x="3724275" y="1628775"/>
            <a:ext cx="4987926" cy="1676400"/>
          </a:xfrm>
          <a:prstGeom prst="rect">
            <a:avLst/>
          </a:prstGeom>
          <a:noFill/>
          <a:ln/>
        </p:spPr>
        <p:txBody>
          <a:bodyPr wrap="square" rtlCol="0" anchor="ctr"/>
          <a:lstStyle/>
          <a:p>
            <a:r>
              <a:rPr lang="en-US" sz="3200" b="1" dirty="0">
                <a:solidFill>
                  <a:srgbClr val="FFFFFF"/>
                </a:solidFill>
                <a:latin typeface="Noto Sans SC" pitchFamily="34" charset="0"/>
                <a:ea typeface="Noto Sans SC" pitchFamily="34" charset="-122"/>
                <a:cs typeface="Noto Sans SC" pitchFamily="34" charset="-120"/>
              </a:rPr>
              <a:t>https://youtu.be/xmK8JYKDm1g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a:ln/>
        </p:spPr>
        <p:txBody>
          <a:bodyPr wrap="square" rtlCol="0" anchor="ctr"/>
          <a:lstStyle/>
          <a:p>
            <a:r>
              <a:rPr lang="en-US" sz="2400" b="1" dirty="0">
                <a:solidFill>
                  <a:srgbClr val="072937"/>
                </a:solidFill>
                <a:latin typeface="Noto Sans SC" pitchFamily="34" charset="0"/>
                <a:ea typeface="Noto Sans SC" pitchFamily="34" charset="-122"/>
                <a:cs typeface="Noto Sans SC" pitchFamily="34" charset="-120"/>
              </a:rPr>
              <a:t>Disadvantages:</a:t>
            </a:r>
            <a:endParaRPr lang="en-US" sz="2400" dirty="0"/>
          </a:p>
        </p:txBody>
      </p:sp>
      <p:pic>
        <p:nvPicPr>
          <p:cNvPr id="4"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4375" y="1415656"/>
            <a:ext cx="7715250" cy="3112288"/>
          </a:xfrm>
          <a:prstGeom prst="rect">
            <a:avLst/>
          </a:prstGeom>
        </p:spPr>
      </p:pic>
      <p:sp>
        <p:nvSpPr>
          <p:cNvPr id="5" name="Text 1"/>
          <p:cNvSpPr/>
          <p:nvPr/>
        </p:nvSpPr>
        <p:spPr>
          <a:xfrm>
            <a:off x="810060" y="2276823"/>
            <a:ext cx="1948957" cy="1324485"/>
          </a:xfrm>
          <a:prstGeom prst="rect">
            <a:avLst/>
          </a:prstGeom>
          <a:noFill/>
          <a:ln/>
        </p:spPr>
        <p:txBody>
          <a:bodyPr wrap="square" rtlCol="0" anchor="t"/>
          <a:lstStyle/>
          <a:p>
            <a:pPr marL="0" indent="0" algn="l">
              <a:lnSpc>
                <a:spcPts val="1280"/>
              </a:lnSpc>
              <a:buNone/>
            </a:pPr>
            <a:r>
              <a:rPr lang="en-US" sz="1200" b="1" dirty="0">
                <a:solidFill>
                  <a:srgbClr val="383838"/>
                </a:solidFill>
                <a:latin typeface="Noto Sans SC" pitchFamily="34" charset="0"/>
                <a:ea typeface="Noto Sans SC" pitchFamily="34" charset="-122"/>
                <a:cs typeface="Noto Sans SC" pitchFamily="34" charset="-120"/>
              </a:rPr>
              <a:t>Complexity:</a:t>
            </a:r>
          </a:p>
          <a:p>
            <a:pPr marL="0" indent="0" algn="l">
              <a:lnSpc>
                <a:spcPts val="1280"/>
              </a:lnSpc>
              <a:buNone/>
            </a:pPr>
            <a:r>
              <a:rPr lang="en-US" sz="1200" b="1" dirty="0">
                <a:solidFill>
                  <a:srgbClr val="383838"/>
                </a:solidFill>
                <a:latin typeface="Noto Sans SC" pitchFamily="34" charset="0"/>
                <a:ea typeface="Noto Sans SC" pitchFamily="34" charset="-122"/>
                <a:cs typeface="Noto Sans SC" pitchFamily="34" charset="-120"/>
              </a:rPr>
              <a:t> </a:t>
            </a:r>
            <a:r>
              <a:rPr lang="en-US" sz="1200" b="0" dirty="0">
                <a:solidFill>
                  <a:srgbClr val="383838"/>
                </a:solidFill>
                <a:latin typeface="Noto Sans SC" pitchFamily="34" charset="0"/>
                <a:ea typeface="Noto Sans SC" pitchFamily="34" charset="-122"/>
                <a:cs typeface="Noto Sans SC" pitchFamily="34" charset="-120"/>
              </a:rPr>
              <a:t>Integrating the Lightning Network implementation directly into the wallet framework adds complexity to the architecture.</a:t>
            </a:r>
            <a:endParaRPr lang="en-US" sz="1200" dirty="0"/>
          </a:p>
        </p:txBody>
      </p:sp>
      <p:sp>
        <p:nvSpPr>
          <p:cNvPr id="6" name="Text 2"/>
          <p:cNvSpPr/>
          <p:nvPr/>
        </p:nvSpPr>
        <p:spPr>
          <a:xfrm>
            <a:off x="6384983" y="2276823"/>
            <a:ext cx="1948957" cy="1123042"/>
          </a:xfrm>
          <a:prstGeom prst="rect">
            <a:avLst/>
          </a:prstGeom>
          <a:noFill/>
          <a:ln/>
        </p:spPr>
        <p:txBody>
          <a:bodyPr wrap="square" rtlCol="0" anchor="t"/>
          <a:lstStyle/>
          <a:p>
            <a:pPr marL="0" indent="0" algn="l">
              <a:lnSpc>
                <a:spcPts val="1280"/>
              </a:lnSpc>
              <a:buNone/>
            </a:pPr>
            <a:r>
              <a:rPr lang="en-US" sz="1050" b="1" dirty="0">
                <a:solidFill>
                  <a:srgbClr val="383838"/>
                </a:solidFill>
                <a:latin typeface="Noto Sans SC" pitchFamily="34" charset="0"/>
                <a:ea typeface="Noto Sans SC" pitchFamily="34" charset="-122"/>
                <a:cs typeface="Noto Sans SC" pitchFamily="34" charset="-120"/>
              </a:rPr>
              <a:t>Maintenance: </a:t>
            </a:r>
          </a:p>
          <a:p>
            <a:pPr marL="0" indent="0" algn="l">
              <a:lnSpc>
                <a:spcPts val="1280"/>
              </a:lnSpc>
              <a:buNone/>
            </a:pPr>
            <a:r>
              <a:rPr lang="en-US" sz="1050" b="0" dirty="0">
                <a:solidFill>
                  <a:srgbClr val="383838"/>
                </a:solidFill>
                <a:latin typeface="Noto Sans SC" pitchFamily="34" charset="0"/>
                <a:ea typeface="Noto Sans SC" pitchFamily="34" charset="-122"/>
                <a:cs typeface="Noto Sans SC" pitchFamily="34" charset="-120"/>
              </a:rPr>
              <a:t>The development team would be responsible for maintaining and updating the Lightning Network implementation. May be hard to keep updating</a:t>
            </a:r>
            <a:endParaRPr lang="en-US" sz="1050" dirty="0"/>
          </a:p>
        </p:txBody>
      </p:sp>
      <p:sp>
        <p:nvSpPr>
          <p:cNvPr id="7" name="Text 3"/>
          <p:cNvSpPr/>
          <p:nvPr/>
        </p:nvSpPr>
        <p:spPr>
          <a:xfrm>
            <a:off x="3595004" y="2276823"/>
            <a:ext cx="1948957" cy="1324485"/>
          </a:xfrm>
          <a:prstGeom prst="rect">
            <a:avLst/>
          </a:prstGeom>
          <a:noFill/>
          <a:ln/>
        </p:spPr>
        <p:txBody>
          <a:bodyPr wrap="square" rtlCol="0" anchor="t"/>
          <a:lstStyle/>
          <a:p>
            <a:pPr marL="0" indent="0" algn="l">
              <a:lnSpc>
                <a:spcPts val="1280"/>
              </a:lnSpc>
              <a:buNone/>
            </a:pPr>
            <a:r>
              <a:rPr lang="en-US" sz="1200" b="1" dirty="0">
                <a:solidFill>
                  <a:srgbClr val="383838"/>
                </a:solidFill>
                <a:latin typeface="Noto Sans SC" pitchFamily="34" charset="0"/>
                <a:ea typeface="Noto Sans SC" pitchFamily="34" charset="-122"/>
                <a:cs typeface="Noto Sans SC" pitchFamily="34" charset="-120"/>
              </a:rPr>
              <a:t>Development time:</a:t>
            </a:r>
            <a:r>
              <a:rPr lang="en-US" sz="1200" b="0" dirty="0">
                <a:solidFill>
                  <a:srgbClr val="383838"/>
                </a:solidFill>
                <a:latin typeface="Noto Sans SC" pitchFamily="34" charset="0"/>
                <a:ea typeface="Noto Sans SC" pitchFamily="34" charset="-122"/>
                <a:cs typeface="Noto Sans SC" pitchFamily="34" charset="-120"/>
              </a:rPr>
              <a:t> Integrating the Lightning Network implementation directly into the wallet framework could take longer to develop and test</a:t>
            </a:r>
            <a:r>
              <a:rPr lang="en-US" sz="900" b="0" dirty="0">
                <a:solidFill>
                  <a:srgbClr val="383838"/>
                </a:solidFill>
                <a:latin typeface="Noto Sans SC" pitchFamily="34" charset="0"/>
                <a:ea typeface="Noto Sans SC" pitchFamily="34" charset="-122"/>
                <a:cs typeface="Noto Sans SC" pitchFamily="34" charset="-120"/>
              </a:rPr>
              <a:t>.</a:t>
            </a:r>
            <a:endParaRPr lang="en-US" sz="914"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1866900" y="1800225"/>
            <a:ext cx="1419225" cy="1214438"/>
          </a:xfrm>
          <a:prstGeom prst="rect">
            <a:avLst/>
          </a:prstGeom>
          <a:noFill/>
          <a:ln/>
        </p:spPr>
        <p:txBody>
          <a:bodyPr wrap="square" rtlCol="0" anchor="t"/>
          <a:lstStyle/>
          <a:p>
            <a:r>
              <a:rPr lang="en-US" sz="5400" b="1" dirty="0">
                <a:solidFill>
                  <a:srgbClr val="00FF47"/>
                </a:solidFill>
                <a:latin typeface="Noto Sans SC" pitchFamily="34" charset="0"/>
                <a:ea typeface="Noto Sans SC" pitchFamily="34" charset="-122"/>
                <a:cs typeface="Noto Sans SC" pitchFamily="34" charset="-120"/>
              </a:rPr>
              <a:t>06</a:t>
            </a:r>
            <a:endParaRPr lang="en-US" sz="5400" dirty="0"/>
          </a:p>
        </p:txBody>
      </p:sp>
      <p:sp>
        <p:nvSpPr>
          <p:cNvPr id="3" name="Text 1"/>
          <p:cNvSpPr/>
          <p:nvPr/>
        </p:nvSpPr>
        <p:spPr>
          <a:xfrm>
            <a:off x="3724275" y="1628775"/>
            <a:ext cx="4887278" cy="1676400"/>
          </a:xfrm>
          <a:prstGeom prst="rect">
            <a:avLst/>
          </a:prstGeom>
          <a:noFill/>
          <a:ln/>
        </p:spPr>
        <p:txBody>
          <a:bodyPr wrap="square" rtlCol="0" anchor="ctr"/>
          <a:lstStyle/>
          <a:p>
            <a:r>
              <a:rPr lang="en-US" sz="2500" b="1" dirty="0">
                <a:solidFill>
                  <a:srgbClr val="FFFFFF"/>
                </a:solidFill>
                <a:latin typeface="Noto Sans SC" pitchFamily="34" charset="0"/>
                <a:ea typeface="Noto Sans SC" pitchFamily="34" charset="-122"/>
                <a:cs typeface="Noto Sans SC" pitchFamily="34" charset="-120"/>
              </a:rPr>
              <a:t>Approach 2: External Lightning Network Wallet Integration</a:t>
            </a:r>
            <a:endParaRPr lang="en-US" sz="2464"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a:ln/>
        </p:spPr>
        <p:txBody>
          <a:bodyPr wrap="square" rtlCol="0" anchor="ctr"/>
          <a:lstStyle/>
          <a:p>
            <a:r>
              <a:rPr lang="en-US" sz="1800" b="1" dirty="0">
                <a:solidFill>
                  <a:srgbClr val="072937"/>
                </a:solidFill>
                <a:latin typeface="Noto Sans SC" pitchFamily="34" charset="0"/>
                <a:ea typeface="Noto Sans SC" pitchFamily="34" charset="-122"/>
                <a:cs typeface="Noto Sans SC" pitchFamily="34" charset="-120"/>
              </a:rPr>
              <a:t>Approach 2: External Integration</a:t>
            </a:r>
            <a:r>
              <a:rPr lang="zh-CN" altLang="en-US" sz="1800" b="1" dirty="0">
                <a:solidFill>
                  <a:srgbClr val="072937"/>
                </a:solidFill>
                <a:latin typeface="Noto Sans SC" pitchFamily="34" charset="0"/>
                <a:ea typeface="Noto Sans SC" pitchFamily="34" charset="-122"/>
                <a:cs typeface="Noto Sans SC" pitchFamily="34" charset="-120"/>
              </a:rPr>
              <a:t>： </a:t>
            </a:r>
            <a:r>
              <a:rPr lang="en-US" altLang="zh-CN" sz="1800" b="1" dirty="0">
                <a:solidFill>
                  <a:srgbClr val="072937"/>
                </a:solidFill>
                <a:latin typeface="Noto Sans SC" pitchFamily="34" charset="0"/>
                <a:ea typeface="Noto Sans SC" pitchFamily="34" charset="-122"/>
                <a:cs typeface="Noto Sans SC" pitchFamily="34" charset="-120"/>
              </a:rPr>
              <a:t>mining</a:t>
            </a:r>
            <a:endParaRPr lang="en-US" sz="1760" dirty="0"/>
          </a:p>
        </p:txBody>
      </p:sp>
      <p:sp>
        <p:nvSpPr>
          <p:cNvPr id="4" name="Text 1"/>
          <p:cNvSpPr/>
          <p:nvPr/>
        </p:nvSpPr>
        <p:spPr>
          <a:xfrm>
            <a:off x="631825" y="1095375"/>
            <a:ext cx="7715250" cy="1828800"/>
          </a:xfrm>
          <a:prstGeom prst="rect">
            <a:avLst/>
          </a:prstGeom>
          <a:noFill/>
          <a:ln/>
        </p:spPr>
        <p:txBody>
          <a:bodyPr wrap="square" rtlCol="0" anchor="t"/>
          <a:lstStyle/>
          <a:p>
            <a:pPr marL="342900" indent="-342900" algn="l">
              <a:lnSpc>
                <a:spcPts val="2304"/>
              </a:lnSpc>
              <a:buSzPct val="100000"/>
              <a:buChar char="•"/>
            </a:pPr>
            <a:r>
              <a:rPr lang="en-US" sz="1500" b="0" dirty="0">
                <a:solidFill>
                  <a:srgbClr val="FFFFFF"/>
                </a:solidFill>
                <a:latin typeface="Noto Sans SC" pitchFamily="34" charset="0"/>
                <a:ea typeface="Noto Sans SC" pitchFamily="34" charset="-122"/>
                <a:cs typeface="Noto Sans SC" pitchFamily="34" charset="-120"/>
              </a:rPr>
              <a:t>The second approach to realize the new feature is to integrate an external Lightning Network wallet into the wallet framework. For mining, miners can register on mining websites and join mining pools to mine Bitcoin. The stakeholders for this approach would be the users of the Bitcoin wallet, the development team, and the developers of the external Lightning Network wallet.</a:t>
            </a:r>
            <a:endParaRPr lang="en-US" sz="1536" dirty="0"/>
          </a:p>
        </p:txBody>
      </p:sp>
      <p:pic>
        <p:nvPicPr>
          <p:cNvPr id="2050" name="Picture 2">
            <a:extLst>
              <a:ext uri="{FF2B5EF4-FFF2-40B4-BE49-F238E27FC236}">
                <a16:creationId xmlns:a16="http://schemas.microsoft.com/office/drawing/2014/main" id="{C1B10704-8B8B-786D-7D2E-AB0EB8A151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002" y="2671762"/>
            <a:ext cx="7535923" cy="214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E8B98371-870D-C1B8-AD8E-B83E65D009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600" y="1370720"/>
            <a:ext cx="8178799" cy="3067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881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a:ln/>
        </p:spPr>
        <p:txBody>
          <a:bodyPr wrap="square" rtlCol="0" anchor="ctr"/>
          <a:lstStyle/>
          <a:p>
            <a:r>
              <a:rPr lang="en-US" sz="2400" b="1" dirty="0">
                <a:solidFill>
                  <a:srgbClr val="072937"/>
                </a:solidFill>
                <a:latin typeface="Noto Sans SC" pitchFamily="34" charset="0"/>
                <a:ea typeface="Noto Sans SC" pitchFamily="34" charset="-122"/>
                <a:cs typeface="Noto Sans SC" pitchFamily="34" charset="-120"/>
              </a:rPr>
              <a:t>Advantages:</a:t>
            </a:r>
            <a:endParaRPr lang="en-US" sz="2400" dirty="0"/>
          </a:p>
        </p:txBody>
      </p:sp>
      <p:pic>
        <p:nvPicPr>
          <p:cNvPr id="4"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2154" y="1248737"/>
            <a:ext cx="7715250" cy="3217527"/>
          </a:xfrm>
          <a:prstGeom prst="rect">
            <a:avLst/>
          </a:prstGeom>
        </p:spPr>
      </p:pic>
      <p:sp>
        <p:nvSpPr>
          <p:cNvPr id="5" name="Text 1"/>
          <p:cNvSpPr/>
          <p:nvPr/>
        </p:nvSpPr>
        <p:spPr>
          <a:xfrm>
            <a:off x="816596" y="2265217"/>
            <a:ext cx="1854581" cy="1684212"/>
          </a:xfrm>
          <a:prstGeom prst="rect">
            <a:avLst/>
          </a:prstGeom>
          <a:noFill/>
          <a:ln/>
        </p:spPr>
        <p:txBody>
          <a:bodyPr wrap="square" rtlCol="0" anchor="t"/>
          <a:lstStyle/>
          <a:p>
            <a:pPr marL="0" indent="0" algn="l">
              <a:lnSpc>
                <a:spcPts val="1472"/>
              </a:lnSpc>
              <a:buNone/>
            </a:pPr>
            <a:r>
              <a:rPr lang="en-US" sz="1100" b="1" dirty="0">
                <a:solidFill>
                  <a:srgbClr val="383838"/>
                </a:solidFill>
                <a:latin typeface="Noto Sans SC" pitchFamily="34" charset="0"/>
                <a:ea typeface="Noto Sans SC" pitchFamily="34" charset="-122"/>
                <a:cs typeface="Noto Sans SC" pitchFamily="34" charset="-120"/>
              </a:rPr>
              <a:t>Simplicity:</a:t>
            </a:r>
          </a:p>
          <a:p>
            <a:pPr marL="0" indent="0" algn="l">
              <a:lnSpc>
                <a:spcPts val="1472"/>
              </a:lnSpc>
              <a:buNone/>
            </a:pPr>
            <a:r>
              <a:rPr lang="en-US" sz="1100" b="0" dirty="0">
                <a:solidFill>
                  <a:srgbClr val="383838"/>
                </a:solidFill>
                <a:latin typeface="Noto Sans SC" pitchFamily="34" charset="0"/>
                <a:ea typeface="Noto Sans SC" pitchFamily="34" charset="-122"/>
                <a:cs typeface="Noto Sans SC" pitchFamily="34" charset="-120"/>
              </a:rPr>
              <a:t> Integrating an external Lightning Network wallet into the wallet framework is less complex than integrating it directly into the framework.</a:t>
            </a:r>
            <a:endParaRPr lang="en-US" sz="1100" dirty="0"/>
          </a:p>
        </p:txBody>
      </p:sp>
      <p:sp>
        <p:nvSpPr>
          <p:cNvPr id="6" name="Text 2"/>
          <p:cNvSpPr/>
          <p:nvPr/>
        </p:nvSpPr>
        <p:spPr>
          <a:xfrm>
            <a:off x="3542488" y="2210551"/>
            <a:ext cx="1854581" cy="1684212"/>
          </a:xfrm>
          <a:prstGeom prst="rect">
            <a:avLst/>
          </a:prstGeom>
          <a:noFill/>
          <a:ln/>
        </p:spPr>
        <p:txBody>
          <a:bodyPr wrap="square" rtlCol="0" anchor="t"/>
          <a:lstStyle/>
          <a:p>
            <a:pPr marL="0" indent="0" algn="l">
              <a:lnSpc>
                <a:spcPts val="1472"/>
              </a:lnSpc>
              <a:buNone/>
            </a:pPr>
            <a:r>
              <a:rPr lang="en-US" sz="1100" b="1" dirty="0">
                <a:solidFill>
                  <a:srgbClr val="383838"/>
                </a:solidFill>
                <a:latin typeface="Noto Sans SC" pitchFamily="34" charset="0"/>
                <a:ea typeface="Noto Sans SC" pitchFamily="34" charset="-122"/>
                <a:cs typeface="Noto Sans SC" pitchFamily="34" charset="-120"/>
              </a:rPr>
              <a:t>Faster development time: </a:t>
            </a:r>
            <a:r>
              <a:rPr lang="en-US" sz="1100" b="0" dirty="0">
                <a:solidFill>
                  <a:srgbClr val="383838"/>
                </a:solidFill>
                <a:latin typeface="Noto Sans SC" pitchFamily="34" charset="0"/>
                <a:ea typeface="Noto Sans SC" pitchFamily="34" charset="-122"/>
                <a:cs typeface="Noto Sans SC" pitchFamily="34" charset="-120"/>
              </a:rPr>
              <a:t>Integrating an external Lightning Network wallet into the wallet framework could be faster to develop and test.</a:t>
            </a:r>
            <a:endParaRPr lang="en-US" sz="1100" dirty="0"/>
          </a:p>
        </p:txBody>
      </p:sp>
      <p:sp>
        <p:nvSpPr>
          <p:cNvPr id="7" name="Text 3"/>
          <p:cNvSpPr/>
          <p:nvPr/>
        </p:nvSpPr>
        <p:spPr>
          <a:xfrm>
            <a:off x="6472822" y="2215168"/>
            <a:ext cx="1854581" cy="2121882"/>
          </a:xfrm>
          <a:prstGeom prst="rect">
            <a:avLst/>
          </a:prstGeom>
          <a:noFill/>
          <a:ln/>
        </p:spPr>
        <p:txBody>
          <a:bodyPr wrap="square" rtlCol="0" anchor="t"/>
          <a:lstStyle/>
          <a:p>
            <a:pPr marL="0" indent="0" algn="l">
              <a:lnSpc>
                <a:spcPts val="1280"/>
              </a:lnSpc>
              <a:buNone/>
            </a:pPr>
            <a:r>
              <a:rPr lang="en-US" altLang="zh-CN" sz="1100" b="1" dirty="0">
                <a:solidFill>
                  <a:schemeClr val="tx1">
                    <a:lumMod val="95000"/>
                    <a:lumOff val="5000"/>
                  </a:schemeClr>
                </a:solidFill>
                <a:latin typeface="Noto Sans SC" pitchFamily="34" charset="0"/>
                <a:ea typeface="Noto Sans SC" pitchFamily="34" charset="-122"/>
                <a:cs typeface="Noto Sans SC" pitchFamily="34" charset="-120"/>
              </a:rPr>
              <a:t>External support:</a:t>
            </a:r>
          </a:p>
          <a:p>
            <a:pPr marL="0" indent="0" algn="l">
              <a:lnSpc>
                <a:spcPts val="1280"/>
              </a:lnSpc>
              <a:buNone/>
            </a:pPr>
            <a:r>
              <a:rPr lang="en-US" altLang="zh-CN" sz="1100" dirty="0">
                <a:solidFill>
                  <a:schemeClr val="tx1">
                    <a:lumMod val="95000"/>
                    <a:lumOff val="5000"/>
                  </a:schemeClr>
                </a:solidFill>
                <a:latin typeface="Noto Sans SC" pitchFamily="34" charset="0"/>
                <a:ea typeface="Noto Sans SC" pitchFamily="34" charset="-122"/>
                <a:cs typeface="Noto Sans SC" pitchFamily="34" charset="-120"/>
              </a:rPr>
              <a:t>Various components can be loaded in an external Lightning network wallet to get more functions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a:ln/>
        </p:spPr>
        <p:txBody>
          <a:bodyPr wrap="square" rtlCol="0" anchor="ctr"/>
          <a:lstStyle/>
          <a:p>
            <a:r>
              <a:rPr lang="en-US" sz="2400" b="1" dirty="0">
                <a:solidFill>
                  <a:srgbClr val="072937"/>
                </a:solidFill>
                <a:latin typeface="Noto Sans SC" pitchFamily="34" charset="0"/>
                <a:ea typeface="Noto Sans SC" pitchFamily="34" charset="-122"/>
                <a:cs typeface="Noto Sans SC" pitchFamily="34" charset="-120"/>
              </a:rPr>
              <a:t>Disadvantage</a:t>
            </a:r>
            <a:endParaRPr lang="en-US" sz="2400" dirty="0"/>
          </a:p>
        </p:txBody>
      </p:sp>
      <p:pic>
        <p:nvPicPr>
          <p:cNvPr id="4"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8825" y="1415656"/>
            <a:ext cx="7715250" cy="3112288"/>
          </a:xfrm>
          <a:prstGeom prst="rect">
            <a:avLst/>
          </a:prstGeom>
        </p:spPr>
      </p:pic>
      <p:sp>
        <p:nvSpPr>
          <p:cNvPr id="5" name="Text 1"/>
          <p:cNvSpPr/>
          <p:nvPr/>
        </p:nvSpPr>
        <p:spPr>
          <a:xfrm>
            <a:off x="810060" y="2276823"/>
            <a:ext cx="1948957" cy="1123042"/>
          </a:xfrm>
          <a:prstGeom prst="rect">
            <a:avLst/>
          </a:prstGeom>
          <a:noFill/>
          <a:ln/>
        </p:spPr>
        <p:txBody>
          <a:bodyPr wrap="square" rtlCol="0" anchor="t"/>
          <a:lstStyle/>
          <a:p>
            <a:pPr marL="0" indent="0" algn="l">
              <a:lnSpc>
                <a:spcPts val="1280"/>
              </a:lnSpc>
              <a:buNone/>
            </a:pPr>
            <a:r>
              <a:rPr lang="en-US" sz="1100" b="1" dirty="0">
                <a:solidFill>
                  <a:srgbClr val="383838"/>
                </a:solidFill>
                <a:latin typeface="Noto Sans SC" pitchFamily="34" charset="0"/>
                <a:ea typeface="Noto Sans SC" pitchFamily="34" charset="-122"/>
                <a:cs typeface="Noto Sans SC" pitchFamily="34" charset="-120"/>
              </a:rPr>
              <a:t>Maintenance: </a:t>
            </a:r>
          </a:p>
          <a:p>
            <a:pPr marL="0" indent="0" algn="l">
              <a:lnSpc>
                <a:spcPts val="1280"/>
              </a:lnSpc>
              <a:buNone/>
            </a:pPr>
            <a:r>
              <a:rPr lang="en-US" sz="1100" b="0" dirty="0">
                <a:solidFill>
                  <a:srgbClr val="383838"/>
                </a:solidFill>
                <a:latin typeface="Noto Sans SC" pitchFamily="34" charset="0"/>
                <a:ea typeface="Noto Sans SC" pitchFamily="34" charset="-122"/>
                <a:cs typeface="Noto Sans SC" pitchFamily="34" charset="-120"/>
              </a:rPr>
              <a:t>The development team would be responsible for maintaining and updating the Lightning Network implementation all the time.</a:t>
            </a:r>
            <a:endParaRPr lang="en-US" sz="1100" dirty="0"/>
          </a:p>
        </p:txBody>
      </p:sp>
      <p:sp>
        <p:nvSpPr>
          <p:cNvPr id="6" name="Text 2"/>
          <p:cNvSpPr/>
          <p:nvPr/>
        </p:nvSpPr>
        <p:spPr>
          <a:xfrm>
            <a:off x="6384983" y="2276823"/>
            <a:ext cx="1948957" cy="1324485"/>
          </a:xfrm>
          <a:prstGeom prst="rect">
            <a:avLst/>
          </a:prstGeom>
          <a:noFill/>
          <a:ln/>
        </p:spPr>
        <p:txBody>
          <a:bodyPr wrap="square" rtlCol="0" anchor="t"/>
          <a:lstStyle/>
          <a:p>
            <a:pPr algn="l"/>
            <a:r>
              <a:rPr lang="en-US" altLang="zh-CN" sz="1100" b="1" i="0" dirty="0">
                <a:solidFill>
                  <a:srgbClr val="101214"/>
                </a:solidFill>
                <a:effectLst/>
                <a:latin typeface="PingFang SC"/>
              </a:rPr>
              <a:t>Safety: </a:t>
            </a:r>
          </a:p>
          <a:p>
            <a:pPr algn="l"/>
            <a:r>
              <a:rPr lang="en-US" altLang="zh-CN" sz="1100" b="0" i="0" dirty="0">
                <a:solidFill>
                  <a:srgbClr val="101214"/>
                </a:solidFill>
                <a:effectLst/>
                <a:latin typeface="PingFang SC"/>
              </a:rPr>
              <a:t>The new technology has not been fully tested, which could expose users to security risks, such as hacking.</a:t>
            </a:r>
          </a:p>
        </p:txBody>
      </p:sp>
      <p:sp>
        <p:nvSpPr>
          <p:cNvPr id="7" name="Text 3"/>
          <p:cNvSpPr/>
          <p:nvPr/>
        </p:nvSpPr>
        <p:spPr>
          <a:xfrm>
            <a:off x="3595004" y="2276823"/>
            <a:ext cx="1948957" cy="1324485"/>
          </a:xfrm>
          <a:prstGeom prst="rect">
            <a:avLst/>
          </a:prstGeom>
          <a:noFill/>
          <a:ln/>
        </p:spPr>
        <p:txBody>
          <a:bodyPr wrap="square" rtlCol="0" anchor="t"/>
          <a:lstStyle/>
          <a:p>
            <a:pPr marL="0" indent="0" algn="l">
              <a:lnSpc>
                <a:spcPts val="1280"/>
              </a:lnSpc>
              <a:buNone/>
            </a:pPr>
            <a:r>
              <a:rPr lang="en-US" sz="1200" b="1" dirty="0">
                <a:solidFill>
                  <a:srgbClr val="383838"/>
                </a:solidFill>
                <a:latin typeface="Noto Sans SC" pitchFamily="34" charset="0"/>
                <a:ea typeface="Noto Sans SC" pitchFamily="34" charset="-122"/>
                <a:cs typeface="Noto Sans SC" pitchFamily="34" charset="-120"/>
              </a:rPr>
              <a:t>Development time: </a:t>
            </a:r>
            <a:r>
              <a:rPr lang="en-US" sz="1200" b="0" dirty="0">
                <a:solidFill>
                  <a:srgbClr val="383838"/>
                </a:solidFill>
                <a:latin typeface="Noto Sans SC" pitchFamily="34" charset="0"/>
                <a:ea typeface="Noto Sans SC" pitchFamily="34" charset="-122"/>
                <a:cs typeface="Noto Sans SC" pitchFamily="34" charset="-120"/>
              </a:rPr>
              <a:t>Integrating the Lightning Network implementation directly into the wallet framework could take longer to develop and test.</a:t>
            </a:r>
            <a:endParaRPr lang="en-US" sz="1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0"/>
          <p:cNvSpPr/>
          <p:nvPr/>
        </p:nvSpPr>
        <p:spPr>
          <a:xfrm>
            <a:off x="480060" y="246888"/>
            <a:ext cx="5170932" cy="133731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altLang="zh-CN" sz="4100" b="1" dirty="0">
                <a:latin typeface="+mj-lt"/>
                <a:ea typeface="+mj-ea"/>
                <a:cs typeface="+mj-cs"/>
              </a:rPr>
              <a:t>L</a:t>
            </a:r>
            <a:r>
              <a:rPr lang="en-US" altLang="zh-CN" sz="4100" b="1" i="0" dirty="0">
                <a:effectLst/>
                <a:latin typeface="+mj-lt"/>
                <a:ea typeface="+mj-ea"/>
                <a:cs typeface="+mj-cs"/>
              </a:rPr>
              <a:t>essons learned</a:t>
            </a:r>
            <a:endParaRPr lang="en-US" sz="4100" b="1" dirty="0">
              <a:latin typeface="+mj-lt"/>
              <a:ea typeface="+mj-ea"/>
              <a:cs typeface="+mj-cs"/>
            </a:endParaRPr>
          </a:p>
        </p:txBody>
      </p:sp>
      <p:sp>
        <p:nvSpPr>
          <p:cNvPr id="1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214" y="1796796"/>
            <a:ext cx="3182691" cy="13716"/>
          </a:xfrm>
          <a:custGeom>
            <a:avLst/>
            <a:gdLst>
              <a:gd name="connsiteX0" fmla="*/ 0 w 3182691"/>
              <a:gd name="connsiteY0" fmla="*/ 0 h 13716"/>
              <a:gd name="connsiteX1" fmla="*/ 636538 w 3182691"/>
              <a:gd name="connsiteY1" fmla="*/ 0 h 13716"/>
              <a:gd name="connsiteX2" fmla="*/ 1273076 w 3182691"/>
              <a:gd name="connsiteY2" fmla="*/ 0 h 13716"/>
              <a:gd name="connsiteX3" fmla="*/ 1909615 w 3182691"/>
              <a:gd name="connsiteY3" fmla="*/ 0 h 13716"/>
              <a:gd name="connsiteX4" fmla="*/ 2482499 w 3182691"/>
              <a:gd name="connsiteY4" fmla="*/ 0 h 13716"/>
              <a:gd name="connsiteX5" fmla="*/ 3182691 w 3182691"/>
              <a:gd name="connsiteY5" fmla="*/ 0 h 13716"/>
              <a:gd name="connsiteX6" fmla="*/ 3182691 w 3182691"/>
              <a:gd name="connsiteY6" fmla="*/ 13716 h 13716"/>
              <a:gd name="connsiteX7" fmla="*/ 2609807 w 3182691"/>
              <a:gd name="connsiteY7" fmla="*/ 13716 h 13716"/>
              <a:gd name="connsiteX8" fmla="*/ 2068749 w 3182691"/>
              <a:gd name="connsiteY8" fmla="*/ 13716 h 13716"/>
              <a:gd name="connsiteX9" fmla="*/ 1432211 w 3182691"/>
              <a:gd name="connsiteY9" fmla="*/ 13716 h 13716"/>
              <a:gd name="connsiteX10" fmla="*/ 859327 w 3182691"/>
              <a:gd name="connsiteY10" fmla="*/ 13716 h 13716"/>
              <a:gd name="connsiteX11" fmla="*/ 0 w 3182691"/>
              <a:gd name="connsiteY11" fmla="*/ 13716 h 13716"/>
              <a:gd name="connsiteX12" fmla="*/ 0 w 3182691"/>
              <a:gd name="connsiteY12" fmla="*/ 0 h 13716"/>
              <a:gd name="connsiteX0" fmla="*/ 0 w 3182691"/>
              <a:gd name="connsiteY0" fmla="*/ 0 h 13716"/>
              <a:gd name="connsiteX1" fmla="*/ 572884 w 3182691"/>
              <a:gd name="connsiteY1" fmla="*/ 0 h 13716"/>
              <a:gd name="connsiteX2" fmla="*/ 1113942 w 3182691"/>
              <a:gd name="connsiteY2" fmla="*/ 0 h 13716"/>
              <a:gd name="connsiteX3" fmla="*/ 1686826 w 3182691"/>
              <a:gd name="connsiteY3" fmla="*/ 0 h 13716"/>
              <a:gd name="connsiteX4" fmla="*/ 2323364 w 3182691"/>
              <a:gd name="connsiteY4" fmla="*/ 0 h 13716"/>
              <a:gd name="connsiteX5" fmla="*/ 3182691 w 3182691"/>
              <a:gd name="connsiteY5" fmla="*/ 0 h 13716"/>
              <a:gd name="connsiteX6" fmla="*/ 3182691 w 3182691"/>
              <a:gd name="connsiteY6" fmla="*/ 13716 h 13716"/>
              <a:gd name="connsiteX7" fmla="*/ 2546153 w 3182691"/>
              <a:gd name="connsiteY7" fmla="*/ 13716 h 13716"/>
              <a:gd name="connsiteX8" fmla="*/ 1845961 w 3182691"/>
              <a:gd name="connsiteY8" fmla="*/ 13716 h 13716"/>
              <a:gd name="connsiteX9" fmla="*/ 1304903 w 3182691"/>
              <a:gd name="connsiteY9" fmla="*/ 13716 h 13716"/>
              <a:gd name="connsiteX10" fmla="*/ 604711 w 3182691"/>
              <a:gd name="connsiteY10" fmla="*/ 13716 h 13716"/>
              <a:gd name="connsiteX11" fmla="*/ 0 w 3182691"/>
              <a:gd name="connsiteY11" fmla="*/ 13716 h 13716"/>
              <a:gd name="connsiteX12" fmla="*/ 0 w 3182691"/>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1" h="13716" fill="none" extrusionOk="0">
                <a:moveTo>
                  <a:pt x="0" y="0"/>
                </a:moveTo>
                <a:cubicBezTo>
                  <a:pt x="225870" y="33585"/>
                  <a:pt x="418138" y="17639"/>
                  <a:pt x="636538" y="0"/>
                </a:cubicBezTo>
                <a:cubicBezTo>
                  <a:pt x="866402" y="-9774"/>
                  <a:pt x="1016900" y="-17532"/>
                  <a:pt x="1273076" y="0"/>
                </a:cubicBezTo>
                <a:cubicBezTo>
                  <a:pt x="1519343" y="-34410"/>
                  <a:pt x="1705438" y="-53754"/>
                  <a:pt x="1909615" y="0"/>
                </a:cubicBezTo>
                <a:cubicBezTo>
                  <a:pt x="2120433" y="2855"/>
                  <a:pt x="2209200" y="-17463"/>
                  <a:pt x="2482499" y="0"/>
                </a:cubicBezTo>
                <a:cubicBezTo>
                  <a:pt x="2733571" y="54170"/>
                  <a:pt x="2997997" y="-48885"/>
                  <a:pt x="3182691" y="0"/>
                </a:cubicBezTo>
                <a:cubicBezTo>
                  <a:pt x="3182669" y="4238"/>
                  <a:pt x="3183053" y="9645"/>
                  <a:pt x="3182691" y="13716"/>
                </a:cubicBezTo>
                <a:cubicBezTo>
                  <a:pt x="2941063" y="-1403"/>
                  <a:pt x="2872422" y="11622"/>
                  <a:pt x="2609807" y="13716"/>
                </a:cubicBezTo>
                <a:cubicBezTo>
                  <a:pt x="2341801" y="5460"/>
                  <a:pt x="2328606" y="24260"/>
                  <a:pt x="2068749" y="13716"/>
                </a:cubicBezTo>
                <a:cubicBezTo>
                  <a:pt x="1813820" y="-3451"/>
                  <a:pt x="1714804" y="33033"/>
                  <a:pt x="1432211" y="13716"/>
                </a:cubicBezTo>
                <a:cubicBezTo>
                  <a:pt x="1164810" y="-31578"/>
                  <a:pt x="993140" y="23003"/>
                  <a:pt x="859327" y="13716"/>
                </a:cubicBezTo>
                <a:cubicBezTo>
                  <a:pt x="750703" y="-29546"/>
                  <a:pt x="236193" y="34159"/>
                  <a:pt x="0" y="13716"/>
                </a:cubicBezTo>
                <a:cubicBezTo>
                  <a:pt x="-950" y="8514"/>
                  <a:pt x="-119" y="3449"/>
                  <a:pt x="0" y="0"/>
                </a:cubicBezTo>
                <a:close/>
              </a:path>
              <a:path w="3182691" h="13716" stroke="0" extrusionOk="0">
                <a:moveTo>
                  <a:pt x="0" y="0"/>
                </a:moveTo>
                <a:cubicBezTo>
                  <a:pt x="243084" y="-23531"/>
                  <a:pt x="399010" y="-30989"/>
                  <a:pt x="572884" y="0"/>
                </a:cubicBezTo>
                <a:cubicBezTo>
                  <a:pt x="745196" y="46048"/>
                  <a:pt x="956262" y="22379"/>
                  <a:pt x="1113942" y="0"/>
                </a:cubicBezTo>
                <a:cubicBezTo>
                  <a:pt x="1345494" y="6575"/>
                  <a:pt x="1537971" y="57434"/>
                  <a:pt x="1686826" y="0"/>
                </a:cubicBezTo>
                <a:cubicBezTo>
                  <a:pt x="1847487" y="-5870"/>
                  <a:pt x="2194651" y="-1232"/>
                  <a:pt x="2323364" y="0"/>
                </a:cubicBezTo>
                <a:cubicBezTo>
                  <a:pt x="2488731" y="36406"/>
                  <a:pt x="2902092" y="-40336"/>
                  <a:pt x="3182691" y="0"/>
                </a:cubicBezTo>
                <a:cubicBezTo>
                  <a:pt x="3181910" y="5403"/>
                  <a:pt x="3181850" y="9705"/>
                  <a:pt x="3182691" y="13716"/>
                </a:cubicBezTo>
                <a:cubicBezTo>
                  <a:pt x="3012562" y="-42392"/>
                  <a:pt x="2765408" y="31046"/>
                  <a:pt x="2546153" y="13716"/>
                </a:cubicBezTo>
                <a:cubicBezTo>
                  <a:pt x="2331952" y="9306"/>
                  <a:pt x="2142129" y="15233"/>
                  <a:pt x="1845961" y="13716"/>
                </a:cubicBezTo>
                <a:cubicBezTo>
                  <a:pt x="1537526" y="27422"/>
                  <a:pt x="1468653" y="-10747"/>
                  <a:pt x="1304903" y="13716"/>
                </a:cubicBezTo>
                <a:cubicBezTo>
                  <a:pt x="1191987" y="21566"/>
                  <a:pt x="927061" y="10054"/>
                  <a:pt x="604711" y="13716"/>
                </a:cubicBezTo>
                <a:cubicBezTo>
                  <a:pt x="273947" y="41005"/>
                  <a:pt x="111622" y="-29126"/>
                  <a:pt x="0" y="13716"/>
                </a:cubicBezTo>
                <a:cubicBezTo>
                  <a:pt x="242" y="7496"/>
                  <a:pt x="776" y="5947"/>
                  <a:pt x="0" y="0"/>
                </a:cubicBezTo>
                <a:close/>
              </a:path>
              <a:path w="3182691" h="13716" fill="none" stroke="0" extrusionOk="0">
                <a:moveTo>
                  <a:pt x="0" y="0"/>
                </a:moveTo>
                <a:cubicBezTo>
                  <a:pt x="245832" y="29445"/>
                  <a:pt x="388924" y="-28919"/>
                  <a:pt x="636538" y="0"/>
                </a:cubicBezTo>
                <a:cubicBezTo>
                  <a:pt x="838014" y="3247"/>
                  <a:pt x="1005059" y="8075"/>
                  <a:pt x="1273076" y="0"/>
                </a:cubicBezTo>
                <a:cubicBezTo>
                  <a:pt x="1555121" y="-15110"/>
                  <a:pt x="1674116" y="-4878"/>
                  <a:pt x="1909615" y="0"/>
                </a:cubicBezTo>
                <a:cubicBezTo>
                  <a:pt x="2127874" y="21642"/>
                  <a:pt x="2229467" y="-10228"/>
                  <a:pt x="2482499" y="0"/>
                </a:cubicBezTo>
                <a:cubicBezTo>
                  <a:pt x="2772379" y="28915"/>
                  <a:pt x="3003217" y="-43687"/>
                  <a:pt x="3182691" y="0"/>
                </a:cubicBezTo>
                <a:cubicBezTo>
                  <a:pt x="3182795" y="3768"/>
                  <a:pt x="3182801" y="10153"/>
                  <a:pt x="3182691" y="13716"/>
                </a:cubicBezTo>
                <a:cubicBezTo>
                  <a:pt x="2948637" y="12517"/>
                  <a:pt x="2873728" y="17755"/>
                  <a:pt x="2609807" y="13716"/>
                </a:cubicBezTo>
                <a:cubicBezTo>
                  <a:pt x="2342839" y="7298"/>
                  <a:pt x="2331621" y="25963"/>
                  <a:pt x="2068749" y="13716"/>
                </a:cubicBezTo>
                <a:cubicBezTo>
                  <a:pt x="1813814" y="-11924"/>
                  <a:pt x="1700576" y="32167"/>
                  <a:pt x="1432211" y="13716"/>
                </a:cubicBezTo>
                <a:cubicBezTo>
                  <a:pt x="1148444" y="-31625"/>
                  <a:pt x="987622" y="-2169"/>
                  <a:pt x="859327" y="13716"/>
                </a:cubicBezTo>
                <a:cubicBezTo>
                  <a:pt x="743387" y="32850"/>
                  <a:pt x="194182" y="14217"/>
                  <a:pt x="0" y="13716"/>
                </a:cubicBezTo>
                <a:cubicBezTo>
                  <a:pt x="84" y="8233"/>
                  <a:pt x="-347" y="318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custGeom>
                    <a:avLst/>
                    <a:gdLst>
                      <a:gd name="connsiteX0" fmla="*/ 0 w 3182691"/>
                      <a:gd name="connsiteY0" fmla="*/ 0 h 13716"/>
                      <a:gd name="connsiteX1" fmla="*/ 636538 w 3182691"/>
                      <a:gd name="connsiteY1" fmla="*/ 0 h 13716"/>
                      <a:gd name="connsiteX2" fmla="*/ 1273076 w 3182691"/>
                      <a:gd name="connsiteY2" fmla="*/ 0 h 13716"/>
                      <a:gd name="connsiteX3" fmla="*/ 1909615 w 3182691"/>
                      <a:gd name="connsiteY3" fmla="*/ 0 h 13716"/>
                      <a:gd name="connsiteX4" fmla="*/ 2482499 w 3182691"/>
                      <a:gd name="connsiteY4" fmla="*/ 0 h 13716"/>
                      <a:gd name="connsiteX5" fmla="*/ 3182691 w 3182691"/>
                      <a:gd name="connsiteY5" fmla="*/ 0 h 13716"/>
                      <a:gd name="connsiteX6" fmla="*/ 3182691 w 3182691"/>
                      <a:gd name="connsiteY6" fmla="*/ 13716 h 13716"/>
                      <a:gd name="connsiteX7" fmla="*/ 2609807 w 3182691"/>
                      <a:gd name="connsiteY7" fmla="*/ 13716 h 13716"/>
                      <a:gd name="connsiteX8" fmla="*/ 2068749 w 3182691"/>
                      <a:gd name="connsiteY8" fmla="*/ 13716 h 13716"/>
                      <a:gd name="connsiteX9" fmla="*/ 1432211 w 3182691"/>
                      <a:gd name="connsiteY9" fmla="*/ 13716 h 13716"/>
                      <a:gd name="connsiteX10" fmla="*/ 859327 w 3182691"/>
                      <a:gd name="connsiteY10" fmla="*/ 13716 h 13716"/>
                      <a:gd name="connsiteX11" fmla="*/ 0 w 3182691"/>
                      <a:gd name="connsiteY11" fmla="*/ 13716 h 13716"/>
                      <a:gd name="connsiteX12" fmla="*/ 0 w 3182691"/>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1" h="13716" fill="none" extrusionOk="0">
                        <a:moveTo>
                          <a:pt x="0" y="0"/>
                        </a:moveTo>
                        <a:cubicBezTo>
                          <a:pt x="253588" y="25878"/>
                          <a:pt x="409323" y="-5359"/>
                          <a:pt x="636538" y="0"/>
                        </a:cubicBezTo>
                        <a:cubicBezTo>
                          <a:pt x="863753" y="5359"/>
                          <a:pt x="1013406" y="3458"/>
                          <a:pt x="1273076" y="0"/>
                        </a:cubicBezTo>
                        <a:cubicBezTo>
                          <a:pt x="1532746" y="-3458"/>
                          <a:pt x="1697408" y="-16840"/>
                          <a:pt x="1909615" y="0"/>
                        </a:cubicBezTo>
                        <a:cubicBezTo>
                          <a:pt x="2121822" y="16840"/>
                          <a:pt x="2213494" y="-18555"/>
                          <a:pt x="2482499" y="0"/>
                        </a:cubicBezTo>
                        <a:cubicBezTo>
                          <a:pt x="2751504" y="18555"/>
                          <a:pt x="3004132" y="-28750"/>
                          <a:pt x="3182691" y="0"/>
                        </a:cubicBezTo>
                        <a:cubicBezTo>
                          <a:pt x="3182905" y="4075"/>
                          <a:pt x="3183007" y="9784"/>
                          <a:pt x="3182691" y="13716"/>
                        </a:cubicBezTo>
                        <a:cubicBezTo>
                          <a:pt x="2947041" y="12115"/>
                          <a:pt x="2875741" y="18365"/>
                          <a:pt x="2609807" y="13716"/>
                        </a:cubicBezTo>
                        <a:cubicBezTo>
                          <a:pt x="2343873" y="9067"/>
                          <a:pt x="2331203" y="27157"/>
                          <a:pt x="2068749" y="13716"/>
                        </a:cubicBezTo>
                        <a:cubicBezTo>
                          <a:pt x="1806295" y="275"/>
                          <a:pt x="1713773" y="42516"/>
                          <a:pt x="1432211" y="13716"/>
                        </a:cubicBezTo>
                        <a:cubicBezTo>
                          <a:pt x="1150649" y="-15084"/>
                          <a:pt x="982765" y="-825"/>
                          <a:pt x="859327" y="13716"/>
                        </a:cubicBezTo>
                        <a:cubicBezTo>
                          <a:pt x="735889" y="28257"/>
                          <a:pt x="254183" y="30659"/>
                          <a:pt x="0" y="13716"/>
                        </a:cubicBezTo>
                        <a:cubicBezTo>
                          <a:pt x="-535" y="8247"/>
                          <a:pt x="-201" y="2959"/>
                          <a:pt x="0" y="0"/>
                        </a:cubicBezTo>
                        <a:close/>
                      </a:path>
                      <a:path w="3182691" h="13716" stroke="0" extrusionOk="0">
                        <a:moveTo>
                          <a:pt x="0" y="0"/>
                        </a:moveTo>
                        <a:cubicBezTo>
                          <a:pt x="247695" y="-19360"/>
                          <a:pt x="392581" y="-28596"/>
                          <a:pt x="572884" y="0"/>
                        </a:cubicBezTo>
                        <a:cubicBezTo>
                          <a:pt x="753187" y="28596"/>
                          <a:pt x="922042" y="4121"/>
                          <a:pt x="1113942" y="0"/>
                        </a:cubicBezTo>
                        <a:cubicBezTo>
                          <a:pt x="1305842" y="-4121"/>
                          <a:pt x="1501806" y="28092"/>
                          <a:pt x="1686826" y="0"/>
                        </a:cubicBezTo>
                        <a:cubicBezTo>
                          <a:pt x="1871846" y="-28092"/>
                          <a:pt x="2170181" y="-20672"/>
                          <a:pt x="2323364" y="0"/>
                        </a:cubicBezTo>
                        <a:cubicBezTo>
                          <a:pt x="2476547" y="20672"/>
                          <a:pt x="2919163" y="6097"/>
                          <a:pt x="3182691" y="0"/>
                        </a:cubicBezTo>
                        <a:cubicBezTo>
                          <a:pt x="3182125" y="5320"/>
                          <a:pt x="3182367" y="9001"/>
                          <a:pt x="3182691" y="13716"/>
                        </a:cubicBezTo>
                        <a:cubicBezTo>
                          <a:pt x="3026064" y="-15421"/>
                          <a:pt x="2775005" y="18495"/>
                          <a:pt x="2546153" y="13716"/>
                        </a:cubicBezTo>
                        <a:cubicBezTo>
                          <a:pt x="2317301" y="8937"/>
                          <a:pt x="2164351" y="-14456"/>
                          <a:pt x="1845961" y="13716"/>
                        </a:cubicBezTo>
                        <a:cubicBezTo>
                          <a:pt x="1527571" y="41888"/>
                          <a:pt x="1455006" y="1252"/>
                          <a:pt x="1304903" y="13716"/>
                        </a:cubicBezTo>
                        <a:cubicBezTo>
                          <a:pt x="1154800" y="26180"/>
                          <a:pt x="942107" y="-16628"/>
                          <a:pt x="604711" y="13716"/>
                        </a:cubicBezTo>
                        <a:cubicBezTo>
                          <a:pt x="267315" y="44060"/>
                          <a:pt x="141927" y="-12967"/>
                          <a:pt x="0" y="13716"/>
                        </a:cubicBezTo>
                        <a:cubicBezTo>
                          <a:pt x="58" y="7834"/>
                          <a:pt x="453" y="5833"/>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1"/>
          <p:cNvSpPr/>
          <p:nvPr/>
        </p:nvSpPr>
        <p:spPr>
          <a:xfrm>
            <a:off x="335661" y="1956816"/>
            <a:ext cx="5170932" cy="2808732"/>
          </a:xfrm>
          <a:prstGeom prst="rect">
            <a:avLst/>
          </a:prstGeom>
        </p:spPr>
        <p:txBody>
          <a:bodyPr vert="horz" lIns="91440" tIns="45720" rIns="91440" bIns="45720" rtlCol="0">
            <a:normAutofit/>
          </a:bodyPr>
          <a:lstStyle/>
          <a:p>
            <a:pPr marL="342900" indent="-228600">
              <a:lnSpc>
                <a:spcPct val="90000"/>
              </a:lnSpc>
              <a:spcAft>
                <a:spcPts val="600"/>
              </a:spcAft>
              <a:buSzPct val="100000"/>
              <a:buFont typeface="Arial" panose="020B0604020202020204" pitchFamily="34" charset="0"/>
              <a:buChar char="•"/>
            </a:pPr>
            <a:r>
              <a:rPr lang="en-US" sz="1700" b="0" dirty="0"/>
              <a:t>We suggest determining the components, relationships between the components, and actions of each component before drawing the diagram. like the mix of peer-to-peer and client-to-server architectural styles. The author recommends using a drawing application like draw.io and checking the diagram with groupmates before documenting it in a related folder. This paragraph provides practical advice for software development projects and emphasizes the importance of careful planning before implementation</a:t>
            </a:r>
            <a:endParaRPr lang="en-US" sz="1700" dirty="0"/>
          </a:p>
        </p:txBody>
      </p:sp>
      <p:pic>
        <p:nvPicPr>
          <p:cNvPr id="6" name="图片 5" descr="徽标&#10;&#10;中度可信度描述已自动生成">
            <a:extLst>
              <a:ext uri="{FF2B5EF4-FFF2-40B4-BE49-F238E27FC236}">
                <a16:creationId xmlns:a16="http://schemas.microsoft.com/office/drawing/2014/main" id="{F6A8041B-A0F4-E218-F14E-055A518DF933}"/>
              </a:ext>
            </a:extLst>
          </p:cNvPr>
          <p:cNvPicPr>
            <a:picLocks noChangeAspect="1"/>
          </p:cNvPicPr>
          <p:nvPr/>
        </p:nvPicPr>
        <p:blipFill>
          <a:blip r:embed="rId3"/>
          <a:stretch>
            <a:fillRect/>
          </a:stretch>
        </p:blipFill>
        <p:spPr>
          <a:xfrm>
            <a:off x="5835396" y="593263"/>
            <a:ext cx="3010662" cy="2434497"/>
          </a:xfrm>
          <a:prstGeom prst="rect">
            <a:avLst/>
          </a:prstGeom>
        </p:spPr>
      </p:pic>
      <p:pic>
        <p:nvPicPr>
          <p:cNvPr id="2" name="Image 0" descr="https://assets.mindshow.fun/themes/green_chip_20220921/content_header.sv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42254" y="4139089"/>
            <a:ext cx="2996946" cy="221649"/>
          </a:xfrm>
          <a:prstGeom prst="rect">
            <a:avLst/>
          </a:prstGeom>
        </p:spPr>
      </p:pic>
    </p:spTree>
    <p:extLst>
      <p:ext uri="{BB962C8B-B14F-4D97-AF65-F5344CB8AC3E}">
        <p14:creationId xmlns:p14="http://schemas.microsoft.com/office/powerpoint/2010/main" val="2514140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p:nvPr/>
        </p:nvSpPr>
        <p:spPr>
          <a:xfrm>
            <a:off x="2871788" y="1719263"/>
            <a:ext cx="3395663" cy="690563"/>
          </a:xfrm>
          <a:prstGeom prst="rect">
            <a:avLst/>
          </a:prstGeom>
          <a:noFill/>
          <a:ln/>
        </p:spPr>
        <p:txBody>
          <a:bodyPr wrap="square" rtlCol="0" anchor="t"/>
          <a:lstStyle/>
          <a:p>
            <a:pPr algn="ctr"/>
            <a:r>
              <a:rPr lang="en-US" sz="3000" b="1" dirty="0">
                <a:solidFill>
                  <a:srgbClr val="00FF47"/>
                </a:solidFill>
                <a:latin typeface="Noto Sans SC" pitchFamily="34" charset="0"/>
                <a:ea typeface="Noto Sans SC" pitchFamily="34" charset="-122"/>
                <a:cs typeface="Noto Sans SC" pitchFamily="34" charset="-120"/>
              </a:rPr>
              <a:t>THE END</a:t>
            </a:r>
            <a:endParaRPr lang="en-US" sz="3000" dirty="0"/>
          </a:p>
        </p:txBody>
      </p:sp>
      <p:sp>
        <p:nvSpPr>
          <p:cNvPr id="3" name="Text 1"/>
          <p:cNvSpPr/>
          <p:nvPr/>
        </p:nvSpPr>
        <p:spPr>
          <a:xfrm>
            <a:off x="2871788" y="2395538"/>
            <a:ext cx="3395663" cy="1033463"/>
          </a:xfrm>
          <a:prstGeom prst="rect">
            <a:avLst/>
          </a:prstGeom>
          <a:noFill/>
          <a:ln/>
        </p:spPr>
        <p:txBody>
          <a:bodyPr wrap="square" rtlCol="0" anchor="t"/>
          <a:lstStyle/>
          <a:p>
            <a:pPr algn="ctr"/>
            <a:r>
              <a:rPr lang="en-US" sz="4500" b="1" dirty="0">
                <a:solidFill>
                  <a:srgbClr val="00FF47"/>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600" y="-82550"/>
            <a:ext cx="9144000" cy="5143500"/>
          </a:xfrm>
          <a:prstGeom prst="rect">
            <a:avLst/>
          </a:prstGeom>
        </p:spPr>
      </p:pic>
      <p:sp>
        <p:nvSpPr>
          <p:cNvPr id="3" name="Text 0"/>
          <p:cNvSpPr/>
          <p:nvPr/>
        </p:nvSpPr>
        <p:spPr>
          <a:xfrm>
            <a:off x="466725" y="376238"/>
            <a:ext cx="4086225" cy="552450"/>
          </a:xfrm>
          <a:prstGeom prst="rect">
            <a:avLst/>
          </a:prstGeom>
          <a:noFill/>
          <a:ln/>
        </p:spPr>
        <p:txBody>
          <a:bodyPr wrap="square" rtlCol="0" anchor="t"/>
          <a:lstStyle/>
          <a:p>
            <a:r>
              <a:rPr lang="en-US" sz="1900" b="1" dirty="0">
                <a:solidFill>
                  <a:srgbClr val="FFFFFF"/>
                </a:solidFill>
                <a:latin typeface="Noto Sans SC" pitchFamily="34" charset="0"/>
                <a:ea typeface="Noto Sans SC" pitchFamily="34" charset="-122"/>
                <a:cs typeface="Noto Sans SC" pitchFamily="34" charset="-120"/>
              </a:rPr>
              <a:t>Team numbers</a:t>
            </a:r>
            <a:endParaRPr lang="en-US" sz="1920" dirty="0"/>
          </a:p>
        </p:txBody>
      </p:sp>
      <p:sp>
        <p:nvSpPr>
          <p:cNvPr id="4" name="Text 1"/>
          <p:cNvSpPr/>
          <p:nvPr/>
        </p:nvSpPr>
        <p:spPr>
          <a:xfrm>
            <a:off x="552450" y="1676400"/>
            <a:ext cx="2952750" cy="3022600"/>
          </a:xfrm>
          <a:prstGeom prst="rect">
            <a:avLst/>
          </a:prstGeom>
          <a:noFill/>
          <a:ln/>
        </p:spPr>
        <p:txBody>
          <a:bodyPr wrap="square" rtlCol="0" anchor="t"/>
          <a:lstStyle/>
          <a:p>
            <a:pPr algn="l">
              <a:lnSpc>
                <a:spcPts val="1920"/>
              </a:lnSpc>
            </a:pPr>
            <a:r>
              <a:rPr lang="en-US" sz="1300" dirty="0">
                <a:solidFill>
                  <a:srgbClr val="FFFFFF"/>
                </a:solidFill>
              </a:rPr>
              <a:t>Jinyang Chen  </a:t>
            </a:r>
            <a:r>
              <a:rPr lang="en-US" sz="1300" dirty="0">
                <a:solidFill>
                  <a:srgbClr val="FFFFFF"/>
                </a:solidFill>
                <a:hlinkClick r:id="rId5"/>
              </a:rPr>
              <a:t>19jc66@queensu.ca</a:t>
            </a:r>
            <a:endParaRPr lang="en-US" sz="1300" dirty="0">
              <a:solidFill>
                <a:srgbClr val="FFFFFF"/>
              </a:solidFill>
            </a:endParaRPr>
          </a:p>
          <a:p>
            <a:pPr marL="0" marR="0" lvl="0" indent="0" algn="l" defTabSz="914400" rtl="0" eaLnBrk="1" fontAlgn="auto" latinLnBrk="0" hangingPunct="1">
              <a:lnSpc>
                <a:spcPts val="1920"/>
              </a:lnSpc>
              <a:spcBef>
                <a:spcPts val="0"/>
              </a:spcBef>
              <a:spcAft>
                <a:spcPts val="0"/>
              </a:spcAft>
              <a:buClrTx/>
              <a:buSzTx/>
              <a:buFontTx/>
              <a:buNone/>
              <a:tabLst/>
              <a:defRPr/>
            </a:pPr>
            <a:r>
              <a:rPr lang="en-US" sz="1300" dirty="0">
                <a:solidFill>
                  <a:srgbClr val="FFFFFF"/>
                </a:solidFill>
              </a:rPr>
              <a:t>（</a:t>
            </a:r>
            <a:r>
              <a:rPr lang="en-US" sz="1300" dirty="0" err="1">
                <a:solidFill>
                  <a:srgbClr val="FFFFFF"/>
                </a:solidFill>
              </a:rPr>
              <a:t>Seader</a:t>
            </a:r>
            <a:r>
              <a:rPr lang="en-US" sz="1300" dirty="0">
                <a:solidFill>
                  <a:srgbClr val="FFFFFF"/>
                </a:solidFill>
              </a:rPr>
              <a:t>/</a:t>
            </a:r>
            <a:r>
              <a:rPr lang="en-US" sz="1200" dirty="0">
                <a:solidFill>
                  <a:srgbClr val="FFFFFF"/>
                </a:solidFill>
                <a:latin typeface="Calibri" panose="020F0502020204030204"/>
                <a:ea typeface="等线" panose="02010600030101010101" pitchFamily="2" charset="-122"/>
              </a:rPr>
              <a:t>R</a:t>
            </a:r>
            <a:r>
              <a:rPr kumimoji="0" lang="en-US" altLang="zh-CN" sz="1200" b="0" i="0" u="none" strike="noStrike" kern="1200" cap="none" spc="0" normalizeH="0" baseline="0" noProof="0" dirty="0" err="1">
                <a:ln>
                  <a:noFill/>
                </a:ln>
                <a:solidFill>
                  <a:srgbClr val="FFFFFF"/>
                </a:solidFill>
                <a:effectLst/>
                <a:uLnTx/>
                <a:uFillTx/>
                <a:latin typeface="Calibri" panose="020F0502020204030204"/>
                <a:ea typeface="等线" panose="02010600030101010101" pitchFamily="2" charset="-122"/>
                <a:cs typeface="+mn-cs"/>
              </a:rPr>
              <a:t>eporter</a:t>
            </a:r>
            <a:r>
              <a:rPr lang="en-US" sz="1300" dirty="0">
                <a:solidFill>
                  <a:srgbClr val="FFFFFF"/>
                </a:solidFill>
              </a:rPr>
              <a:t>）</a:t>
            </a:r>
          </a:p>
          <a:p>
            <a:pPr marL="0" marR="0" lvl="0" indent="0" algn="l" defTabSz="914400" rtl="0" eaLnBrk="1" fontAlgn="auto" latinLnBrk="0" hangingPunct="1">
              <a:lnSpc>
                <a:spcPts val="1920"/>
              </a:lnSpc>
              <a:spcBef>
                <a:spcPts val="0"/>
              </a:spcBef>
              <a:spcAft>
                <a:spcPts val="0"/>
              </a:spcAft>
              <a:buClrTx/>
              <a:buSzTx/>
              <a:buFontTx/>
              <a:buNone/>
              <a:tabLst/>
              <a:defRPr/>
            </a:pPr>
            <a:r>
              <a:rPr kumimoji="0" lang="nn-NO" altLang="zh-CN" sz="1300" b="0" i="0" u="none" strike="noStrike" kern="1200" cap="none" spc="0" normalizeH="0" baseline="0" noProof="0" dirty="0">
                <a:ln>
                  <a:noFill/>
                </a:ln>
                <a:solidFill>
                  <a:srgbClr val="FFFFFF"/>
                </a:solidFill>
                <a:effectLst/>
                <a:uLnTx/>
                <a:uFillTx/>
                <a:latin typeface="Calibri" panose="020F0502020204030204"/>
                <a:ea typeface="+mn-ea"/>
                <a:cs typeface="+mn-cs"/>
              </a:rPr>
              <a:t>Rundong Yu  </a:t>
            </a:r>
            <a:r>
              <a:rPr kumimoji="0" lang="nn-NO" altLang="zh-CN" sz="1300" b="0" i="0" u="none" strike="noStrike" kern="1200" cap="none" spc="0" normalizeH="0" baseline="0" noProof="0" dirty="0">
                <a:ln>
                  <a:noFill/>
                </a:ln>
                <a:solidFill>
                  <a:srgbClr val="FFFFFF"/>
                </a:solidFill>
                <a:effectLst/>
                <a:uLnTx/>
                <a:uFillTx/>
                <a:latin typeface="Calibri" panose="020F0502020204030204"/>
                <a:ea typeface="+mn-ea"/>
                <a:cs typeface="+mn-cs"/>
                <a:hlinkClick r:id="rId6"/>
              </a:rPr>
              <a:t>18ry16@queensu.ca</a:t>
            </a:r>
            <a:br>
              <a:rPr lang="nn-NO" dirty="0"/>
            </a:br>
            <a:r>
              <a:rPr lang="nn-NO" sz="1300" dirty="0">
                <a:solidFill>
                  <a:srgbClr val="FFFFFF"/>
                </a:solidFill>
              </a:rPr>
              <a:t>S</a:t>
            </a:r>
            <a:r>
              <a:rPr lang="nn-NO" altLang="zh-CN" sz="1300" dirty="0">
                <a:solidFill>
                  <a:srgbClr val="FFFFFF"/>
                </a:solidFill>
              </a:rPr>
              <a:t>peaker/</a:t>
            </a:r>
            <a:r>
              <a:rPr lang="en-US" altLang="zh-CN" sz="1200" dirty="0">
                <a:solidFill>
                  <a:srgbClr val="FFFFFF"/>
                </a:solidFill>
                <a:latin typeface="Calibri" panose="020F0502020204030204"/>
                <a:ea typeface="等线" panose="02010600030101010101" pitchFamily="2" charset="-122"/>
              </a:rPr>
              <a:t>ppt</a:t>
            </a:r>
          </a:p>
          <a:p>
            <a:pPr marL="0" marR="0" lvl="0" indent="0" algn="l" defTabSz="914400" rtl="0" eaLnBrk="1" fontAlgn="auto" latinLnBrk="0" hangingPunct="1">
              <a:lnSpc>
                <a:spcPts val="1920"/>
              </a:lnSpc>
              <a:spcBef>
                <a:spcPts val="0"/>
              </a:spcBef>
              <a:spcAft>
                <a:spcPts val="0"/>
              </a:spcAft>
              <a:buClrTx/>
              <a:buSzTx/>
              <a:buFontTx/>
              <a:buNone/>
              <a:tabLst/>
              <a:defRPr/>
            </a:pPr>
            <a:r>
              <a:rPr kumimoji="0" lang="en-US" altLang="zh-CN" sz="1200" b="0" i="0" u="none" strike="noStrike" kern="1200" cap="none" spc="0" normalizeH="0" baseline="0" noProof="0" dirty="0" err="1">
                <a:ln>
                  <a:noFill/>
                </a:ln>
                <a:solidFill>
                  <a:srgbClr val="FFFFFF"/>
                </a:solidFill>
                <a:effectLst/>
                <a:uLnTx/>
                <a:uFillTx/>
                <a:latin typeface="Calibri" panose="020F0502020204030204"/>
                <a:ea typeface="等线" panose="02010600030101010101" pitchFamily="2" charset="-122"/>
                <a:cs typeface="+mn-cs"/>
              </a:rPr>
              <a:t>Chiyu</a:t>
            </a:r>
            <a:r>
              <a:rPr kumimoji="0" lang="en-US" altLang="zh-CN" sz="1200" b="0" i="0" u="none" strike="noStrike" kern="1200" cap="none" spc="0" normalizeH="0" baseline="0" noProof="0" dirty="0">
                <a:ln>
                  <a:noFill/>
                </a:ln>
                <a:solidFill>
                  <a:srgbClr val="FFFFFF"/>
                </a:solidFill>
                <a:effectLst/>
                <a:uLnTx/>
                <a:uFillTx/>
                <a:latin typeface="Calibri" panose="020F0502020204030204"/>
                <a:ea typeface="等线" panose="02010600030101010101" pitchFamily="2" charset="-122"/>
                <a:cs typeface="+mn-cs"/>
              </a:rPr>
              <a:t> Wang  </a:t>
            </a:r>
            <a:r>
              <a:rPr kumimoji="0" lang="en-US" altLang="zh-CN" sz="1200" b="0" i="0" u="none" strike="noStrike" kern="1200" cap="none" spc="0" normalizeH="0" baseline="0" noProof="0" dirty="0">
                <a:ln>
                  <a:noFill/>
                </a:ln>
                <a:solidFill>
                  <a:srgbClr val="FFFFFF"/>
                </a:solidFill>
                <a:effectLst/>
                <a:uLnTx/>
                <a:uFillTx/>
                <a:latin typeface="Calibri" panose="020F0502020204030204"/>
                <a:ea typeface="等线" panose="02010600030101010101" pitchFamily="2" charset="-122"/>
                <a:cs typeface="+mn-cs"/>
                <a:hlinkClick r:id="rId7"/>
              </a:rPr>
              <a:t>19cw33@queensu.ca</a:t>
            </a:r>
            <a:endParaRPr kumimoji="0" lang="en-US" altLang="zh-CN" sz="1200" b="0" i="0" u="none" strike="noStrike" kern="1200" cap="none" spc="0" normalizeH="0" baseline="0" noProof="0" dirty="0">
              <a:ln>
                <a:noFill/>
              </a:ln>
              <a:solidFill>
                <a:srgbClr val="FFFFFF"/>
              </a:solidFill>
              <a:effectLst/>
              <a:uLnTx/>
              <a:uFillTx/>
              <a:latin typeface="Calibri" panose="020F0502020204030204"/>
              <a:ea typeface="等线" panose="02010600030101010101" pitchFamily="2" charset="-122"/>
              <a:cs typeface="+mn-cs"/>
            </a:endParaRPr>
          </a:p>
          <a:p>
            <a:pPr marL="0" marR="0" lvl="0" indent="0" algn="l" defTabSz="914400" rtl="0" eaLnBrk="1" fontAlgn="auto" latinLnBrk="0" hangingPunct="1">
              <a:lnSpc>
                <a:spcPts val="192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FFFFFF"/>
                </a:solidFill>
                <a:effectLst/>
                <a:uLnTx/>
                <a:uFillTx/>
                <a:latin typeface="Calibri" panose="020F0502020204030204"/>
                <a:ea typeface="等线" panose="02010600030101010101" pitchFamily="2" charset="-122"/>
                <a:cs typeface="+mn-cs"/>
              </a:rPr>
              <a:t>Reporter</a:t>
            </a:r>
            <a:endParaRPr lang="nn-NO" sz="1300" dirty="0">
              <a:solidFill>
                <a:srgbClr val="FFFFFF"/>
              </a:solidFill>
            </a:endParaRPr>
          </a:p>
          <a:p>
            <a:pPr algn="l">
              <a:lnSpc>
                <a:spcPts val="1920"/>
              </a:lnSpc>
            </a:pPr>
            <a:r>
              <a:rPr lang="en-US" sz="1300" dirty="0" err="1">
                <a:solidFill>
                  <a:srgbClr val="FFFFFF"/>
                </a:solidFill>
              </a:rPr>
              <a:t>Gaoyuan</a:t>
            </a:r>
            <a:r>
              <a:rPr lang="en-US" sz="1300" dirty="0">
                <a:solidFill>
                  <a:srgbClr val="FFFFFF"/>
                </a:solidFill>
              </a:rPr>
              <a:t> </a:t>
            </a:r>
            <a:r>
              <a:rPr lang="en-US" sz="1300" dirty="0">
                <a:solidFill>
                  <a:srgbClr val="FFFFFF"/>
                </a:solidFill>
                <a:hlinkClick r:id="rId8"/>
              </a:rPr>
              <a:t>Bao19gb20@queensu.ca</a:t>
            </a:r>
            <a:endParaRPr lang="en-US" sz="1300" dirty="0">
              <a:solidFill>
                <a:srgbClr val="FFFFFF"/>
              </a:solidFill>
            </a:endParaRPr>
          </a:p>
          <a:p>
            <a:pPr marL="0" marR="0" lvl="0" indent="0" algn="l" defTabSz="914400" rtl="0" eaLnBrk="1" fontAlgn="auto" latinLnBrk="0" hangingPunct="1">
              <a:lnSpc>
                <a:spcPts val="1920"/>
              </a:lnSpc>
              <a:spcBef>
                <a:spcPts val="0"/>
              </a:spcBef>
              <a:spcAft>
                <a:spcPts val="0"/>
              </a:spcAft>
              <a:buClrTx/>
              <a:buSzTx/>
              <a:buFontTx/>
              <a:buNone/>
              <a:tabLst/>
              <a:defRPr/>
            </a:pPr>
            <a:r>
              <a:rPr lang="en-US" altLang="zh-CN" sz="1300" dirty="0">
                <a:solidFill>
                  <a:srgbClr val="FFFFFF"/>
                </a:solidFill>
              </a:rPr>
              <a:t>Speaker/</a:t>
            </a:r>
            <a:r>
              <a:rPr kumimoji="0" lang="en-US" altLang="zh-CN" sz="1200" b="0" i="0" u="none" strike="noStrike" kern="1200" cap="none" spc="0" normalizeH="0" baseline="0" noProof="0" dirty="0">
                <a:ln>
                  <a:noFill/>
                </a:ln>
                <a:solidFill>
                  <a:srgbClr val="FFFFFF"/>
                </a:solidFill>
                <a:effectLst/>
                <a:uLnTx/>
                <a:uFillTx/>
                <a:latin typeface="Calibri" panose="020F0502020204030204"/>
                <a:ea typeface="等线" panose="02010600030101010101" pitchFamily="2" charset="-122"/>
                <a:cs typeface="+mn-cs"/>
              </a:rPr>
              <a:t>reporter</a:t>
            </a:r>
            <a:endParaRPr lang="en-US" sz="1300" dirty="0">
              <a:solidFill>
                <a:srgbClr val="FFFFFF"/>
              </a:solidFill>
            </a:endParaRPr>
          </a:p>
          <a:p>
            <a:pPr algn="l">
              <a:lnSpc>
                <a:spcPts val="1920"/>
              </a:lnSpc>
            </a:pPr>
            <a:endParaRPr lang="en-US" altLang="zh-CN" sz="1200"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1581150" y="366713"/>
            <a:ext cx="3586163" cy="828675"/>
          </a:xfrm>
          <a:prstGeom prst="rect">
            <a:avLst/>
          </a:prstGeom>
          <a:noFill/>
          <a:ln/>
        </p:spPr>
        <p:txBody>
          <a:bodyPr wrap="square" rtlCol="0" anchor="ctr"/>
          <a:lstStyle/>
          <a:p>
            <a:r>
              <a:rPr lang="en-US" sz="3600" b="1" dirty="0">
                <a:solidFill>
                  <a:srgbClr val="00FF47"/>
                </a:solidFill>
                <a:latin typeface="Noto Sans SC" pitchFamily="34" charset="0"/>
                <a:ea typeface="Noto Sans SC" pitchFamily="34" charset="-122"/>
                <a:cs typeface="Noto Sans SC" pitchFamily="34" charset="-120"/>
              </a:rPr>
              <a:t>CONTENT</a:t>
            </a:r>
            <a:endParaRPr lang="en-US" sz="3600" dirty="0"/>
          </a:p>
        </p:txBody>
      </p:sp>
      <p:sp>
        <p:nvSpPr>
          <p:cNvPr id="5" name="Text 3"/>
          <p:cNvSpPr/>
          <p:nvPr/>
        </p:nvSpPr>
        <p:spPr>
          <a:xfrm>
            <a:off x="1782763" y="1257299"/>
            <a:ext cx="6286500" cy="457200"/>
          </a:xfrm>
          <a:prstGeom prst="rect">
            <a:avLst/>
          </a:prstGeom>
          <a:noFill/>
          <a:ln/>
        </p:spPr>
        <p:txBody>
          <a:bodyPr wrap="square" rtlCol="0" anchor="ctr"/>
          <a:lstStyle/>
          <a:p>
            <a:pPr marL="342900" indent="-342900" algn="l">
              <a:lnSpc>
                <a:spcPts val="2160"/>
              </a:lnSpc>
              <a:buSzPct val="100000"/>
              <a:buChar char="•"/>
            </a:pPr>
            <a:r>
              <a:rPr lang="en-US" sz="1400" b="0" dirty="0">
                <a:solidFill>
                  <a:srgbClr val="FFFFFF"/>
                </a:solidFill>
                <a:latin typeface="Noto Sans SC" pitchFamily="34" charset="0"/>
                <a:ea typeface="Noto Sans SC" pitchFamily="34" charset="-122"/>
                <a:cs typeface="Noto Sans SC" pitchFamily="34" charset="-120"/>
              </a:rPr>
              <a:t>Introduction</a:t>
            </a:r>
            <a:endParaRPr lang="en-US" sz="1440" dirty="0"/>
          </a:p>
        </p:txBody>
      </p:sp>
      <p:sp>
        <p:nvSpPr>
          <p:cNvPr id="6" name="Text 4"/>
          <p:cNvSpPr/>
          <p:nvPr/>
        </p:nvSpPr>
        <p:spPr>
          <a:xfrm>
            <a:off x="1782763" y="1854399"/>
            <a:ext cx="6286500" cy="457200"/>
          </a:xfrm>
          <a:prstGeom prst="rect">
            <a:avLst/>
          </a:prstGeom>
          <a:noFill/>
          <a:ln/>
        </p:spPr>
        <p:txBody>
          <a:bodyPr wrap="square" rtlCol="0" anchor="ctr"/>
          <a:lstStyle/>
          <a:p>
            <a:pPr marL="342900" indent="-342900" algn="l">
              <a:lnSpc>
                <a:spcPts val="2160"/>
              </a:lnSpc>
              <a:buSzPct val="100000"/>
              <a:buChar char="•"/>
            </a:pPr>
            <a:r>
              <a:rPr lang="en-US" sz="1400" b="0" dirty="0">
                <a:solidFill>
                  <a:srgbClr val="FFFFFF"/>
                </a:solidFill>
                <a:latin typeface="Noto Sans SC" pitchFamily="34" charset="0"/>
                <a:ea typeface="Noto Sans SC" pitchFamily="34" charset="-122"/>
                <a:cs typeface="Noto Sans SC" pitchFamily="34" charset="-120"/>
              </a:rPr>
              <a:t>Value and Benefits</a:t>
            </a:r>
            <a:endParaRPr lang="en-US" sz="1440" dirty="0"/>
          </a:p>
        </p:txBody>
      </p:sp>
      <p:sp>
        <p:nvSpPr>
          <p:cNvPr id="7" name="Text 5"/>
          <p:cNvSpPr/>
          <p:nvPr/>
        </p:nvSpPr>
        <p:spPr>
          <a:xfrm>
            <a:off x="1814513" y="2445548"/>
            <a:ext cx="6286500" cy="457200"/>
          </a:xfrm>
          <a:prstGeom prst="rect">
            <a:avLst/>
          </a:prstGeom>
          <a:noFill/>
          <a:ln/>
        </p:spPr>
        <p:txBody>
          <a:bodyPr wrap="square" rtlCol="0" anchor="ctr"/>
          <a:lstStyle/>
          <a:p>
            <a:pPr marL="342900" indent="-342900" algn="l">
              <a:lnSpc>
                <a:spcPts val="2160"/>
              </a:lnSpc>
              <a:buSzPct val="100000"/>
              <a:buChar char="•"/>
            </a:pPr>
            <a:r>
              <a:rPr lang="en-US" sz="1400" b="0" dirty="0">
                <a:solidFill>
                  <a:srgbClr val="FFFFFF"/>
                </a:solidFill>
                <a:latin typeface="Noto Sans SC" pitchFamily="34" charset="0"/>
                <a:ea typeface="Noto Sans SC" pitchFamily="34" charset="-122"/>
                <a:cs typeface="Noto Sans SC" pitchFamily="34" charset="-120"/>
              </a:rPr>
              <a:t>Disadvantages</a:t>
            </a:r>
            <a:endParaRPr lang="en-US" sz="1440" dirty="0"/>
          </a:p>
        </p:txBody>
      </p:sp>
      <p:sp>
        <p:nvSpPr>
          <p:cNvPr id="8" name="Text 6"/>
          <p:cNvSpPr/>
          <p:nvPr/>
        </p:nvSpPr>
        <p:spPr>
          <a:xfrm>
            <a:off x="1814513" y="3036697"/>
            <a:ext cx="6286500" cy="457200"/>
          </a:xfrm>
          <a:prstGeom prst="rect">
            <a:avLst/>
          </a:prstGeom>
          <a:noFill/>
          <a:ln/>
        </p:spPr>
        <p:txBody>
          <a:bodyPr wrap="square" rtlCol="0" anchor="ctr"/>
          <a:lstStyle/>
          <a:p>
            <a:pPr marL="342900" indent="-342900" algn="l">
              <a:lnSpc>
                <a:spcPts val="2160"/>
              </a:lnSpc>
              <a:buSzPct val="100000"/>
              <a:buChar char="•"/>
            </a:pPr>
            <a:r>
              <a:rPr lang="en-US" sz="1400" b="0" dirty="0">
                <a:solidFill>
                  <a:srgbClr val="FFFFFF"/>
                </a:solidFill>
                <a:latin typeface="Noto Sans SC" pitchFamily="34" charset="0"/>
                <a:ea typeface="Noto Sans SC" pitchFamily="34" charset="-122"/>
                <a:cs typeface="Noto Sans SC" pitchFamily="34" charset="-120"/>
              </a:rPr>
              <a:t>Approach 1: Integrated Lightning Network Implementation: </a:t>
            </a:r>
            <a:r>
              <a:rPr lang="en-US" sz="1400" dirty="0" err="1">
                <a:solidFill>
                  <a:srgbClr val="FFFFFF"/>
                </a:solidFill>
                <a:latin typeface="Noto Sans SC" pitchFamily="34" charset="0"/>
                <a:ea typeface="Noto Sans SC" pitchFamily="34" charset="-122"/>
                <a:cs typeface="Noto Sans SC" pitchFamily="34" charset="-120"/>
              </a:rPr>
              <a:t>T</a:t>
            </a:r>
            <a:r>
              <a:rPr lang="en-US" sz="1400" b="0" dirty="0" err="1">
                <a:solidFill>
                  <a:srgbClr val="FFFFFF"/>
                </a:solidFill>
                <a:latin typeface="Noto Sans SC" pitchFamily="34" charset="0"/>
                <a:ea typeface="Noto Sans SC" pitchFamily="34" charset="-122"/>
                <a:cs typeface="Noto Sans SC" pitchFamily="34" charset="-120"/>
              </a:rPr>
              <a:t>ranscation</a:t>
            </a:r>
            <a:endParaRPr lang="en-US" sz="1440" dirty="0"/>
          </a:p>
        </p:txBody>
      </p:sp>
      <p:sp>
        <p:nvSpPr>
          <p:cNvPr id="9" name="Text 7"/>
          <p:cNvSpPr/>
          <p:nvPr/>
        </p:nvSpPr>
        <p:spPr>
          <a:xfrm>
            <a:off x="1814513" y="3657601"/>
            <a:ext cx="6286500" cy="457200"/>
          </a:xfrm>
          <a:prstGeom prst="rect">
            <a:avLst/>
          </a:prstGeom>
          <a:noFill/>
          <a:ln/>
        </p:spPr>
        <p:txBody>
          <a:bodyPr wrap="square" rtlCol="0" anchor="ctr"/>
          <a:lstStyle/>
          <a:p>
            <a:pPr marL="342900" indent="-342900" algn="l">
              <a:lnSpc>
                <a:spcPts val="2160"/>
              </a:lnSpc>
              <a:buSzPct val="100000"/>
              <a:buChar char="•"/>
            </a:pPr>
            <a:r>
              <a:rPr lang="en-US" sz="1400" b="0" dirty="0">
                <a:solidFill>
                  <a:srgbClr val="FFFFFF"/>
                </a:solidFill>
                <a:latin typeface="Noto Sans SC" pitchFamily="34" charset="0"/>
                <a:ea typeface="Noto Sans SC" pitchFamily="34" charset="-122"/>
                <a:cs typeface="Noto Sans SC" pitchFamily="34" charset="-120"/>
              </a:rPr>
              <a:t>Approach 2: External Lightning Network Wallet Integration : Mining </a:t>
            </a:r>
            <a:endParaRPr lang="en-US" sz="144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1866900" y="1800225"/>
            <a:ext cx="1419225" cy="1214438"/>
          </a:xfrm>
          <a:prstGeom prst="rect">
            <a:avLst/>
          </a:prstGeom>
          <a:noFill/>
          <a:ln/>
        </p:spPr>
        <p:txBody>
          <a:bodyPr wrap="square" rtlCol="0" anchor="t"/>
          <a:lstStyle/>
          <a:p>
            <a:r>
              <a:rPr lang="en-US" sz="5400" b="1" dirty="0">
                <a:solidFill>
                  <a:srgbClr val="00FF47"/>
                </a:solidFill>
                <a:latin typeface="Noto Sans SC" pitchFamily="34" charset="0"/>
                <a:ea typeface="Noto Sans SC" pitchFamily="34" charset="-122"/>
                <a:cs typeface="Noto Sans SC" pitchFamily="34" charset="-120"/>
              </a:rPr>
              <a:t>02</a:t>
            </a:r>
            <a:endParaRPr lang="en-US" sz="5400" dirty="0"/>
          </a:p>
        </p:txBody>
      </p:sp>
      <p:sp>
        <p:nvSpPr>
          <p:cNvPr id="3" name="Text 1"/>
          <p:cNvSpPr/>
          <p:nvPr/>
        </p:nvSpPr>
        <p:spPr>
          <a:xfrm>
            <a:off x="3724275" y="1628775"/>
            <a:ext cx="4887278" cy="1676400"/>
          </a:xfrm>
          <a:prstGeom prst="rect">
            <a:avLst/>
          </a:prstGeom>
          <a:noFill/>
          <a:ln/>
        </p:spPr>
        <p:txBody>
          <a:bodyPr wrap="square" rtlCol="0" anchor="ctr"/>
          <a:lstStyle/>
          <a:p>
            <a:r>
              <a:rPr lang="en-US" sz="3800" b="1" dirty="0">
                <a:solidFill>
                  <a:srgbClr val="FFFFFF"/>
                </a:solidFill>
                <a:latin typeface="Noto Sans SC" pitchFamily="34" charset="0"/>
                <a:ea typeface="Noto Sans SC" pitchFamily="34" charset="-122"/>
                <a:cs typeface="Noto Sans SC" pitchFamily="34" charset="-120"/>
              </a:rPr>
              <a:t>Introduction</a:t>
            </a:r>
            <a:endParaRPr lang="en-US" sz="384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a:ln/>
        </p:spPr>
        <p:txBody>
          <a:bodyPr wrap="square" rtlCol="0" anchor="ctr"/>
          <a:lstStyle/>
          <a:p>
            <a:r>
              <a:rPr lang="en-US" sz="2400" b="1" dirty="0">
                <a:solidFill>
                  <a:srgbClr val="072937"/>
                </a:solidFill>
                <a:latin typeface="Noto Sans SC" pitchFamily="34" charset="0"/>
                <a:ea typeface="Noto Sans SC" pitchFamily="34" charset="-122"/>
                <a:cs typeface="Noto Sans SC" pitchFamily="34" charset="-120"/>
              </a:rPr>
              <a:t>Introduction</a:t>
            </a:r>
            <a:endParaRPr lang="en-US" sz="2400" dirty="0"/>
          </a:p>
        </p:txBody>
      </p:sp>
      <p:sp>
        <p:nvSpPr>
          <p:cNvPr id="4" name="Text 1"/>
          <p:cNvSpPr/>
          <p:nvPr/>
        </p:nvSpPr>
        <p:spPr>
          <a:xfrm>
            <a:off x="714375" y="1304925"/>
            <a:ext cx="7715250" cy="3300413"/>
          </a:xfrm>
          <a:prstGeom prst="rect">
            <a:avLst/>
          </a:prstGeom>
          <a:noFill/>
          <a:ln/>
        </p:spPr>
        <p:txBody>
          <a:bodyPr wrap="square" rtlCol="0" anchor="t"/>
          <a:lstStyle/>
          <a:p>
            <a:pPr marL="342900" indent="-342900" algn="l">
              <a:lnSpc>
                <a:spcPts val="2016"/>
              </a:lnSpc>
              <a:buSzPct val="100000"/>
              <a:buChar char="•"/>
            </a:pPr>
            <a:r>
              <a:rPr lang="en-US" sz="1300" b="0" dirty="0">
                <a:solidFill>
                  <a:srgbClr val="FFFFFF"/>
                </a:solidFill>
                <a:latin typeface="Noto Sans SC" pitchFamily="34" charset="0"/>
                <a:ea typeface="Noto Sans SC" pitchFamily="34" charset="-122"/>
                <a:cs typeface="Noto Sans SC" pitchFamily="34" charset="-120"/>
              </a:rPr>
              <a:t>As a Bitcoin wallet designer, we are adding the Lightning Network design as an enhancement to my Bitcoin wallet framework could bring several benefits to my project. In this presentation, we will explain the value and benefits of adding the Lightning Network design, as well as the disadvantages of doing so. Furthermore, </a:t>
            </a:r>
            <a:r>
              <a:rPr lang="en-US" altLang="zh-CN" sz="1300" b="0" dirty="0">
                <a:solidFill>
                  <a:srgbClr val="FFFFFF"/>
                </a:solidFill>
                <a:latin typeface="Noto Sans SC" pitchFamily="34" charset="0"/>
                <a:ea typeface="Noto Sans SC" pitchFamily="34" charset="-122"/>
                <a:cs typeface="Noto Sans SC" pitchFamily="34" charset="-120"/>
              </a:rPr>
              <a:t>we</a:t>
            </a:r>
            <a:r>
              <a:rPr lang="en-US" sz="1300" b="0" dirty="0">
                <a:solidFill>
                  <a:srgbClr val="FFFFFF"/>
                </a:solidFill>
                <a:latin typeface="Noto Sans SC" pitchFamily="34" charset="0"/>
                <a:ea typeface="Noto Sans SC" pitchFamily="34" charset="-122"/>
                <a:cs typeface="Noto Sans SC" pitchFamily="34" charset="-120"/>
              </a:rPr>
              <a:t> will present two approaches to realize a </a:t>
            </a:r>
            <a:r>
              <a:rPr lang="en-US" altLang="zh-CN" sz="1300" dirty="0">
                <a:solidFill>
                  <a:srgbClr val="FFFFFF"/>
                </a:solidFill>
                <a:latin typeface="Noto Sans SC" pitchFamily="34" charset="0"/>
                <a:ea typeface="Noto Sans SC" pitchFamily="34" charset="-122"/>
                <a:cs typeface="Noto Sans SC" pitchFamily="34" charset="-120"/>
              </a:rPr>
              <a:t>new function with its </a:t>
            </a:r>
            <a:r>
              <a:rPr lang="en-US" altLang="zh-CN" sz="1300" b="0" dirty="0">
                <a:solidFill>
                  <a:srgbClr val="FFFFFF"/>
                </a:solidFill>
                <a:latin typeface="Noto Sans SC" pitchFamily="34" charset="0"/>
                <a:ea typeface="Noto Sans SC" pitchFamily="34" charset="-122"/>
                <a:cs typeface="Noto Sans SC" pitchFamily="34" charset="-120"/>
              </a:rPr>
              <a:t>stakeholders, clearly outline the advantages and disadvantages of each approach </a:t>
            </a:r>
            <a:endParaRPr lang="en-US" altLang="zh-CN" sz="1344" b="0" dirty="0">
              <a:solidFill>
                <a:srgbClr val="FFFFFF"/>
              </a:solidFill>
              <a:latin typeface="Noto Sans SC" pitchFamily="34" charset="0"/>
              <a:ea typeface="Noto Sans SC" pitchFamily="34" charset="-122"/>
              <a:cs typeface="Noto Sans SC" pitchFamily="34" charset="-120"/>
            </a:endParaRPr>
          </a:p>
          <a:p>
            <a:pPr marL="342900" indent="-342900" algn="l">
              <a:lnSpc>
                <a:spcPts val="2016"/>
              </a:lnSpc>
              <a:buSzPct val="100000"/>
              <a:buChar char="•"/>
            </a:pPr>
            <a:r>
              <a:rPr lang="en-US" altLang="zh-CN" sz="1300" b="0" dirty="0">
                <a:solidFill>
                  <a:srgbClr val="FFFFFF"/>
                </a:solidFill>
                <a:latin typeface="Noto Sans SC" pitchFamily="34" charset="0"/>
                <a:ea typeface="Noto Sans SC" pitchFamily="34" charset="-122"/>
                <a:cs typeface="Noto Sans SC" pitchFamily="34" charset="-120"/>
              </a:rPr>
              <a:t>In this report, we demonstrate that integrating Lightning Network support into the architecture of Bitcoin wallets will greatly enhance user experience. The Lightning Network, which enables quicker and less expensive transactions, is generally recognized as Bitcoin‘s Layer 2 scaling solution. Lightning transactions can be executed without having to log each transaction on the Bitcoin blockchain by establishing a network of payment channels between users. Users will benefit from quicker and less expensive transactions as a resul</a:t>
            </a:r>
            <a:r>
              <a:rPr lang="en-US" altLang="zh-CN" sz="1300" dirty="0">
                <a:solidFill>
                  <a:srgbClr val="FFFFFF"/>
                </a:solidFill>
                <a:latin typeface="Noto Sans SC" pitchFamily="34" charset="0"/>
                <a:ea typeface="Noto Sans SC" pitchFamily="34" charset="-122"/>
                <a:cs typeface="Noto Sans SC" pitchFamily="34" charset="-120"/>
              </a:rPr>
              <a:t>t</a:t>
            </a:r>
            <a:endParaRPr lang="en-US" altLang="zh-CN" sz="1300" b="0" dirty="0">
              <a:solidFill>
                <a:srgbClr val="FFFFFF"/>
              </a:solidFill>
              <a:latin typeface="Noto Sans SC" pitchFamily="34" charset="0"/>
              <a:ea typeface="Noto Sans SC" pitchFamily="34" charset="-122"/>
              <a:cs typeface="Noto Sans SC" pitchFamily="34" charset="-12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a:ln/>
        </p:spPr>
        <p:txBody>
          <a:bodyPr wrap="square" rtlCol="0" anchor="ctr"/>
          <a:lstStyle/>
          <a:p>
            <a:r>
              <a:rPr lang="en-US" sz="2400" b="1" dirty="0">
                <a:solidFill>
                  <a:srgbClr val="072937"/>
                </a:solidFill>
                <a:latin typeface="Noto Sans SC" pitchFamily="34" charset="0"/>
                <a:ea typeface="Noto Sans SC" pitchFamily="34" charset="-122"/>
                <a:cs typeface="Noto Sans SC" pitchFamily="34" charset="-120"/>
              </a:rPr>
              <a:t>SAAM analysis</a:t>
            </a:r>
            <a:endParaRPr lang="en-US" sz="2400" dirty="0"/>
          </a:p>
        </p:txBody>
      </p:sp>
      <p:sp>
        <p:nvSpPr>
          <p:cNvPr id="4" name="Text 1"/>
          <p:cNvSpPr/>
          <p:nvPr/>
        </p:nvSpPr>
        <p:spPr>
          <a:xfrm>
            <a:off x="714375" y="1304925"/>
            <a:ext cx="7715250" cy="3300413"/>
          </a:xfrm>
          <a:prstGeom prst="rect">
            <a:avLst/>
          </a:prstGeom>
          <a:noFill/>
          <a:ln/>
        </p:spPr>
        <p:txBody>
          <a:bodyPr wrap="square" rtlCol="0" anchor="t"/>
          <a:lstStyle/>
          <a:p>
            <a:pPr marL="342900" indent="-342900" algn="l">
              <a:lnSpc>
                <a:spcPts val="2016"/>
              </a:lnSpc>
              <a:buSzPct val="100000"/>
              <a:buChar char="•"/>
            </a:pPr>
            <a:r>
              <a:rPr lang="en-US" altLang="zh-CN" sz="1300" b="0" dirty="0">
                <a:solidFill>
                  <a:srgbClr val="FFFFFF"/>
                </a:solidFill>
                <a:latin typeface="Noto Sans SC" pitchFamily="34" charset="0"/>
                <a:ea typeface="Noto Sans SC" pitchFamily="34" charset="-122"/>
                <a:cs typeface="Noto Sans SC" pitchFamily="34" charset="-120"/>
              </a:rPr>
              <a:t>An SEI SAAM architectural analysis consists of:</a:t>
            </a:r>
          </a:p>
          <a:p>
            <a:pPr marL="342900" indent="-342900" algn="l">
              <a:lnSpc>
                <a:spcPts val="2016"/>
              </a:lnSpc>
              <a:buSzPct val="100000"/>
              <a:buChar char="•"/>
            </a:pPr>
            <a:r>
              <a:rPr lang="en-US" altLang="zh-CN" sz="1300" b="0" dirty="0">
                <a:solidFill>
                  <a:srgbClr val="FFFFFF"/>
                </a:solidFill>
                <a:latin typeface="Noto Sans SC" pitchFamily="34" charset="0"/>
                <a:ea typeface="Noto Sans SC" pitchFamily="34" charset="-122"/>
                <a:cs typeface="Noto Sans SC" pitchFamily="34" charset="-120"/>
              </a:rPr>
              <a:t>1. Identifying the major stakeholders of the proposed enhancement.</a:t>
            </a:r>
          </a:p>
          <a:p>
            <a:pPr marL="342900" indent="-342900" algn="l">
              <a:lnSpc>
                <a:spcPts val="2016"/>
              </a:lnSpc>
              <a:buSzPct val="100000"/>
              <a:buChar char="•"/>
            </a:pPr>
            <a:r>
              <a:rPr lang="en-US" altLang="zh-CN" sz="1300" b="0" dirty="0">
                <a:solidFill>
                  <a:srgbClr val="FFFFFF"/>
                </a:solidFill>
                <a:latin typeface="Noto Sans SC" pitchFamily="34" charset="0"/>
                <a:ea typeface="Noto Sans SC" pitchFamily="34" charset="-122"/>
                <a:cs typeface="Noto Sans SC" pitchFamily="34" charset="-120"/>
              </a:rPr>
              <a:t>2. Identifying, for each such stakeholder, the most important non-functional requirements (NFRs) regarding the enhancement.</a:t>
            </a:r>
          </a:p>
          <a:p>
            <a:pPr marL="342900" indent="-342900" algn="l">
              <a:lnSpc>
                <a:spcPts val="2016"/>
              </a:lnSpc>
              <a:buSzPct val="100000"/>
              <a:buChar char="•"/>
            </a:pPr>
            <a:r>
              <a:rPr lang="en-US" altLang="zh-CN" sz="1300" b="0" dirty="0">
                <a:solidFill>
                  <a:srgbClr val="FFFFFF"/>
                </a:solidFill>
                <a:latin typeface="Noto Sans SC" pitchFamily="34" charset="0"/>
                <a:ea typeface="Noto Sans SC" pitchFamily="34" charset="-122"/>
                <a:cs typeface="Noto Sans SC" pitchFamily="34" charset="-120"/>
              </a:rPr>
              <a:t>3. Evaluating for the suggested ways to realize your enhancement how it impact each identified NFR and stakeholder.</a:t>
            </a:r>
          </a:p>
          <a:p>
            <a:pPr marL="342900" indent="-342900" algn="l">
              <a:lnSpc>
                <a:spcPts val="2016"/>
              </a:lnSpc>
              <a:buSzPct val="100000"/>
              <a:buChar char="•"/>
            </a:pPr>
            <a:r>
              <a:rPr lang="en-US" altLang="zh-CN" sz="1300" b="0" dirty="0">
                <a:solidFill>
                  <a:srgbClr val="FFFFFF"/>
                </a:solidFill>
                <a:latin typeface="Noto Sans SC" pitchFamily="34" charset="0"/>
                <a:ea typeface="Noto Sans SC" pitchFamily="34" charset="-122"/>
                <a:cs typeface="Noto Sans SC" pitchFamily="34" charset="-120"/>
              </a:rPr>
              <a:t>4. Determining which way to realize the enhancement is the overall best one based on the analysis of the previous step.</a:t>
            </a:r>
          </a:p>
        </p:txBody>
      </p:sp>
    </p:spTree>
    <p:extLst>
      <p:ext uri="{BB962C8B-B14F-4D97-AF65-F5344CB8AC3E}">
        <p14:creationId xmlns:p14="http://schemas.microsoft.com/office/powerpoint/2010/main" val="184809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descr="表格&#10;&#10;描述已自动生成">
            <a:extLst>
              <a:ext uri="{FF2B5EF4-FFF2-40B4-BE49-F238E27FC236}">
                <a16:creationId xmlns:a16="http://schemas.microsoft.com/office/drawing/2014/main" id="{BCCA12F0-44B5-7229-B369-92A42A0FEC3B}"/>
              </a:ext>
            </a:extLst>
          </p:cNvPr>
          <p:cNvPicPr>
            <a:picLocks noChangeAspect="1"/>
          </p:cNvPicPr>
          <p:nvPr/>
        </p:nvPicPr>
        <p:blipFill>
          <a:blip r:embed="rId2"/>
          <a:stretch>
            <a:fillRect/>
          </a:stretch>
        </p:blipFill>
        <p:spPr>
          <a:xfrm>
            <a:off x="3582987" y="988453"/>
            <a:ext cx="5085525" cy="3164845"/>
          </a:xfrm>
          <a:prstGeom prst="rect">
            <a:avLst/>
          </a:prstGeom>
        </p:spPr>
      </p:pic>
    </p:spTree>
    <p:extLst>
      <p:ext uri="{BB962C8B-B14F-4D97-AF65-F5344CB8AC3E}">
        <p14:creationId xmlns:p14="http://schemas.microsoft.com/office/powerpoint/2010/main" val="1490792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1866900" y="1800225"/>
            <a:ext cx="1419225" cy="1214438"/>
          </a:xfrm>
          <a:prstGeom prst="rect">
            <a:avLst/>
          </a:prstGeom>
          <a:noFill/>
          <a:ln/>
        </p:spPr>
        <p:txBody>
          <a:bodyPr wrap="square" rtlCol="0" anchor="t"/>
          <a:lstStyle/>
          <a:p>
            <a:r>
              <a:rPr lang="en-US" sz="5400" b="1" dirty="0">
                <a:solidFill>
                  <a:srgbClr val="00FF47"/>
                </a:solidFill>
                <a:latin typeface="Noto Sans SC" pitchFamily="34" charset="0"/>
                <a:ea typeface="Noto Sans SC" pitchFamily="34" charset="-122"/>
                <a:cs typeface="Noto Sans SC" pitchFamily="34" charset="-120"/>
              </a:rPr>
              <a:t>03</a:t>
            </a:r>
            <a:endParaRPr lang="en-US" sz="5400" dirty="0"/>
          </a:p>
        </p:txBody>
      </p:sp>
      <p:sp>
        <p:nvSpPr>
          <p:cNvPr id="3" name="Text 1"/>
          <p:cNvSpPr/>
          <p:nvPr/>
        </p:nvSpPr>
        <p:spPr>
          <a:xfrm>
            <a:off x="3724275" y="1628775"/>
            <a:ext cx="4887278" cy="1676400"/>
          </a:xfrm>
          <a:prstGeom prst="rect">
            <a:avLst/>
          </a:prstGeom>
          <a:noFill/>
          <a:ln/>
        </p:spPr>
        <p:txBody>
          <a:bodyPr wrap="square" rtlCol="0" anchor="ctr"/>
          <a:lstStyle/>
          <a:p>
            <a:r>
              <a:rPr lang="en-US" sz="3700" b="1" dirty="0">
                <a:solidFill>
                  <a:srgbClr val="FFFFFF"/>
                </a:solidFill>
                <a:latin typeface="Noto Sans SC" pitchFamily="34" charset="0"/>
                <a:ea typeface="Noto Sans SC" pitchFamily="34" charset="-122"/>
                <a:cs typeface="Noto Sans SC" pitchFamily="34" charset="-120"/>
              </a:rPr>
              <a:t>Value and Benefits</a:t>
            </a:r>
            <a:endParaRPr lang="en-US" sz="3712"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1290</Words>
  <Application>Microsoft Office PowerPoint</Application>
  <PresentationFormat>全屏显示(16:9)</PresentationFormat>
  <Paragraphs>123</Paragraphs>
  <Slides>27</Slides>
  <Notes>23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Noto Sans SC</vt:lpstr>
      <vt:lpstr>PingFang SC</vt:lpstr>
      <vt:lpstr>等线</vt:lpstr>
      <vt:lpstr>Arial</vt:lpstr>
      <vt:lpstr>Calibri</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 322/326 Assignment3</dc:title>
  <dc:subject>Enhancement Proposal</dc:subject>
  <dc:creator>Ikun family</dc:creator>
  <cp:lastModifiedBy>Rundong YU</cp:lastModifiedBy>
  <cp:revision>13</cp:revision>
  <dcterms:created xsi:type="dcterms:W3CDTF">2023-04-12T09:14:55Z</dcterms:created>
  <dcterms:modified xsi:type="dcterms:W3CDTF">2023-04-13T03:34:46Z</dcterms:modified>
</cp:coreProperties>
</file>