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264" r:id="rId3"/>
    <p:sldId id="268" r:id="rId4"/>
    <p:sldId id="258" r:id="rId5"/>
    <p:sldId id="269" r:id="rId6"/>
    <p:sldId id="257" r:id="rId7"/>
    <p:sldId id="259" r:id="rId8"/>
    <p:sldId id="267" r:id="rId9"/>
    <p:sldId id="261" r:id="rId10"/>
    <p:sldId id="265" r:id="rId11"/>
    <p:sldId id="262" r:id="rId12"/>
    <p:sldId id="263" r:id="rId13"/>
    <p:sldId id="26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53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F8ACF-530B-2842-AEFF-A163A5B29B5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39B-419F-544A-A774-2203937274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7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39B-419F-544A-A774-2203937274D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49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31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1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4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9jc66@queensu.c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9cw33@queensu.ca" TargetMode="External"/><Relationship Id="rId5" Type="http://schemas.openxmlformats.org/officeDocument/2006/relationships/hyperlink" Target="mailto:19gb20@queensu.ca" TargetMode="External"/><Relationship Id="rId4" Type="http://schemas.openxmlformats.org/officeDocument/2006/relationships/hyperlink" Target="mailto:18ry16@queensu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0D48D-1DE6-25D3-DA14-1473F2BD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747"/>
          <a:stretch/>
        </p:blipFill>
        <p:spPr>
          <a:xfrm>
            <a:off x="21" y="0"/>
            <a:ext cx="12191979" cy="71628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82DEE9-5A13-B1CB-E12A-20FB13FF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255" y="2964873"/>
            <a:ext cx="5568501" cy="3646883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br>
              <a:rPr kumimoji="1" lang="en-US" altLang="zh-CN" sz="1500" dirty="0">
                <a:solidFill>
                  <a:srgbClr val="000000"/>
                </a:solidFill>
              </a:rPr>
            </a:br>
            <a:r>
              <a:rPr kumimoji="1" lang="en-US" altLang="zh-CN" b="1" dirty="0">
                <a:solidFill>
                  <a:srgbClr val="000000"/>
                </a:solidFill>
              </a:rPr>
              <a:t>Concrete</a:t>
            </a:r>
            <a:br>
              <a:rPr kumimoji="1" lang="en-US" altLang="zh-CN" b="1" dirty="0">
                <a:solidFill>
                  <a:srgbClr val="000000"/>
                </a:solidFill>
              </a:rPr>
            </a:br>
            <a:r>
              <a:rPr kumimoji="1" lang="en-US" altLang="zh-CN" b="1" dirty="0">
                <a:solidFill>
                  <a:srgbClr val="000000"/>
                </a:solidFill>
              </a:rPr>
              <a:t>Architecture of Bitcoin </a:t>
            </a:r>
            <a:endParaRPr kumimoji="1" lang="zh-CN" altLang="en-US" sz="1500" b="1" dirty="0">
              <a:solidFill>
                <a:srgbClr val="000000"/>
              </a:solidFill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14" y="4879575"/>
            <a:ext cx="3666783" cy="914494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zh-CN" sz="1400" dirty="0" err="1">
                <a:solidFill>
                  <a:srgbClr val="000000"/>
                </a:solidFill>
              </a:rPr>
              <a:t>Cisc</a:t>
            </a:r>
            <a:r>
              <a:rPr kumimoji="1" lang="en-US" altLang="zh-CN" sz="1400" dirty="0">
                <a:solidFill>
                  <a:srgbClr val="000000"/>
                </a:solidFill>
              </a:rPr>
              <a:t> 322 Group 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F1E91818-4272-4B0B-8E52-8B2AC882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D6AC72-07AA-4132-973B-3DA2B07436D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3/21/23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7176533-99B2-4566-81CE-2A2D54FF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ECE3F6-DF59-45FF-9C05-008495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2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4AC-8987-00F2-7D97-59BC5C92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51057"/>
          </a:xfrm>
        </p:spPr>
        <p:txBody>
          <a:bodyPr/>
          <a:lstStyle/>
          <a:p>
            <a:r>
              <a:rPr kumimoji="1" lang="en-US" altLang="zh-CN" dirty="0"/>
              <a:t>Use 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67DF98B7-9118-C038-DEDD-AD19E16B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14429" y="1944020"/>
            <a:ext cx="8746130" cy="39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9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506CC-62AB-3F2A-713F-F77D9262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23348"/>
          </a:xfrm>
        </p:spPr>
        <p:txBody>
          <a:bodyPr/>
          <a:lstStyle/>
          <a:p>
            <a:r>
              <a:rPr kumimoji="1" lang="en-US" altLang="zh-CN" dirty="0"/>
              <a:t>Use case 3</a:t>
            </a:r>
            <a:endParaRPr kumimoji="1"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8CE2CF5-6A10-DE40-6CDA-196AB25D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4" y="1288473"/>
            <a:ext cx="7981803" cy="4845627"/>
          </a:xfrm>
        </p:spPr>
      </p:pic>
    </p:spTree>
    <p:extLst>
      <p:ext uri="{BB962C8B-B14F-4D97-AF65-F5344CB8AC3E}">
        <p14:creationId xmlns:p14="http://schemas.microsoft.com/office/powerpoint/2010/main" val="89161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E506-3C9B-D90A-1E81-A3E7FB4B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449209"/>
            <a:ext cx="4474035" cy="2282702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1" lang="en" altLang="zh-CN" sz="3100" b="1" dirty="0"/>
              <a:t>Challenges </a:t>
            </a:r>
            <a:br>
              <a:rPr kumimoji="1" lang="en" altLang="zh-CN" sz="3100" b="1" dirty="0"/>
            </a:br>
            <a:r>
              <a:rPr kumimoji="1" lang="en" altLang="zh-CN" sz="3100" b="1" dirty="0"/>
              <a:t>&amp; </a:t>
            </a:r>
            <a:br>
              <a:rPr kumimoji="1" lang="en" altLang="zh-CN" sz="3100" b="1" dirty="0"/>
            </a:br>
            <a:r>
              <a:rPr kumimoji="1" lang="en" altLang="zh-CN" sz="3100" b="1" dirty="0"/>
              <a:t>Limitations</a:t>
            </a:r>
            <a:br>
              <a:rPr kumimoji="1" lang="en" altLang="zh-CN" sz="3100" dirty="0"/>
            </a:br>
            <a:endParaRPr kumimoji="1" lang="zh-CN" alt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93DE2-1FB1-4447-1B87-79EE59CB1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5" r="21375"/>
          <a:stretch/>
        </p:blipFill>
        <p:spPr>
          <a:xfrm>
            <a:off x="7123288" y="742379"/>
            <a:ext cx="4232965" cy="4232965"/>
          </a:xfrm>
          <a:custGeom>
            <a:avLst/>
            <a:gdLst/>
            <a:ahLst/>
            <a:cxnLst/>
            <a:rect l="l" t="t" r="r" b="b"/>
            <a:pathLst>
              <a:path w="5044440" h="5044440">
                <a:moveTo>
                  <a:pt x="2522220" y="0"/>
                </a:moveTo>
                <a:cubicBezTo>
                  <a:pt x="3915204" y="0"/>
                  <a:pt x="5044440" y="1129236"/>
                  <a:pt x="5044440" y="2522220"/>
                </a:cubicBezTo>
                <a:cubicBezTo>
                  <a:pt x="5044440" y="3915204"/>
                  <a:pt x="3915204" y="5044440"/>
                  <a:pt x="2522220" y="5044440"/>
                </a:cubicBezTo>
                <a:cubicBezTo>
                  <a:pt x="1129236" y="5044440"/>
                  <a:pt x="0" y="3915204"/>
                  <a:pt x="0" y="2522220"/>
                </a:cubicBezTo>
                <a:cubicBezTo>
                  <a:pt x="0" y="1129236"/>
                  <a:pt x="1129236" y="0"/>
                  <a:pt x="2522220" y="0"/>
                </a:cubicBezTo>
                <a:close/>
              </a:path>
            </a:pathLst>
          </a:custGeom>
          <a:noFill/>
          <a:effectLst>
            <a:outerShdw dist="165100" dir="19200000" algn="bl" rotWithShape="0">
              <a:schemeClr val="tx1"/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AD95C-BEDA-DD9D-C97C-2782364E52C6}"/>
              </a:ext>
            </a:extLst>
          </p:cNvPr>
          <p:cNvSpPr txBox="1"/>
          <p:nvPr/>
        </p:nvSpPr>
        <p:spPr>
          <a:xfrm>
            <a:off x="1122217" y="2551817"/>
            <a:ext cx="6428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" altLang="zh-CN" dirty="0"/>
              <a:t>Scalability issues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Limited transaction throughput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Layer 2 solutions like Lightning Network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Energy consumption and environmental concerns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Proof of Work mining requires significant energy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Regulatory and legal challenges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Government regulations and restrictions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Legal compliance and tax implications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Security risks and vulnerabilities</a:t>
            </a:r>
          </a:p>
          <a:p>
            <a:pPr marL="342900" indent="-342900">
              <a:buAutoNum type="arabicPeriod"/>
            </a:pPr>
            <a:r>
              <a:rPr kumimoji="1" lang="en" altLang="zh-CN" dirty="0"/>
              <a:t>Wallet security, potential hacks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48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574C7-3E49-B11D-FBED-CAE0B00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234" y="392339"/>
            <a:ext cx="5544666" cy="17684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73549C08-CBE1-5E67-DA27-93133B255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2" r="23059" b="-3"/>
          <a:stretch/>
        </p:blipFill>
        <p:spPr>
          <a:xfrm>
            <a:off x="1211836" y="1259164"/>
            <a:ext cx="3502777" cy="4339672"/>
          </a:xfrm>
          <a:prstGeom prst="rect">
            <a:avLst/>
          </a:prstGeom>
          <a:noFill/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B4822-DDC7-892F-1A76-D8B447047695}"/>
              </a:ext>
            </a:extLst>
          </p:cNvPr>
          <p:cNvSpPr txBox="1"/>
          <p:nvPr/>
        </p:nvSpPr>
        <p:spPr>
          <a:xfrm>
            <a:off x="5847234" y="2630079"/>
            <a:ext cx="5257838" cy="35040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</a:pP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A Bitcoin wallet's architecture is intended to provide users with secure and convenient access to their Bitcoin holdings while also ensuring the integrity and reliability of the underlying blockchain network. A Bitcoin wallet's architecture can vary depending on the specific implementation and the needs of the user base.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</a:pPr>
            <a:endParaRPr kumimoji="1"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FA8FDBA-EB48-42B6-9E70-A23B7F23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5EE56BC-C4A1-4B9B-8CB3-BC98153572F8}" type="datetime1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3/22/23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788F688-E30C-42FA-A62B-75B61004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935317D-5CC6-40E6-B64A-28C85817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581CE-77E6-2186-0275-1669651697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alphaModFix amt="80000"/>
          </a:blip>
          <a:srcRect t="1747"/>
          <a:stretch/>
        </p:blipFill>
        <p:spPr>
          <a:xfrm>
            <a:off x="20" y="308933"/>
            <a:ext cx="12191980" cy="685799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C5E119-7A03-C789-3250-7D65D2EA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102" y="2526356"/>
            <a:ext cx="8319795" cy="3140049"/>
          </a:xfrm>
        </p:spPr>
        <p:txBody>
          <a:bodyPr anchor="t">
            <a:normAutofit/>
          </a:bodyPr>
          <a:lstStyle/>
          <a:p>
            <a:r>
              <a:rPr kumimoji="1" lang="en-US" altLang="zh-CN" sz="8800" b="1" i="1" dirty="0">
                <a:solidFill>
                  <a:srgbClr val="000000"/>
                </a:solidFill>
              </a:rPr>
              <a:t>Thank you!</a:t>
            </a:r>
            <a:endParaRPr kumimoji="1" lang="zh-CN" altLang="en-US" sz="88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FFEE-3189-7682-7D25-75E609E1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6"/>
            <a:ext cx="10066373" cy="13255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Group Members intro</a:t>
            </a:r>
            <a:endParaRPr kumimoji="1"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CE02EB-1F56-27F3-C850-8C3EA3D7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75" r="21375"/>
          <a:stretch/>
        </p:blipFill>
        <p:spPr>
          <a:xfrm>
            <a:off x="917052" y="2233761"/>
            <a:ext cx="3782169" cy="3782169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9CA601-2785-419A-987C-0E3D22E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36" y="2019301"/>
            <a:ext cx="5179298" cy="4157662"/>
          </a:xfrm>
        </p:spPr>
        <p:txBody>
          <a:bodyPr>
            <a:normAutofit/>
          </a:bodyPr>
          <a:lstStyle/>
          <a:p>
            <a:r>
              <a:rPr lang="en-US" b="1" i="1" dirty="0"/>
              <a:t>Leader: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Jinyang</a:t>
            </a:r>
            <a:r>
              <a:rPr lang="en-US" dirty="0"/>
              <a:t> Chen </a:t>
            </a:r>
            <a:r>
              <a:rPr lang="en-US" dirty="0">
                <a:hlinkClick r:id="rId3"/>
              </a:rPr>
              <a:t>19jc66@queensu.ca</a:t>
            </a:r>
            <a:endParaRPr lang="en-US" dirty="0"/>
          </a:p>
          <a:p>
            <a:r>
              <a:rPr lang="en-US" b="1" i="1" dirty="0"/>
              <a:t>Presenter: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Rundong</a:t>
            </a:r>
            <a:r>
              <a:rPr lang="en-US" dirty="0"/>
              <a:t> Yu </a:t>
            </a:r>
            <a:r>
              <a:rPr lang="en-US" dirty="0">
                <a:hlinkClick r:id="rId4"/>
              </a:rPr>
              <a:t>18ry16@queensu.ca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Gaoyuan</a:t>
            </a:r>
            <a:r>
              <a:rPr lang="en-US" dirty="0"/>
              <a:t> Bao </a:t>
            </a:r>
            <a:r>
              <a:rPr lang="en-US" dirty="0">
                <a:hlinkClick r:id="rId5"/>
              </a:rPr>
              <a:t>19gb20@queensu.ca</a:t>
            </a:r>
            <a:endParaRPr lang="en-US" dirty="0"/>
          </a:p>
          <a:p>
            <a:r>
              <a:rPr lang="en-US" b="1" i="1" dirty="0"/>
              <a:t>Members: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Chiyu</a:t>
            </a:r>
            <a:r>
              <a:rPr lang="en-US" dirty="0"/>
              <a:t> Wang  </a:t>
            </a:r>
            <a:r>
              <a:rPr lang="en-US" dirty="0">
                <a:hlinkClick r:id="rId6"/>
              </a:rPr>
              <a:t>19cw33@queensu.ca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B705D-9695-6C8A-442C-A46FBA06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074" name="Picture 2" descr="Peer-to-Peer Blockchain Networks: The Rise of P2P Crypto Exchanges | Bybit  Learn">
            <a:extLst>
              <a:ext uri="{FF2B5EF4-FFF2-40B4-BE49-F238E27FC236}">
                <a16:creationId xmlns:a16="http://schemas.microsoft.com/office/drawing/2014/main" id="{CB564251-A891-3E7F-4EA1-5DDDB55D6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78" y="707033"/>
            <a:ext cx="9279431" cy="54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8F0B-3B53-A6E3-6B5B-CA0DA27BA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0" y="432913"/>
            <a:ext cx="4565838" cy="1307090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en-US" altLang="zh-CN" sz="2800" b="1" dirty="0"/>
              <a:t>Concrete</a:t>
            </a:r>
            <a:br>
              <a:rPr kumimoji="1" lang="en-US" altLang="zh-CN" sz="2800" b="1" dirty="0"/>
            </a:br>
            <a:r>
              <a:rPr kumimoji="1" lang="en-US" altLang="zh-CN" sz="2800" b="1" dirty="0"/>
              <a:t>Architecture</a:t>
            </a:r>
            <a:endParaRPr kumimoji="1" lang="zh-CN" altLang="en-US" sz="2800" b="1" dirty="0"/>
          </a:p>
        </p:txBody>
      </p:sp>
      <p:pic>
        <p:nvPicPr>
          <p:cNvPr id="1025" name="Picture 1" descr="page5image1321560144">
            <a:extLst>
              <a:ext uri="{FF2B5EF4-FFF2-40B4-BE49-F238E27FC236}">
                <a16:creationId xmlns:a16="http://schemas.microsoft.com/office/drawing/2014/main" id="{1081FE8A-9D4F-F95B-A898-DEFE0A2D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200"/>
            <a:ext cx="5900081" cy="45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BE7128-416A-8202-8461-BB6B47DD1388}"/>
              </a:ext>
            </a:extLst>
          </p:cNvPr>
          <p:cNvSpPr txBox="1"/>
          <p:nvPr/>
        </p:nvSpPr>
        <p:spPr>
          <a:xfrm>
            <a:off x="6822599" y="2036618"/>
            <a:ext cx="4565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Each block contains a timestamp. This chain of blocks is known as a blockchain, which is a distributed ledger. A unique hash is then generated for each block, which can only have come from that specific block, and is widely distributed across the network. </a:t>
            </a:r>
          </a:p>
          <a:p>
            <a:r>
              <a:rPr kumimoji="1" lang="en" altLang="zh-CN" dirty="0"/>
              <a:t>The block includes a tree hash of the composed transactions as well as the previous block's hash. The hashing function, together with a reference to a specific bitcoin wallet, records the transaction between payer and payee in the blockchain history.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8DF5-AE94-447C-AEE4-27F69F5D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73" y="1261872"/>
            <a:ext cx="4474034" cy="2667684"/>
          </a:xfrm>
        </p:spPr>
        <p:txBody>
          <a:bodyPr anchor="b">
            <a:normAutofit/>
          </a:bodyPr>
          <a:lstStyle/>
          <a:p>
            <a:r>
              <a:rPr kumimoji="1" lang="en-US" altLang="zh-CN" sz="2300" dirty="0"/>
              <a:t>Logical Architecture</a:t>
            </a:r>
            <a:endParaRPr kumimoji="1" lang="zh-CN" altLang="en-US" sz="2300" dirty="0"/>
          </a:p>
        </p:txBody>
      </p:sp>
      <p:sp>
        <p:nvSpPr>
          <p:cNvPr id="4103" name="Subtitle 5">
            <a:extLst>
              <a:ext uri="{FF2B5EF4-FFF2-40B4-BE49-F238E27FC236}">
                <a16:creationId xmlns:a16="http://schemas.microsoft.com/office/drawing/2014/main" id="{1094B1DF-E019-4493-A36D-213E9038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74" y="4681728"/>
            <a:ext cx="4474034" cy="1198328"/>
          </a:xfrm>
        </p:spPr>
        <p:txBody>
          <a:bodyPr anchor="t"/>
          <a:lstStyle/>
          <a:p>
            <a:endParaRPr lang="en-US" dirty="0"/>
          </a:p>
        </p:txBody>
      </p:sp>
      <p:pic>
        <p:nvPicPr>
          <p:cNvPr id="4098" name="Picture 2" descr="Mangrove - Bitcoin node distributed system architecture · GitHub">
            <a:extLst>
              <a:ext uri="{FF2B5EF4-FFF2-40B4-BE49-F238E27FC236}">
                <a16:creationId xmlns:a16="http://schemas.microsoft.com/office/drawing/2014/main" id="{DC2498D5-E4ED-B6A3-1D47-FA005BAB2E4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3" r="8897"/>
          <a:stretch/>
        </p:blipFill>
        <p:spPr bwMode="auto">
          <a:xfrm>
            <a:off x="5918432" y="742379"/>
            <a:ext cx="5437822" cy="543782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Date Placeholder 7">
            <a:extLst>
              <a:ext uri="{FF2B5EF4-FFF2-40B4-BE49-F238E27FC236}">
                <a16:creationId xmlns:a16="http://schemas.microsoft.com/office/drawing/2014/main" id="{7B025072-E01B-4B67-9FEC-40245C2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13B3F9F-5C17-40E2-9507-B6C272A0BD8F}" type="datetime1">
              <a:rPr lang="en-US" smtClean="0"/>
              <a:pPr>
                <a:spcAft>
                  <a:spcPts val="600"/>
                </a:spcAft>
              </a:pPr>
              <a:t>3/22/23</a:t>
            </a:fld>
            <a:endParaRPr lang="en-US"/>
          </a:p>
        </p:txBody>
      </p:sp>
      <p:sp>
        <p:nvSpPr>
          <p:cNvPr id="4107" name="Footer Placeholder 8">
            <a:extLst>
              <a:ext uri="{FF2B5EF4-FFF2-40B4-BE49-F238E27FC236}">
                <a16:creationId xmlns:a16="http://schemas.microsoft.com/office/drawing/2014/main" id="{6A4F0B81-FBE9-45D5-A21C-2617BA5A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109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9A5D-9435-9F5F-B86E-AB24FEE9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20" y="887953"/>
            <a:ext cx="4437386" cy="2326020"/>
          </a:xfrm>
        </p:spPr>
        <p:txBody>
          <a:bodyPr anchor="t">
            <a:normAutofit/>
          </a:bodyPr>
          <a:lstStyle/>
          <a:p>
            <a:r>
              <a:rPr kumimoji="1" lang="en-US" altLang="zh-CN" b="1" dirty="0"/>
              <a:t>The 2</a:t>
            </a:r>
            <a:r>
              <a:rPr kumimoji="1" lang="en-US" altLang="zh-CN" b="1" baseline="30000" dirty="0"/>
              <a:t>nd</a:t>
            </a:r>
            <a:r>
              <a:rPr kumimoji="1" lang="en-US" altLang="zh-CN" b="1" dirty="0"/>
              <a:t>-level Subsystem of BITCOIN</a:t>
            </a:r>
            <a:endParaRPr kumimoji="1"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9D4B-D1C7-17EF-C110-C61BDA636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1009220" y="3429000"/>
            <a:ext cx="4166411" cy="2343600"/>
          </a:xfrm>
          <a:prstGeom prst="rect">
            <a:avLst/>
          </a:prstGeom>
          <a:noFill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1E82-21C6-81CB-9A38-F374EABC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40" y="1134786"/>
            <a:ext cx="4165600" cy="4158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" altLang="zh-CN" sz="1800" dirty="0">
                <a:solidFill>
                  <a:srgbClr val="000000"/>
                </a:solidFill>
              </a:rPr>
              <a:t>Bitcoin wallets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mining of blocks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V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alidation of transactions and blocks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</a:rPr>
              <a:t>M</a:t>
            </a:r>
            <a:r>
              <a:rPr lang="en" altLang="zh-CN" sz="1800" b="0" i="0" u="none" strike="noStrike" dirty="0" err="1">
                <a:solidFill>
                  <a:srgbClr val="000000"/>
                </a:solidFill>
                <a:effectLst/>
              </a:rPr>
              <a:t>empool</a:t>
            </a:r>
            <a:endParaRPr lang="en" altLang="zh-CN" sz="18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P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eer discovery/connection management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000000"/>
                </a:solidFill>
              </a:rPr>
              <a:t>S</a:t>
            </a:r>
            <a:r>
              <a:rPr lang="en" altLang="zh-CN" sz="1800" b="0" i="0" u="none" strike="noStrike" dirty="0">
                <a:solidFill>
                  <a:srgbClr val="000000"/>
                </a:solidFill>
                <a:effectLst/>
              </a:rPr>
              <a:t>torage of the blockchain and other data</a:t>
            </a:r>
          </a:p>
          <a:p>
            <a:pPr>
              <a:lnSpc>
                <a:spcPct val="120000"/>
              </a:lnSpc>
            </a:pPr>
            <a:endParaRPr kumimoji="1" lang="zh-CN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6C67D5DA-EBDA-7BD6-8C97-787BC8EEB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2" b="1056"/>
          <a:stretch/>
        </p:blipFill>
        <p:spPr>
          <a:xfrm>
            <a:off x="20" y="0"/>
            <a:ext cx="12191980" cy="7505947"/>
          </a:xfrm>
          <a:prstGeom prst="rect">
            <a:avLst/>
          </a:prstGeom>
          <a:noFill/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7EC9BA-4D7C-33AA-145A-330CA6A72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70" y="4293687"/>
            <a:ext cx="4149013" cy="2726838"/>
          </a:xfrm>
        </p:spPr>
        <p:txBody>
          <a:bodyPr anchor="t">
            <a:normAutofit fontScale="90000"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Bitcoin Wallets</a:t>
            </a:r>
            <a:br>
              <a:rPr kumimoji="1" lang="en-US" altLang="zh-CN" sz="4000" b="1" dirty="0">
                <a:solidFill>
                  <a:schemeClr val="bg1"/>
                </a:solidFill>
              </a:rPr>
            </a:br>
            <a:br>
              <a:rPr kumimoji="1" lang="en-US" altLang="zh-CN" sz="4000" b="1" dirty="0">
                <a:solidFill>
                  <a:schemeClr val="bg1"/>
                </a:solidFill>
              </a:rPr>
            </a:br>
            <a:r>
              <a:rPr kumimoji="1" lang="en-US" altLang="zh-CN" sz="1600" b="1" dirty="0">
                <a:solidFill>
                  <a:schemeClr val="bg1"/>
                </a:solidFill>
              </a:rPr>
              <a:t>Subsystem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A8680-23CB-14A2-98A6-D8135E15CA32}"/>
              </a:ext>
            </a:extLst>
          </p:cNvPr>
          <p:cNvSpPr txBox="1"/>
          <p:nvPr/>
        </p:nvSpPr>
        <p:spPr>
          <a:xfrm>
            <a:off x="3538214" y="654237"/>
            <a:ext cx="8438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Definition:</a:t>
            </a:r>
            <a:r>
              <a:rPr kumimoji="1" lang="en" altLang="zh-CN" dirty="0">
                <a:solidFill>
                  <a:schemeClr val="bg1"/>
                </a:solidFill>
              </a:rPr>
              <a:t> store private keys and public addresses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i="1" dirty="0">
                <a:solidFill>
                  <a:schemeClr val="bg1"/>
                </a:solidFill>
              </a:rPr>
              <a:t>Types of wallets: </a:t>
            </a:r>
            <a:r>
              <a:rPr kumimoji="1" lang="en" altLang="zh-CN" dirty="0">
                <a:solidFill>
                  <a:schemeClr val="bg1"/>
                </a:solidFill>
              </a:rPr>
              <a:t>Software: desktop, mobile, web.                    (Hot wallets)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                                 Hardware: physical devices, extra security.    (Cold wallets)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B415BB-AE0A-9768-1EFA-BF5FABAAE627}"/>
              </a:ext>
            </a:extLst>
          </p:cNvPr>
          <p:cNvSpPr txBox="1"/>
          <p:nvPr/>
        </p:nvSpPr>
        <p:spPr>
          <a:xfrm>
            <a:off x="4364183" y="5056941"/>
            <a:ext cx="417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Public addresses:</a:t>
            </a:r>
            <a:r>
              <a:rPr kumimoji="1" lang="en" altLang="zh-CN" dirty="0">
                <a:solidFill>
                  <a:schemeClr val="bg1"/>
                </a:solidFill>
              </a:rPr>
              <a:t> used to receive Bitcoin Wallet security and backup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Encryption and password protection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Seed phrases for recovery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31620D-F2AE-B6E9-9CB1-1FD5B4128783}"/>
              </a:ext>
            </a:extLst>
          </p:cNvPr>
          <p:cNvSpPr txBox="1"/>
          <p:nvPr/>
        </p:nvSpPr>
        <p:spPr>
          <a:xfrm>
            <a:off x="9431264" y="2289105"/>
            <a:ext cx="2545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i="1" dirty="0">
                <a:solidFill>
                  <a:schemeClr val="bg1"/>
                </a:solidFill>
              </a:rPr>
              <a:t>Paper:</a:t>
            </a:r>
            <a:r>
              <a:rPr kumimoji="1" lang="en" altLang="zh-CN" dirty="0">
                <a:solidFill>
                  <a:schemeClr val="bg1"/>
                </a:solidFill>
              </a:rPr>
              <a:t> printed private keys and addresses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Private keys: </a:t>
            </a:r>
            <a:r>
              <a:rPr kumimoji="1" lang="en" altLang="zh-CN" dirty="0">
                <a:solidFill>
                  <a:schemeClr val="bg1"/>
                </a:solidFill>
              </a:rPr>
              <a:t>ownership and control of Bitcoin</a:t>
            </a:r>
          </a:p>
        </p:txBody>
      </p:sp>
    </p:spTree>
    <p:extLst>
      <p:ext uri="{BB962C8B-B14F-4D97-AF65-F5344CB8AC3E}">
        <p14:creationId xmlns:p14="http://schemas.microsoft.com/office/powerpoint/2010/main" val="19554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4192-8D7E-4BA2-6332-ED954A70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419824"/>
            <a:ext cx="5295900" cy="1044825"/>
          </a:xfrm>
        </p:spPr>
        <p:txBody>
          <a:bodyPr anchor="b">
            <a:normAutofit fontScale="90000"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Major components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Blood in a test tube">
            <a:extLst>
              <a:ext uri="{FF2B5EF4-FFF2-40B4-BE49-F238E27FC236}">
                <a16:creationId xmlns:a16="http://schemas.microsoft.com/office/drawing/2014/main" id="{3C159C77-1AF3-3957-595F-6A37E8E40F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6550" r="6699" b="-2"/>
          <a:stretch/>
        </p:blipFill>
        <p:spPr>
          <a:xfrm rot="1747980">
            <a:off x="8281511" y="813762"/>
            <a:ext cx="4565291" cy="3590855"/>
          </a:xfrm>
          <a:prstGeom prst="rect">
            <a:avLst/>
          </a:prstGeom>
          <a:noFill/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050A38-FD0D-A8E6-6431-1214C7FD6B69}"/>
              </a:ext>
            </a:extLst>
          </p:cNvPr>
          <p:cNvSpPr txBox="1"/>
          <p:nvPr/>
        </p:nvSpPr>
        <p:spPr>
          <a:xfrm>
            <a:off x="1025672" y="1779687"/>
            <a:ext cx="60073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chemeClr val="bg1"/>
                </a:solidFill>
              </a:rPr>
              <a:t>A Bitcoin wallet's architecture consists of three major components: the user interface, the backend server, and the blockchain network.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 </a:t>
            </a:r>
            <a:r>
              <a:rPr kumimoji="1" lang="en" altLang="zh-CN" dirty="0">
                <a:solidFill>
                  <a:schemeClr val="bg1"/>
                </a:solidFill>
              </a:rPr>
              <a:t>Users can interact with the wallet through the user interface by creating new wallets, viewing their balance, and making transactions.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 </a:t>
            </a:r>
            <a:r>
              <a:rPr kumimoji="1" lang="en" altLang="zh-CN" dirty="0">
                <a:solidFill>
                  <a:schemeClr val="bg1"/>
                </a:solidFill>
              </a:rPr>
              <a:t>The backend server is in charge of managing the user's wallet, which includes creating new addresses, storing private keys, and broadcasting transactions to the blockchain network. </a:t>
            </a:r>
          </a:p>
          <a:p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b="1" dirty="0">
                <a:solidFill>
                  <a:schemeClr val="bg1"/>
                </a:solidFill>
              </a:rPr>
              <a:t>-</a:t>
            </a:r>
            <a:r>
              <a:rPr kumimoji="1" lang="en" altLang="zh-CN" dirty="0">
                <a:solidFill>
                  <a:schemeClr val="bg1"/>
                </a:solidFill>
              </a:rPr>
              <a:t> The blockchain network is the distributed ledger that records all Bitcoin transactions.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92A1-324E-0D61-8CD7-0211B3C4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367" y="590247"/>
            <a:ext cx="3267942" cy="4937717"/>
          </a:xfrm>
        </p:spPr>
        <p:txBody>
          <a:bodyPr anchor="t">
            <a:normAutofit/>
          </a:bodyPr>
          <a:lstStyle/>
          <a:p>
            <a:r>
              <a:rPr kumimoji="1" lang="en" altLang="zh-CN" dirty="0"/>
              <a:t>Bitcoin Wallet Use Case1</a:t>
            </a:r>
            <a:br>
              <a:rPr kumimoji="1" lang="en" altLang="zh-CN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1B1973-5361-EE97-A28F-F6EAB88E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25" y="729580"/>
            <a:ext cx="7816184" cy="55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814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482</Words>
  <Application>Microsoft Macintosh PowerPoint</Application>
  <PresentationFormat>宽屏</PresentationFormat>
  <Paragraphs>71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Avenir Next LT Pro</vt:lpstr>
      <vt:lpstr>Avenir Next LT Pro Light</vt:lpstr>
      <vt:lpstr>VeniceBeachVTI</vt:lpstr>
      <vt:lpstr> Concrete Architecture of Bitcoin </vt:lpstr>
      <vt:lpstr>Group Members intro</vt:lpstr>
      <vt:lpstr>PowerPoint 演示文稿</vt:lpstr>
      <vt:lpstr>Concrete Architecture</vt:lpstr>
      <vt:lpstr>Logical Architecture</vt:lpstr>
      <vt:lpstr>The 2nd-level Subsystem of BITCOIN</vt:lpstr>
      <vt:lpstr>Bitcoin Wallets  Subsystem</vt:lpstr>
      <vt:lpstr>Major components</vt:lpstr>
      <vt:lpstr>Bitcoin Wallet Use Case1 </vt:lpstr>
      <vt:lpstr>Use Case 2</vt:lpstr>
      <vt:lpstr>Use case 3</vt:lpstr>
      <vt:lpstr>Challenges  &amp;  Limitations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Concrete Architecture of Bitcoin </dc:title>
  <dc:creator>Jinyang Chen</dc:creator>
  <cp:lastModifiedBy>Jinyang Chen</cp:lastModifiedBy>
  <cp:revision>1</cp:revision>
  <dcterms:created xsi:type="dcterms:W3CDTF">2023-03-21T22:12:50Z</dcterms:created>
  <dcterms:modified xsi:type="dcterms:W3CDTF">2023-03-23T02:24:54Z</dcterms:modified>
</cp:coreProperties>
</file>