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17"/>
  </p:notesMasterIdLst>
  <p:sldIdLst>
    <p:sldId id="256" r:id="rId2"/>
    <p:sldId id="264" r:id="rId3"/>
    <p:sldId id="268" r:id="rId4"/>
    <p:sldId id="258" r:id="rId5"/>
    <p:sldId id="269" r:id="rId6"/>
    <p:sldId id="257" r:id="rId7"/>
    <p:sldId id="259" r:id="rId8"/>
    <p:sldId id="267" r:id="rId9"/>
    <p:sldId id="261" r:id="rId10"/>
    <p:sldId id="271" r:id="rId11"/>
    <p:sldId id="265" r:id="rId12"/>
    <p:sldId id="272" r:id="rId13"/>
    <p:sldId id="263" r:id="rId14"/>
    <p:sldId id="266" r:id="rId15"/>
    <p:sldId id="26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74"/>
    <p:restoredTop sz="94653"/>
  </p:normalViewPr>
  <p:slideViewPr>
    <p:cSldViewPr snapToGrid="0">
      <p:cViewPr varScale="1">
        <p:scale>
          <a:sx n="108" d="100"/>
          <a:sy n="108" d="100"/>
        </p:scale>
        <p:origin x="4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F8ACF-530B-2842-AEFF-A163A5B29B5F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F639B-419F-544A-A774-2203937274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6759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F639B-419F-544A-A774-2203937274DA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2491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33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7319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4105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01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98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69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9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10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77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53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15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8433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01" r:id="rId7"/>
    <p:sldLayoutId id="2147483702" r:id="rId8"/>
    <p:sldLayoutId id="2147483703" r:id="rId9"/>
    <p:sldLayoutId id="2147483704" r:id="rId10"/>
    <p:sldLayoutId id="214748371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19jc66@queensu.ca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19cw33@queensu.ca" TargetMode="External"/><Relationship Id="rId5" Type="http://schemas.openxmlformats.org/officeDocument/2006/relationships/hyperlink" Target="mailto:19gb20@queensu.ca" TargetMode="External"/><Relationship Id="rId4" Type="http://schemas.openxmlformats.org/officeDocument/2006/relationships/hyperlink" Target="mailto:18ry16@queensu.c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20D48D-1DE6-25D3-DA14-1473F2BD64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t="1747"/>
          <a:stretch/>
        </p:blipFill>
        <p:spPr>
          <a:xfrm>
            <a:off x="21" y="0"/>
            <a:ext cx="12191979" cy="7162800"/>
          </a:xfrm>
          <a:prstGeom prst="rect">
            <a:avLst/>
          </a:prstGeom>
          <a:noFill/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B82DEE9-5A13-B1CB-E12A-20FB13FF4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2255" y="2964873"/>
            <a:ext cx="5568501" cy="3646883"/>
          </a:xfrm>
        </p:spPr>
        <p:txBody>
          <a:bodyPr anchor="ctr">
            <a:normAutofit/>
          </a:bodyPr>
          <a:lstStyle/>
          <a:p>
            <a:pPr algn="ctr">
              <a:lnSpc>
                <a:spcPct val="120000"/>
              </a:lnSpc>
            </a:pPr>
            <a:br>
              <a:rPr kumimoji="1" lang="en-US" altLang="zh-CN" sz="1500" dirty="0">
                <a:solidFill>
                  <a:srgbClr val="000000"/>
                </a:solidFill>
              </a:rPr>
            </a:br>
            <a:r>
              <a:rPr kumimoji="1" lang="en-US" altLang="zh-CN" b="1" dirty="0">
                <a:solidFill>
                  <a:srgbClr val="000000"/>
                </a:solidFill>
              </a:rPr>
              <a:t>Concrete</a:t>
            </a:r>
            <a:br>
              <a:rPr kumimoji="1" lang="en-US" altLang="zh-CN" b="1" dirty="0">
                <a:solidFill>
                  <a:srgbClr val="000000"/>
                </a:solidFill>
              </a:rPr>
            </a:br>
            <a:r>
              <a:rPr kumimoji="1" lang="en-US" altLang="zh-CN" b="1" dirty="0">
                <a:solidFill>
                  <a:srgbClr val="000000"/>
                </a:solidFill>
              </a:rPr>
              <a:t>Architecture of Bitcoin </a:t>
            </a:r>
            <a:endParaRPr kumimoji="1" lang="zh-CN" altLang="en-US" sz="1500" b="1" dirty="0">
              <a:solidFill>
                <a:srgbClr val="000000"/>
              </a:solidFill>
            </a:endParaRP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1E5D5682-6D62-4BA5-84F0-4899D2D3F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014" y="4879575"/>
            <a:ext cx="3666783" cy="914494"/>
          </a:xfrm>
        </p:spPr>
        <p:txBody>
          <a:bodyPr anchor="b">
            <a:normAutofit/>
          </a:bodyPr>
          <a:lstStyle/>
          <a:p>
            <a:pPr algn="ctr"/>
            <a:r>
              <a:rPr kumimoji="1" lang="en-US" altLang="zh-CN" sz="1400" dirty="0" err="1">
                <a:solidFill>
                  <a:srgbClr val="000000"/>
                </a:solidFill>
              </a:rPr>
              <a:t>Cisc</a:t>
            </a:r>
            <a:r>
              <a:rPr kumimoji="1" lang="en-US" altLang="zh-CN" sz="1400" dirty="0">
                <a:solidFill>
                  <a:srgbClr val="000000"/>
                </a:solidFill>
              </a:rPr>
              <a:t> 322 Group 3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1" name="Date Placeholder 3">
            <a:extLst>
              <a:ext uri="{FF2B5EF4-FFF2-40B4-BE49-F238E27FC236}">
                <a16:creationId xmlns:a16="http://schemas.microsoft.com/office/drawing/2014/main" id="{F1E91818-4272-4B0B-8E52-8B2AC882ED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DD6AC72-07AA-4132-973B-3DA2B07436D6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3/25/2023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2" name="Footer Placeholder 4">
            <a:extLst>
              <a:ext uri="{FF2B5EF4-FFF2-40B4-BE49-F238E27FC236}">
                <a16:creationId xmlns:a16="http://schemas.microsoft.com/office/drawing/2014/main" id="{87176533-99B2-4566-81CE-2A2D54FF1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5AECE3F6-DF59-45FF-9C05-00849569D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525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892A1-324E-0D61-8CD7-0211B3C42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804" y="590247"/>
            <a:ext cx="3852505" cy="4937717"/>
          </a:xfrm>
        </p:spPr>
        <p:txBody>
          <a:bodyPr anchor="t">
            <a:normAutofit/>
          </a:bodyPr>
          <a:lstStyle/>
          <a:p>
            <a:r>
              <a:rPr kumimoji="1" lang="en" altLang="zh-CN" dirty="0"/>
              <a:t>Bitcoin Wallet Use</a:t>
            </a:r>
            <a:r>
              <a:rPr kumimoji="1" lang="en-US" altLang="zh-CN" dirty="0"/>
              <a:t> example</a:t>
            </a:r>
            <a:r>
              <a:rPr kumimoji="1" lang="en" altLang="zh-CN" dirty="0"/>
              <a:t> Case1</a:t>
            </a:r>
            <a:br>
              <a:rPr kumimoji="1" lang="en" altLang="zh-CN" dirty="0"/>
            </a:br>
            <a:endParaRPr kumimoji="1" lang="zh-CN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E27694E-44D8-2E8A-8F41-108C8FFDA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441" y="554477"/>
            <a:ext cx="7811027" cy="5749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33EC469-E255-1A20-8425-4087230D654C}"/>
              </a:ext>
            </a:extLst>
          </p:cNvPr>
          <p:cNvSpPr txBox="1"/>
          <p:nvPr/>
        </p:nvSpPr>
        <p:spPr>
          <a:xfrm>
            <a:off x="594804" y="4408613"/>
            <a:ext cx="28891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Making Transactions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17570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FD44AC-8987-00F2-7D97-59BC5C92D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951057"/>
          </a:xfrm>
        </p:spPr>
        <p:txBody>
          <a:bodyPr/>
          <a:lstStyle/>
          <a:p>
            <a:r>
              <a:rPr kumimoji="1" lang="en-US" altLang="zh-CN" dirty="0"/>
              <a:t>Use Case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pic>
        <p:nvPicPr>
          <p:cNvPr id="7" name="内容占位符 6" descr="图示&#10;&#10;描述已自动生成">
            <a:extLst>
              <a:ext uri="{FF2B5EF4-FFF2-40B4-BE49-F238E27FC236}">
                <a16:creationId xmlns:a16="http://schemas.microsoft.com/office/drawing/2014/main" id="{67DF98B7-9118-C038-DEDD-AD19E16B46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614429" y="1944020"/>
            <a:ext cx="8746130" cy="39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397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FD44AC-8987-00F2-7D97-59BC5C92D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034" y="436146"/>
            <a:ext cx="10357666" cy="951057"/>
          </a:xfrm>
        </p:spPr>
        <p:txBody>
          <a:bodyPr/>
          <a:lstStyle/>
          <a:p>
            <a:r>
              <a:rPr kumimoji="1" lang="en-US" altLang="zh-CN" dirty="0"/>
              <a:t>Use example Case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9ED94FD-F273-BC07-3F82-2C63656F4A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942" y="1903890"/>
            <a:ext cx="9100786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ECE35CB-B2EF-55FF-5674-930DB0D856F6}"/>
              </a:ext>
            </a:extLst>
          </p:cNvPr>
          <p:cNvSpPr txBox="1"/>
          <p:nvPr/>
        </p:nvSpPr>
        <p:spPr>
          <a:xfrm>
            <a:off x="7388003" y="911674"/>
            <a:ext cx="3311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Mining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56084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4E506-3C9B-D90A-1E81-A3E7FB4B5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014" y="449209"/>
            <a:ext cx="4474035" cy="2282702"/>
          </a:xfrm>
        </p:spPr>
        <p:txBody>
          <a:bodyPr anchor="b"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kumimoji="1" lang="en" altLang="zh-CN" sz="3100" b="1" dirty="0"/>
              <a:t>Challenges </a:t>
            </a:r>
            <a:br>
              <a:rPr kumimoji="1" lang="en" altLang="zh-CN" sz="3100" b="1" dirty="0"/>
            </a:br>
            <a:r>
              <a:rPr kumimoji="1" lang="en" altLang="zh-CN" sz="3100" b="1" dirty="0"/>
              <a:t>&amp; </a:t>
            </a:r>
            <a:br>
              <a:rPr kumimoji="1" lang="en" altLang="zh-CN" sz="3100" b="1" dirty="0"/>
            </a:br>
            <a:r>
              <a:rPr kumimoji="1" lang="en" altLang="zh-CN" sz="3100" b="1" dirty="0"/>
              <a:t>Limitations</a:t>
            </a:r>
            <a:br>
              <a:rPr kumimoji="1" lang="en" altLang="zh-CN" sz="3100" dirty="0"/>
            </a:br>
            <a:endParaRPr kumimoji="1" lang="zh-CN" altLang="en-US" sz="3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293DE2-1FB1-4447-1B87-79EE59CB19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75" r="21375"/>
          <a:stretch/>
        </p:blipFill>
        <p:spPr>
          <a:xfrm>
            <a:off x="7123288" y="742379"/>
            <a:ext cx="4232965" cy="4232965"/>
          </a:xfrm>
          <a:custGeom>
            <a:avLst/>
            <a:gdLst/>
            <a:ahLst/>
            <a:cxnLst/>
            <a:rect l="l" t="t" r="r" b="b"/>
            <a:pathLst>
              <a:path w="5044440" h="5044440">
                <a:moveTo>
                  <a:pt x="2522220" y="0"/>
                </a:moveTo>
                <a:cubicBezTo>
                  <a:pt x="3915204" y="0"/>
                  <a:pt x="5044440" y="1129236"/>
                  <a:pt x="5044440" y="2522220"/>
                </a:cubicBezTo>
                <a:cubicBezTo>
                  <a:pt x="5044440" y="3915204"/>
                  <a:pt x="3915204" y="5044440"/>
                  <a:pt x="2522220" y="5044440"/>
                </a:cubicBezTo>
                <a:cubicBezTo>
                  <a:pt x="1129236" y="5044440"/>
                  <a:pt x="0" y="3915204"/>
                  <a:pt x="0" y="2522220"/>
                </a:cubicBezTo>
                <a:cubicBezTo>
                  <a:pt x="0" y="1129236"/>
                  <a:pt x="1129236" y="0"/>
                  <a:pt x="2522220" y="0"/>
                </a:cubicBezTo>
                <a:close/>
              </a:path>
            </a:pathLst>
          </a:custGeom>
          <a:noFill/>
          <a:effectLst>
            <a:outerShdw dist="165100" dir="19200000" algn="bl" rotWithShape="0">
              <a:schemeClr val="tx1"/>
            </a:outerShdw>
          </a:effec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F4AD95C-BEDA-DD9D-C97C-2782364E52C6}"/>
              </a:ext>
            </a:extLst>
          </p:cNvPr>
          <p:cNvSpPr txBox="1"/>
          <p:nvPr/>
        </p:nvSpPr>
        <p:spPr>
          <a:xfrm>
            <a:off x="1122217" y="2551817"/>
            <a:ext cx="64285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" altLang="zh-CN" dirty="0"/>
              <a:t>Scalability issues</a:t>
            </a:r>
          </a:p>
          <a:p>
            <a:pPr marL="342900" indent="-342900">
              <a:buAutoNum type="arabicPeriod"/>
            </a:pPr>
            <a:r>
              <a:rPr kumimoji="1" lang="en" altLang="zh-CN" dirty="0"/>
              <a:t>Limited transaction throughput</a:t>
            </a:r>
          </a:p>
          <a:p>
            <a:pPr marL="342900" indent="-342900">
              <a:buAutoNum type="arabicPeriod"/>
            </a:pPr>
            <a:r>
              <a:rPr kumimoji="1" lang="en" altLang="zh-CN" dirty="0"/>
              <a:t>Layer 2 solutions like Lightning Network</a:t>
            </a:r>
          </a:p>
          <a:p>
            <a:pPr marL="342900" indent="-342900">
              <a:buAutoNum type="arabicPeriod"/>
            </a:pPr>
            <a:r>
              <a:rPr kumimoji="1" lang="en" altLang="zh-CN" dirty="0"/>
              <a:t>Energy consumption and environmental concerns</a:t>
            </a:r>
          </a:p>
          <a:p>
            <a:pPr marL="342900" indent="-342900">
              <a:buAutoNum type="arabicPeriod"/>
            </a:pPr>
            <a:r>
              <a:rPr kumimoji="1" lang="en" altLang="zh-CN" dirty="0"/>
              <a:t>Proof of Work mining requires significant energy</a:t>
            </a:r>
          </a:p>
          <a:p>
            <a:pPr marL="342900" indent="-342900">
              <a:buAutoNum type="arabicPeriod"/>
            </a:pPr>
            <a:r>
              <a:rPr kumimoji="1" lang="en" altLang="zh-CN" dirty="0"/>
              <a:t>Regulatory and legal challenges</a:t>
            </a:r>
          </a:p>
          <a:p>
            <a:pPr marL="342900" indent="-342900">
              <a:buAutoNum type="arabicPeriod"/>
            </a:pPr>
            <a:r>
              <a:rPr kumimoji="1" lang="en" altLang="zh-CN" dirty="0"/>
              <a:t>Government regulations and restrictions</a:t>
            </a:r>
          </a:p>
          <a:p>
            <a:pPr marL="342900" indent="-342900">
              <a:buAutoNum type="arabicPeriod"/>
            </a:pPr>
            <a:r>
              <a:rPr kumimoji="1" lang="en" altLang="zh-CN" dirty="0"/>
              <a:t>Legal compliance and tax implications</a:t>
            </a:r>
          </a:p>
          <a:p>
            <a:pPr marL="342900" indent="-342900">
              <a:buAutoNum type="arabicPeriod"/>
            </a:pPr>
            <a:r>
              <a:rPr kumimoji="1" lang="en" altLang="zh-CN" dirty="0"/>
              <a:t>Security risks and vulnerabilities</a:t>
            </a:r>
          </a:p>
          <a:p>
            <a:pPr marL="342900" indent="-342900">
              <a:buAutoNum type="arabicPeriod"/>
            </a:pPr>
            <a:r>
              <a:rPr kumimoji="1" lang="en" altLang="zh-CN" dirty="0"/>
              <a:t>Wallet security, potential hacks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5482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9574C7-3E49-B11D-FBED-CAE0B000C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7350" y="578770"/>
            <a:ext cx="5544666" cy="17684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zh-CN" sz="4000" b="1" dirty="0">
                <a:solidFill>
                  <a:schemeClr val="bg1"/>
                </a:solidFill>
              </a:rPr>
              <a:t>Conclusion</a:t>
            </a:r>
          </a:p>
        </p:txBody>
      </p:sp>
      <p:pic>
        <p:nvPicPr>
          <p:cNvPr id="5" name="Picture 4" descr="Blood in a test tube">
            <a:extLst>
              <a:ext uri="{FF2B5EF4-FFF2-40B4-BE49-F238E27FC236}">
                <a16:creationId xmlns:a16="http://schemas.microsoft.com/office/drawing/2014/main" id="{73549C08-CBE1-5E67-DA27-93133B2559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62" r="23059" b="-3"/>
          <a:stretch/>
        </p:blipFill>
        <p:spPr>
          <a:xfrm>
            <a:off x="1211836" y="1259164"/>
            <a:ext cx="3502777" cy="4339672"/>
          </a:xfrm>
          <a:prstGeom prst="rect">
            <a:avLst/>
          </a:prstGeom>
          <a:noFill/>
          <a:effectLst>
            <a:outerShdw dist="190500" dir="8100000" algn="bl" rotWithShape="0">
              <a:schemeClr val="tx1"/>
            </a:outerShdw>
          </a:effec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84B4822-DDC7-892F-1A76-D8B447047695}"/>
              </a:ext>
            </a:extLst>
          </p:cNvPr>
          <p:cNvSpPr txBox="1"/>
          <p:nvPr/>
        </p:nvSpPr>
        <p:spPr>
          <a:xfrm>
            <a:off x="5847234" y="2630079"/>
            <a:ext cx="5257838" cy="350402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30000"/>
              </a:lnSpc>
              <a:spcAft>
                <a:spcPts val="600"/>
              </a:spcAft>
            </a:pPr>
            <a:r>
              <a:rPr kumimoji="1" lang="en-US" altLang="zh-CN" dirty="0">
                <a:solidFill>
                  <a:schemeClr val="bg1"/>
                </a:solidFill>
                <a:latin typeface="+mj-lt"/>
              </a:rPr>
              <a:t>A Bitcoin wallet's architecture is intended to provide users with secure and convenient access to their Bitcoin holdings while also ensuring the integrity and reliability of the underlying blockchain network. A Bitcoin wallet's architecture can vary depending on the specific implementation and the needs of the user base.</a:t>
            </a:r>
          </a:p>
          <a:p>
            <a:pPr indent="-228600">
              <a:lnSpc>
                <a:spcPct val="130000"/>
              </a:lnSpc>
              <a:spcAft>
                <a:spcPts val="600"/>
              </a:spcAft>
            </a:pPr>
            <a:endParaRPr kumimoji="1" lang="en-US" altLang="zh-CN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EFA8FDBA-EB48-42B6-9E70-A23B7F2335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5EE56BC-C4A1-4B9B-8CB3-BC98153572F8}" type="datetime1">
              <a:rPr lang="en-US" smtClean="0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3/25/2023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E788F688-E30C-42FA-A62B-75B610046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B935317D-5CC6-40E6-B64A-28C85817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99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4581CE-77E6-2186-0275-1669651697B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alphaModFix amt="80000"/>
          </a:blip>
          <a:srcRect t="1747"/>
          <a:stretch/>
        </p:blipFill>
        <p:spPr>
          <a:xfrm>
            <a:off x="20" y="308933"/>
            <a:ext cx="12191980" cy="6857990"/>
          </a:xfrm>
          <a:prstGeom prst="rect">
            <a:avLst/>
          </a:prstGeom>
          <a:noFill/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0C5E119-7A03-C789-3250-7D65D2EAAD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6102" y="2526356"/>
            <a:ext cx="8319795" cy="3140049"/>
          </a:xfrm>
        </p:spPr>
        <p:txBody>
          <a:bodyPr anchor="t">
            <a:normAutofit/>
          </a:bodyPr>
          <a:lstStyle/>
          <a:p>
            <a:r>
              <a:rPr kumimoji="1" lang="en-US" altLang="zh-CN" sz="8800" b="1" i="1" dirty="0">
                <a:solidFill>
                  <a:srgbClr val="000000"/>
                </a:solidFill>
              </a:rPr>
              <a:t>Thank you!</a:t>
            </a:r>
            <a:endParaRPr kumimoji="1" lang="zh-CN" altLang="en-US" sz="8800" b="1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62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93FFEE-3189-7682-7D25-75E609E1A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6"/>
            <a:ext cx="10066373" cy="1325562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Group Members intro</a:t>
            </a:r>
            <a:endParaRPr kumimoji="1" lang="zh-CN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CE02EB-1F56-27F3-C850-8C3EA3D714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375" r="21375"/>
          <a:stretch/>
        </p:blipFill>
        <p:spPr>
          <a:xfrm>
            <a:off x="917052" y="2233761"/>
            <a:ext cx="3782169" cy="3782169"/>
          </a:xfrm>
          <a:prstGeom prst="rect">
            <a:avLst/>
          </a:prstGeom>
          <a:noFill/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09CA601-2785-419A-987C-0E3D22E07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5736" y="2019301"/>
            <a:ext cx="5179298" cy="4157662"/>
          </a:xfrm>
        </p:spPr>
        <p:txBody>
          <a:bodyPr>
            <a:normAutofit/>
          </a:bodyPr>
          <a:lstStyle/>
          <a:p>
            <a:r>
              <a:rPr lang="en-US" b="1" i="1" dirty="0"/>
              <a:t>Leader: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Jinyang</a:t>
            </a:r>
            <a:r>
              <a:rPr lang="en-US" dirty="0"/>
              <a:t> Chen </a:t>
            </a:r>
            <a:r>
              <a:rPr lang="en-US" dirty="0">
                <a:hlinkClick r:id="rId3"/>
              </a:rPr>
              <a:t>19jc66@queensu.ca</a:t>
            </a:r>
            <a:endParaRPr lang="en-US" dirty="0"/>
          </a:p>
          <a:p>
            <a:r>
              <a:rPr lang="en-US" b="1" i="1" dirty="0"/>
              <a:t>Presenter: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Rundong</a:t>
            </a:r>
            <a:r>
              <a:rPr lang="en-US" dirty="0"/>
              <a:t> Yu </a:t>
            </a:r>
            <a:r>
              <a:rPr lang="en-US" dirty="0">
                <a:hlinkClick r:id="rId4"/>
              </a:rPr>
              <a:t>18ry16@queensu.ca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Gaoyuan</a:t>
            </a:r>
            <a:r>
              <a:rPr lang="en-US" dirty="0"/>
              <a:t> Bao </a:t>
            </a:r>
            <a:r>
              <a:rPr lang="en-US" dirty="0">
                <a:hlinkClick r:id="rId5"/>
              </a:rPr>
              <a:t>19gb20@queensu.ca</a:t>
            </a:r>
            <a:endParaRPr lang="en-US" dirty="0"/>
          </a:p>
          <a:p>
            <a:r>
              <a:rPr lang="en-US" b="1" i="1" dirty="0"/>
              <a:t>Members: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Chiyu</a:t>
            </a:r>
            <a:r>
              <a:rPr lang="en-US" dirty="0"/>
              <a:t> Wang  </a:t>
            </a:r>
            <a:r>
              <a:rPr lang="en-US" dirty="0">
                <a:hlinkClick r:id="rId6"/>
              </a:rPr>
              <a:t>19cw33@queensu.ca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09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EB705D-9695-6C8A-442C-A46FBA06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3074" name="Picture 2" descr="Peer-to-Peer Blockchain Networks: The Rise of P2P Crypto Exchanges | Bybit  Learn">
            <a:extLst>
              <a:ext uri="{FF2B5EF4-FFF2-40B4-BE49-F238E27FC236}">
                <a16:creationId xmlns:a16="http://schemas.microsoft.com/office/drawing/2014/main" id="{CB564251-A891-3E7F-4EA1-5DDDB55D6D2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78" y="707033"/>
            <a:ext cx="9279431" cy="5443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638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948F0B-3B53-A6E3-6B5B-CA0DA27BA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5880" y="432913"/>
            <a:ext cx="4565838" cy="1307090"/>
          </a:xfrm>
        </p:spPr>
        <p:txBody>
          <a:bodyPr anchor="b">
            <a:normAutofit fontScale="90000"/>
          </a:bodyPr>
          <a:lstStyle/>
          <a:p>
            <a:pPr algn="r"/>
            <a:r>
              <a:rPr kumimoji="1" lang="en-US" altLang="zh-CN" sz="2800" b="1" dirty="0"/>
              <a:t>Concrete</a:t>
            </a:r>
            <a:br>
              <a:rPr kumimoji="1" lang="en-US" altLang="zh-CN" sz="2800" b="1" dirty="0"/>
            </a:br>
            <a:r>
              <a:rPr kumimoji="1" lang="en-US" altLang="zh-CN" sz="2800" b="1" dirty="0"/>
              <a:t>Architecture</a:t>
            </a:r>
            <a:endParaRPr kumimoji="1" lang="zh-CN" altLang="en-US" sz="2800" b="1" dirty="0"/>
          </a:p>
        </p:txBody>
      </p:sp>
      <p:pic>
        <p:nvPicPr>
          <p:cNvPr id="1025" name="Picture 1" descr="page5image1321560144">
            <a:extLst>
              <a:ext uri="{FF2B5EF4-FFF2-40B4-BE49-F238E27FC236}">
                <a16:creationId xmlns:a16="http://schemas.microsoft.com/office/drawing/2014/main" id="{1081FE8A-9D4F-F95B-A898-DEFE0A2DD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1219200"/>
            <a:ext cx="5900081" cy="455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FBE7128-416A-8202-8461-BB6B47DD1388}"/>
              </a:ext>
            </a:extLst>
          </p:cNvPr>
          <p:cNvSpPr txBox="1"/>
          <p:nvPr/>
        </p:nvSpPr>
        <p:spPr>
          <a:xfrm>
            <a:off x="6822599" y="2036618"/>
            <a:ext cx="45658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/>
              <a:t>Each block contains a timestamp. This chain of blocks is known as a blockchain, which is a distributed ledger. A unique hash is then generated for each block, which can only have come from that specific block, and is widely distributed across the network. </a:t>
            </a:r>
          </a:p>
          <a:p>
            <a:r>
              <a:rPr kumimoji="1" lang="en" altLang="zh-CN" dirty="0"/>
              <a:t>The block includes a tree hash of the composed transactions as well as the previous block's hash. The hashing function, together with a reference to a specific bitcoin wallet, records the transaction between payer and payee in the blockchain history.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4883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2D8DF5-AE94-447C-AEE4-27F69F5D4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6873" y="1261872"/>
            <a:ext cx="4474034" cy="2667684"/>
          </a:xfrm>
        </p:spPr>
        <p:txBody>
          <a:bodyPr anchor="b">
            <a:normAutofit/>
          </a:bodyPr>
          <a:lstStyle/>
          <a:p>
            <a:r>
              <a:rPr kumimoji="1" lang="en-US" altLang="zh-CN" sz="2300" dirty="0"/>
              <a:t>Logical Architecture</a:t>
            </a:r>
            <a:endParaRPr kumimoji="1" lang="zh-CN" altLang="en-US" sz="2300" dirty="0"/>
          </a:p>
        </p:txBody>
      </p:sp>
      <p:sp>
        <p:nvSpPr>
          <p:cNvPr id="4103" name="Subtitle 5">
            <a:extLst>
              <a:ext uri="{FF2B5EF4-FFF2-40B4-BE49-F238E27FC236}">
                <a16:creationId xmlns:a16="http://schemas.microsoft.com/office/drawing/2014/main" id="{1094B1DF-E019-4493-A36D-213E9038B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874" y="4681728"/>
            <a:ext cx="4474034" cy="1198328"/>
          </a:xfrm>
        </p:spPr>
        <p:txBody>
          <a:bodyPr anchor="t"/>
          <a:lstStyle/>
          <a:p>
            <a:endParaRPr lang="en-US" dirty="0"/>
          </a:p>
        </p:txBody>
      </p:sp>
      <p:pic>
        <p:nvPicPr>
          <p:cNvPr id="4098" name="Picture 2" descr="Mangrove - Bitcoin node distributed system architecture · GitHub">
            <a:extLst>
              <a:ext uri="{FF2B5EF4-FFF2-40B4-BE49-F238E27FC236}">
                <a16:creationId xmlns:a16="http://schemas.microsoft.com/office/drawing/2014/main" id="{DC2498D5-E4ED-B6A3-1D47-FA005BAB2E4D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03" r="8897"/>
          <a:stretch/>
        </p:blipFill>
        <p:spPr bwMode="auto">
          <a:xfrm>
            <a:off x="5918432" y="742379"/>
            <a:ext cx="5437822" cy="5437822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105" name="Date Placeholder 7">
            <a:extLst>
              <a:ext uri="{FF2B5EF4-FFF2-40B4-BE49-F238E27FC236}">
                <a16:creationId xmlns:a16="http://schemas.microsoft.com/office/drawing/2014/main" id="{7B025072-E01B-4B67-9FEC-40245C2E8E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13B3F9F-5C17-40E2-9507-B6C272A0BD8F}" type="datetime1">
              <a:rPr lang="en-US" smtClean="0"/>
              <a:pPr>
                <a:spcAft>
                  <a:spcPts val="600"/>
                </a:spcAft>
              </a:pPr>
              <a:t>3/25/2023</a:t>
            </a:fld>
            <a:endParaRPr lang="en-US"/>
          </a:p>
        </p:txBody>
      </p:sp>
      <p:sp>
        <p:nvSpPr>
          <p:cNvPr id="4107" name="Footer Placeholder 8">
            <a:extLst>
              <a:ext uri="{FF2B5EF4-FFF2-40B4-BE49-F238E27FC236}">
                <a16:creationId xmlns:a16="http://schemas.microsoft.com/office/drawing/2014/main" id="{6A4F0B81-FBE9-45D5-A21C-2617BA5A7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4109" name="Slide Number Placeholder 3">
            <a:extLst>
              <a:ext uri="{FF2B5EF4-FFF2-40B4-BE49-F238E27FC236}">
                <a16:creationId xmlns:a16="http://schemas.microsoft.com/office/drawing/2014/main" id="{7DC6A6BB-6A4E-4C14-B3A7-38DE9DA93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EFAC0926-C259-4B3D-95C8-713E98CEE980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09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89A5D-9435-9F5F-B86E-AB24FEE90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220" y="887953"/>
            <a:ext cx="4437386" cy="2326020"/>
          </a:xfrm>
        </p:spPr>
        <p:txBody>
          <a:bodyPr anchor="t">
            <a:normAutofit/>
          </a:bodyPr>
          <a:lstStyle/>
          <a:p>
            <a:r>
              <a:rPr kumimoji="1" lang="en-US" altLang="zh-CN" b="1" dirty="0"/>
              <a:t>The 2</a:t>
            </a:r>
            <a:r>
              <a:rPr kumimoji="1" lang="en-US" altLang="zh-CN" b="1" baseline="30000" dirty="0"/>
              <a:t>nd</a:t>
            </a:r>
            <a:r>
              <a:rPr kumimoji="1" lang="en-US" altLang="zh-CN" b="1" dirty="0"/>
              <a:t>-level Subsystem of BITCOIN</a:t>
            </a:r>
            <a:endParaRPr kumimoji="1" lang="zh-CN" alt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D49D4B-D1C7-17EF-C110-C61BDA6361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747"/>
          <a:stretch/>
        </p:blipFill>
        <p:spPr>
          <a:xfrm>
            <a:off x="1009220" y="3429000"/>
            <a:ext cx="4166411" cy="2343600"/>
          </a:xfrm>
          <a:prstGeom prst="rect">
            <a:avLst/>
          </a:prstGeom>
          <a:noFill/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841E82-21C6-81CB-9A38-F374EABC1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8340" y="1134786"/>
            <a:ext cx="4165600" cy="415837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en" altLang="zh-CN" sz="1800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</a:pPr>
            <a:r>
              <a:rPr lang="en" altLang="zh-CN" sz="1800" dirty="0">
                <a:solidFill>
                  <a:srgbClr val="000000"/>
                </a:solidFill>
              </a:rPr>
              <a:t>Bitcoin wallets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" altLang="zh-CN" sz="1800" b="0" i="0" u="none" strike="noStrike" dirty="0">
                <a:solidFill>
                  <a:srgbClr val="000000"/>
                </a:solidFill>
                <a:effectLst/>
              </a:rPr>
              <a:t>mining of blocks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" altLang="zh-CN" sz="1800" dirty="0">
                <a:solidFill>
                  <a:srgbClr val="000000"/>
                </a:solidFill>
              </a:rPr>
              <a:t>V</a:t>
            </a:r>
            <a:r>
              <a:rPr lang="en" altLang="zh-CN" sz="1800" b="0" i="0" u="none" strike="noStrike" dirty="0">
                <a:solidFill>
                  <a:srgbClr val="000000"/>
                </a:solidFill>
                <a:effectLst/>
              </a:rPr>
              <a:t>alidation of transactions and blocks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" altLang="zh-CN" sz="1800" dirty="0" err="1">
                <a:solidFill>
                  <a:srgbClr val="000000"/>
                </a:solidFill>
              </a:rPr>
              <a:t>M</a:t>
            </a:r>
            <a:r>
              <a:rPr lang="en" altLang="zh-CN" sz="1800" b="0" i="0" u="none" strike="noStrike" dirty="0" err="1">
                <a:solidFill>
                  <a:srgbClr val="000000"/>
                </a:solidFill>
                <a:effectLst/>
              </a:rPr>
              <a:t>empool</a:t>
            </a:r>
            <a:endParaRPr lang="en" altLang="zh-CN" sz="1800" b="0" i="0" u="none" strike="noStrike" dirty="0">
              <a:solidFill>
                <a:srgbClr val="000000"/>
              </a:solidFill>
              <a:effectLst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" altLang="zh-CN" sz="1800" dirty="0">
                <a:solidFill>
                  <a:srgbClr val="000000"/>
                </a:solidFill>
              </a:rPr>
              <a:t>P</a:t>
            </a:r>
            <a:r>
              <a:rPr lang="en" altLang="zh-CN" sz="1800" b="0" i="0" u="none" strike="noStrike" dirty="0">
                <a:solidFill>
                  <a:srgbClr val="000000"/>
                </a:solidFill>
                <a:effectLst/>
              </a:rPr>
              <a:t>eer discovery/connection management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" altLang="zh-CN" sz="1800" dirty="0">
                <a:solidFill>
                  <a:srgbClr val="000000"/>
                </a:solidFill>
              </a:rPr>
              <a:t>S</a:t>
            </a:r>
            <a:r>
              <a:rPr lang="en" altLang="zh-CN" sz="1800" b="0" i="0" u="none" strike="noStrike" dirty="0">
                <a:solidFill>
                  <a:srgbClr val="000000"/>
                </a:solidFill>
                <a:effectLst/>
              </a:rPr>
              <a:t>torage of the blockchain and other data</a:t>
            </a:r>
          </a:p>
          <a:p>
            <a:pPr>
              <a:lnSpc>
                <a:spcPct val="120000"/>
              </a:lnSpc>
            </a:pPr>
            <a:endParaRPr kumimoji="1" lang="zh-CN" altLang="en-US" sz="17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779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llustration of people on a blockchain">
            <a:extLst>
              <a:ext uri="{FF2B5EF4-FFF2-40B4-BE49-F238E27FC236}">
                <a16:creationId xmlns:a16="http://schemas.microsoft.com/office/drawing/2014/main" id="{6C67D5DA-EBDA-7BD6-8C97-787BC8EEB5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62" b="1056"/>
          <a:stretch/>
        </p:blipFill>
        <p:spPr>
          <a:xfrm>
            <a:off x="20" y="0"/>
            <a:ext cx="12191980" cy="7505947"/>
          </a:xfrm>
          <a:prstGeom prst="rect">
            <a:avLst/>
          </a:prstGeom>
          <a:noFill/>
          <a:effectLst/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97EC9BA-4D7C-33AA-145A-330CA6A72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170" y="4293687"/>
            <a:ext cx="4149013" cy="2726838"/>
          </a:xfrm>
        </p:spPr>
        <p:txBody>
          <a:bodyPr anchor="t">
            <a:normAutofit fontScale="90000"/>
          </a:bodyPr>
          <a:lstStyle/>
          <a:p>
            <a:r>
              <a:rPr kumimoji="1" lang="en-US" altLang="zh-CN" sz="4000" b="1" dirty="0">
                <a:solidFill>
                  <a:schemeClr val="bg1"/>
                </a:solidFill>
              </a:rPr>
              <a:t>Bitcoin Wallets</a:t>
            </a:r>
            <a:br>
              <a:rPr kumimoji="1" lang="en-US" altLang="zh-CN" sz="4000" b="1" dirty="0">
                <a:solidFill>
                  <a:schemeClr val="bg1"/>
                </a:solidFill>
              </a:rPr>
            </a:br>
            <a:br>
              <a:rPr kumimoji="1" lang="en-US" altLang="zh-CN" sz="4000" b="1" dirty="0">
                <a:solidFill>
                  <a:schemeClr val="bg1"/>
                </a:solidFill>
              </a:rPr>
            </a:br>
            <a:r>
              <a:rPr kumimoji="1" lang="en-US" altLang="zh-CN" sz="1600" b="1" dirty="0">
                <a:solidFill>
                  <a:schemeClr val="bg1"/>
                </a:solidFill>
              </a:rPr>
              <a:t>Subsystem</a:t>
            </a:r>
            <a:endParaRPr kumimoji="1"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79A8680-23CB-14A2-98A6-D8135E15CA32}"/>
              </a:ext>
            </a:extLst>
          </p:cNvPr>
          <p:cNvSpPr txBox="1"/>
          <p:nvPr/>
        </p:nvSpPr>
        <p:spPr>
          <a:xfrm>
            <a:off x="3538214" y="654237"/>
            <a:ext cx="84386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b="1" i="1" dirty="0">
                <a:solidFill>
                  <a:schemeClr val="bg1"/>
                </a:solidFill>
              </a:rPr>
              <a:t>Definition:</a:t>
            </a:r>
            <a:r>
              <a:rPr kumimoji="1" lang="en" altLang="zh-CN" dirty="0">
                <a:solidFill>
                  <a:schemeClr val="bg1"/>
                </a:solidFill>
              </a:rPr>
              <a:t> store private keys and public addresses</a:t>
            </a:r>
          </a:p>
          <a:p>
            <a:endParaRPr kumimoji="1" lang="en" altLang="zh-CN" dirty="0">
              <a:solidFill>
                <a:schemeClr val="bg1"/>
              </a:solidFill>
            </a:endParaRPr>
          </a:p>
          <a:p>
            <a:r>
              <a:rPr kumimoji="1" lang="en" altLang="zh-CN" b="1" i="1" dirty="0">
                <a:solidFill>
                  <a:schemeClr val="bg1"/>
                </a:solidFill>
              </a:rPr>
              <a:t>Types of wallets: </a:t>
            </a:r>
            <a:r>
              <a:rPr kumimoji="1" lang="en" altLang="zh-CN" dirty="0">
                <a:solidFill>
                  <a:schemeClr val="bg1"/>
                </a:solidFill>
              </a:rPr>
              <a:t>Software: desktop, mobile, web.                    (Hot wallets)</a:t>
            </a:r>
          </a:p>
          <a:p>
            <a:r>
              <a:rPr kumimoji="1" lang="en" altLang="zh-CN" dirty="0">
                <a:solidFill>
                  <a:schemeClr val="bg1"/>
                </a:solidFill>
              </a:rPr>
              <a:t>                                 Hardware: physical devices, extra security.    (Cold wallets)</a:t>
            </a:r>
          </a:p>
          <a:p>
            <a:endParaRPr kumimoji="1" lang="en" altLang="zh-CN" dirty="0">
              <a:solidFill>
                <a:schemeClr val="bg1"/>
              </a:solidFill>
            </a:endParaRPr>
          </a:p>
          <a:p>
            <a:endParaRPr kumimoji="1" lang="en" altLang="zh-CN" dirty="0">
              <a:solidFill>
                <a:schemeClr val="bg1"/>
              </a:solidFill>
            </a:endParaRPr>
          </a:p>
          <a:p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AB415BB-AE0A-9768-1EFA-BF5FABAAE627}"/>
              </a:ext>
            </a:extLst>
          </p:cNvPr>
          <p:cNvSpPr txBox="1"/>
          <p:nvPr/>
        </p:nvSpPr>
        <p:spPr>
          <a:xfrm>
            <a:off x="4364183" y="5056941"/>
            <a:ext cx="41767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b="1" i="1" dirty="0">
                <a:solidFill>
                  <a:schemeClr val="bg1"/>
                </a:solidFill>
              </a:rPr>
              <a:t>Public addresses:</a:t>
            </a:r>
            <a:r>
              <a:rPr kumimoji="1" lang="en" altLang="zh-CN" dirty="0">
                <a:solidFill>
                  <a:schemeClr val="bg1"/>
                </a:solidFill>
              </a:rPr>
              <a:t> used to receive Bitcoin Wallet security and backup</a:t>
            </a:r>
          </a:p>
          <a:p>
            <a:r>
              <a:rPr kumimoji="1" lang="en" altLang="zh-CN" dirty="0">
                <a:solidFill>
                  <a:schemeClr val="bg1"/>
                </a:solidFill>
              </a:rPr>
              <a:t>Encryption and password protection</a:t>
            </a:r>
          </a:p>
          <a:p>
            <a:r>
              <a:rPr kumimoji="1" lang="en" altLang="zh-CN" dirty="0">
                <a:solidFill>
                  <a:schemeClr val="bg1"/>
                </a:solidFill>
              </a:rPr>
              <a:t>Seed phrases for recovery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231620D-F2AE-B6E9-9CB1-1FD5B4128783}"/>
              </a:ext>
            </a:extLst>
          </p:cNvPr>
          <p:cNvSpPr txBox="1"/>
          <p:nvPr/>
        </p:nvSpPr>
        <p:spPr>
          <a:xfrm>
            <a:off x="9431264" y="2289105"/>
            <a:ext cx="25455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b="1" i="1" dirty="0">
                <a:solidFill>
                  <a:schemeClr val="bg1"/>
                </a:solidFill>
              </a:rPr>
              <a:t>Paper:</a:t>
            </a:r>
            <a:r>
              <a:rPr kumimoji="1" lang="en" altLang="zh-CN" dirty="0">
                <a:solidFill>
                  <a:schemeClr val="bg1"/>
                </a:solidFill>
              </a:rPr>
              <a:t> printed private keys and addresses</a:t>
            </a:r>
          </a:p>
          <a:p>
            <a:endParaRPr kumimoji="1" lang="en" altLang="zh-CN" dirty="0">
              <a:solidFill>
                <a:schemeClr val="bg1"/>
              </a:solidFill>
            </a:endParaRPr>
          </a:p>
          <a:p>
            <a:r>
              <a:rPr kumimoji="1" lang="en" altLang="zh-CN" b="1" dirty="0">
                <a:solidFill>
                  <a:schemeClr val="bg1"/>
                </a:solidFill>
              </a:rPr>
              <a:t>Private keys: </a:t>
            </a:r>
            <a:r>
              <a:rPr kumimoji="1" lang="en" altLang="zh-CN" dirty="0">
                <a:solidFill>
                  <a:schemeClr val="bg1"/>
                </a:solidFill>
              </a:rPr>
              <a:t>ownership and control of Bitcoin</a:t>
            </a:r>
          </a:p>
        </p:txBody>
      </p:sp>
    </p:spTree>
    <p:extLst>
      <p:ext uri="{BB962C8B-B14F-4D97-AF65-F5344CB8AC3E}">
        <p14:creationId xmlns:p14="http://schemas.microsoft.com/office/powerpoint/2010/main" val="1955496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344192-8D7E-4BA2-6332-ED954A702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100" y="419824"/>
            <a:ext cx="5295900" cy="1044825"/>
          </a:xfrm>
        </p:spPr>
        <p:txBody>
          <a:bodyPr anchor="b">
            <a:normAutofit fontScale="90000"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Major components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Picture 4" descr="Blood in a test tube">
            <a:extLst>
              <a:ext uri="{FF2B5EF4-FFF2-40B4-BE49-F238E27FC236}">
                <a16:creationId xmlns:a16="http://schemas.microsoft.com/office/drawing/2014/main" id="{3C159C77-1AF3-3957-595F-6A37E8E40FE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l="26550" r="6699" b="-2"/>
          <a:stretch/>
        </p:blipFill>
        <p:spPr>
          <a:xfrm rot="1747980">
            <a:off x="8281511" y="813762"/>
            <a:ext cx="4565291" cy="3590855"/>
          </a:xfrm>
          <a:prstGeom prst="rect">
            <a:avLst/>
          </a:prstGeom>
          <a:noFill/>
          <a:effectLst>
            <a:outerShdw dist="190500" dir="8100000" algn="bl" rotWithShape="0">
              <a:schemeClr val="tx1"/>
            </a:outerShdw>
          </a:effectLst>
        </p:spPr>
      </p:pic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7DC6A6BB-6A4E-4C14-B3A7-38DE9DA93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FAC0926-C259-4B3D-95C8-713E98CEE980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5050A38-FD0D-A8E6-6431-1214C7FD6B69}"/>
              </a:ext>
            </a:extLst>
          </p:cNvPr>
          <p:cNvSpPr txBox="1"/>
          <p:nvPr/>
        </p:nvSpPr>
        <p:spPr>
          <a:xfrm>
            <a:off x="1025672" y="1779687"/>
            <a:ext cx="600730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solidFill>
                  <a:schemeClr val="bg1"/>
                </a:solidFill>
              </a:rPr>
              <a:t>A Bitcoin wallet's architecture consists of three major components: the user interface, the backend server, and the blockchain network. </a:t>
            </a:r>
          </a:p>
          <a:p>
            <a:endParaRPr kumimoji="1" lang="en" altLang="zh-CN" dirty="0">
              <a:solidFill>
                <a:schemeClr val="bg1"/>
              </a:solidFill>
            </a:endParaRPr>
          </a:p>
          <a:p>
            <a:r>
              <a:rPr kumimoji="1" lang="en" altLang="zh-CN" b="1" dirty="0">
                <a:solidFill>
                  <a:schemeClr val="bg1"/>
                </a:solidFill>
              </a:rPr>
              <a:t>- </a:t>
            </a:r>
            <a:r>
              <a:rPr kumimoji="1" lang="en" altLang="zh-CN" dirty="0">
                <a:solidFill>
                  <a:schemeClr val="bg1"/>
                </a:solidFill>
              </a:rPr>
              <a:t>Users can interact with the wallet through the user interface by creating new wallets, viewing their balance, and making transactions. </a:t>
            </a:r>
          </a:p>
          <a:p>
            <a:endParaRPr kumimoji="1" lang="en" altLang="zh-CN" dirty="0">
              <a:solidFill>
                <a:schemeClr val="bg1"/>
              </a:solidFill>
            </a:endParaRPr>
          </a:p>
          <a:p>
            <a:r>
              <a:rPr kumimoji="1" lang="en" altLang="zh-CN" b="1" dirty="0">
                <a:solidFill>
                  <a:schemeClr val="bg1"/>
                </a:solidFill>
              </a:rPr>
              <a:t>- </a:t>
            </a:r>
            <a:r>
              <a:rPr kumimoji="1" lang="en" altLang="zh-CN" dirty="0">
                <a:solidFill>
                  <a:schemeClr val="bg1"/>
                </a:solidFill>
              </a:rPr>
              <a:t>The backend server is in charge of managing the user's wallet, which includes creating new addresses, storing private keys, and broadcasting transactions to the blockchain network. </a:t>
            </a:r>
          </a:p>
          <a:p>
            <a:endParaRPr kumimoji="1" lang="en" altLang="zh-CN" dirty="0">
              <a:solidFill>
                <a:schemeClr val="bg1"/>
              </a:solidFill>
            </a:endParaRPr>
          </a:p>
          <a:p>
            <a:r>
              <a:rPr kumimoji="1" lang="en" altLang="zh-CN" b="1" dirty="0">
                <a:solidFill>
                  <a:schemeClr val="bg1"/>
                </a:solidFill>
              </a:rPr>
              <a:t>-</a:t>
            </a:r>
            <a:r>
              <a:rPr kumimoji="1" lang="en" altLang="zh-CN" dirty="0">
                <a:solidFill>
                  <a:schemeClr val="bg1"/>
                </a:solidFill>
              </a:rPr>
              <a:t> The blockchain network is the distributed ledger that records all Bitcoin transactions.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863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892A1-324E-0D61-8CD7-0211B3C42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9367" y="590247"/>
            <a:ext cx="3267942" cy="4937717"/>
          </a:xfrm>
        </p:spPr>
        <p:txBody>
          <a:bodyPr anchor="t">
            <a:normAutofit/>
          </a:bodyPr>
          <a:lstStyle/>
          <a:p>
            <a:r>
              <a:rPr kumimoji="1" lang="en" altLang="zh-CN" dirty="0"/>
              <a:t>Bitcoin Wallet Use Case1</a:t>
            </a:r>
            <a:br>
              <a:rPr kumimoji="1" lang="en" altLang="zh-CN" dirty="0"/>
            </a:b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51B1973-5361-EE97-A28F-F6EAB88EE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025" y="729580"/>
            <a:ext cx="7816184" cy="553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548140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AnalogousFromRegularSeedRightStep">
      <a:dk1>
        <a:srgbClr val="000000"/>
      </a:dk1>
      <a:lt1>
        <a:srgbClr val="FFFFFF"/>
      </a:lt1>
      <a:dk2>
        <a:srgbClr val="243241"/>
      </a:dk2>
      <a:lt2>
        <a:srgbClr val="E2E8E8"/>
      </a:lt2>
      <a:accent1>
        <a:srgbClr val="E7292E"/>
      </a:accent1>
      <a:accent2>
        <a:srgbClr val="D56117"/>
      </a:accent2>
      <a:accent3>
        <a:srgbClr val="BFA022"/>
      </a:accent3>
      <a:accent4>
        <a:srgbClr val="8DB013"/>
      </a:accent4>
      <a:accent5>
        <a:srgbClr val="57B821"/>
      </a:accent5>
      <a:accent6>
        <a:srgbClr val="15BE1E"/>
      </a:accent6>
      <a:hlink>
        <a:srgbClr val="30918F"/>
      </a:hlink>
      <a:folHlink>
        <a:srgbClr val="7F7F7F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2171</TotalTime>
  <Words>492</Words>
  <Application>Microsoft Office PowerPoint</Application>
  <PresentationFormat>宽屏</PresentationFormat>
  <Paragraphs>74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Arial</vt:lpstr>
      <vt:lpstr>Avenir Next LT Pro</vt:lpstr>
      <vt:lpstr>Avenir Next LT Pro Light</vt:lpstr>
      <vt:lpstr>VeniceBeachVTI</vt:lpstr>
      <vt:lpstr> Concrete Architecture of Bitcoin </vt:lpstr>
      <vt:lpstr>Group Members intro</vt:lpstr>
      <vt:lpstr>PowerPoint 演示文稿</vt:lpstr>
      <vt:lpstr>Concrete Architecture</vt:lpstr>
      <vt:lpstr>Logical Architecture</vt:lpstr>
      <vt:lpstr>The 2nd-level Subsystem of BITCOIN</vt:lpstr>
      <vt:lpstr>Bitcoin Wallets  Subsystem</vt:lpstr>
      <vt:lpstr>Major components</vt:lpstr>
      <vt:lpstr>Bitcoin Wallet Use Case1 </vt:lpstr>
      <vt:lpstr>Bitcoin Wallet Use example Case1 </vt:lpstr>
      <vt:lpstr>Use Case 2</vt:lpstr>
      <vt:lpstr>Use example Case 2</vt:lpstr>
      <vt:lpstr>Challenges  &amp;  Limitations 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Concrete Architecture of Bitcoin </dc:title>
  <dc:creator>Jinyang Chen</dc:creator>
  <cp:lastModifiedBy>Rundong YU</cp:lastModifiedBy>
  <cp:revision>2</cp:revision>
  <dcterms:created xsi:type="dcterms:W3CDTF">2023-03-21T22:12:50Z</dcterms:created>
  <dcterms:modified xsi:type="dcterms:W3CDTF">2023-03-25T02:50:28Z</dcterms:modified>
</cp:coreProperties>
</file>