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estplaces.net/city/iowa/ames" TargetMode="External"/><Relationship Id="rId3" Type="http://schemas.openxmlformats.org/officeDocument/2006/relationships/hyperlink" Target="https://upload.wikimedia.org/wikipedia/commons/thumb/1/15/Ames_Montage.jpg/250px-Ames_Montage.jp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cccb458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cccb458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Turns out, yes! Much like quality, both of these variable sets are not only highly correlated with saleprice but they are highly correlated with one another. They are interactive!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think about this briefly: A garage that is not only large but also able to fit multiple cars will likely cause a house price to increase as will a house that has not only multiple rooms at ground level, but also rooms that are large and spacious.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whats my point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c43e74d89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c43e74d89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point is that finding patterns and figuring out how to make sense of them and account for them is vastly important for determining a house’s price. Had I not noticed and accounted for the patterns in different housing data variables, my prediction model would have been nowhere near as accurate as it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c43e74d89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c43e74d89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Lato"/>
                <a:ea typeface="Lato"/>
                <a:cs typeface="Lato"/>
                <a:sym typeface="Lato"/>
              </a:rPr>
              <a:t>When predicting housing prices (at least in the case of Ames, Iowa) the most important overall factors are House Quality and House Area(In Square Feet). Despite how simple this may sound, the way these factors interact with one another can cause housing price to change significantly. It is important to recognize patterns case by case for each individual house in order to determine what its sale price will be.</a:t>
            </a:r>
            <a:endParaRPr b="1" sz="1200">
              <a:latin typeface="Lato"/>
              <a:ea typeface="Lato"/>
              <a:cs typeface="Lato"/>
              <a:sym typeface="Lato"/>
            </a:endParaRPr>
          </a:p>
          <a:p>
            <a:pPr indent="0" lvl="0" marL="0" rtl="0" algn="l">
              <a:lnSpc>
                <a:spcPct val="115000"/>
              </a:lnSpc>
              <a:spcBef>
                <a:spcPts val="1600"/>
              </a:spcBef>
              <a:spcAft>
                <a:spcPts val="1600"/>
              </a:spcAft>
              <a:buNone/>
            </a:pPr>
            <a:r>
              <a:rPr b="1" lang="en" sz="1200">
                <a:latin typeface="Lato"/>
                <a:ea typeface="Lato"/>
                <a:cs typeface="Lato"/>
                <a:sym typeface="Lato"/>
              </a:rPr>
              <a:t>I’d also like to end by saying what I’ve covered here is just the tip of the iceberg. When it comes to housing price determination, there is a lot more at play then just Quality and Area. These may be the LARGEST predictors of housing price, but that is not to say they are the only ones. </a:t>
            </a:r>
            <a:endParaRPr b="1" sz="12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43e74d8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43e74d8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a:t>
            </a:r>
            <a:r>
              <a:rPr lang="en"/>
              <a:t>we'll be talking about what factors most influence housing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Preface: The inferences I'm about to make are based upon a prediction model I made where about 93% of the variation in House Sale price can be explained by the variables I chose to include in my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know this sounds very complicated but essentially what I'm saying here is that the model I designed can predict house prices relatively accurately and it can do so because I was able to determine what factors most impacted Saleprice. There's a lot of fancy math and computer work involved in this process but that's not what we're here for today.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here to talk about WHAT factors influence price, and why they do so. So let's do that.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c43e74d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c43e74d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that we’ll be using today was gathered from Ames Iowa housing data. All conclusions and inferences that come from my model and from this presentation were made after examination and analysis of this dataset.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 sources: </a:t>
            </a:r>
            <a:endParaRPr/>
          </a:p>
          <a:p>
            <a:pPr indent="0" lvl="0" marL="0" rtl="0" algn="l">
              <a:spcBef>
                <a:spcPts val="0"/>
              </a:spcBef>
              <a:spcAft>
                <a:spcPts val="0"/>
              </a:spcAft>
              <a:buNone/>
            </a:pPr>
            <a:r>
              <a:rPr lang="en" u="sng">
                <a:solidFill>
                  <a:schemeClr val="hlink"/>
                </a:solidFill>
                <a:hlinkClick r:id="rId2"/>
              </a:rPr>
              <a:t>https://www.bestplaces.net/city/iowa/ames</a:t>
            </a:r>
            <a:endParaRPr/>
          </a:p>
          <a:p>
            <a:pPr indent="0" lvl="0" marL="0" rtl="0" algn="l">
              <a:spcBef>
                <a:spcPts val="0"/>
              </a:spcBef>
              <a:spcAft>
                <a:spcPts val="0"/>
              </a:spcAft>
              <a:buNone/>
            </a:pPr>
            <a:r>
              <a:rPr lang="en" u="sng">
                <a:solidFill>
                  <a:schemeClr val="hlink"/>
                </a:solidFill>
                <a:hlinkClick r:id="rId3"/>
              </a:rPr>
              <a:t>https://upload.wikimedia.org/wikipedia/commons/thumb/1/15/Ames_Montage.jpg/250px-Ames_Montage.jpg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c43e74d8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c43e74d8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there’s a lot on the screen right now but what I want you all to mostly pay attention to are the values at the top. </a:t>
            </a:r>
            <a:endParaRPr/>
          </a:p>
          <a:p>
            <a:pPr indent="-298450" lvl="0" marL="457200" rtl="0" algn="l">
              <a:spcBef>
                <a:spcPts val="0"/>
              </a:spcBef>
              <a:spcAft>
                <a:spcPts val="0"/>
              </a:spcAft>
              <a:buSzPts val="1100"/>
              <a:buChar char="●"/>
            </a:pPr>
            <a:r>
              <a:rPr lang="en"/>
              <a:t>Values like Quality Interaction, Total Square Footage, Overall Quality, GR Liv Area (Ground Living Area Square Footage), Gara</a:t>
            </a:r>
            <a:r>
              <a:rPr lang="en"/>
              <a:t>ge and Cars, Garage Area, and Square Footage of Living Areas are all highly correlated with Sale Price. </a:t>
            </a:r>
            <a:endParaRPr/>
          </a:p>
          <a:p>
            <a:pPr indent="-298450" lvl="0" marL="457200" rtl="0" algn="l">
              <a:spcBef>
                <a:spcPts val="0"/>
              </a:spcBef>
              <a:spcAft>
                <a:spcPts val="0"/>
              </a:spcAft>
              <a:buSzPts val="1100"/>
              <a:buChar char="●"/>
            </a:pPr>
            <a:r>
              <a:rPr lang="en"/>
              <a:t>What this means is that as these values increase, the likelihood of a high saleprice also increases. As I hope you can infer from looking at this heatmap, Quality Interaction and Total Sf are the most correlated with saleprice, which means that increases in these variables have the highest probability of equating with an increase in SalePrice.    </a:t>
            </a:r>
            <a:endParaRPr/>
          </a:p>
          <a:p>
            <a:pPr indent="-298450" lvl="0" marL="457200" rtl="0" algn="l">
              <a:spcBef>
                <a:spcPts val="0"/>
              </a:spcBef>
              <a:spcAft>
                <a:spcPts val="0"/>
              </a:spcAft>
              <a:buSzPts val="1100"/>
              <a:buChar char="●"/>
            </a:pPr>
            <a:r>
              <a:rPr lang="en"/>
              <a:t>What’s the deal with the similar variable names and the interaction columns? Let’s get into that. &gt;&gt; </a:t>
            </a:r>
            <a:r>
              <a:rPr b="1" lang="en"/>
              <a:t>NEXT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c43e74d8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c43e74d8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The First 4 Scatterplots here represent the relationship between Quality and Saleprice:</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The first plot represent Overall material and finish quality</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The second plot represent Basement Quality, which is indicated by the Height of the basement</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The third plot represents Kitchen quality</a:t>
            </a:r>
            <a:endParaRPr sz="1050">
              <a:highlight>
                <a:srgbClr val="FFFFFF"/>
              </a:highlight>
            </a:endParaRPr>
          </a:p>
          <a:p>
            <a:pPr indent="-295275" lvl="0" marL="457200" rtl="0" algn="l">
              <a:spcBef>
                <a:spcPts val="0"/>
              </a:spcBef>
              <a:spcAft>
                <a:spcPts val="0"/>
              </a:spcAft>
              <a:buSzPts val="1050"/>
              <a:buChar char="●"/>
            </a:pPr>
            <a:r>
              <a:rPr lang="en" sz="1050">
                <a:highlight>
                  <a:srgbClr val="FFFFFF"/>
                </a:highlight>
              </a:rPr>
              <a:t>The fourth plot represents Exterior material quality</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As I’m sure you can observe, each of these variables is positively correlated with Sale-Price, as they increase SalePrice goes up</a:t>
            </a:r>
            <a:r>
              <a:rPr lang="en" sz="1050">
                <a:highlight>
                  <a:srgbClr val="FFFFFF"/>
                </a:highlight>
              </a:rPr>
              <a:t>.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All of this makes you think: are these variables related to each other? If a house has great Exterior Quality, Kitchen Quality, Basement Quality, and Overall Material Quality, will it simply be worth more? The answer to that question is generally YES. By accounting for the interaction between quality variables, we can more accurately predict Saleprice. What I’m saying is that the pattern between quality is, in itself, a factor that very accurately predicts house price.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And I have proof for this! This large scatterplot represents the pattern between Quality-Interaction and Saleprice, as you saw in the previous slide, Quality Interaction has the largest positive correlation with Saleprice!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050">
                <a:highlight>
                  <a:srgbClr val="FFFFFF"/>
                </a:highlight>
              </a:rPr>
              <a:t>More proof of this interaction lies within the heatmap present on this slide, which shows the correlation between the different quality variables what I want you to infer from that is that they are all HIGHLY correlated with one another. If one aspect of quality is high in a house, then it is likely that the others will be higher as well.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50">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c43e74d8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c43e74d8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so we’ve talked about </a:t>
            </a:r>
            <a:r>
              <a:rPr lang="en"/>
              <a:t>quality</a:t>
            </a:r>
            <a:r>
              <a:rPr lang="en"/>
              <a:t> and patterns between quality being highly correlated with price, but what about size? I’m sure that’s </a:t>
            </a:r>
            <a:r>
              <a:rPr lang="en"/>
              <a:t>something</a:t>
            </a:r>
            <a:r>
              <a:rPr lang="en"/>
              <a:t> that first comes to mind when thinking about house prices and what makes them go up or down.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Well if you thought that size increased house price, you are correct in that assessment. From the Ames housing data, I created a new data feature called Square Footage that takes all of the different square foot variables of a house and adds them together. This scatterplot almost speaks for itself. There is a CLEAR pattern between increase in Sq Footage and </a:t>
            </a:r>
            <a:r>
              <a:rPr lang="en"/>
              <a:t>sale price</a:t>
            </a:r>
            <a:r>
              <a:rPr lang="en"/>
              <a:t>… But what’s this here? Why are we talking about Neighborhood? </a:t>
            </a:r>
            <a:endParaRPr/>
          </a:p>
          <a:p>
            <a:pPr indent="-298450" lvl="0" marL="457200" rtl="0" algn="l">
              <a:spcBef>
                <a:spcPts val="0"/>
              </a:spcBef>
              <a:spcAft>
                <a:spcPts val="0"/>
              </a:spcAft>
              <a:buSzPts val="1100"/>
              <a:buChar char="●"/>
            </a:pPr>
            <a:r>
              <a:rPr lang="en"/>
              <a:t>WELL. Let’s look at the colors on this scatterplot briefly. I know that our key has a ton of values BUT what I want you to notice is that some of these colors are clustered, or atleast more present in certain areas of the scatterplot. What could this indicate for our Saleprice?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c43e74d8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c43e74d8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Turns out… It plays a pretty big role on SalePrice.</a:t>
            </a:r>
            <a:endParaRPr/>
          </a:p>
          <a:p>
            <a:pPr indent="-298450" lvl="1" marL="914400" rtl="0" algn="l">
              <a:spcBef>
                <a:spcPts val="0"/>
              </a:spcBef>
              <a:spcAft>
                <a:spcPts val="0"/>
              </a:spcAft>
              <a:buSzPts val="1100"/>
              <a:buChar char="○"/>
            </a:pPr>
            <a:r>
              <a:rPr lang="en"/>
              <a:t>On the left here is just a basic countplot showing the spread of neighborhoods in our data. This plot mostly exists because I want to show how sometimes seemingly ‘innocent’ categorical can play a larger role then one might initially expect. </a:t>
            </a:r>
            <a:endParaRPr/>
          </a:p>
          <a:p>
            <a:pPr indent="-298450" lvl="1" marL="914400" rtl="0" algn="l">
              <a:spcBef>
                <a:spcPts val="0"/>
              </a:spcBef>
              <a:spcAft>
                <a:spcPts val="0"/>
              </a:spcAft>
              <a:buSzPts val="1100"/>
              <a:buChar char="○"/>
            </a:pPr>
            <a:r>
              <a:rPr lang="en"/>
              <a:t>On our right is another heatmap (I hope you like heatmaps!) showing Neighborhoods and their relation to saleprice. What I want you to observe and infer from this is that each Neighborhood impacts saleprice different. Some do so positively, some do so negatively. </a:t>
            </a:r>
            <a:endParaRPr/>
          </a:p>
          <a:p>
            <a:pPr indent="-298450" lvl="2" marL="1371600" rtl="0" algn="l">
              <a:spcBef>
                <a:spcPts val="0"/>
              </a:spcBef>
              <a:spcAft>
                <a:spcPts val="0"/>
              </a:spcAft>
              <a:buSzPts val="1100"/>
              <a:buChar char="■"/>
            </a:pPr>
            <a:r>
              <a:rPr lang="en"/>
              <a:t>What this is saying is that CERTAIN  neighborhoods make houses more expensive and CERTAIN neighborhoods make houses less expensive.</a:t>
            </a:r>
            <a:endParaRPr/>
          </a:p>
          <a:p>
            <a:pPr indent="-298450" lvl="3" marL="1828800" rtl="0" algn="l">
              <a:spcBef>
                <a:spcPts val="0"/>
              </a:spcBef>
              <a:spcAft>
                <a:spcPts val="0"/>
              </a:spcAft>
              <a:buSzPts val="1100"/>
              <a:buChar char="●"/>
            </a:pPr>
            <a:r>
              <a:rPr lang="en"/>
              <a:t>None of these correlations are as high as Quality and Sq Footage but they are interesting and very impactful, nonetheless.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c43e74d8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c43e74d8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move onto my final point here for this presentation. I want us to look at some more </a:t>
            </a:r>
            <a:r>
              <a:rPr lang="en"/>
              <a:t>scatterplots.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plot on the left examines the relationship between Garage Car Capacity and Sale price</a:t>
            </a:r>
            <a:endParaRPr/>
          </a:p>
          <a:p>
            <a:pPr indent="-298450" lvl="0" marL="457200" rtl="0" algn="l">
              <a:spcBef>
                <a:spcPts val="0"/>
              </a:spcBef>
              <a:spcAft>
                <a:spcPts val="0"/>
              </a:spcAft>
              <a:buSzPts val="1100"/>
              <a:buChar char="●"/>
            </a:pPr>
            <a:r>
              <a:rPr lang="en"/>
              <a:t>The plot on the right examines the relationship between Garage Area and Sale price</a:t>
            </a:r>
            <a:endParaRPr/>
          </a:p>
          <a:p>
            <a:pPr indent="-298450" lvl="0" marL="457200" rtl="0" algn="l">
              <a:spcBef>
                <a:spcPts val="0"/>
              </a:spcBef>
              <a:spcAft>
                <a:spcPts val="0"/>
              </a:spcAft>
              <a:buSzPts val="1100"/>
              <a:buChar char="●"/>
            </a:pPr>
            <a:r>
              <a:rPr lang="en"/>
              <a:t>Do you notice any patterns between these?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c43e74d8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c43e74d8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are two more.</a:t>
            </a:r>
            <a:endParaRPr/>
          </a:p>
          <a:p>
            <a:pPr indent="-298450" lvl="1" marL="914400" rtl="0" algn="l">
              <a:spcBef>
                <a:spcPts val="0"/>
              </a:spcBef>
              <a:spcAft>
                <a:spcPts val="0"/>
              </a:spcAft>
              <a:buSzPts val="1100"/>
              <a:buChar char="○"/>
            </a:pPr>
            <a:r>
              <a:rPr lang="en"/>
              <a:t>The plot on the left examines the relationship between Ground Living Area and Saleprice</a:t>
            </a:r>
            <a:endParaRPr/>
          </a:p>
          <a:p>
            <a:pPr indent="-298450" lvl="1" marL="914400" rtl="0" algn="l">
              <a:spcBef>
                <a:spcPts val="0"/>
              </a:spcBef>
              <a:spcAft>
                <a:spcPts val="0"/>
              </a:spcAft>
              <a:buSzPts val="1100"/>
              <a:buChar char="○"/>
            </a:pPr>
            <a:r>
              <a:rPr lang="en"/>
              <a:t>The plot on the right examines the relationship between Total Rooms Aboveground and Saleprice</a:t>
            </a:r>
            <a:endParaRPr/>
          </a:p>
          <a:p>
            <a:pPr indent="-298450" lvl="0" marL="457200" rtl="0" algn="l">
              <a:spcBef>
                <a:spcPts val="0"/>
              </a:spcBef>
              <a:spcAft>
                <a:spcPts val="0"/>
              </a:spcAft>
              <a:buSzPts val="1100"/>
              <a:buChar char="●"/>
            </a:pPr>
            <a:r>
              <a:rPr lang="en"/>
              <a:t>What about these plots? Is there a pattern 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gif"/><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Determines the Price of a House?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Joey Romness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317875" y="152400"/>
            <a:ext cx="2911043" cy="4838701"/>
          </a:xfrm>
          <a:prstGeom prst="rect">
            <a:avLst/>
          </a:prstGeom>
          <a:noFill/>
          <a:ln>
            <a:noFill/>
          </a:ln>
        </p:spPr>
      </p:pic>
      <p:pic>
        <p:nvPicPr>
          <p:cNvPr id="149" name="Google Shape;149;p22"/>
          <p:cNvPicPr preferRelativeResize="0"/>
          <p:nvPr/>
        </p:nvPicPr>
        <p:blipFill>
          <a:blip r:embed="rId4">
            <a:alphaModFix/>
          </a:blip>
          <a:stretch>
            <a:fillRect/>
          </a:stretch>
        </p:blipFill>
        <p:spPr>
          <a:xfrm>
            <a:off x="6180593" y="152400"/>
            <a:ext cx="272107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Patterns and Figuring Out How to Make Sense of Them and Account for Them is Vastly Important for Determining House Price.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60" name="Google Shape;160;p24"/>
          <p:cNvSpPr txBox="1"/>
          <p:nvPr>
            <p:ph idx="2" type="body"/>
          </p:nvPr>
        </p:nvSpPr>
        <p:spPr>
          <a:xfrm>
            <a:off x="5281200" y="3473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When predicting housing prices (at least in the case of Ames, Iowa) the most important overall factors are Quality and Area. Despite how simple this may sound, the way these factors interact with one another can cause housing price to change significantly. It is important to recognize patterns case by case for each individual house in order to determine what its sale price will be.</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76525"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4800"/>
              <a:t>When Predicting a House’s Price, What Factors Impact Price Point the Most?</a:t>
            </a:r>
            <a:endParaRPr i="1"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Case Study of Ames Iowa Housing</a:t>
            </a:r>
            <a:endParaRPr/>
          </a:p>
        </p:txBody>
      </p:sp>
      <p:sp>
        <p:nvSpPr>
          <p:cNvPr id="98" name="Google Shape;98;p15"/>
          <p:cNvSpPr txBox="1"/>
          <p:nvPr>
            <p:ph idx="1" type="body"/>
          </p:nvPr>
        </p:nvSpPr>
        <p:spPr>
          <a:xfrm>
            <a:off x="544675" y="2330475"/>
            <a:ext cx="3300900" cy="206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conclusions and inferences from this presentation were made after examination and analysis of the widely </a:t>
            </a:r>
            <a:r>
              <a:rPr lang="en"/>
              <a:t>available</a:t>
            </a:r>
            <a:r>
              <a:rPr lang="en"/>
              <a:t> Ames Housing Dataset.</a:t>
            </a:r>
            <a:endParaRPr/>
          </a:p>
        </p:txBody>
      </p:sp>
      <p:pic>
        <p:nvPicPr>
          <p:cNvPr id="99" name="Google Shape;99;p15"/>
          <p:cNvPicPr preferRelativeResize="0"/>
          <p:nvPr/>
        </p:nvPicPr>
        <p:blipFill>
          <a:blip r:embed="rId3">
            <a:alphaModFix/>
          </a:blip>
          <a:stretch>
            <a:fillRect/>
          </a:stretch>
        </p:blipFill>
        <p:spPr>
          <a:xfrm>
            <a:off x="6514700" y="1314450"/>
            <a:ext cx="2514600" cy="2514600"/>
          </a:xfrm>
          <a:prstGeom prst="rect">
            <a:avLst/>
          </a:prstGeom>
          <a:noFill/>
          <a:ln>
            <a:noFill/>
          </a:ln>
        </p:spPr>
      </p:pic>
      <p:pic>
        <p:nvPicPr>
          <p:cNvPr id="100" name="Google Shape;100;p15"/>
          <p:cNvPicPr preferRelativeResize="0"/>
          <p:nvPr/>
        </p:nvPicPr>
        <p:blipFill>
          <a:blip r:embed="rId4">
            <a:alphaModFix/>
          </a:blip>
          <a:stretch>
            <a:fillRect/>
          </a:stretch>
        </p:blipFill>
        <p:spPr>
          <a:xfrm>
            <a:off x="4182150" y="1135812"/>
            <a:ext cx="2181300" cy="35249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Overview of What Most Determines the Sale Price of a House</a:t>
            </a:r>
            <a:endParaRPr/>
          </a:p>
        </p:txBody>
      </p:sp>
      <p:pic>
        <p:nvPicPr>
          <p:cNvPr id="106" name="Google Shape;106;p16"/>
          <p:cNvPicPr preferRelativeResize="0"/>
          <p:nvPr/>
        </p:nvPicPr>
        <p:blipFill>
          <a:blip r:embed="rId3">
            <a:alphaModFix/>
          </a:blip>
          <a:stretch>
            <a:fillRect/>
          </a:stretch>
        </p:blipFill>
        <p:spPr>
          <a:xfrm>
            <a:off x="4030900" y="649700"/>
            <a:ext cx="4944225" cy="436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800" y="9655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Matters</a:t>
            </a:r>
            <a:endParaRPr/>
          </a:p>
        </p:txBody>
      </p:sp>
      <p:pic>
        <p:nvPicPr>
          <p:cNvPr id="112" name="Google Shape;112;p17"/>
          <p:cNvPicPr preferRelativeResize="0"/>
          <p:nvPr/>
        </p:nvPicPr>
        <p:blipFill>
          <a:blip r:embed="rId3">
            <a:alphaModFix/>
          </a:blip>
          <a:stretch>
            <a:fillRect/>
          </a:stretch>
        </p:blipFill>
        <p:spPr>
          <a:xfrm>
            <a:off x="103325" y="1912588"/>
            <a:ext cx="2870876" cy="1318325"/>
          </a:xfrm>
          <a:prstGeom prst="rect">
            <a:avLst/>
          </a:prstGeom>
          <a:noFill/>
          <a:ln>
            <a:noFill/>
          </a:ln>
        </p:spPr>
      </p:pic>
      <p:pic>
        <p:nvPicPr>
          <p:cNvPr id="113" name="Google Shape;113;p17"/>
          <p:cNvPicPr preferRelativeResize="0"/>
          <p:nvPr/>
        </p:nvPicPr>
        <p:blipFill>
          <a:blip r:embed="rId4">
            <a:alphaModFix/>
          </a:blip>
          <a:stretch>
            <a:fillRect/>
          </a:stretch>
        </p:blipFill>
        <p:spPr>
          <a:xfrm>
            <a:off x="103363" y="3299800"/>
            <a:ext cx="2870795" cy="1318300"/>
          </a:xfrm>
          <a:prstGeom prst="rect">
            <a:avLst/>
          </a:prstGeom>
          <a:noFill/>
          <a:ln>
            <a:noFill/>
          </a:ln>
        </p:spPr>
      </p:pic>
      <p:pic>
        <p:nvPicPr>
          <p:cNvPr id="114" name="Google Shape;114;p17"/>
          <p:cNvPicPr preferRelativeResize="0"/>
          <p:nvPr/>
        </p:nvPicPr>
        <p:blipFill>
          <a:blip r:embed="rId5">
            <a:alphaModFix/>
          </a:blip>
          <a:stretch>
            <a:fillRect/>
          </a:stretch>
        </p:blipFill>
        <p:spPr>
          <a:xfrm>
            <a:off x="3214901" y="1567625"/>
            <a:ext cx="3511523" cy="3337950"/>
          </a:xfrm>
          <a:prstGeom prst="rect">
            <a:avLst/>
          </a:prstGeom>
          <a:noFill/>
          <a:ln>
            <a:noFill/>
          </a:ln>
        </p:spPr>
      </p:pic>
      <p:pic>
        <p:nvPicPr>
          <p:cNvPr id="115" name="Google Shape;115;p17"/>
          <p:cNvPicPr preferRelativeResize="0"/>
          <p:nvPr/>
        </p:nvPicPr>
        <p:blipFill>
          <a:blip r:embed="rId6">
            <a:alphaModFix/>
          </a:blip>
          <a:stretch>
            <a:fillRect/>
          </a:stretch>
        </p:blipFill>
        <p:spPr>
          <a:xfrm>
            <a:off x="6967174" y="1628800"/>
            <a:ext cx="2112751" cy="3215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27000" y="1328450"/>
            <a:ext cx="33834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Matters… Does Neighborhood Matter?</a:t>
            </a:r>
            <a:endParaRPr/>
          </a:p>
          <a:p>
            <a:pPr indent="0" lvl="0" marL="0" rtl="0" algn="l">
              <a:spcBef>
                <a:spcPts val="0"/>
              </a:spcBef>
              <a:spcAft>
                <a:spcPts val="0"/>
              </a:spcAft>
              <a:buNone/>
            </a:pPr>
            <a:r>
              <a:t/>
            </a:r>
            <a:endParaRPr/>
          </a:p>
        </p:txBody>
      </p:sp>
      <p:pic>
        <p:nvPicPr>
          <p:cNvPr id="121" name="Google Shape;121;p18"/>
          <p:cNvPicPr preferRelativeResize="0"/>
          <p:nvPr/>
        </p:nvPicPr>
        <p:blipFill>
          <a:blip r:embed="rId3">
            <a:alphaModFix/>
          </a:blip>
          <a:stretch>
            <a:fillRect/>
          </a:stretch>
        </p:blipFill>
        <p:spPr>
          <a:xfrm>
            <a:off x="4088575" y="707150"/>
            <a:ext cx="4559200" cy="4372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5806675" y="146912"/>
            <a:ext cx="2615675" cy="4849675"/>
          </a:xfrm>
          <a:prstGeom prst="rect">
            <a:avLst/>
          </a:prstGeom>
          <a:noFill/>
          <a:ln>
            <a:noFill/>
          </a:ln>
        </p:spPr>
      </p:pic>
      <p:pic>
        <p:nvPicPr>
          <p:cNvPr id="127" name="Google Shape;127;p19"/>
          <p:cNvPicPr preferRelativeResize="0"/>
          <p:nvPr/>
        </p:nvPicPr>
        <p:blipFill>
          <a:blip r:embed="rId4">
            <a:alphaModFix/>
          </a:blip>
          <a:stretch>
            <a:fillRect/>
          </a:stretch>
        </p:blipFill>
        <p:spPr>
          <a:xfrm>
            <a:off x="490775" y="588975"/>
            <a:ext cx="4428975" cy="4495649"/>
          </a:xfrm>
          <a:prstGeom prst="rect">
            <a:avLst/>
          </a:prstGeom>
          <a:noFill/>
          <a:ln>
            <a:noFill/>
          </a:ln>
        </p:spPr>
      </p:pic>
      <p:sp>
        <p:nvSpPr>
          <p:cNvPr id="128" name="Google Shape;128;p19"/>
          <p:cNvSpPr txBox="1"/>
          <p:nvPr/>
        </p:nvSpPr>
        <p:spPr>
          <a:xfrm>
            <a:off x="294475" y="147250"/>
            <a:ext cx="4750800" cy="4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aleway"/>
                <a:ea typeface="Raleway"/>
                <a:cs typeface="Raleway"/>
                <a:sym typeface="Raleway"/>
              </a:rPr>
              <a:t>It does!</a:t>
            </a:r>
            <a:endParaRPr b="1" sz="24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Cross-Examine Some Plots</a:t>
            </a:r>
            <a:endParaRPr/>
          </a:p>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221125" y="1966975"/>
            <a:ext cx="3168063" cy="2984850"/>
          </a:xfrm>
          <a:prstGeom prst="rect">
            <a:avLst/>
          </a:prstGeom>
          <a:noFill/>
          <a:ln>
            <a:noFill/>
          </a:ln>
        </p:spPr>
      </p:pic>
      <p:pic>
        <p:nvPicPr>
          <p:cNvPr id="135" name="Google Shape;135;p20"/>
          <p:cNvPicPr preferRelativeResize="0"/>
          <p:nvPr/>
        </p:nvPicPr>
        <p:blipFill>
          <a:blip r:embed="rId4">
            <a:alphaModFix/>
          </a:blip>
          <a:stretch>
            <a:fillRect/>
          </a:stretch>
        </p:blipFill>
        <p:spPr>
          <a:xfrm>
            <a:off x="5529050" y="1995188"/>
            <a:ext cx="3168075" cy="2928416"/>
          </a:xfrm>
          <a:prstGeom prst="rect">
            <a:avLst/>
          </a:prstGeom>
          <a:noFill/>
          <a:ln>
            <a:noFill/>
          </a:ln>
        </p:spPr>
      </p:pic>
      <p:sp>
        <p:nvSpPr>
          <p:cNvPr id="136" name="Google Shape;136;p20"/>
          <p:cNvSpPr txBox="1"/>
          <p:nvPr/>
        </p:nvSpPr>
        <p:spPr>
          <a:xfrm>
            <a:off x="3559650" y="2595925"/>
            <a:ext cx="2024700" cy="23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Raleway"/>
                <a:ea typeface="Raleway"/>
                <a:cs typeface="Raleway"/>
                <a:sym typeface="Raleway"/>
              </a:rPr>
              <a:t>Are there any noticeable patterns between these two plots?</a:t>
            </a:r>
            <a:endParaRPr b="1" i="1">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Here?</a:t>
            </a:r>
            <a:endParaRPr/>
          </a:p>
        </p:txBody>
      </p:sp>
      <p:pic>
        <p:nvPicPr>
          <p:cNvPr id="142" name="Google Shape;142;p21"/>
          <p:cNvPicPr preferRelativeResize="0"/>
          <p:nvPr/>
        </p:nvPicPr>
        <p:blipFill>
          <a:blip r:embed="rId3">
            <a:alphaModFix/>
          </a:blip>
          <a:stretch>
            <a:fillRect/>
          </a:stretch>
        </p:blipFill>
        <p:spPr>
          <a:xfrm>
            <a:off x="5415150" y="1964000"/>
            <a:ext cx="3490200" cy="3152225"/>
          </a:xfrm>
          <a:prstGeom prst="rect">
            <a:avLst/>
          </a:prstGeom>
          <a:noFill/>
          <a:ln>
            <a:noFill/>
          </a:ln>
        </p:spPr>
      </p:pic>
      <p:pic>
        <p:nvPicPr>
          <p:cNvPr id="143" name="Google Shape;143;p21"/>
          <p:cNvPicPr preferRelativeResize="0"/>
          <p:nvPr/>
        </p:nvPicPr>
        <p:blipFill>
          <a:blip r:embed="rId4">
            <a:alphaModFix/>
          </a:blip>
          <a:stretch>
            <a:fillRect/>
          </a:stretch>
        </p:blipFill>
        <p:spPr>
          <a:xfrm>
            <a:off x="196500" y="2009575"/>
            <a:ext cx="3389861" cy="306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