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0" r:id="rId7"/>
    <p:sldId id="263" r:id="rId8"/>
    <p:sldId id="264" r:id="rId9"/>
    <p:sldId id="273" r:id="rId10"/>
    <p:sldId id="265" r:id="rId11"/>
    <p:sldId id="274" r:id="rId12"/>
    <p:sldId id="275" r:id="rId13"/>
    <p:sldId id="276" r:id="rId14"/>
    <p:sldId id="281" r:id="rId15"/>
    <p:sldId id="282" r:id="rId16"/>
    <p:sldId id="283" r:id="rId17"/>
    <p:sldId id="284" r:id="rId18"/>
    <p:sldId id="285" r:id="rId19"/>
    <p:sldId id="28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4-09T08:31:26.2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87 0 0,'0'0'16,"-87"14"-1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212.129.242.233:8080/rxy/tsp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40CF2-32DB-4718-A051-12AFA0303B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城市空域多无人机协同运行规划方法研究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150247-8526-4A8B-BA47-9E2A44959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任星宇</a:t>
            </a:r>
            <a:endParaRPr lang="en-US" altLang="zh-CN" dirty="0"/>
          </a:p>
          <a:p>
            <a:r>
              <a:rPr lang="zh-CN" altLang="en-US" dirty="0"/>
              <a:t>通信工程</a:t>
            </a:r>
            <a:endParaRPr lang="en-US" altLang="zh-CN" dirty="0"/>
          </a:p>
          <a:p>
            <a:r>
              <a:rPr lang="zh-CN" altLang="en-US" dirty="0"/>
              <a:t>指导老师：张学军</a:t>
            </a:r>
          </a:p>
        </p:txBody>
      </p:sp>
    </p:spTree>
    <p:extLst>
      <p:ext uri="{BB962C8B-B14F-4D97-AF65-F5344CB8AC3E}">
        <p14:creationId xmlns:p14="http://schemas.microsoft.com/office/powerpoint/2010/main" val="2070437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FCB7A-C304-4667-AE46-5ED64AB8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单无人机的多目标规划</a:t>
            </a:r>
            <a:br>
              <a:rPr lang="en-US" altLang="zh-CN" dirty="0"/>
            </a:br>
            <a:r>
              <a:rPr lang="zh-CN" altLang="en-US" dirty="0"/>
              <a:t>之精确算法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70D3117-65E9-4826-A4A5-EA8F0FD9C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703" y="2259755"/>
            <a:ext cx="10186448" cy="222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86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24688-C920-49C7-B601-852B9C40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C80E504-2EDC-409D-A8BA-88820CF46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884"/>
          <a:stretch/>
        </p:blipFill>
        <p:spPr>
          <a:xfrm>
            <a:off x="511608" y="1930400"/>
            <a:ext cx="8596312" cy="327794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A70F87D-A4E5-48F4-BD7B-0926DCB008BA}"/>
              </a:ext>
            </a:extLst>
          </p:cNvPr>
          <p:cNvSpPr txBox="1"/>
          <p:nvPr/>
        </p:nvSpPr>
        <p:spPr>
          <a:xfrm>
            <a:off x="1086197" y="5627696"/>
            <a:ext cx="8667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可见在更多点的时候，速度变慢，甚至不能计算</a:t>
            </a:r>
          </a:p>
        </p:txBody>
      </p:sp>
    </p:spTree>
    <p:extLst>
      <p:ext uri="{BB962C8B-B14F-4D97-AF65-F5344CB8AC3E}">
        <p14:creationId xmlns:p14="http://schemas.microsoft.com/office/powerpoint/2010/main" val="2340101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C970B-0304-45B4-89B5-605F7549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单无人机的多目标规划</a:t>
            </a:r>
            <a:br>
              <a:rPr lang="en-US" altLang="zh-CN" dirty="0"/>
            </a:br>
            <a:r>
              <a:rPr lang="zh-CN" altLang="en-US" dirty="0"/>
              <a:t>之启发式算法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BCC5C-5893-4FC7-9F50-9AB7D7C6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贪心启发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每次选择离当前节点最近的节点进行访问，运行时间虽然很快，但其结果往往和最短结果相差较大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78CA75A-D8F0-495E-B066-139471E9D2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53"/>
          <a:stretch/>
        </p:blipFill>
        <p:spPr>
          <a:xfrm>
            <a:off x="677690" y="3429000"/>
            <a:ext cx="8596312" cy="318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12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48F5C-E00F-446B-A148-42A7740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单无人机的多目标规划</a:t>
            </a:r>
            <a:br>
              <a:rPr lang="en-US" altLang="zh-CN" dirty="0"/>
            </a:br>
            <a:r>
              <a:rPr lang="zh-CN" altLang="en-US" dirty="0"/>
              <a:t>之退火启发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A44642-88D0-4069-A17E-067C4CE14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F3D100-F4D5-4F13-92F1-9CCBB3B88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160589"/>
            <a:ext cx="9474679" cy="388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10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4507C58-9E58-4EA7-9630-FF0E692F5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42638"/>
            <a:ext cx="6762799" cy="63865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0B0DCD1-3F55-46FF-B8EC-877CD7208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213" y="3120817"/>
            <a:ext cx="7186890" cy="36800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5E29FA7-1A7C-49BB-95A2-E1A38CAD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退火启发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CE8E38-2DAF-4B25-A521-4AD9A098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重要的是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Swap-Block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的方法</a:t>
            </a:r>
          </a:p>
        </p:txBody>
      </p:sp>
    </p:spTree>
    <p:extLst>
      <p:ext uri="{BB962C8B-B14F-4D97-AF65-F5344CB8AC3E}">
        <p14:creationId xmlns:p14="http://schemas.microsoft.com/office/powerpoint/2010/main" val="258735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1F4A1-0197-42DF-A9BC-2A537612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9BE37C8-71E7-4C58-A9CD-6F0BF1B67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655" y="4339244"/>
            <a:ext cx="8482051" cy="20310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B30BA0-AD42-4EE2-A0A4-F2C9A01D8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063" y="609600"/>
            <a:ext cx="7243815" cy="338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60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A6202-5708-4647-9171-716729E3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计算过程：</a:t>
            </a:r>
            <a:r>
              <a:rPr lang="en-US" altLang="zh-CN" dirty="0"/>
              <a:t>130</a:t>
            </a:r>
            <a:r>
              <a:rPr lang="zh-CN" altLang="en-US" dirty="0"/>
              <a:t>个节点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124CF681-582A-4E33-A471-E09CCD30C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249793"/>
            <a:ext cx="8596312" cy="3703026"/>
          </a:xfrm>
        </p:spPr>
      </p:pic>
    </p:spTree>
    <p:extLst>
      <p:ext uri="{BB962C8B-B14F-4D97-AF65-F5344CB8AC3E}">
        <p14:creationId xmlns:p14="http://schemas.microsoft.com/office/powerpoint/2010/main" val="2105613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824E9-C3BA-49F1-8107-E694AB7F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计算过程：</a:t>
            </a:r>
            <a:r>
              <a:rPr lang="en-US" altLang="zh-CN" dirty="0"/>
              <a:t>783</a:t>
            </a:r>
            <a:r>
              <a:rPr lang="zh-CN" altLang="en-US" dirty="0"/>
              <a:t>个节点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B3708469-6425-46EC-BEA7-FB27B557C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236568"/>
            <a:ext cx="8596312" cy="3729477"/>
          </a:xfrm>
        </p:spPr>
      </p:pic>
    </p:spTree>
    <p:extLst>
      <p:ext uri="{BB962C8B-B14F-4D97-AF65-F5344CB8AC3E}">
        <p14:creationId xmlns:p14="http://schemas.microsoft.com/office/powerpoint/2010/main" val="1087740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6E207-EAAB-44FD-93C2-C91F9437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实际测试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21B23-C0F3-4579-9C84-C932F61CC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http://212.129.242.233:8080/rxy/tsp.html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712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8E4FE-8CD1-4E4A-9AB5-17DBA4BD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阶段性成果及下一步方向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71C79-C303-4070-8698-606C00B45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多无人机的路径规划与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VRP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问题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即多个无人机有多个配送节点时，每个无人机都可向多个节点配送。优化的目标也是很多方面：路程最短，成本最低；以及涉及到配送优先性和配送时间窗等问题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考虑使用退火算法和遗传算法等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关键：节点序列的随机化方法</a:t>
            </a:r>
          </a:p>
        </p:txBody>
      </p:sp>
    </p:spTree>
    <p:extLst>
      <p:ext uri="{BB962C8B-B14F-4D97-AF65-F5344CB8AC3E}">
        <p14:creationId xmlns:p14="http://schemas.microsoft.com/office/powerpoint/2010/main" val="47727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7FA03-B889-4996-9D88-ED7B4AC8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FAA50-1DBC-4119-937E-2CD263D13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图的表示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lvl="1">
              <a:buAutoNum type="arabicPeriod"/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以有向图的方式表示各个配送点以及他们之间的距离</a:t>
            </a:r>
          </a:p>
          <a:p>
            <a:pPr>
              <a:buAutoNum type="arabicPeriod"/>
            </a:pP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单无人机的路径规划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lvl="1">
              <a:buAutoNum type="arabicPeriod"/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单个无人机运送到一个目标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lvl="1">
              <a:buAutoNum type="arabicPeriod"/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单个无人机运送到多个目标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buAutoNum type="arabicPeriod"/>
            </a:pP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多无人机的路径规划：即多个无人机通过规划，以较好的方式实现对多个目标的配送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416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C9C7E-AE55-408C-8939-60F53786C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图的表示：有向图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1839A3-B80E-4969-9C2C-E9449E102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节点：即配送节点和配送站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边：有向边，描述了两个节点之间的飞行距离（也可以用飞行时间等来度量）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设定：没有负权重边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优势：能够完整描述了各个配送节点之间的关系（即距离）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底层：使用邻接链表的方法，将每个配送节点所邻接的边（出边）记录在一个链表中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拓展：将图中的每个节点附加上卫星数据的接口，例如节点对应的地名（或者配送点的名等），节点的地理坐标等</a:t>
            </a:r>
          </a:p>
        </p:txBody>
      </p:sp>
    </p:spTree>
    <p:extLst>
      <p:ext uri="{BB962C8B-B14F-4D97-AF65-F5344CB8AC3E}">
        <p14:creationId xmlns:p14="http://schemas.microsoft.com/office/powerpoint/2010/main" val="274114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45B78-61C9-4620-BB11-1572632D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单无人机的路径规划</a:t>
            </a:r>
            <a:br>
              <a:rPr lang="en-US" altLang="zh-CN" dirty="0"/>
            </a:br>
            <a:r>
              <a:rPr lang="zh-CN" altLang="en-US" dirty="0"/>
              <a:t>之单目标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1DF35C-090E-4C6C-8A4B-3873692B7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Dijkstra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算法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使用贪心方法，构造最短路径树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实现在配送站点（源节点）到多个配送点之间的最短距离。</a:t>
            </a:r>
          </a:p>
        </p:txBody>
      </p:sp>
    </p:spTree>
    <p:extLst>
      <p:ext uri="{BB962C8B-B14F-4D97-AF65-F5344CB8AC3E}">
        <p14:creationId xmlns:p14="http://schemas.microsoft.com/office/powerpoint/2010/main" val="242730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482B7-41C9-4895-A763-6B82A4FB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单无人机的路径规划</a:t>
            </a:r>
            <a:br>
              <a:rPr lang="en-US" altLang="zh-CN" dirty="0"/>
            </a:br>
            <a:r>
              <a:rPr lang="zh-CN" altLang="en-US" dirty="0"/>
              <a:t>之多目标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14BBC9-B3E3-44B6-AB85-6DF96A5C1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当无人机运送多个小件物品时，可给多个目标进行配送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将该问题抽象为如下问题：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给定一节点集合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S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，访问其中所有节点一次，并回到源节点，求最短的一条路线。该问题可以归约为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TSP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问题（旅行商问题）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148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5F950-7753-4145-B112-DE420C3D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TSP</a:t>
            </a:r>
            <a:r>
              <a:rPr lang="zh-CN" altLang="en-US" dirty="0"/>
              <a:t>问题的拓展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0E72F319-BF76-469D-B0B8-BB39B428F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504" y="1847448"/>
            <a:ext cx="9418653" cy="346274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E99D4A9-297A-410D-9F96-B4CAF53DDE9C}"/>
              </a:ext>
            </a:extLst>
          </p:cNvPr>
          <p:cNvSpPr/>
          <p:nvPr/>
        </p:nvSpPr>
        <p:spPr>
          <a:xfrm>
            <a:off x="5857875" y="4938713"/>
            <a:ext cx="981075" cy="4286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A64EF3EA-154E-40F8-AD86-1CE1603E4C6E}"/>
                  </a:ext>
                </a:extLst>
              </p14:cNvPr>
              <p14:cNvContentPartPr/>
              <p14:nvPr/>
            </p14:nvContentPartPr>
            <p14:xfrm>
              <a:off x="9105930" y="2925285"/>
              <a:ext cx="31680" cy="540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A64EF3EA-154E-40F8-AD86-1CE1603E4C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96930" y="2916285"/>
                <a:ext cx="49320" cy="23040"/>
              </a:xfrm>
              <a:prstGeom prst="rect">
                <a:avLst/>
              </a:prstGeom>
            </p:spPr>
          </p:pic>
        </mc:Fallback>
      </mc:AlternateContent>
      <p:pic>
        <p:nvPicPr>
          <p:cNvPr id="41" name="图片 40">
            <a:extLst>
              <a:ext uri="{FF2B5EF4-FFF2-40B4-BE49-F238E27FC236}">
                <a16:creationId xmlns:a16="http://schemas.microsoft.com/office/drawing/2014/main" id="{FCCCE441-6A07-4E13-8025-A97FEAF79C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900" t="31261" r="28938" b="29585"/>
          <a:stretch/>
        </p:blipFill>
        <p:spPr>
          <a:xfrm>
            <a:off x="6586536" y="2514198"/>
            <a:ext cx="4676209" cy="1957790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F506D9FC-A92B-460F-BBAB-8A97AE24D14A}"/>
              </a:ext>
            </a:extLst>
          </p:cNvPr>
          <p:cNvSpPr txBox="1"/>
          <p:nvPr/>
        </p:nvSpPr>
        <p:spPr>
          <a:xfrm>
            <a:off x="8310563" y="3719513"/>
            <a:ext cx="54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1F1DDE3-18AD-4501-9536-15EF34229350}"/>
              </a:ext>
            </a:extLst>
          </p:cNvPr>
          <p:cNvSpPr txBox="1"/>
          <p:nvPr/>
        </p:nvSpPr>
        <p:spPr>
          <a:xfrm>
            <a:off x="7867650" y="2942823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87D8AF4-7476-448F-ABF8-B4D6850A272A}"/>
              </a:ext>
            </a:extLst>
          </p:cNvPr>
          <p:cNvSpPr txBox="1"/>
          <p:nvPr/>
        </p:nvSpPr>
        <p:spPr>
          <a:xfrm>
            <a:off x="9739313" y="3168248"/>
            <a:ext cx="31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478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F993B-795A-462B-A014-CCCC374A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如何拓展：预处理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9462F5-40BE-4D28-9BFB-E5A9B2615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事先构建一张新图，该图中的两个节点之间是其间最短距离。这样避免了每个节点只能访问一次的要求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在之后求路径时再进行还原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这种方法还支持不分集合的方法，因为在实际问题中，无人机未必要进行全图节点的访问，所以可以实现构建部分需访问节点的子图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用到的算法：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Floyd-</a:t>
            </a:r>
            <a:r>
              <a:rPr lang="en-US" altLang="zh-CN" sz="24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Warshall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69270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E70CB-85A7-4FB6-A584-12AFF8EE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单无人机的多目标规划</a:t>
            </a:r>
            <a:br>
              <a:rPr lang="en-US" altLang="zh-CN" dirty="0"/>
            </a:br>
            <a:r>
              <a:rPr lang="zh-CN" altLang="en-US" dirty="0"/>
              <a:t>之精确解法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86847E-FA3B-4116-81AE-C83BD1710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递归方法</a:t>
                </a:r>
                <a:endParaRPr lang="en-US" altLang="zh-CN" sz="2400" dirty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  <a:p>
                <a:r>
                  <a:rPr lang="zh-CN" altLang="en-US" sz="240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考虑一个集合</a:t>
                </a:r>
                <a14:m>
                  <m:oMath xmlns:m="http://schemas.openxmlformats.org/officeDocument/2006/math">
                    <m:r>
                      <a:rPr lang="en-US" altLang="zh-CN" sz="2400"/>
                      <m:t>𝑆</m:t>
                    </m:r>
                  </m:oMath>
                </a14:m>
                <a:r>
                  <a:rPr lang="zh-CN" altLang="en-US" sz="240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，其表示的是所有需要经过的节点集合，点</a:t>
                </a:r>
                <a14:m>
                  <m:oMath xmlns:m="http://schemas.openxmlformats.org/officeDocument/2006/math">
                    <m:r>
                      <a:rPr lang="en-US" altLang="zh-CN" sz="2400" dirty="0"/>
                      <m:t>𝑢</m:t>
                    </m:r>
                  </m:oMath>
                </a14:m>
                <a:r>
                  <a:rPr lang="zh-CN" altLang="en-US" sz="240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设置为当前访问的节点。一旦我们访问过了节点</a:t>
                </a:r>
                <a14:m>
                  <m:oMath xmlns:m="http://schemas.openxmlformats.org/officeDocument/2006/math">
                    <m:r>
                      <a:rPr lang="en-US" altLang="zh-CN" sz="2400" dirty="0"/>
                      <m:t>𝑢</m:t>
                    </m:r>
                  </m:oMath>
                </a14:m>
                <a:r>
                  <a:rPr lang="zh-CN" altLang="en-US" sz="240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，就在下一次访问的时候去除掉该节点，即下次需要遍历的集合是</a:t>
                </a:r>
                <a14:m>
                  <m:oMath xmlns:m="http://schemas.openxmlformats.org/officeDocument/2006/math">
                    <m:r>
                      <a:rPr lang="en-US" altLang="zh-CN" sz="2400" dirty="0"/>
                      <m:t>𝑆</m:t>
                    </m:r>
                    <m:r>
                      <a:rPr lang="en-US" altLang="zh-CN" sz="2400" dirty="0"/>
                      <m:t>−</m:t>
                    </m:r>
                    <m:r>
                      <m:rPr>
                        <m:lit/>
                      </m:rPr>
                      <a:rPr lang="en-US" altLang="zh-CN" sz="2400" dirty="0"/>
                      <m:t>{</m:t>
                    </m:r>
                    <m:r>
                      <a:rPr lang="en-US" altLang="zh-CN" sz="2400" dirty="0"/>
                      <m:t>𝑢</m:t>
                    </m:r>
                    <m:r>
                      <m:rPr>
                        <m:lit/>
                      </m:rPr>
                      <a:rPr lang="en-US" altLang="zh-CN" sz="2400" dirty="0"/>
                      <m:t>}</m:t>
                    </m:r>
                  </m:oMath>
                </a14:m>
                <a:r>
                  <a:rPr lang="zh-CN" altLang="en-US" sz="240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，这样对于需遍历的集合规模为</a:t>
                </a:r>
                <a14:m>
                  <m:oMath xmlns:m="http://schemas.openxmlformats.org/officeDocument/2006/math">
                    <m:r>
                      <a:rPr lang="en-US" altLang="zh-CN" sz="2400" dirty="0"/>
                      <m:t>𝑛</m:t>
                    </m:r>
                  </m:oMath>
                </a14:m>
                <a:r>
                  <a:rPr lang="zh-CN" altLang="en-US" sz="240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的集合来说，第一次选定了某个节点</a:t>
                </a:r>
                <a14:m>
                  <m:oMath xmlns:m="http://schemas.openxmlformats.org/officeDocument/2006/math">
                    <m:r>
                      <a:rPr lang="en-US" altLang="zh-CN" sz="2400" dirty="0"/>
                      <m:t>𝑖</m:t>
                    </m:r>
                  </m:oMath>
                </a14:m>
                <a:r>
                  <a:rPr lang="zh-CN" altLang="en-US" sz="240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之后，下次需访问的节点集合个数就变为了</a:t>
                </a:r>
                <a14:m>
                  <m:oMath xmlns:m="http://schemas.openxmlformats.org/officeDocument/2006/math">
                    <m:r>
                      <a:rPr lang="en-US" altLang="zh-CN" sz="2400" dirty="0"/>
                      <m:t>𝑛</m:t>
                    </m:r>
                    <m:r>
                      <a:rPr lang="en-US" altLang="zh-CN" sz="2400" dirty="0"/>
                      <m:t>−1</m:t>
                    </m:r>
                  </m:oMath>
                </a14:m>
                <a:r>
                  <a:rPr lang="zh-CN" altLang="en-US" sz="240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，以此类推，我们得到所需访问的次数为</a:t>
                </a:r>
                <a14:m>
                  <m:oMath xmlns:m="http://schemas.openxmlformats.org/officeDocument/2006/math">
                    <m:r>
                      <a:rPr lang="en-US" altLang="zh-CN" sz="2400" dirty="0"/>
                      <m:t>𝑛</m:t>
                    </m:r>
                    <m:r>
                      <a:rPr lang="en-US" altLang="zh-CN" sz="2400" dirty="0"/>
                      <m:t>!</m:t>
                    </m:r>
                  </m:oMath>
                </a14:m>
                <a:r>
                  <a:rPr lang="en-US" altLang="zh-CN" sz="240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.</a:t>
                </a:r>
                <a:r>
                  <a:rPr lang="zh-CN" altLang="en-US" sz="240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其递归的表示形式如下所示：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 err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8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i="1" dirty="0" err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altLang="zh-CN" sz="2800" i="1" dirty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 err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8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i="1" dirty="0" err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−{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})|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m:rPr>
                          <m:sty m:val="p"/>
                        </m:rPr>
                        <a:rPr lang="en-US" altLang="zh-CN" sz="2800" i="1" dirty="0">
                          <a:latin typeface="Cambria Math" panose="02040503050406030204" pitchFamily="18" charset="0"/>
                        </a:rPr>
                        <m:t>adj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zh-CN" altLang="en-US" sz="280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86847E-FA3B-4116-81AE-C83BD1710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256" r="-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65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32B75-65FE-4E0E-9676-736B51F2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DCEE37D-1859-4DBA-BD73-D3CE88FFD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541815"/>
            <a:ext cx="7803043" cy="267120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F0C96FB-AEF2-4A90-8804-1162F7192D11}"/>
              </a:ext>
            </a:extLst>
          </p:cNvPr>
          <p:cNvSpPr txBox="1"/>
          <p:nvPr/>
        </p:nvSpPr>
        <p:spPr>
          <a:xfrm>
            <a:off x="4578855" y="5350230"/>
            <a:ext cx="911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时间复杂度：阶乘。非常慢</a:t>
            </a:r>
          </a:p>
        </p:txBody>
      </p:sp>
    </p:spTree>
    <p:extLst>
      <p:ext uri="{BB962C8B-B14F-4D97-AF65-F5344CB8AC3E}">
        <p14:creationId xmlns:p14="http://schemas.microsoft.com/office/powerpoint/2010/main" val="733530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727</Words>
  <Application>Microsoft Office PowerPoint</Application>
  <PresentationFormat>宽屏</PresentationFormat>
  <Paragraphs>64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华文宋体</vt:lpstr>
      <vt:lpstr>Arial</vt:lpstr>
      <vt:lpstr>Cambria Math</vt:lpstr>
      <vt:lpstr>Trebuchet MS</vt:lpstr>
      <vt:lpstr>Wingdings 3</vt:lpstr>
      <vt:lpstr>平面</vt:lpstr>
      <vt:lpstr>城市空域多无人机协同运行规划方法研究</vt:lpstr>
      <vt:lpstr>综述</vt:lpstr>
      <vt:lpstr>图的表示：有向图</vt:lpstr>
      <vt:lpstr>单无人机的路径规划 之单目标</vt:lpstr>
      <vt:lpstr>单无人机的路径规划 之多目标</vt:lpstr>
      <vt:lpstr>TSP问题的拓展</vt:lpstr>
      <vt:lpstr>如何拓展：预处理</vt:lpstr>
      <vt:lpstr>单无人机的多目标规划 之精确解法</vt:lpstr>
      <vt:lpstr>测试</vt:lpstr>
      <vt:lpstr>单无人机的多目标规划 之精确算法</vt:lpstr>
      <vt:lpstr>测试</vt:lpstr>
      <vt:lpstr>单无人机的多目标规划 之启发式算法</vt:lpstr>
      <vt:lpstr>单无人机的多目标规划 之退火启发</vt:lpstr>
      <vt:lpstr>退火启发</vt:lpstr>
      <vt:lpstr>测试</vt:lpstr>
      <vt:lpstr>计算过程：130个节点</vt:lpstr>
      <vt:lpstr>计算过程：783个节点</vt:lpstr>
      <vt:lpstr>实际测试</vt:lpstr>
      <vt:lpstr>阶段性成果及下一步方向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城市空域多无人机协同运行规划方法研究</dc:title>
  <dc:creator>Rxy Jo</dc:creator>
  <cp:lastModifiedBy>Rxy Jo</cp:lastModifiedBy>
  <cp:revision>11</cp:revision>
  <dcterms:created xsi:type="dcterms:W3CDTF">2020-04-09T08:00:57Z</dcterms:created>
  <dcterms:modified xsi:type="dcterms:W3CDTF">2020-04-09T09:11:30Z</dcterms:modified>
</cp:coreProperties>
</file>