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1790" r:id="rId3"/>
    <p:sldId id="2147471888" r:id="rId4"/>
    <p:sldId id="261" r:id="rId5"/>
    <p:sldId id="2147471886" r:id="rId6"/>
    <p:sldId id="2147471890" r:id="rId7"/>
    <p:sldId id="2147471891" r:id="rId8"/>
    <p:sldId id="2147471893" r:id="rId9"/>
    <p:sldId id="2147471887" r:id="rId10"/>
    <p:sldId id="185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3DB08-CE28-4E31-8612-363DBC2FCE79}" v="31" dt="2023-04-05T20:43:44.263"/>
    <p1510:client id="{C3C7963B-251D-4A43-A4B6-EFE624D84744}" v="503" dt="2023-04-05T21:32:37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8087106\AppData\Local\Microsoft\Windows\INetCache\Content.Outlook\781R9REH\Racio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imbrasil-my.sharepoint.com/personal/dbandeira_timbrasil_com_br/Documents/Microsoft%20Teams%20Chat%20Files/Tabela_Saida_Motiv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timbrasil-my.sharepoint.com/personal/dbandeira_timbrasil_com_br/Documents/Microsoft%20Teams%20Chat%20Files/Tabela_Saida_Motiv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Sheet1!$D$20</c:f>
              <c:strCache>
                <c:ptCount val="1"/>
                <c:pt idx="0">
                  <c:v>Churn Involuntário</c:v>
                </c:pt>
              </c:strCache>
            </c:strRef>
          </c:tx>
          <c:spPr>
            <a:ln w="28575" cap="rnd">
              <a:solidFill>
                <a:srgbClr val="0000F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Sheet1!$E$19:$J$19</c:f>
              <c:numCache>
                <c:formatCode>mmm\-yy</c:formatCode>
                <c:ptCount val="6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</c:numCache>
            </c:numRef>
          </c:cat>
          <c:val>
            <c:numRef>
              <c:f>Sheet1!$E$20:$J$20</c:f>
              <c:numCache>
                <c:formatCode>0.0%</c:formatCode>
                <c:ptCount val="6"/>
                <c:pt idx="0">
                  <c:v>0.14960865382115099</c:v>
                </c:pt>
                <c:pt idx="1">
                  <c:v>0.17298541227864889</c:v>
                </c:pt>
                <c:pt idx="2">
                  <c:v>7.3114127467041115E-2</c:v>
                </c:pt>
                <c:pt idx="3">
                  <c:v>4.0629794315729259E-2</c:v>
                </c:pt>
                <c:pt idx="4">
                  <c:v>2.4533894999609954E-2</c:v>
                </c:pt>
                <c:pt idx="5">
                  <c:v>1.9801336557713812E-2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6E-43AB-812D-1A9728D9035D}"/>
            </c:ext>
          </c:extLst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Controle Total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3.3980588428148467E-2"/>
                  <c:y val="4.02311283817773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6E-43AB-812D-1A9728D90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Sheet1!$E$19:$J$19</c:f>
              <c:numCache>
                <c:formatCode>mmm\-yy</c:formatCode>
                <c:ptCount val="6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</c:numCache>
            </c:numRef>
          </c:cat>
          <c:val>
            <c:numRef>
              <c:f>Sheet1!$E$21:$J$21</c:f>
              <c:numCache>
                <c:formatCode>0.0%</c:formatCode>
                <c:ptCount val="6"/>
                <c:pt idx="0">
                  <c:v>6.5000000000000002E-2</c:v>
                </c:pt>
                <c:pt idx="1">
                  <c:v>5.2999999999999999E-2</c:v>
                </c:pt>
                <c:pt idx="2">
                  <c:v>0.05</c:v>
                </c:pt>
                <c:pt idx="3">
                  <c:v>0.04</c:v>
                </c:pt>
                <c:pt idx="4">
                  <c:v>4.8000000000000001E-2</c:v>
                </c:pt>
                <c:pt idx="5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6E-43AB-812D-1A9728D9035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19205712"/>
        <c:axId val="319206128"/>
      </c:lineChart>
      <c:dateAx>
        <c:axId val="3192057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9206128"/>
        <c:crosses val="autoZero"/>
        <c:auto val="1"/>
        <c:lblOffset val="100"/>
        <c:baseTimeUnit val="months"/>
      </c:dateAx>
      <c:valAx>
        <c:axId val="31920612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31920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err="1">
                <a:solidFill>
                  <a:srgbClr val="0000F4"/>
                </a:solidFill>
                <a:latin typeface="TIM Sans" panose="00000500000000000000"/>
              </a:rPr>
              <a:t>Contole</a:t>
            </a:r>
            <a:r>
              <a:rPr lang="pt-BR" sz="1800" baseline="0">
                <a:solidFill>
                  <a:srgbClr val="0000F4"/>
                </a:solidFill>
                <a:latin typeface="TIM Sans" panose="00000500000000000000"/>
              </a:rPr>
              <a:t> Total x Controle Grupo </a:t>
            </a:r>
            <a:r>
              <a:rPr lang="pt-BR" sz="1800" baseline="0" err="1">
                <a:solidFill>
                  <a:srgbClr val="0000F4"/>
                </a:solidFill>
                <a:latin typeface="TIM Sans" panose="00000500000000000000"/>
              </a:rPr>
              <a:t>Churn</a:t>
            </a:r>
            <a:r>
              <a:rPr lang="pt-BR" sz="1800" baseline="0">
                <a:solidFill>
                  <a:srgbClr val="0000F4"/>
                </a:solidFill>
                <a:latin typeface="TIM Sans" panose="00000500000000000000"/>
              </a:rPr>
              <a:t> Involuntário</a:t>
            </a:r>
            <a:endParaRPr lang="pt-BR" sz="1800">
              <a:solidFill>
                <a:srgbClr val="0000F4"/>
              </a:solidFill>
              <a:latin typeface="TIM Sans" panose="0000050000000000000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835069668235238"/>
          <c:y val="3.8650055511903057E-2"/>
          <c:w val="0.79478805030808897"/>
          <c:h val="0.877052880009266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Sheet7!$C$14</c:f>
              <c:strCache>
                <c:ptCount val="1"/>
                <c:pt idx="0">
                  <c:v>Cancelamento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Sheet7!$A$15:$B$24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Sheet7!$C$15:$C$24</c:f>
              <c:numCache>
                <c:formatCode>0%</c:formatCode>
                <c:ptCount val="10"/>
                <c:pt idx="0">
                  <c:v>0.35897435897435898</c:v>
                </c:pt>
                <c:pt idx="1">
                  <c:v>0.36299999999999999</c:v>
                </c:pt>
                <c:pt idx="2">
                  <c:v>0.37240537240537241</c:v>
                </c:pt>
                <c:pt idx="3">
                  <c:v>0.35799999999999998</c:v>
                </c:pt>
                <c:pt idx="4">
                  <c:v>0.35894039735099337</c:v>
                </c:pt>
                <c:pt idx="5">
                  <c:v>0.33800000000000002</c:v>
                </c:pt>
                <c:pt idx="6">
                  <c:v>0.28486055776892433</c:v>
                </c:pt>
                <c:pt idx="7">
                  <c:v>0.309</c:v>
                </c:pt>
                <c:pt idx="8">
                  <c:v>0.36465638148667601</c:v>
                </c:pt>
                <c:pt idx="9">
                  <c:v>0.311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4-4A95-97A7-68CB7061FA89}"/>
            </c:ext>
          </c:extLst>
        </c:ser>
        <c:ser>
          <c:idx val="1"/>
          <c:order val="1"/>
          <c:tx>
            <c:strRef>
              <c:f>Sheet7!$D$14</c:f>
              <c:strCache>
                <c:ptCount val="1"/>
                <c:pt idx="0">
                  <c:v>Alterar Dados Cadastrais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Sheet7!$A$15:$B$24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Sheet7!$D$15:$D$24</c:f>
              <c:numCache>
                <c:formatCode>0%</c:formatCode>
                <c:ptCount val="10"/>
                <c:pt idx="0">
                  <c:v>0.15088757396449703</c:v>
                </c:pt>
                <c:pt idx="1">
                  <c:v>0.16200000000000001</c:v>
                </c:pt>
                <c:pt idx="2">
                  <c:v>0.14163614163614163</c:v>
                </c:pt>
                <c:pt idx="3">
                  <c:v>0.159</c:v>
                </c:pt>
                <c:pt idx="4">
                  <c:v>0.13245033112582782</c:v>
                </c:pt>
                <c:pt idx="5">
                  <c:v>0.158</c:v>
                </c:pt>
                <c:pt idx="6">
                  <c:v>0.11952191235059761</c:v>
                </c:pt>
                <c:pt idx="7">
                  <c:v>0.154</c:v>
                </c:pt>
                <c:pt idx="8">
                  <c:v>0.13884992987377279</c:v>
                </c:pt>
                <c:pt idx="9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34-4A95-97A7-68CB7061FA89}"/>
            </c:ext>
          </c:extLst>
        </c:ser>
        <c:ser>
          <c:idx val="2"/>
          <c:order val="2"/>
          <c:tx>
            <c:strRef>
              <c:f>Sheet7!$E$14</c:f>
              <c:strCache>
                <c:ptCount val="1"/>
                <c:pt idx="0">
                  <c:v>Informação sobre Plano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Sheet7!$A$15:$B$24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Sheet7!$E$15:$E$24</c:f>
              <c:numCache>
                <c:formatCode>0%</c:formatCode>
                <c:ptCount val="10"/>
                <c:pt idx="0">
                  <c:v>0.17850098619329388</c:v>
                </c:pt>
                <c:pt idx="1">
                  <c:v>0.185</c:v>
                </c:pt>
                <c:pt idx="2">
                  <c:v>0.18376068376068377</c:v>
                </c:pt>
                <c:pt idx="3">
                  <c:v>0.191</c:v>
                </c:pt>
                <c:pt idx="4">
                  <c:v>0.15364238410596026</c:v>
                </c:pt>
                <c:pt idx="5">
                  <c:v>0.17199999999999999</c:v>
                </c:pt>
                <c:pt idx="6">
                  <c:v>0.12749003984063745</c:v>
                </c:pt>
                <c:pt idx="7">
                  <c:v>0.16</c:v>
                </c:pt>
                <c:pt idx="8">
                  <c:v>0.11781206171107994</c:v>
                </c:pt>
                <c:pt idx="9">
                  <c:v>0.17199999999999999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34-4A95-97A7-68CB7061FA89}"/>
            </c:ext>
          </c:extLst>
        </c:ser>
        <c:ser>
          <c:idx val="3"/>
          <c:order val="3"/>
          <c:tx>
            <c:strRef>
              <c:f>Sheet7!$F$14</c:f>
              <c:strCache>
                <c:ptCount val="1"/>
                <c:pt idx="0">
                  <c:v>Parcelamento Fatura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Sheet7!$A$15:$B$24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Sheet7!$F$15:$F$24</c:f>
              <c:numCache>
                <c:formatCode>0%</c:formatCode>
                <c:ptCount val="10"/>
                <c:pt idx="0">
                  <c:v>9.4674556213017749E-2</c:v>
                </c:pt>
                <c:pt idx="1">
                  <c:v>3.4000000000000002E-2</c:v>
                </c:pt>
                <c:pt idx="2">
                  <c:v>8.4859584859584905E-2</c:v>
                </c:pt>
                <c:pt idx="3">
                  <c:v>3.6999999999999998E-2</c:v>
                </c:pt>
                <c:pt idx="4">
                  <c:v>8.4768211920529801E-2</c:v>
                </c:pt>
                <c:pt idx="5">
                  <c:v>4.2000000000000003E-2</c:v>
                </c:pt>
                <c:pt idx="6">
                  <c:v>0.15139442231075698</c:v>
                </c:pt>
                <c:pt idx="7">
                  <c:v>5.5E-2</c:v>
                </c:pt>
                <c:pt idx="8">
                  <c:v>0.19214586255259467</c:v>
                </c:pt>
                <c:pt idx="9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34-4A95-97A7-68CB7061FA89}"/>
            </c:ext>
          </c:extLst>
        </c:ser>
        <c:ser>
          <c:idx val="4"/>
          <c:order val="4"/>
          <c:tx>
            <c:strRef>
              <c:f>Sheet7!$G$14</c:f>
              <c:strCache>
                <c:ptCount val="1"/>
                <c:pt idx="0">
                  <c:v>Pagamento em Aberto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Sheet7!$A$15:$B$24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Sheet7!$G$15:$G$24</c:f>
              <c:numCache>
                <c:formatCode>0%</c:formatCode>
                <c:ptCount val="10"/>
                <c:pt idx="0">
                  <c:v>3.9447731755424063E-2</c:v>
                </c:pt>
                <c:pt idx="1">
                  <c:v>2.1999999999999999E-2</c:v>
                </c:pt>
                <c:pt idx="2">
                  <c:v>6.8986568986568991E-2</c:v>
                </c:pt>
                <c:pt idx="3">
                  <c:v>5.5E-2</c:v>
                </c:pt>
                <c:pt idx="4">
                  <c:v>5.9602649006622516E-2</c:v>
                </c:pt>
                <c:pt idx="5">
                  <c:v>5.8999999999999997E-2</c:v>
                </c:pt>
                <c:pt idx="6">
                  <c:v>9.4621513944223107E-2</c:v>
                </c:pt>
                <c:pt idx="7">
                  <c:v>4.2999999999999997E-2</c:v>
                </c:pt>
                <c:pt idx="8">
                  <c:v>0.10799438990182328</c:v>
                </c:pt>
                <c:pt idx="9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34-4A95-97A7-68CB7061FA89}"/>
            </c:ext>
          </c:extLst>
        </c:ser>
        <c:ser>
          <c:idx val="5"/>
          <c:order val="5"/>
          <c:tx>
            <c:strRef>
              <c:f>Sheet7!$H$14</c:f>
              <c:strCache>
                <c:ptCount val="1"/>
                <c:pt idx="0">
                  <c:v>Contestação de Conta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Sheet7!$A$15:$B$24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Sheet7!$H$15:$H$24</c:f>
              <c:numCache>
                <c:formatCode>0%</c:formatCode>
                <c:ptCount val="10"/>
                <c:pt idx="0">
                  <c:v>0.16765285996055226</c:v>
                </c:pt>
                <c:pt idx="1">
                  <c:v>0.17499999999999999</c:v>
                </c:pt>
                <c:pt idx="2">
                  <c:v>0.12026862026862027</c:v>
                </c:pt>
                <c:pt idx="3">
                  <c:v>0.13600000000000001</c:v>
                </c:pt>
                <c:pt idx="4">
                  <c:v>0.12317880794701987</c:v>
                </c:pt>
                <c:pt idx="5">
                  <c:v>0.13400000000000001</c:v>
                </c:pt>
                <c:pt idx="6">
                  <c:v>0.11155378486055777</c:v>
                </c:pt>
                <c:pt idx="7">
                  <c:v>0.10400000000000001</c:v>
                </c:pt>
                <c:pt idx="8">
                  <c:v>8.9761570827489479E-2</c:v>
                </c:pt>
                <c:pt idx="9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34-4A95-97A7-68CB7061FA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37793776"/>
        <c:axId val="1037794192"/>
      </c:barChart>
      <c:catAx>
        <c:axId val="103779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7794192"/>
        <c:crosses val="autoZero"/>
        <c:auto val="1"/>
        <c:lblAlgn val="ctr"/>
        <c:lblOffset val="100"/>
        <c:noMultiLvlLbl val="0"/>
      </c:catAx>
      <c:valAx>
        <c:axId val="103779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3779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9.1970470961229012E-3"/>
          <c:y val="0.18928883707651134"/>
          <c:w val="0.16229239657667077"/>
          <c:h val="0.71563164595027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err="1">
                <a:solidFill>
                  <a:srgbClr val="0000F4"/>
                </a:solidFill>
                <a:effectLst/>
              </a:rPr>
              <a:t>Contole</a:t>
            </a:r>
            <a:r>
              <a:rPr lang="pt-BR" sz="1800" b="0" i="0" baseline="0">
                <a:solidFill>
                  <a:srgbClr val="0000F4"/>
                </a:solidFill>
                <a:effectLst/>
              </a:rPr>
              <a:t> Total x Controle Grupo </a:t>
            </a:r>
            <a:r>
              <a:rPr lang="pt-BR" sz="1800" b="0" i="0" baseline="0" err="1">
                <a:solidFill>
                  <a:srgbClr val="0000F4"/>
                </a:solidFill>
                <a:effectLst/>
              </a:rPr>
              <a:t>Churn</a:t>
            </a:r>
            <a:r>
              <a:rPr lang="pt-BR" sz="1800" b="0" i="0" baseline="0">
                <a:solidFill>
                  <a:srgbClr val="0000F4"/>
                </a:solidFill>
                <a:effectLst/>
              </a:rPr>
              <a:t> Involuntário</a:t>
            </a:r>
            <a:endParaRPr lang="pt-BR">
              <a:solidFill>
                <a:srgbClr val="0000F4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Graficos!$C$22</c:f>
              <c:strCache>
                <c:ptCount val="1"/>
                <c:pt idx="0">
                  <c:v>Falha no Sistema Tim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Graficos!$A$23:$B$32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Graficos!$C$23:$C$32</c:f>
              <c:numCache>
                <c:formatCode>0%</c:formatCode>
                <c:ptCount val="10"/>
                <c:pt idx="0">
                  <c:v>7.3964497041420094E-2</c:v>
                </c:pt>
                <c:pt idx="1">
                  <c:v>4.2000000000000003E-2</c:v>
                </c:pt>
                <c:pt idx="2">
                  <c:v>7.2649572649572655E-2</c:v>
                </c:pt>
                <c:pt idx="3">
                  <c:v>5.0999999999999997E-2</c:v>
                </c:pt>
                <c:pt idx="4">
                  <c:v>7.5496688741721857E-2</c:v>
                </c:pt>
                <c:pt idx="5">
                  <c:v>4.9000000000000002E-2</c:v>
                </c:pt>
                <c:pt idx="6">
                  <c:v>5.3784860557768925E-2</c:v>
                </c:pt>
                <c:pt idx="7">
                  <c:v>4.2999999999999997E-2</c:v>
                </c:pt>
                <c:pt idx="8">
                  <c:v>6.1711079943899003E-2</c:v>
                </c:pt>
                <c:pt idx="9">
                  <c:v>4.4999999999999998E-2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7-494D-A5AF-DC00720387D9}"/>
            </c:ext>
          </c:extLst>
        </c:ser>
        <c:ser>
          <c:idx val="1"/>
          <c:order val="1"/>
          <c:tx>
            <c:strRef>
              <c:f>Graficos!$D$22</c:f>
              <c:strCache>
                <c:ptCount val="1"/>
                <c:pt idx="0">
                  <c:v>Induzir ligar novamente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Graficos!$A$23:$B$32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Graficos!$D$23:$D$32</c:f>
              <c:numCache>
                <c:formatCode>0%</c:formatCode>
                <c:ptCount val="10"/>
                <c:pt idx="0">
                  <c:v>5.128205128205128E-2</c:v>
                </c:pt>
                <c:pt idx="1">
                  <c:v>5.8000000000000003E-2</c:v>
                </c:pt>
                <c:pt idx="2">
                  <c:v>7.7533577533577536E-2</c:v>
                </c:pt>
                <c:pt idx="3">
                  <c:v>7.0000000000000007E-2</c:v>
                </c:pt>
                <c:pt idx="4">
                  <c:v>7.4172185430463583E-2</c:v>
                </c:pt>
                <c:pt idx="5">
                  <c:v>0.08</c:v>
                </c:pt>
                <c:pt idx="6">
                  <c:v>7.6693227091633467E-2</c:v>
                </c:pt>
                <c:pt idx="7">
                  <c:v>7.2999999999999995E-2</c:v>
                </c:pt>
                <c:pt idx="8">
                  <c:v>7.9943899018232817E-2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7-494D-A5AF-DC00720387D9}"/>
            </c:ext>
          </c:extLst>
        </c:ser>
        <c:ser>
          <c:idx val="2"/>
          <c:order val="2"/>
          <c:tx>
            <c:strRef>
              <c:f>Graficos!$E$22</c:f>
              <c:strCache>
                <c:ptCount val="1"/>
                <c:pt idx="0">
                  <c:v>Esforço Físico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Graficos!$A$23:$B$32</c:f>
              <c:multiLvlStrCache>
                <c:ptCount val="10"/>
                <c:lvl>
                  <c:pt idx="0">
                    <c:v>Churn Invol</c:v>
                  </c:pt>
                  <c:pt idx="1">
                    <c:v>Controle </c:v>
                  </c:pt>
                  <c:pt idx="2">
                    <c:v>Churn Invol</c:v>
                  </c:pt>
                  <c:pt idx="3">
                    <c:v>Controle </c:v>
                  </c:pt>
                  <c:pt idx="4">
                    <c:v>Churn Invol</c:v>
                  </c:pt>
                  <c:pt idx="5">
                    <c:v>Controle </c:v>
                  </c:pt>
                  <c:pt idx="6">
                    <c:v>Churn Invol</c:v>
                  </c:pt>
                  <c:pt idx="7">
                    <c:v>Controle </c:v>
                  </c:pt>
                  <c:pt idx="8">
                    <c:v>Churn Invol</c:v>
                  </c:pt>
                  <c:pt idx="9">
                    <c:v>Controle 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Graficos!$E$23:$E$32</c:f>
              <c:numCache>
                <c:formatCode>0%</c:formatCode>
                <c:ptCount val="10"/>
                <c:pt idx="0">
                  <c:v>6.7061143984220903E-2</c:v>
                </c:pt>
                <c:pt idx="1">
                  <c:v>4.1000000000000002E-2</c:v>
                </c:pt>
                <c:pt idx="2">
                  <c:v>6.4102564102564097E-2</c:v>
                </c:pt>
                <c:pt idx="3">
                  <c:v>4.2000000000000003E-2</c:v>
                </c:pt>
                <c:pt idx="4">
                  <c:v>5.6953642384105961E-2</c:v>
                </c:pt>
                <c:pt idx="5">
                  <c:v>4.5999999999999999E-2</c:v>
                </c:pt>
                <c:pt idx="6">
                  <c:v>6.3745019920318724E-2</c:v>
                </c:pt>
                <c:pt idx="7">
                  <c:v>4.8000000000000001E-2</c:v>
                </c:pt>
                <c:pt idx="8">
                  <c:v>3.7868162692847124E-2</c:v>
                </c:pt>
                <c:pt idx="9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7-494D-A5AF-DC00720387D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4573296"/>
        <c:axId val="2034574128"/>
      </c:barChart>
      <c:catAx>
        <c:axId val="20345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34574128"/>
        <c:crosses val="autoZero"/>
        <c:auto val="1"/>
        <c:lblAlgn val="ctr"/>
        <c:lblOffset val="100"/>
        <c:noMultiLvlLbl val="0"/>
      </c:catAx>
      <c:valAx>
        <c:axId val="20345741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03457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3B15-22E2-4BE4-BA5F-696B567E3E05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79171-3382-4534-B3AA-B4860472D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57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B3E8-50D5-4883-B9F4-32ACB685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50709-A480-40D3-B8D3-BAB9A708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5E6B-E17F-4873-8992-78E51979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7A38-20FA-4BD4-9596-5C0BA151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091B-3291-44FD-AAFE-E8086E03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64B7-0CC3-4C86-8875-53BA0D5B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6E3D-1B77-4D1C-9DD8-BAA2E15F4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07F1-CC78-4489-BE88-AE04C25E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AE44-594D-42C8-9629-4F5D8F62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5EA-33FB-4803-B335-A3AFD6E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2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41116-E4BE-4FBF-A4B1-FD39E01B0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EABD1-5031-4FC3-BB20-903BBDBA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0738-8AD9-4841-A4C0-EA7EEB31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A3DC-EFAF-47B1-A356-4CF84604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17BF-34B7-489A-98BA-F1D1A45A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DE52620-8B6A-7842-9D36-07843444F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00EA594D-92C0-254C-B2AD-BA16BC6D6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0380" y="3547573"/>
            <a:ext cx="5241009" cy="809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100" b="0" i="0">
                <a:solidFill>
                  <a:schemeClr val="bg1"/>
                </a:solidFill>
                <a:latin typeface="TIM Sans Light" pitchFamily="2" charset="77"/>
              </a:defRPr>
            </a:lvl1pPr>
          </a:lstStyle>
          <a:p>
            <a:pPr lvl="0"/>
            <a:r>
              <a:rPr lang="en-US" dirty="0"/>
              <a:t>TEMA | PROJETO</a:t>
            </a:r>
            <a:endParaRPr lang="pt-BR" dirty="0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4B696BD4-91BF-F04D-934A-F39F06C8FF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0380" y="4488257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Data: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90976988-E4AC-A445-B892-75080217EC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0380" y="4744289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Área: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174EF55F-87AF-1746-9E4F-2FB3037748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0380" y="4963745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Diretoria:</a:t>
            </a:r>
          </a:p>
        </p:txBody>
      </p:sp>
    </p:spTree>
    <p:extLst>
      <p:ext uri="{BB962C8B-B14F-4D97-AF65-F5344CB8AC3E}">
        <p14:creationId xmlns:p14="http://schemas.microsoft.com/office/powerpoint/2010/main" val="111270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DE52620-8B6A-7842-9D36-07843444F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51CE7-D523-F64F-AD74-D8FDF07274C4}"/>
              </a:ext>
            </a:extLst>
          </p:cNvPr>
          <p:cNvSpPr txBox="1"/>
          <p:nvPr userDrawn="1"/>
        </p:nvSpPr>
        <p:spPr>
          <a:xfrm>
            <a:off x="6195753" y="3487546"/>
            <a:ext cx="358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i="1" dirty="0">
                <a:solidFill>
                  <a:schemeClr val="bg1"/>
                </a:solidFill>
                <a:latin typeface="TIM Sans Thin" pitchFamily="2" charset="77"/>
              </a:rPr>
              <a:t>Obrigado.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7B95EE-1598-1C4E-985E-284B2E8F14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0351" y="2126751"/>
            <a:ext cx="4203209" cy="1115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143AE-8686-472F-B643-BB9300286973}"/>
              </a:ext>
            </a:extLst>
          </p:cNvPr>
          <p:cNvSpPr txBox="1"/>
          <p:nvPr userDrawn="1"/>
        </p:nvSpPr>
        <p:spPr>
          <a:xfrm>
            <a:off x="6284071" y="5726340"/>
            <a:ext cx="4031504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70" b="1" dirty="0">
                <a:solidFill>
                  <a:schemeClr val="bg1"/>
                </a:solidFill>
                <a:latin typeface="TIM Sans Heavy" pitchFamily="2" charset="77"/>
              </a:rPr>
              <a:t>Todos os direitos reservados à TIM Brasil®.</a:t>
            </a:r>
          </a:p>
          <a:p>
            <a:r>
              <a:rPr lang="pt-BR" sz="870" dirty="0">
                <a:solidFill>
                  <a:schemeClr val="bg1"/>
                </a:solidFill>
                <a:latin typeface="TIM Sans Medium" pitchFamily="2" charset="77"/>
              </a:rPr>
              <a:t>O conteúdo desse material só deve ser compartilhado com autorização.</a:t>
            </a:r>
          </a:p>
        </p:txBody>
      </p:sp>
    </p:spTree>
    <p:extLst>
      <p:ext uri="{BB962C8B-B14F-4D97-AF65-F5344CB8AC3E}">
        <p14:creationId xmlns:p14="http://schemas.microsoft.com/office/powerpoint/2010/main" val="336731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975C47E-9CCA-E946-9096-ECD385C54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1"/>
            <a:ext cx="5080266" cy="1104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67F20EB-DD8D-714E-8532-23A60CA62D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7ECF5C9-86FA-AB42-A93F-2955204E8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234" y="4564063"/>
            <a:ext cx="2120628" cy="1200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7ECF5C9-86FA-AB42-A93F-2955204E8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234" y="4564063"/>
            <a:ext cx="2120628" cy="1200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rgbClr val="3383C6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10990E-FB56-8E4D-BF59-DFD1603EDF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0"/>
            <a:ext cx="4102366" cy="17011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D9AD19F-C8E9-5A49-BCB7-A9B897A262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27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975C47E-9CCA-E946-9096-ECD385C54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0"/>
            <a:ext cx="4305300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7ECF5C9-86FA-AB42-A93F-2955204E8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6" y="4564063"/>
            <a:ext cx="2120628" cy="1200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FA7796-B909-1049-87DF-3F34064B53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7300" y="1397640"/>
            <a:ext cx="4305300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D40A5FA-1E23-3248-9281-F85E727CC5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3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7ECF5C9-86FA-AB42-A93F-2955204E8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7672" y="1371599"/>
            <a:ext cx="1537425" cy="10772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C34C6B73-C8B1-0141-B641-A02544EA9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7672" y="3517899"/>
            <a:ext cx="1537425" cy="10772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8D27EDC-8A74-3F40-847D-503DB2DADD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0"/>
            <a:ext cx="6312166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AE4BD30-C052-BB4A-B3C8-64CF9CBF20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16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DFE92A0-ABE2-514E-A350-951D998F1C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0"/>
            <a:ext cx="4305300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D690788-A363-8C48-B8AB-65DEFDB253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6" y="4564063"/>
            <a:ext cx="2120628" cy="1200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9FC56A-9330-A14F-AA33-33D11498B2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7300" y="1397640"/>
            <a:ext cx="4305300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3BCC2F3-C380-4343-936E-8583C38B91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41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BB8457-43D4-C44F-920A-6EC8705531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6433-F43C-4229-A686-37C514C3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8ABA-3476-4BA9-8C3B-FEF6BC28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78D8-AACB-4B87-B0F3-BFAF1B76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ACDF-7ADE-4680-9A48-D1333576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77D2-9467-4E4B-9759-7955794E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416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52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59B2A80A-0E6D-1747-98B3-C53048B0F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0380" y="3547573"/>
            <a:ext cx="5241009" cy="809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100" b="0" i="0">
                <a:solidFill>
                  <a:srgbClr val="0000FF"/>
                </a:solidFill>
                <a:latin typeface="TIM Sans Light" pitchFamily="2" charset="77"/>
              </a:defRPr>
            </a:lvl1pPr>
          </a:lstStyle>
          <a:p>
            <a:pPr lvl="0"/>
            <a:r>
              <a:rPr lang="en-US"/>
              <a:t>TEMA | PROJETO</a:t>
            </a:r>
            <a:endParaRPr lang="pt-BR"/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F5A93CF7-38E7-F648-9E86-442947B298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0380" y="4488257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/>
              <a:t>Data: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0155BA8A-6414-D946-A056-F701E54DD3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0380" y="4744289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/>
              <a:t>Área: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4F3AC40D-D90A-1649-87AB-70C2A0BDEB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0380" y="4963745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/>
              <a:t>Diretoria:</a:t>
            </a:r>
          </a:p>
        </p:txBody>
      </p:sp>
    </p:spTree>
    <p:extLst>
      <p:ext uri="{BB962C8B-B14F-4D97-AF65-F5344CB8AC3E}">
        <p14:creationId xmlns:p14="http://schemas.microsoft.com/office/powerpoint/2010/main" val="404615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AD274E1-F5A7-2D43-A01C-6A7448D66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59405" y="1733550"/>
            <a:ext cx="2627695" cy="33909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77488B-FD3C-3442-8F37-4ADDFA627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7429" y="414843"/>
            <a:ext cx="515179" cy="431463"/>
          </a:xfrm>
          <a:prstGeom prst="rect">
            <a:avLst/>
          </a:prstGeom>
        </p:spPr>
      </p:pic>
      <p:sp>
        <p:nvSpPr>
          <p:cNvPr id="5" name="Vertical Text Placeholder 17">
            <a:extLst>
              <a:ext uri="{FF2B5EF4-FFF2-40B4-BE49-F238E27FC236}">
                <a16:creationId xmlns:a16="http://schemas.microsoft.com/office/drawing/2014/main" id="{BD478661-D91D-9340-9BEB-87E499CED5B3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79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764875-A630-BF4E-8780-5577797064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228" y="2409493"/>
            <a:ext cx="7798082" cy="2840525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9900" b="0" i="1">
                <a:solidFill>
                  <a:srgbClr val="0000FF"/>
                </a:solidFill>
                <a:latin typeface="TIM Sans Thin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34DBD7B8-8CBA-3E4A-AE9A-6D9CC4DC65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30957" y="5422130"/>
            <a:ext cx="3991651" cy="9540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</a:t>
            </a:r>
            <a:endParaRPr lang="pt-BR"/>
          </a:p>
        </p:txBody>
      </p:sp>
      <p:sp>
        <p:nvSpPr>
          <p:cNvPr id="22" name="Vertical Text Placeholder 21">
            <a:extLst>
              <a:ext uri="{FF2B5EF4-FFF2-40B4-BE49-F238E27FC236}">
                <a16:creationId xmlns:a16="http://schemas.microsoft.com/office/drawing/2014/main" id="{1EAD7CD1-AF75-EC45-9FD0-9ADB369D8BD1}"/>
              </a:ext>
            </a:extLst>
          </p:cNvPr>
          <p:cNvSpPr>
            <a:spLocks noGrp="1"/>
          </p:cNvSpPr>
          <p:nvPr>
            <p:ph type="body" orient="vert" sz="quarter" idx="13" hasCustomPrompt="1"/>
          </p:nvPr>
        </p:nvSpPr>
        <p:spPr>
          <a:xfrm rot="10800000">
            <a:off x="1654733" y="4245402"/>
            <a:ext cx="627062" cy="664264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39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00</a:t>
            </a:r>
            <a:endParaRPr lang="pt-BR"/>
          </a:p>
        </p:txBody>
      </p:sp>
      <p:sp>
        <p:nvSpPr>
          <p:cNvPr id="23" name="Vertical Text Placeholder 21">
            <a:extLst>
              <a:ext uri="{FF2B5EF4-FFF2-40B4-BE49-F238E27FC236}">
                <a16:creationId xmlns:a16="http://schemas.microsoft.com/office/drawing/2014/main" id="{381770EA-68D8-2247-BE59-D12E7412B2C4}"/>
              </a:ext>
            </a:extLst>
          </p:cNvPr>
          <p:cNvSpPr>
            <a:spLocks noGrp="1"/>
          </p:cNvSpPr>
          <p:nvPr>
            <p:ph type="body" orient="vert" sz="quarter" idx="14" hasCustomPrompt="1"/>
          </p:nvPr>
        </p:nvSpPr>
        <p:spPr>
          <a:xfrm rot="10800000">
            <a:off x="1654733" y="2911055"/>
            <a:ext cx="627062" cy="148502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sz="3900" b="0" i="1">
                <a:solidFill>
                  <a:srgbClr val="0000FF"/>
                </a:solidFill>
                <a:latin typeface="TIM Sans Thin" pitchFamily="2" charset="77"/>
              </a:defRPr>
            </a:lvl1pPr>
          </a:lstStyle>
          <a:p>
            <a:pPr lvl="0"/>
            <a:r>
              <a:rPr lang="en-US"/>
              <a:t>_</a:t>
            </a:r>
            <a:r>
              <a:rPr lang="en-US" err="1"/>
              <a:t>texto</a:t>
            </a:r>
            <a:endParaRPr lang="pt-BR"/>
          </a:p>
        </p:txBody>
      </p:sp>
      <p:sp>
        <p:nvSpPr>
          <p:cNvPr id="8" name="Vertical Text Placeholder 17">
            <a:extLst>
              <a:ext uri="{FF2B5EF4-FFF2-40B4-BE49-F238E27FC236}">
                <a16:creationId xmlns:a16="http://schemas.microsoft.com/office/drawing/2014/main" id="{E70EC59C-8ADF-6542-A636-6E476CEFB427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583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AF5631-5C96-3A43-861D-4A6A1F7443A9}"/>
              </a:ext>
            </a:extLst>
          </p:cNvPr>
          <p:cNvSpPr/>
          <p:nvPr userDrawn="1"/>
        </p:nvSpPr>
        <p:spPr>
          <a:xfrm>
            <a:off x="5284518" y="0"/>
            <a:ext cx="6907482" cy="6858000"/>
          </a:xfrm>
          <a:prstGeom prst="rect">
            <a:avLst/>
          </a:prstGeom>
          <a:pattFill prst="pct5">
            <a:fgClr>
              <a:srgbClr val="0000FF"/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51CE7-D523-F64F-AD74-D8FDF07274C4}"/>
              </a:ext>
            </a:extLst>
          </p:cNvPr>
          <p:cNvSpPr txBox="1"/>
          <p:nvPr userDrawn="1"/>
        </p:nvSpPr>
        <p:spPr>
          <a:xfrm>
            <a:off x="6195753" y="3487546"/>
            <a:ext cx="358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i="1">
                <a:solidFill>
                  <a:srgbClr val="0000FF"/>
                </a:solidFill>
                <a:latin typeface="TIM Sans Thin" pitchFamily="2" charset="77"/>
              </a:rPr>
              <a:t>Obrigado.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D162C-C169-D74C-AA00-784063A748C8}"/>
              </a:ext>
            </a:extLst>
          </p:cNvPr>
          <p:cNvSpPr txBox="1"/>
          <p:nvPr userDrawn="1"/>
        </p:nvSpPr>
        <p:spPr>
          <a:xfrm>
            <a:off x="6284071" y="5726340"/>
            <a:ext cx="5155454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70" b="1">
                <a:solidFill>
                  <a:srgbClr val="0000FF"/>
                </a:solidFill>
                <a:latin typeface="TIM Sans Heavy" pitchFamily="2" charset="77"/>
              </a:rPr>
              <a:t>Todos os direitos reservados à TIM Brasil®.</a:t>
            </a:r>
          </a:p>
          <a:p>
            <a:r>
              <a:rPr lang="pt-BR" sz="870">
                <a:solidFill>
                  <a:srgbClr val="0000FF"/>
                </a:solidFill>
                <a:latin typeface="TIM Sans Medium" pitchFamily="2" charset="77"/>
              </a:rPr>
              <a:t>O conteúdo desse material só deve ser compartilhado com autorização.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CEC92-71FB-A44D-A266-3D3B9C6B6E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8204" y="2126751"/>
            <a:ext cx="4220028" cy="11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2098-308D-4FBA-83FC-DAB2E3DB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78166-A9A7-4C59-9837-86E31740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78B5-A430-4FF0-812A-4385832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B627-8259-4BA3-B5B7-4E99552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9517-4B15-43EC-B250-98D94331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91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C07-0090-4FB1-A31C-DC7958DA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FA5-5C3F-4926-B172-B2645B0AA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5597F-B85A-46E8-AD0D-F6DE99BA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B2CF-5E83-4FDD-A75F-13750005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8D0F-2F33-4AE6-B020-9FEB8AE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8CD7-CE2B-4F33-8F5F-4E37389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9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1F75-AEC1-4FC7-A3C3-50A0D1FD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8414C-8D14-455D-ADCC-5531C722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B288-F22A-4AE7-B079-6A274A60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7A84-5483-4EAB-A24F-F9C4DFB11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19491-65F9-41EF-83FE-DE8EEE7F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2B43-E782-469C-B2DA-AB6A1527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EA43-E0FC-4FF8-9237-7AA6F886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5277D-3FCC-4720-940E-6041D778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9D2B-00D4-4369-B55D-030E1B8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7E26F-9E9A-4C42-80EE-56DA9C87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8B20-BA28-4614-BA90-37FDE6D7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A8AD-372D-4E53-8452-BE0BB72B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4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223D2-D5F2-454D-A5D4-06B5E334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69166-5546-47AF-A88B-13F29000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F21C-64B7-47C9-B740-C81EA49F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51F-2CE0-4CC9-B960-1AF24AAD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0D3D-AE42-4991-B6F3-68DB49B6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61D0F-4AAE-4F64-B0AC-AC17F352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452B-BE56-4147-A49C-39E9FE2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1A585-9A28-4AC6-804B-FD2412B0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BA79-BE6F-4D08-AEB1-DA4D5BCB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0FAC-5A69-4FEA-BD3C-12162506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95A51-63AA-4C56-960D-CC3213A0C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CB41-19F2-414D-9777-D7EC67C30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15FC-E8E6-42EB-AD97-E096203B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973D-9EAD-476E-AE5F-288DFFEC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DBEE6-4D97-43AC-8BC8-771DAAC3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23409-CA29-4F63-921B-21E120CC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F879-1E6F-4B78-9CD5-4D1BEABA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CC8A-1829-43ED-AD83-CC1126446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D205-6D29-4C6F-93E9-9396C2035537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BE91-7A45-47BF-A578-24062F63C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372E-0E87-4B19-806F-65AD67D58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MSIPCMContentMarking" descr="{&quot;HashCode&quot;:-1074669960,&quot;Placement&quot;:&quot;Footer&quot;,&quot;Top&quot;:522.0343,&quot;Left&quot;:428.027649,&quot;SlideWidth&quot;:960,&quot;SlideHeight&quot;:540}">
            <a:extLst>
              <a:ext uri="{FF2B5EF4-FFF2-40B4-BE49-F238E27FC236}">
                <a16:creationId xmlns:a16="http://schemas.microsoft.com/office/drawing/2014/main" id="{277D67BE-33F6-47DE-9F21-99FD89591371}"/>
              </a:ext>
            </a:extLst>
          </p:cNvPr>
          <p:cNvSpPr txBox="1"/>
          <p:nvPr userDrawn="1"/>
        </p:nvSpPr>
        <p:spPr>
          <a:xfrm>
            <a:off x="5435951" y="6629836"/>
            <a:ext cx="132009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Classificado como Público</a:t>
            </a:r>
          </a:p>
        </p:txBody>
      </p:sp>
    </p:spTree>
    <p:extLst>
      <p:ext uri="{BB962C8B-B14F-4D97-AF65-F5344CB8AC3E}">
        <p14:creationId xmlns:p14="http://schemas.microsoft.com/office/powerpoint/2010/main" val="36222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E4711BB-1616-4265-9867-FD17DAD443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25613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5" imgW="421" imgH="423" progId="TCLayout.ActiveDocument.1">
                  <p:embed/>
                </p:oleObj>
              </mc:Choice>
              <mc:Fallback>
                <p:oleObj name="think-cell Slide" r:id="rId15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E4711BB-1616-4265-9867-FD17DAD443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SIPCMContentMarking" descr="{&quot;HashCode&quot;:1105292881,&quot;Placement&quot;:&quot;Footer&quot;,&quot;Top&quot;:522.0343,&quot;Left&quot;:428.027649,&quot;SlideWidth&quot;:960,&quot;SlideHeight&quot;:540}">
            <a:extLst>
              <a:ext uri="{FF2B5EF4-FFF2-40B4-BE49-F238E27FC236}">
                <a16:creationId xmlns:a16="http://schemas.microsoft.com/office/drawing/2014/main" id="{64522FCD-1685-4A6F-9731-929DF237E13C}"/>
              </a:ext>
            </a:extLst>
          </p:cNvPr>
          <p:cNvSpPr txBox="1"/>
          <p:nvPr userDrawn="1"/>
        </p:nvSpPr>
        <p:spPr>
          <a:xfrm>
            <a:off x="5435951" y="6629836"/>
            <a:ext cx="132009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Classificado como Público</a:t>
            </a:r>
          </a:p>
        </p:txBody>
      </p:sp>
    </p:spTree>
    <p:extLst>
      <p:ext uri="{BB962C8B-B14F-4D97-AF65-F5344CB8AC3E}">
        <p14:creationId xmlns:p14="http://schemas.microsoft.com/office/powerpoint/2010/main" val="2667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1CEF0-EE50-EA4A-96E2-66ABBD6EB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Churn</a:t>
            </a:r>
            <a:r>
              <a:rPr lang="pt-BR" dirty="0"/>
              <a:t> Involuntário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2291BD-0D0F-AF44-B427-22B6B4C6DB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Data: 04/04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A971F4-6883-1148-8AA7-E10A1F42AE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Área: </a:t>
            </a:r>
            <a:r>
              <a:rPr lang="pt-BR" dirty="0" err="1"/>
              <a:t>Customer</a:t>
            </a:r>
            <a:r>
              <a:rPr lang="pt-BR" dirty="0"/>
              <a:t> Insights &amp; Data </a:t>
            </a:r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F0639-2CEE-5341-BDA7-3821F324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79" y="2126751"/>
            <a:ext cx="4203209" cy="11151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B916A5-E1F2-4B57-87B2-027EA23D9299}"/>
              </a:ext>
            </a:extLst>
          </p:cNvPr>
          <p:cNvSpPr/>
          <p:nvPr/>
        </p:nvSpPr>
        <p:spPr>
          <a:xfrm>
            <a:off x="5340108" y="6542404"/>
            <a:ext cx="64410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800" b="1" dirty="0">
                <a:solidFill>
                  <a:schemeClr val="bg1"/>
                </a:solidFill>
                <a:latin typeface="TIM Sans Heavy" pitchFamily="2" charset="77"/>
              </a:rPr>
              <a:t> </a:t>
            </a:r>
            <a:r>
              <a:rPr lang="pt-BR" sz="800" dirty="0">
                <a:solidFill>
                  <a:schemeClr val="bg1"/>
                </a:solidFill>
                <a:latin typeface="TIM Sans Medium" pitchFamily="2" charset="77"/>
              </a:rPr>
              <a:t>O conteúdo desse material só deve ser compartilhado com autorização.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FB9CF72-AC0F-4F90-9303-8E75DBA73FC4}"/>
              </a:ext>
            </a:extLst>
          </p:cNvPr>
          <p:cNvSpPr txBox="1">
            <a:spLocks/>
          </p:cNvSpPr>
          <p:nvPr/>
        </p:nvSpPr>
        <p:spPr>
          <a:xfrm>
            <a:off x="6010379" y="5000321"/>
            <a:ext cx="5241009" cy="91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TIM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Objetivo: Entender o que os clientes que deixaram de pagar suas faturas de novembro falam no atendimento</a:t>
            </a:r>
          </a:p>
        </p:txBody>
      </p:sp>
    </p:spTree>
    <p:extLst>
      <p:ext uri="{BB962C8B-B14F-4D97-AF65-F5344CB8AC3E}">
        <p14:creationId xmlns:p14="http://schemas.microsoft.com/office/powerpoint/2010/main" val="416948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33CE8-7AF5-4F40-9F89-3B44ACA33738}"/>
              </a:ext>
            </a:extLst>
          </p:cNvPr>
          <p:cNvSpPr txBox="1"/>
          <p:nvPr/>
        </p:nvSpPr>
        <p:spPr>
          <a:xfrm>
            <a:off x="892265" y="1112986"/>
            <a:ext cx="8587015" cy="550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 Sans Light" pitchFamily="2" charset="77"/>
                <a:ea typeface="+mn-ea"/>
                <a:cs typeface="+mn-cs"/>
              </a:rPr>
              <a:t>Temas: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lang="pt-BR" sz="2000" b="1" dirty="0">
              <a:solidFill>
                <a:srgbClr val="FFFFFF"/>
              </a:solidFill>
              <a:latin typeface="TIM Sans Light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FFFF"/>
                </a:solidFill>
                <a:latin typeface="TIM Sans Light" pitchFamily="2" charset="77"/>
              </a:rPr>
              <a:t>Metodologia: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Base de clientes com </a:t>
            </a:r>
            <a:r>
              <a:rPr lang="pt-BR" sz="2000" dirty="0" err="1">
                <a:solidFill>
                  <a:srgbClr val="FFFFFF"/>
                </a:solidFill>
                <a:latin typeface="TIM Sans Light" pitchFamily="2" charset="77"/>
              </a:rPr>
              <a:t>Churn</a:t>
            </a: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 Involuntário em </a:t>
            </a:r>
            <a:r>
              <a:rPr lang="pt-BR" sz="2000">
                <a:solidFill>
                  <a:srgbClr val="FFFFFF"/>
                </a:solidFill>
                <a:latin typeface="TIM Sans Light" pitchFamily="2" charset="77"/>
              </a:rPr>
              <a:t>Mar/23</a:t>
            </a:r>
            <a:endParaRPr lang="pt-BR" sz="2000" dirty="0">
              <a:solidFill>
                <a:srgbClr val="FFFFFF"/>
              </a:solidFill>
              <a:latin typeface="TIM Sans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Base Speech </a:t>
            </a:r>
            <a:r>
              <a:rPr lang="pt-BR" sz="2000" dirty="0" err="1">
                <a:solidFill>
                  <a:srgbClr val="FFFFFF"/>
                </a:solidFill>
                <a:latin typeface="TIM Sans Light" pitchFamily="2" charset="77"/>
              </a:rPr>
              <a:t>Analytics</a:t>
            </a:r>
            <a:endParaRPr lang="pt-BR" sz="2000" dirty="0">
              <a:solidFill>
                <a:srgbClr val="FFFFFF"/>
              </a:solidFill>
              <a:latin typeface="TIM Sans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Análise corresponde de Set/2022 até </a:t>
            </a:r>
            <a:r>
              <a:rPr lang="pt-BR" sz="2000" dirty="0" err="1">
                <a:solidFill>
                  <a:srgbClr val="FFFFFF"/>
                </a:solidFill>
                <a:latin typeface="TIM Sans Light" pitchFamily="2" charset="77"/>
              </a:rPr>
              <a:t>Fev</a:t>
            </a: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/2023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2800" b="1" dirty="0">
              <a:solidFill>
                <a:srgbClr val="FFFFFF"/>
              </a:solidFill>
              <a:latin typeface="TIM Sans Light" pitchFamily="2" charset="77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tabLst/>
              <a:defRPr/>
            </a:pPr>
            <a:r>
              <a:rPr lang="pt-BR" sz="2000" b="1" dirty="0">
                <a:solidFill>
                  <a:srgbClr val="FFFFFF"/>
                </a:solidFill>
                <a:latin typeface="TIM Sans Light" pitchFamily="2" charset="77"/>
              </a:rPr>
              <a:t>Métricas estudadas: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Motivadores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Motivadores ditos juntos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000" dirty="0" err="1">
                <a:solidFill>
                  <a:srgbClr val="FFFFFF"/>
                </a:solidFill>
                <a:latin typeface="TIM Sans Light" pitchFamily="2" charset="77"/>
              </a:rPr>
              <a:t>Submotivadores</a:t>
            </a:r>
            <a:endParaRPr lang="pt-BR" sz="2000" dirty="0">
              <a:solidFill>
                <a:srgbClr val="FFFFFF"/>
              </a:solidFill>
              <a:latin typeface="TIM Sans Light" pitchFamily="2" charset="77"/>
            </a:endParaRP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Dores associados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45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E1B14E-16CC-4D76-B39B-0959C47F8B12}"/>
              </a:ext>
            </a:extLst>
          </p:cNvPr>
          <p:cNvSpPr txBox="1"/>
          <p:nvPr/>
        </p:nvSpPr>
        <p:spPr>
          <a:xfrm>
            <a:off x="845185" y="6821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>
                <a:solidFill>
                  <a:srgbClr val="0000F4"/>
                </a:solidFill>
                <a:latin typeface="TIM Sans" panose="00000500000000000000" charset="0"/>
              </a:rPr>
              <a:t>Universo de análise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A7358-E247-42D4-A7FE-AD83A17D55BE}"/>
              </a:ext>
            </a:extLst>
          </p:cNvPr>
          <p:cNvSpPr txBox="1"/>
          <p:nvPr/>
        </p:nvSpPr>
        <p:spPr>
          <a:xfrm>
            <a:off x="827771" y="137314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>
                <a:solidFill>
                  <a:srgbClr val="0000F4"/>
                </a:solidFill>
                <a:latin typeface="TIM Sans" panose="00000500000000000000" charset="0"/>
              </a:rPr>
              <a:t>Busca do cliente por atendimento (Cliente único)*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6B1E5-98C7-4C36-8AD2-50398CA604CE}"/>
              </a:ext>
            </a:extLst>
          </p:cNvPr>
          <p:cNvSpPr txBox="1"/>
          <p:nvPr/>
        </p:nvSpPr>
        <p:spPr>
          <a:xfrm>
            <a:off x="902334" y="448012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>
                <a:solidFill>
                  <a:srgbClr val="0000F4"/>
                </a:solidFill>
                <a:latin typeface="TIM Sans" panose="00000500000000000000" charset="0"/>
              </a:rPr>
              <a:t>Volume mês a mês Speech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CB180A-6F81-4078-A17A-1CD6955B3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47961"/>
              </p:ext>
            </p:extLst>
          </p:nvPr>
        </p:nvGraphicFramePr>
        <p:xfrm>
          <a:off x="902334" y="4846231"/>
          <a:ext cx="5698490" cy="144979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41938">
                  <a:extLst>
                    <a:ext uri="{9D8B030D-6E8A-4147-A177-3AD203B41FA5}">
                      <a16:colId xmlns:a16="http://schemas.microsoft.com/office/drawing/2014/main" val="1588574989"/>
                    </a:ext>
                  </a:extLst>
                </a:gridCol>
                <a:gridCol w="676092">
                  <a:extLst>
                    <a:ext uri="{9D8B030D-6E8A-4147-A177-3AD203B41FA5}">
                      <a16:colId xmlns:a16="http://schemas.microsoft.com/office/drawing/2014/main" val="1590742387"/>
                    </a:ext>
                  </a:extLst>
                </a:gridCol>
                <a:gridCol w="676092">
                  <a:extLst>
                    <a:ext uri="{9D8B030D-6E8A-4147-A177-3AD203B41FA5}">
                      <a16:colId xmlns:a16="http://schemas.microsoft.com/office/drawing/2014/main" val="370999258"/>
                    </a:ext>
                  </a:extLst>
                </a:gridCol>
                <a:gridCol w="676092">
                  <a:extLst>
                    <a:ext uri="{9D8B030D-6E8A-4147-A177-3AD203B41FA5}">
                      <a16:colId xmlns:a16="http://schemas.microsoft.com/office/drawing/2014/main" val="4220201401"/>
                    </a:ext>
                  </a:extLst>
                </a:gridCol>
                <a:gridCol w="676092">
                  <a:extLst>
                    <a:ext uri="{9D8B030D-6E8A-4147-A177-3AD203B41FA5}">
                      <a16:colId xmlns:a16="http://schemas.microsoft.com/office/drawing/2014/main" val="3964637589"/>
                    </a:ext>
                  </a:extLst>
                </a:gridCol>
                <a:gridCol w="676092">
                  <a:extLst>
                    <a:ext uri="{9D8B030D-6E8A-4147-A177-3AD203B41FA5}">
                      <a16:colId xmlns:a16="http://schemas.microsoft.com/office/drawing/2014/main" val="49322327"/>
                    </a:ext>
                  </a:extLst>
                </a:gridCol>
                <a:gridCol w="676092">
                  <a:extLst>
                    <a:ext uri="{9D8B030D-6E8A-4147-A177-3AD203B41FA5}">
                      <a16:colId xmlns:a16="http://schemas.microsoft.com/office/drawing/2014/main" val="3432850028"/>
                    </a:ext>
                  </a:extLst>
                </a:gridCol>
              </a:tblGrid>
              <a:tr h="48326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set/22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out/22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err="1">
                          <a:effectLst/>
                        </a:rPr>
                        <a:t>nov</a:t>
                      </a:r>
                      <a:r>
                        <a:rPr lang="pt-BR" sz="1200" u="none" strike="noStrike">
                          <a:effectLst/>
                        </a:rPr>
                        <a:t>/22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dez/22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jan/23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fev/23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0094973"/>
                  </a:ext>
                </a:extLst>
              </a:tr>
              <a:tr h="48326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Chamadas atendidas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23.014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26.610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11.247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6.250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3.774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3.046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2652511"/>
                  </a:ext>
                </a:extLst>
              </a:tr>
              <a:tr h="48326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Chamadas interceptadas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1638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755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713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42670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CD178A2-2C9E-4844-BA97-1FD6E1239ECD}"/>
              </a:ext>
            </a:extLst>
          </p:cNvPr>
          <p:cNvGrpSpPr/>
          <p:nvPr/>
        </p:nvGrpSpPr>
        <p:grpSpPr>
          <a:xfrm>
            <a:off x="6998334" y="1872545"/>
            <a:ext cx="860215" cy="701529"/>
            <a:chOff x="8232985" y="1518717"/>
            <a:chExt cx="1061800" cy="9035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0752EF-7DD9-46BF-9A1D-417D41793B0C}"/>
                </a:ext>
              </a:extLst>
            </p:cNvPr>
            <p:cNvSpPr txBox="1"/>
            <p:nvPr/>
          </p:nvSpPr>
          <p:spPr>
            <a:xfrm>
              <a:off x="8232985" y="2145260"/>
              <a:ext cx="106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solidFill>
                    <a:srgbClr val="0000FF"/>
                  </a:solidFill>
                  <a:latin typeface="TIM Sans" pitchFamily="2" charset="77"/>
                </a:rPr>
                <a:t>Info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16DC4B-E0EB-424E-A59E-0C87E401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4569" y="1518717"/>
              <a:ext cx="587997" cy="58799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384CB3-78A4-48E0-B885-AB190829E7F5}"/>
              </a:ext>
            </a:extLst>
          </p:cNvPr>
          <p:cNvSpPr txBox="1"/>
          <p:nvPr/>
        </p:nvSpPr>
        <p:spPr>
          <a:xfrm>
            <a:off x="7827646" y="1841576"/>
            <a:ext cx="33832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00F4"/>
                </a:solidFill>
                <a:latin typeface="TIM Sans" panose="00000500000000000000" charset="0"/>
              </a:rPr>
              <a:t>Percebemos que esse perfil de cliente </a:t>
            </a:r>
            <a:r>
              <a:rPr lang="pt-BR" sz="1600" b="1">
                <a:solidFill>
                  <a:schemeClr val="accent5"/>
                </a:solidFill>
                <a:latin typeface="TIM Sans" panose="00000500000000000000" charset="0"/>
              </a:rPr>
              <a:t>busca por atendimento acima da média do segmento antes da sua fatura que ficou em aberto</a:t>
            </a:r>
            <a:r>
              <a:rPr lang="pt-BR" sz="1600">
                <a:solidFill>
                  <a:srgbClr val="0000F4"/>
                </a:solidFill>
                <a:latin typeface="TIM Sans" panose="00000500000000000000" charset="0"/>
              </a:rPr>
              <a:t>.</a:t>
            </a:r>
          </a:p>
          <a:p>
            <a:endParaRPr lang="pt-BR" sz="1600">
              <a:solidFill>
                <a:srgbClr val="0000F4"/>
              </a:solidFill>
              <a:latin typeface="TIM Sans" panose="00000500000000000000" charset="0"/>
            </a:endParaRPr>
          </a:p>
          <a:p>
            <a:r>
              <a:rPr lang="pt-BR" sz="1600">
                <a:solidFill>
                  <a:srgbClr val="0000F4"/>
                </a:solidFill>
                <a:latin typeface="TIM Sans" panose="00000500000000000000" charset="0"/>
              </a:rPr>
              <a:t>De setembro até fevereiro, ocorreu uma redução de  13 </a:t>
            </a:r>
            <a:r>
              <a:rPr lang="pt-BR" sz="1600" err="1">
                <a:solidFill>
                  <a:srgbClr val="0000F4"/>
                </a:solidFill>
                <a:latin typeface="TIM Sans" panose="00000500000000000000" charset="0"/>
              </a:rPr>
              <a:t>p.p</a:t>
            </a:r>
            <a:r>
              <a:rPr lang="pt-BR" sz="1600">
                <a:solidFill>
                  <a:srgbClr val="0000F4"/>
                </a:solidFill>
                <a:latin typeface="TIM Sans" panose="00000500000000000000" charset="0"/>
              </a:rPr>
              <a:t>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7A84BB0-A2F6-4C5D-8909-5E610463A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592428"/>
              </p:ext>
            </p:extLst>
          </p:nvPr>
        </p:nvGraphicFramePr>
        <p:xfrm>
          <a:off x="845184" y="1679021"/>
          <a:ext cx="5755639" cy="2685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EC1CEC-E27A-4B63-93E0-395096543FE4}"/>
              </a:ext>
            </a:extLst>
          </p:cNvPr>
          <p:cNvSpPr txBox="1"/>
          <p:nvPr/>
        </p:nvSpPr>
        <p:spPr>
          <a:xfrm>
            <a:off x="113121" y="6598764"/>
            <a:ext cx="534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/>
              <a:t>*Controle total = Fonte: Cockpit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17985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F90F78DF-43B7-4E8D-A0B3-5E06B9290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750250"/>
              </p:ext>
            </p:extLst>
          </p:nvPr>
        </p:nvGraphicFramePr>
        <p:xfrm>
          <a:off x="447675" y="1362075"/>
          <a:ext cx="8285268" cy="525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2FD4D9-F6EB-4F03-BDCC-AAA301844F23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>
                <a:solidFill>
                  <a:srgbClr val="0000F4"/>
                </a:solidFill>
                <a:latin typeface="TIM Sans" panose="00000500000000000000" charset="0"/>
              </a:rPr>
              <a:t>Análise</a:t>
            </a:r>
            <a:r>
              <a:rPr lang="pt-B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>
                <a:solidFill>
                  <a:srgbClr val="0000F4"/>
                </a:solidFill>
                <a:latin typeface="TIM Sans" panose="00000500000000000000" charset="0"/>
              </a:rPr>
              <a:t>Motivadores (Pós Controle)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737EE-C8FC-4C89-8A76-7CAB9DB2C622}"/>
              </a:ext>
            </a:extLst>
          </p:cNvPr>
          <p:cNvSpPr txBox="1"/>
          <p:nvPr/>
        </p:nvSpPr>
        <p:spPr>
          <a:xfrm>
            <a:off x="8958193" y="1581150"/>
            <a:ext cx="3024257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Insight:</a:t>
            </a:r>
          </a:p>
          <a:p>
            <a:endParaRPr lang="pt-BR" sz="1100">
              <a:solidFill>
                <a:srgbClr val="0000F4"/>
              </a:solidFill>
              <a:latin typeface="TIM Sans" panose="00000500000000000000"/>
            </a:endParaRPr>
          </a:p>
          <a:p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Os motivadores “Parcelamento Fatura” e “Pagamento em Aberto” são mais representativos nos clientes </a:t>
            </a:r>
            <a:r>
              <a:rPr lang="pt-BR" sz="1600" err="1">
                <a:solidFill>
                  <a:srgbClr val="0000F4"/>
                </a:solidFill>
                <a:latin typeface="TIM Sans" panose="00000500000000000000"/>
              </a:rPr>
              <a:t>churn</a:t>
            </a:r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 involuntário</a:t>
            </a:r>
          </a:p>
          <a:p>
            <a:pPr marL="285750" indent="-285750">
              <a:buFontTx/>
              <a:buChar char="-"/>
            </a:pPr>
            <a:r>
              <a:rPr lang="pt-BR" sz="1200">
                <a:solidFill>
                  <a:srgbClr val="0000F4"/>
                </a:solidFill>
                <a:latin typeface="TIM Sans" panose="00000500000000000000"/>
              </a:rPr>
              <a:t>Recomendação: Acompanhar o valor e variações na fatura desses clientes</a:t>
            </a:r>
          </a:p>
          <a:p>
            <a:endParaRPr lang="pt-BR" sz="1600">
              <a:solidFill>
                <a:srgbClr val="0000F4"/>
              </a:solidFill>
              <a:latin typeface="TIM Sans" panose="00000500000000000000"/>
            </a:endParaRPr>
          </a:p>
          <a:p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Cancelamento e Contestação de Conta se comportam de maneira semelhante para ambos os grupos</a:t>
            </a:r>
          </a:p>
          <a:p>
            <a:endParaRPr lang="pt-BR" sz="1600">
              <a:solidFill>
                <a:srgbClr val="0000F4"/>
              </a:solidFill>
              <a:latin typeface="TIM Sans" panose="0000050000000000000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8BB49-C74E-4E5E-8738-355069BFBA9B}"/>
              </a:ext>
            </a:extLst>
          </p:cNvPr>
          <p:cNvGrpSpPr/>
          <p:nvPr/>
        </p:nvGrpSpPr>
        <p:grpSpPr>
          <a:xfrm>
            <a:off x="8278008" y="1581151"/>
            <a:ext cx="860215" cy="763461"/>
            <a:chOff x="8232985" y="1518717"/>
            <a:chExt cx="1061800" cy="98330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358FC5-3926-40D5-88EC-99E68C159A8B}"/>
                </a:ext>
              </a:extLst>
            </p:cNvPr>
            <p:cNvSpPr txBox="1"/>
            <p:nvPr/>
          </p:nvSpPr>
          <p:spPr>
            <a:xfrm>
              <a:off x="8232985" y="2145260"/>
              <a:ext cx="1061800" cy="35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200">
                <a:solidFill>
                  <a:srgbClr val="0000FF"/>
                </a:solidFill>
                <a:latin typeface="TIM Sans" pitchFamily="2" charset="77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FB4475-14B9-4D8D-8E15-F340EB0C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4569" y="1518717"/>
              <a:ext cx="587997" cy="587997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0F43DCB-5C89-4D91-A889-20F86424AE15}"/>
              </a:ext>
            </a:extLst>
          </p:cNvPr>
          <p:cNvSpPr/>
          <p:nvPr/>
        </p:nvSpPr>
        <p:spPr>
          <a:xfrm>
            <a:off x="4679753" y="2543655"/>
            <a:ext cx="1216222" cy="40758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231F3B-3BC4-4E09-B99B-07A9C791E2B6}"/>
              </a:ext>
            </a:extLst>
          </p:cNvPr>
          <p:cNvCxnSpPr/>
          <p:nvPr/>
        </p:nvCxnSpPr>
        <p:spPr>
          <a:xfrm>
            <a:off x="7820025" y="3895725"/>
            <a:ext cx="0" cy="2650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C0BA5B-0672-4F65-9DAA-9689B23B5635}"/>
              </a:ext>
            </a:extLst>
          </p:cNvPr>
          <p:cNvCxnSpPr>
            <a:cxnSpLocks/>
          </p:cNvCxnSpPr>
          <p:nvPr/>
        </p:nvCxnSpPr>
        <p:spPr>
          <a:xfrm flipV="1">
            <a:off x="7820025" y="3233737"/>
            <a:ext cx="0" cy="39052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FB1B02-135D-4D3E-9F22-31970C7631F8}"/>
              </a:ext>
            </a:extLst>
          </p:cNvPr>
          <p:cNvCxnSpPr>
            <a:cxnSpLocks/>
          </p:cNvCxnSpPr>
          <p:nvPr/>
        </p:nvCxnSpPr>
        <p:spPr>
          <a:xfrm flipV="1">
            <a:off x="7820025" y="2724336"/>
            <a:ext cx="0" cy="30509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00AB215-88A8-4292-BE6C-FC967281E72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5323865" y="2223498"/>
            <a:ext cx="341768" cy="2985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7E9F96-6F58-47F0-A102-5387691D343C}"/>
              </a:ext>
            </a:extLst>
          </p:cNvPr>
          <p:cNvSpPr txBox="1"/>
          <p:nvPr/>
        </p:nvSpPr>
        <p:spPr>
          <a:xfrm>
            <a:off x="5644023" y="1986444"/>
            <a:ext cx="16240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>
                <a:latin typeface="TIM Sans" panose="00000500000000000000"/>
              </a:rPr>
              <a:t>Clientes deixaram de pagar suas faturas</a:t>
            </a:r>
          </a:p>
        </p:txBody>
      </p:sp>
    </p:spTree>
    <p:extLst>
      <p:ext uri="{BB962C8B-B14F-4D97-AF65-F5344CB8AC3E}">
        <p14:creationId xmlns:p14="http://schemas.microsoft.com/office/powerpoint/2010/main" val="33979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2FD4D9-F6EB-4F03-BDCC-AAA301844F23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Análise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Motivadores (Pós Controle)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4B7235-CFC3-401F-9617-782E4966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4556347" y="3881170"/>
            <a:ext cx="380351" cy="5216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A8E811-7BCA-4DF2-B7BE-97A49F86F38A}"/>
              </a:ext>
            </a:extLst>
          </p:cNvPr>
          <p:cNvSpPr txBox="1"/>
          <p:nvPr/>
        </p:nvSpPr>
        <p:spPr>
          <a:xfrm>
            <a:off x="479425" y="1331022"/>
            <a:ext cx="6195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Aprofundamento </a:t>
            </a:r>
            <a:r>
              <a:rPr lang="pt-BR" sz="1600" b="1">
                <a:solidFill>
                  <a:schemeClr val="accent5"/>
                </a:solidFill>
                <a:latin typeface="TIM Sans" panose="00000500000000000000" charset="0"/>
              </a:rPr>
              <a:t>Informação sobre o Plano 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–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 charset="0"/>
              </a:rPr>
              <a:t>Churn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 Involuntário (Set/22 – Out/22)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BA5BA0-B688-4F61-9063-CCBF7D212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12080"/>
              </p:ext>
            </p:extLst>
          </p:nvPr>
        </p:nvGraphicFramePr>
        <p:xfrm>
          <a:off x="643465" y="2482850"/>
          <a:ext cx="4324774" cy="11353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69639">
                  <a:extLst>
                    <a:ext uri="{9D8B030D-6E8A-4147-A177-3AD203B41FA5}">
                      <a16:colId xmlns:a16="http://schemas.microsoft.com/office/drawing/2014/main" val="2431957774"/>
                    </a:ext>
                  </a:extLst>
                </a:gridCol>
                <a:gridCol w="685093">
                  <a:extLst>
                    <a:ext uri="{9D8B030D-6E8A-4147-A177-3AD203B41FA5}">
                      <a16:colId xmlns:a16="http://schemas.microsoft.com/office/drawing/2014/main" val="2633218650"/>
                    </a:ext>
                  </a:extLst>
                </a:gridCol>
                <a:gridCol w="970042">
                  <a:extLst>
                    <a:ext uri="{9D8B030D-6E8A-4147-A177-3AD203B41FA5}">
                      <a16:colId xmlns:a16="http://schemas.microsoft.com/office/drawing/2014/main" val="3525166970"/>
                    </a:ext>
                  </a:extLst>
                </a:gridCol>
              </a:tblGrid>
              <a:tr h="178042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set/22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out/22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8747054"/>
                  </a:ext>
                </a:extLst>
              </a:tr>
              <a:tr h="1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Cancelamento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43,7%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36,3%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6335711"/>
                  </a:ext>
                </a:extLst>
              </a:tr>
              <a:tr h="1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Contestação de Conta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29,9%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18,0%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5257300"/>
                  </a:ext>
                </a:extLst>
              </a:tr>
              <a:tr h="1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  <a:latin typeface="TIM Sans" panose="00000500000000000000" charset="0"/>
                        </a:rPr>
                        <a:t>Contest</a:t>
                      </a:r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 Saldo de Créditos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17,8%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22,5%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446235"/>
                  </a:ext>
                </a:extLst>
              </a:tr>
              <a:tr h="1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Alterar Dados Cadastrais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24,9%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22,2%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5810334"/>
                  </a:ext>
                </a:extLst>
              </a:tr>
              <a:tr h="1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Contestação de Conta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29,9%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17,6%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54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787E5FE-8D8B-4E8E-864E-E862D5482934}"/>
              </a:ext>
            </a:extLst>
          </p:cNvPr>
          <p:cNvSpPr txBox="1"/>
          <p:nvPr/>
        </p:nvSpPr>
        <p:spPr>
          <a:xfrm>
            <a:off x="561445" y="4141983"/>
            <a:ext cx="4488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os principais motivadores ditos juntos com “Informação sobre Plano” .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setembro de 2022, 43.7% das chamadas em que o cliente fala sobre Informação sobre o Plano” ele também fala de “Cancelamento”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DCCE12-CE9C-4632-9AA2-80EE9635D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67242"/>
              </p:ext>
            </p:extLst>
          </p:nvPr>
        </p:nvGraphicFramePr>
        <p:xfrm>
          <a:off x="7074745" y="2482850"/>
          <a:ext cx="4324773" cy="94615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847271">
                  <a:extLst>
                    <a:ext uri="{9D8B030D-6E8A-4147-A177-3AD203B41FA5}">
                      <a16:colId xmlns:a16="http://schemas.microsoft.com/office/drawing/2014/main" val="3496121181"/>
                    </a:ext>
                  </a:extLst>
                </a:gridCol>
                <a:gridCol w="738751">
                  <a:extLst>
                    <a:ext uri="{9D8B030D-6E8A-4147-A177-3AD203B41FA5}">
                      <a16:colId xmlns:a16="http://schemas.microsoft.com/office/drawing/2014/main" val="2097634486"/>
                    </a:ext>
                  </a:extLst>
                </a:gridCol>
                <a:gridCol w="738751">
                  <a:extLst>
                    <a:ext uri="{9D8B030D-6E8A-4147-A177-3AD203B41FA5}">
                      <a16:colId xmlns:a16="http://schemas.microsoft.com/office/drawing/2014/main" val="244591736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set/22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out/22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985672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Saber detalhes sobre limite de internet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24,4%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22,2%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674099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Saber valor pago no plano contratado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31,5%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27,1%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6072447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Saber detalhes sobre apps nos planos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26,9%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25,5%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2137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BE64CE4-6F7D-4261-9167-2495D3DC51A3}"/>
              </a:ext>
            </a:extLst>
          </p:cNvPr>
          <p:cNvSpPr txBox="1"/>
          <p:nvPr/>
        </p:nvSpPr>
        <p:spPr>
          <a:xfrm>
            <a:off x="561445" y="1910079"/>
            <a:ext cx="43247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solidFill>
                  <a:srgbClr val="0000F4"/>
                </a:solidFill>
                <a:latin typeface="TIM Sans" panose="00000500000000000000" charset="0"/>
              </a:rPr>
              <a:t>Motivadores ditos Juntos</a:t>
            </a:r>
            <a:endParaRPr lang="pt-BR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287E7-33EA-4EA7-99C8-FA28D4362CF8}"/>
              </a:ext>
            </a:extLst>
          </p:cNvPr>
          <p:cNvSpPr txBox="1"/>
          <p:nvPr/>
        </p:nvSpPr>
        <p:spPr>
          <a:xfrm>
            <a:off x="6941925" y="1910079"/>
            <a:ext cx="43247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4"/>
                </a:solidFill>
                <a:latin typeface="TIM Sans" panose="00000500000000000000" charset="0"/>
              </a:rPr>
              <a:t>Submotivadores</a:t>
            </a:r>
            <a:endParaRPr lang="pt-BR" sz="13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4725A-4430-4610-B0BD-1FAE39ABCA24}"/>
              </a:ext>
            </a:extLst>
          </p:cNvPr>
          <p:cNvSpPr txBox="1"/>
          <p:nvPr/>
        </p:nvSpPr>
        <p:spPr>
          <a:xfrm>
            <a:off x="6992723" y="4141982"/>
            <a:ext cx="4488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</a:t>
            </a:r>
            <a:r>
              <a:rPr lang="pt-BR" sz="1200" dirty="0" err="1">
                <a:latin typeface="TIM Sans" panose="00000500000000000000" charset="0"/>
              </a:rPr>
              <a:t>submotivadores</a:t>
            </a:r>
            <a:r>
              <a:rPr lang="pt-BR" sz="1200" dirty="0">
                <a:latin typeface="TIM Sans" panose="00000500000000000000" charset="0"/>
              </a:rPr>
              <a:t> de “Informação sobre Plano” .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setembro de 2022, 24.4% das chamadas em que o cliente fala sobre Informação sobre o Plano” tem como </a:t>
            </a:r>
            <a:r>
              <a:rPr lang="pt-BR" sz="1200" dirty="0" err="1">
                <a:latin typeface="TIM Sans" panose="00000500000000000000" charset="0"/>
              </a:rPr>
              <a:t>submotivador</a:t>
            </a:r>
            <a:r>
              <a:rPr lang="pt-BR" sz="1200" dirty="0">
                <a:latin typeface="TIM Sans" panose="00000500000000000000" charset="0"/>
              </a:rPr>
              <a:t> saber sobre o limite de internet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2FDCA9D-2111-4228-9C96-473EF85C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10875126" y="3881170"/>
            <a:ext cx="380351" cy="5216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5E9E117-81F6-41F9-BF97-B0B117706F28}"/>
              </a:ext>
            </a:extLst>
          </p:cNvPr>
          <p:cNvSpPr/>
          <p:nvPr/>
        </p:nvSpPr>
        <p:spPr>
          <a:xfrm>
            <a:off x="10081586" y="471267"/>
            <a:ext cx="1524000" cy="859755"/>
          </a:xfrm>
          <a:prstGeom prst="rect">
            <a:avLst/>
          </a:prstGeom>
          <a:solidFill>
            <a:srgbClr val="000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503 Chamadas</a:t>
            </a:r>
          </a:p>
          <a:p>
            <a:pPr algn="ctr"/>
            <a:r>
              <a:rPr lang="pt-BR" dirty="0"/>
              <a:t>(18%)</a:t>
            </a:r>
          </a:p>
        </p:txBody>
      </p:sp>
    </p:spTree>
    <p:extLst>
      <p:ext uri="{BB962C8B-B14F-4D97-AF65-F5344CB8AC3E}">
        <p14:creationId xmlns:p14="http://schemas.microsoft.com/office/powerpoint/2010/main" val="62690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2FD4D9-F6EB-4F03-BDCC-AAA301844F23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Análise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Motivadores (Pós Controle)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4B7235-CFC3-401F-9617-782E4966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4778057" y="3881171"/>
            <a:ext cx="380351" cy="5216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A8E811-7BCA-4DF2-B7BE-97A49F86F38A}"/>
              </a:ext>
            </a:extLst>
          </p:cNvPr>
          <p:cNvSpPr txBox="1"/>
          <p:nvPr/>
        </p:nvSpPr>
        <p:spPr>
          <a:xfrm>
            <a:off x="479425" y="1331022"/>
            <a:ext cx="6213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Aprofundamento </a:t>
            </a:r>
            <a:r>
              <a:rPr lang="pt-BR" sz="1600" b="1">
                <a:solidFill>
                  <a:schemeClr val="accent5"/>
                </a:solidFill>
                <a:latin typeface="TIM Sans" panose="00000500000000000000" charset="0"/>
              </a:rPr>
              <a:t>Parcelamento Fatura 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–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 charset="0"/>
              </a:rPr>
              <a:t>Churn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 Involuntário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87E5FE-8D8B-4E8E-864E-E862D5482934}"/>
              </a:ext>
            </a:extLst>
          </p:cNvPr>
          <p:cNvSpPr txBox="1"/>
          <p:nvPr/>
        </p:nvSpPr>
        <p:spPr>
          <a:xfrm>
            <a:off x="561445" y="4141983"/>
            <a:ext cx="4488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os principais motivadores ditos juntos com “Parcelamento Fatura” .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dezembro de 2022, 14.5% das chamadas em que o cliente fala sobre “Parcelamento Fatura” ele também fala de “Alterar Data de Vencimento”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64CE4-6F7D-4261-9167-2495D3DC51A3}"/>
              </a:ext>
            </a:extLst>
          </p:cNvPr>
          <p:cNvSpPr txBox="1"/>
          <p:nvPr/>
        </p:nvSpPr>
        <p:spPr>
          <a:xfrm>
            <a:off x="561445" y="1910079"/>
            <a:ext cx="43247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solidFill>
                  <a:srgbClr val="0000F4"/>
                </a:solidFill>
                <a:latin typeface="TIM Sans" panose="00000500000000000000" charset="0"/>
              </a:rPr>
              <a:t>Motivadores ditos Juntos</a:t>
            </a:r>
            <a:endParaRPr lang="pt-BR" sz="1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C4DBC2-B76B-4FBB-89E4-131DD7BAF9EC}"/>
              </a:ext>
            </a:extLst>
          </p:cNvPr>
          <p:cNvSpPr/>
          <p:nvPr/>
        </p:nvSpPr>
        <p:spPr>
          <a:xfrm>
            <a:off x="10081586" y="471267"/>
            <a:ext cx="1524000" cy="859755"/>
          </a:xfrm>
          <a:prstGeom prst="rect">
            <a:avLst/>
          </a:prstGeom>
          <a:solidFill>
            <a:srgbClr val="000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523 Chamadas</a:t>
            </a:r>
          </a:p>
          <a:p>
            <a:pPr algn="ctr"/>
            <a:r>
              <a:rPr lang="pt-BR" dirty="0"/>
              <a:t>(10%)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6672D5-98EC-4623-BF8B-5852354F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73092"/>
              </p:ext>
            </p:extLst>
          </p:nvPr>
        </p:nvGraphicFramePr>
        <p:xfrm>
          <a:off x="643467" y="2482851"/>
          <a:ext cx="4324766" cy="11353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69830">
                  <a:extLst>
                    <a:ext uri="{9D8B030D-6E8A-4147-A177-3AD203B41FA5}">
                      <a16:colId xmlns:a16="http://schemas.microsoft.com/office/drawing/2014/main" val="3511346851"/>
                    </a:ext>
                  </a:extLst>
                </a:gridCol>
                <a:gridCol w="638734">
                  <a:extLst>
                    <a:ext uri="{9D8B030D-6E8A-4147-A177-3AD203B41FA5}">
                      <a16:colId xmlns:a16="http://schemas.microsoft.com/office/drawing/2014/main" val="802645282"/>
                    </a:ext>
                  </a:extLst>
                </a:gridCol>
                <a:gridCol w="638734">
                  <a:extLst>
                    <a:ext uri="{9D8B030D-6E8A-4147-A177-3AD203B41FA5}">
                      <a16:colId xmlns:a16="http://schemas.microsoft.com/office/drawing/2014/main" val="3770295277"/>
                    </a:ext>
                  </a:extLst>
                </a:gridCol>
                <a:gridCol w="638734">
                  <a:extLst>
                    <a:ext uri="{9D8B030D-6E8A-4147-A177-3AD203B41FA5}">
                      <a16:colId xmlns:a16="http://schemas.microsoft.com/office/drawing/2014/main" val="1712766707"/>
                    </a:ext>
                  </a:extLst>
                </a:gridCol>
                <a:gridCol w="638734">
                  <a:extLst>
                    <a:ext uri="{9D8B030D-6E8A-4147-A177-3AD203B41FA5}">
                      <a16:colId xmlns:a16="http://schemas.microsoft.com/office/drawing/2014/main" val="2524904476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set/22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out/22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dez/22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jan/23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432594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Cancelamento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38,5%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41,2%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34,9%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39,0%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2870664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Pagamento em Aberto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10,4%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15,8%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20,4%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18,4%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364704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Baixa Pgto no Sistema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14,3%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22,4%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19,1%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13,2%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1370732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Alterar Data de Vencimento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13,5%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23,7%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 charset="0"/>
                        </a:rPr>
                        <a:t>14,5%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 charset="0"/>
                        </a:rPr>
                        <a:t>19,1%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614238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Não recebimento fatura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9,3%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13,6%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12,5%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 Sans" panose="00000500000000000000" charset="0"/>
                        </a:rPr>
                        <a:t>11,7%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7886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FF73C-172C-449C-B028-B27869E41B23}"/>
              </a:ext>
            </a:extLst>
          </p:cNvPr>
          <p:cNvCxnSpPr>
            <a:cxnSpLocks/>
          </p:cNvCxnSpPr>
          <p:nvPr/>
        </p:nvCxnSpPr>
        <p:spPr>
          <a:xfrm>
            <a:off x="3696101" y="1952401"/>
            <a:ext cx="0" cy="1906757"/>
          </a:xfrm>
          <a:prstGeom prst="line">
            <a:avLst/>
          </a:prstGeom>
          <a:ln>
            <a:solidFill>
              <a:srgbClr val="0000F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A2F9D8-0490-4177-A6FD-50371A7B4039}"/>
              </a:ext>
            </a:extLst>
          </p:cNvPr>
          <p:cNvSpPr txBox="1"/>
          <p:nvPr/>
        </p:nvSpPr>
        <p:spPr>
          <a:xfrm>
            <a:off x="6472994" y="4099669"/>
            <a:ext cx="4990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/>
              </a:rPr>
              <a:t>Os motivadores ditos juntos a “Parcelamento fatura” antes e depois do recebimento da fatura não varia tanto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564BDE-3754-428E-8D4A-E88200D8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11193695" y="3838857"/>
            <a:ext cx="380351" cy="5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6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2FD4D9-F6EB-4F03-BDCC-AAA301844F23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Análise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Motivadores (Pós Controle)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4B7235-CFC3-401F-9617-782E4966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4778057" y="3881171"/>
            <a:ext cx="380351" cy="5216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A8E811-7BCA-4DF2-B7BE-97A49F86F38A}"/>
              </a:ext>
            </a:extLst>
          </p:cNvPr>
          <p:cNvSpPr txBox="1"/>
          <p:nvPr/>
        </p:nvSpPr>
        <p:spPr>
          <a:xfrm>
            <a:off x="479425" y="1331022"/>
            <a:ext cx="6113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Aprofundamento </a:t>
            </a:r>
            <a:r>
              <a:rPr lang="pt-BR" sz="1600" b="1">
                <a:solidFill>
                  <a:schemeClr val="accent5"/>
                </a:solidFill>
                <a:latin typeface="TIM Sans" panose="00000500000000000000" charset="0"/>
              </a:rPr>
              <a:t>Pagamento em Aberto 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–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 charset="0"/>
              </a:rPr>
              <a:t>Churn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 Involuntário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87E5FE-8D8B-4E8E-864E-E862D5482934}"/>
              </a:ext>
            </a:extLst>
          </p:cNvPr>
          <p:cNvSpPr txBox="1"/>
          <p:nvPr/>
        </p:nvSpPr>
        <p:spPr>
          <a:xfrm>
            <a:off x="561445" y="4141983"/>
            <a:ext cx="4488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os principais motivadores ditos juntos com “Pagamento em Aberto”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dezembro de 2022, 10,6% das chamadas em que o cliente fala sobre “Pagamento em Aberto” ele também fala de Desbloqueio de linha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64CE4-6F7D-4261-9167-2495D3DC51A3}"/>
              </a:ext>
            </a:extLst>
          </p:cNvPr>
          <p:cNvSpPr txBox="1"/>
          <p:nvPr/>
        </p:nvSpPr>
        <p:spPr>
          <a:xfrm>
            <a:off x="561445" y="1910079"/>
            <a:ext cx="43247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solidFill>
                  <a:srgbClr val="0000F4"/>
                </a:solidFill>
                <a:latin typeface="TIM Sans" panose="00000500000000000000" charset="0"/>
              </a:rPr>
              <a:t>Motivadores ditos Juntos</a:t>
            </a:r>
            <a:endParaRPr lang="pt-BR" sz="1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C4DBC2-B76B-4FBB-89E4-131DD7BAF9EC}"/>
              </a:ext>
            </a:extLst>
          </p:cNvPr>
          <p:cNvSpPr/>
          <p:nvPr/>
        </p:nvSpPr>
        <p:spPr>
          <a:xfrm>
            <a:off x="10081586" y="471267"/>
            <a:ext cx="1524000" cy="859755"/>
          </a:xfrm>
          <a:prstGeom prst="rect">
            <a:avLst/>
          </a:prstGeom>
          <a:solidFill>
            <a:srgbClr val="000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326 Chamadas</a:t>
            </a:r>
          </a:p>
          <a:p>
            <a:pPr algn="ctr"/>
            <a:r>
              <a:rPr lang="pt-BR" dirty="0"/>
              <a:t>(8%)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FF73C-172C-449C-B028-B27869E41B23}"/>
              </a:ext>
            </a:extLst>
          </p:cNvPr>
          <p:cNvCxnSpPr>
            <a:cxnSpLocks/>
          </p:cNvCxnSpPr>
          <p:nvPr/>
        </p:nvCxnSpPr>
        <p:spPr>
          <a:xfrm>
            <a:off x="3865787" y="1952401"/>
            <a:ext cx="0" cy="1906757"/>
          </a:xfrm>
          <a:prstGeom prst="line">
            <a:avLst/>
          </a:prstGeom>
          <a:ln>
            <a:solidFill>
              <a:srgbClr val="0000F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787C43-0047-4017-A64F-BEDC508D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83080"/>
              </p:ext>
            </p:extLst>
          </p:nvPr>
        </p:nvGraphicFramePr>
        <p:xfrm>
          <a:off x="643465" y="2381553"/>
          <a:ext cx="4406794" cy="136267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07504">
                  <a:extLst>
                    <a:ext uri="{9D8B030D-6E8A-4147-A177-3AD203B41FA5}">
                      <a16:colId xmlns:a16="http://schemas.microsoft.com/office/drawing/2014/main" val="1408499920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901362984"/>
                    </a:ext>
                  </a:extLst>
                </a:gridCol>
                <a:gridCol w="680148">
                  <a:extLst>
                    <a:ext uri="{9D8B030D-6E8A-4147-A177-3AD203B41FA5}">
                      <a16:colId xmlns:a16="http://schemas.microsoft.com/office/drawing/2014/main" val="1536486146"/>
                    </a:ext>
                  </a:extLst>
                </a:gridCol>
                <a:gridCol w="680148">
                  <a:extLst>
                    <a:ext uri="{9D8B030D-6E8A-4147-A177-3AD203B41FA5}">
                      <a16:colId xmlns:a16="http://schemas.microsoft.com/office/drawing/2014/main" val="2824061555"/>
                    </a:ext>
                  </a:extLst>
                </a:gridCol>
                <a:gridCol w="680148">
                  <a:extLst>
                    <a:ext uri="{9D8B030D-6E8A-4147-A177-3AD203B41FA5}">
                      <a16:colId xmlns:a16="http://schemas.microsoft.com/office/drawing/2014/main" val="2775198712"/>
                    </a:ext>
                  </a:extLst>
                </a:gridCol>
              </a:tblGrid>
              <a:tr h="227112">
                <a:tc>
                  <a:txBody>
                    <a:bodyPr/>
                    <a:lstStyle/>
                    <a:p>
                      <a:pPr algn="l" fontAlgn="b"/>
                      <a:endParaRPr lang="pt-BR" sz="1200" u="none" strike="noStrike" kern="1200">
                        <a:solidFill>
                          <a:schemeClr val="tx1"/>
                        </a:solidFill>
                        <a:effectLst/>
                        <a:latin typeface="TIM Sans" panose="00000500000000000000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set/22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out/22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dez/22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jan/23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837029"/>
                  </a:ext>
                </a:extLst>
              </a:tr>
              <a:tr h="22711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Cancelamento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34,2%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36,8%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30,9%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42,9%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838826"/>
                  </a:ext>
                </a:extLst>
              </a:tr>
              <a:tr h="22711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Parcelamento Fatura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26,3%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18,8%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33,0%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32,5%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521958"/>
                  </a:ext>
                </a:extLst>
              </a:tr>
              <a:tr h="22711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Não Recebimento Fatura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10,5%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7,7%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13,8%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13,0%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646534"/>
                  </a:ext>
                </a:extLst>
              </a:tr>
              <a:tr h="22711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Alterar Dados Cadastrais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31,6%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16,2%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19,1%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20,8%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741754"/>
                  </a:ext>
                </a:extLst>
              </a:tr>
              <a:tr h="22711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Desbloqueio Linha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7,9%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6,8%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10,6%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kern="1200">
                          <a:solidFill>
                            <a:schemeClr val="tx1"/>
                          </a:solidFill>
                          <a:effectLst/>
                          <a:latin typeface="TIM Sans" panose="00000500000000000000" charset="0"/>
                          <a:ea typeface="+mn-ea"/>
                          <a:cs typeface="+mn-cs"/>
                        </a:rPr>
                        <a:t>7,8%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58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84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7AA8249-B7A8-40B3-86F9-4D0F38A06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195328"/>
              </p:ext>
            </p:extLst>
          </p:nvPr>
        </p:nvGraphicFramePr>
        <p:xfrm>
          <a:off x="568285" y="1309036"/>
          <a:ext cx="7767193" cy="437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5460B-E813-4EEC-9770-F9BFAA9FBB2F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>
                <a:solidFill>
                  <a:srgbClr val="0000F4"/>
                </a:solidFill>
                <a:latin typeface="TIM Sans" panose="00000500000000000000" charset="0"/>
              </a:rPr>
              <a:t>Análise Dores (Pós Controle)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18953A-07B2-4766-8751-03E91EC91080}"/>
              </a:ext>
            </a:extLst>
          </p:cNvPr>
          <p:cNvSpPr/>
          <p:nvPr/>
        </p:nvSpPr>
        <p:spPr>
          <a:xfrm>
            <a:off x="3801979" y="2194561"/>
            <a:ext cx="1337911" cy="3176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4FE69CE-C4DC-4EC2-968B-7BA1462B2B08}"/>
              </a:ext>
            </a:extLst>
          </p:cNvPr>
          <p:cNvCxnSpPr>
            <a:cxnSpLocks/>
            <a:stCxn id="21" idx="0"/>
            <a:endCxn id="23" idx="1"/>
          </p:cNvCxnSpPr>
          <p:nvPr/>
        </p:nvCxnSpPr>
        <p:spPr>
          <a:xfrm rot="5400000" flipH="1" flipV="1">
            <a:off x="4583768" y="1802770"/>
            <a:ext cx="278958" cy="5046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7F66C7-D257-4EC2-89AA-FFE7F08B417E}"/>
              </a:ext>
            </a:extLst>
          </p:cNvPr>
          <p:cNvSpPr txBox="1"/>
          <p:nvPr/>
        </p:nvSpPr>
        <p:spPr>
          <a:xfrm>
            <a:off x="4975559" y="1684770"/>
            <a:ext cx="1802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>
                <a:latin typeface="TIM Sans" panose="00000500000000000000"/>
              </a:rPr>
              <a:t>Clientes deixaram de pagar suas faturas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5B9C22-FC39-4CA9-973A-CF974E778BC7}"/>
              </a:ext>
            </a:extLst>
          </p:cNvPr>
          <p:cNvSpPr txBox="1"/>
          <p:nvPr/>
        </p:nvSpPr>
        <p:spPr>
          <a:xfrm>
            <a:off x="8855017" y="1684770"/>
            <a:ext cx="315374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Insight :</a:t>
            </a:r>
          </a:p>
          <a:p>
            <a:endParaRPr lang="pt-BR" sz="1600">
              <a:solidFill>
                <a:srgbClr val="0000F4"/>
              </a:solidFill>
              <a:latin typeface="TIM Sans" panose="00000500000000000000"/>
            </a:endParaRPr>
          </a:p>
          <a:p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Clientes do grupo de </a:t>
            </a:r>
            <a:r>
              <a:rPr lang="pt-BR" sz="1600" err="1">
                <a:solidFill>
                  <a:srgbClr val="0000F4"/>
                </a:solidFill>
                <a:latin typeface="TIM Sans" panose="00000500000000000000"/>
              </a:rPr>
              <a:t>churn</a:t>
            </a:r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 involuntário relatam </a:t>
            </a:r>
            <a:r>
              <a:rPr lang="pt-BR" sz="1600" b="1">
                <a:solidFill>
                  <a:schemeClr val="accent5"/>
                </a:solidFill>
                <a:latin typeface="TIM Sans" panose="00000500000000000000" charset="0"/>
              </a:rPr>
              <a:t>“Esforço físico”, </a:t>
            </a:r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ou seja, necessidade de ir a loja, </a:t>
            </a:r>
            <a:r>
              <a:rPr lang="pt-BR" sz="1600" b="1">
                <a:solidFill>
                  <a:schemeClr val="accent5"/>
                </a:solidFill>
                <a:latin typeface="TIM Sans" panose="00000500000000000000" charset="0"/>
              </a:rPr>
              <a:t>antes do vencimento </a:t>
            </a:r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da fatura acima da média do Controle.</a:t>
            </a:r>
          </a:p>
          <a:p>
            <a:endParaRPr lang="pt-BR" sz="1600">
              <a:solidFill>
                <a:srgbClr val="0000F4"/>
              </a:solidFill>
              <a:latin typeface="TIM Sans" panose="00000500000000000000"/>
            </a:endParaRPr>
          </a:p>
          <a:p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“</a:t>
            </a:r>
            <a:r>
              <a:rPr lang="pt-BR" sz="1600" b="1">
                <a:solidFill>
                  <a:schemeClr val="accent5"/>
                </a:solidFill>
                <a:latin typeface="TIM Sans" panose="00000500000000000000" charset="0"/>
              </a:rPr>
              <a:t>Falha no Sistema TIM</a:t>
            </a:r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” esteve em proporções maiores no </a:t>
            </a:r>
            <a:r>
              <a:rPr lang="pt-BR" sz="1600" err="1">
                <a:solidFill>
                  <a:srgbClr val="0000F4"/>
                </a:solidFill>
                <a:latin typeface="TIM Sans" panose="00000500000000000000"/>
              </a:rPr>
              <a:t>Churn</a:t>
            </a:r>
            <a:r>
              <a:rPr lang="pt-BR" sz="1600">
                <a:solidFill>
                  <a:srgbClr val="0000F4"/>
                </a:solidFill>
                <a:latin typeface="TIM Sans" panose="00000500000000000000"/>
              </a:rPr>
              <a:t> Involuntário em </a:t>
            </a:r>
            <a:r>
              <a:rPr lang="pt-BR" sz="1600" b="1">
                <a:solidFill>
                  <a:schemeClr val="accent5"/>
                </a:solidFill>
                <a:latin typeface="TIM Sans" panose="00000500000000000000" charset="0"/>
              </a:rPr>
              <a:t>todos os meses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C0A010-ED7C-49F4-91D5-9F09F190127F}"/>
              </a:ext>
            </a:extLst>
          </p:cNvPr>
          <p:cNvGrpSpPr/>
          <p:nvPr/>
        </p:nvGrpSpPr>
        <p:grpSpPr>
          <a:xfrm>
            <a:off x="8144219" y="1684771"/>
            <a:ext cx="860215" cy="763461"/>
            <a:chOff x="8232985" y="1518717"/>
            <a:chExt cx="1061800" cy="9833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526D6C-A798-4B33-94DB-3E4804E01090}"/>
                </a:ext>
              </a:extLst>
            </p:cNvPr>
            <p:cNvSpPr txBox="1"/>
            <p:nvPr/>
          </p:nvSpPr>
          <p:spPr>
            <a:xfrm>
              <a:off x="8232985" y="2145260"/>
              <a:ext cx="1061800" cy="35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200">
                <a:solidFill>
                  <a:srgbClr val="0000FF"/>
                </a:solidFill>
                <a:latin typeface="TIM Sans" pitchFamily="2" charset="77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C1DE44A-E46E-4E0C-83FE-438A14341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4569" y="1518717"/>
              <a:ext cx="587997" cy="587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12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498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Miolo">
  <a:themeElements>
    <a:clrScheme name="TIM 1">
      <a:dk1>
        <a:srgbClr val="0000F4"/>
      </a:dk1>
      <a:lt1>
        <a:srgbClr val="FFFFFF"/>
      </a:lt1>
      <a:dk2>
        <a:srgbClr val="0000F3"/>
      </a:dk2>
      <a:lt2>
        <a:srgbClr val="FFFFFF"/>
      </a:lt2>
      <a:accent1>
        <a:srgbClr val="EB0028"/>
      </a:accent1>
      <a:accent2>
        <a:srgbClr val="A6192E"/>
      </a:accent2>
      <a:accent3>
        <a:srgbClr val="009FDF"/>
      </a:accent3>
      <a:accent4>
        <a:srgbClr val="4BCFFF"/>
      </a:accent4>
      <a:accent5>
        <a:srgbClr val="002E46"/>
      </a:accent5>
      <a:accent6>
        <a:srgbClr val="003264"/>
      </a:accent6>
      <a:hlink>
        <a:srgbClr val="05C5E9"/>
      </a:hlink>
      <a:folHlink>
        <a:srgbClr val="9E376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6330</TotalTime>
  <Words>776</Words>
  <Application>Microsoft Office PowerPoint</Application>
  <PresentationFormat>Widescreen</PresentationFormat>
  <Paragraphs>181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TIM Sans</vt:lpstr>
      <vt:lpstr>TIM Sans Heavy</vt:lpstr>
      <vt:lpstr>TIM Sans Light</vt:lpstr>
      <vt:lpstr>TIM Sans Medium</vt:lpstr>
      <vt:lpstr>TIM Sans Thin</vt:lpstr>
      <vt:lpstr>Office Theme</vt:lpstr>
      <vt:lpstr>6_Miolo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Cozer Saadia</dc:creator>
  <cp:lastModifiedBy>Joseph Cozer Saadia</cp:lastModifiedBy>
  <cp:revision>12</cp:revision>
  <dcterms:created xsi:type="dcterms:W3CDTF">2023-03-22T18:05:50Z</dcterms:created>
  <dcterms:modified xsi:type="dcterms:W3CDTF">2023-04-05T21:53:19Z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e7e18f-5bef-4af5-83ed-4f28cda7ebe7_Enabled">
    <vt:lpwstr>true</vt:lpwstr>
  </property>
  <property fmtid="{D5CDD505-2E9C-101B-9397-08002B2CF9AE}" pid="3" name="MSIP_Label_66e7e18f-5bef-4af5-83ed-4f28cda7ebe7_SetDate">
    <vt:lpwstr>2023-04-05T14:58:22Z</vt:lpwstr>
  </property>
  <property fmtid="{D5CDD505-2E9C-101B-9397-08002B2CF9AE}" pid="4" name="MSIP_Label_66e7e18f-5bef-4af5-83ed-4f28cda7ebe7_Method">
    <vt:lpwstr>Privileged</vt:lpwstr>
  </property>
  <property fmtid="{D5CDD505-2E9C-101B-9397-08002B2CF9AE}" pid="5" name="MSIP_Label_66e7e18f-5bef-4af5-83ed-4f28cda7ebe7_Name">
    <vt:lpwstr>66e7e18f-5bef-4af5-83ed-4f28cda7ebe7</vt:lpwstr>
  </property>
  <property fmtid="{D5CDD505-2E9C-101B-9397-08002B2CF9AE}" pid="6" name="MSIP_Label_66e7e18f-5bef-4af5-83ed-4f28cda7ebe7_SiteId">
    <vt:lpwstr>57b8c96e-ac2f-4d78-a149-f1fc6817d3c4</vt:lpwstr>
  </property>
  <property fmtid="{D5CDD505-2E9C-101B-9397-08002B2CF9AE}" pid="7" name="MSIP_Label_66e7e18f-5bef-4af5-83ed-4f28cda7ebe7_ActionId">
    <vt:lpwstr>25885c6c-0f67-4472-95d7-827029737978</vt:lpwstr>
  </property>
  <property fmtid="{D5CDD505-2E9C-101B-9397-08002B2CF9AE}" pid="8" name="MSIP_Label_66e7e18f-5bef-4af5-83ed-4f28cda7ebe7_ContentBits">
    <vt:lpwstr>2</vt:lpwstr>
  </property>
</Properties>
</file>