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1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Amstelhaege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Jordi </a:t>
            </a:r>
            <a:r>
              <a:rPr lang="en-US" dirty="0" err="1" smtClean="0">
                <a:solidFill>
                  <a:schemeClr val="tx1"/>
                </a:solidFill>
              </a:rPr>
              <a:t>Jonkergouw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Kayleigh </a:t>
            </a:r>
            <a:r>
              <a:rPr lang="en-US" dirty="0" err="1" smtClean="0">
                <a:solidFill>
                  <a:schemeClr val="tx1"/>
                </a:solidFill>
              </a:rPr>
              <a:t>Schoorl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Joey Schouten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5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Aanleveren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6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plattegronden</a:t>
            </a:r>
            <a:r>
              <a:rPr lang="en-US" sz="2800" dirty="0" smtClean="0">
                <a:solidFill>
                  <a:schemeClr val="tx1"/>
                </a:solidFill>
              </a:rPr>
              <a:t>; twee per variant: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</a:rPr>
              <a:t>Een</a:t>
            </a:r>
            <a:r>
              <a:rPr lang="en-US" sz="2800" dirty="0" smtClean="0">
                <a:solidFill>
                  <a:schemeClr val="tx1"/>
                </a:solidFill>
              </a:rPr>
              <a:t> ‘</a:t>
            </a:r>
            <a:r>
              <a:rPr lang="en-US" sz="2800" dirty="0" err="1" smtClean="0">
                <a:solidFill>
                  <a:schemeClr val="tx1"/>
                </a:solidFill>
              </a:rPr>
              <a:t>vrijstandskaart</a:t>
            </a:r>
            <a:r>
              <a:rPr lang="en-US" sz="2800" dirty="0" smtClean="0">
                <a:solidFill>
                  <a:schemeClr val="tx1"/>
                </a:solidFill>
              </a:rPr>
              <a:t>’.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</a:rPr>
              <a:t>Een</a:t>
            </a:r>
            <a:r>
              <a:rPr lang="en-US" sz="2800" dirty="0" smtClean="0">
                <a:solidFill>
                  <a:schemeClr val="tx1"/>
                </a:solidFill>
              </a:rPr>
              <a:t> ‘</a:t>
            </a:r>
            <a:r>
              <a:rPr lang="en-US" sz="2800" dirty="0" err="1" smtClean="0">
                <a:solidFill>
                  <a:schemeClr val="tx1"/>
                </a:solidFill>
              </a:rPr>
              <a:t>waardekaart</a:t>
            </a:r>
            <a:r>
              <a:rPr lang="en-US" sz="2800" dirty="0" smtClean="0">
                <a:solidFill>
                  <a:schemeClr val="tx1"/>
                </a:solidFill>
              </a:rPr>
              <a:t>’.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Verslag</a:t>
            </a:r>
            <a:r>
              <a:rPr lang="en-US" sz="2800" dirty="0" smtClean="0">
                <a:solidFill>
                  <a:schemeClr val="tx1"/>
                </a:solidFill>
              </a:rPr>
              <a:t>/</a:t>
            </a:r>
            <a:r>
              <a:rPr lang="en-US" sz="2800" dirty="0" err="1" smtClean="0">
                <a:solidFill>
                  <a:schemeClr val="tx1"/>
                </a:solidFill>
              </a:rPr>
              <a:t>documentatie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+ code.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8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Moeilijk</a:t>
            </a:r>
            <a:r>
              <a:rPr lang="en-US" dirty="0" smtClean="0"/>
              <a:t> </a:t>
            </a:r>
            <a:r>
              <a:rPr lang="en-US" dirty="0" err="1" smtClean="0"/>
              <a:t>probleem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Veel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randvoorwaarden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Grote state space.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0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Veel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variabelen</a:t>
            </a:r>
            <a:r>
              <a:rPr lang="en-US" sz="2800" dirty="0" smtClean="0">
                <a:solidFill>
                  <a:schemeClr val="tx1"/>
                </a:solidFill>
              </a:rPr>
              <a:t> op </a:t>
            </a:r>
            <a:r>
              <a:rPr lang="en-US" sz="2800" dirty="0" err="1" smtClean="0">
                <a:solidFill>
                  <a:schemeClr val="tx1"/>
                </a:solidFill>
              </a:rPr>
              <a:t>veel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mogelijke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combinaties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-&gt; Grote state space.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Maar: </a:t>
            </a:r>
            <a:r>
              <a:rPr lang="en-US" sz="2800" dirty="0" err="1" smtClean="0">
                <a:solidFill>
                  <a:schemeClr val="tx1"/>
                </a:solidFill>
              </a:rPr>
              <a:t>er</a:t>
            </a:r>
            <a:r>
              <a:rPr lang="en-US" sz="2800" dirty="0" smtClean="0">
                <a:solidFill>
                  <a:schemeClr val="tx1"/>
                </a:solidFill>
              </a:rPr>
              <a:t> is </a:t>
            </a:r>
            <a:r>
              <a:rPr lang="en-US" sz="2800" dirty="0" err="1" smtClean="0">
                <a:solidFill>
                  <a:schemeClr val="tx1"/>
                </a:solidFill>
              </a:rPr>
              <a:t>een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beste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oplossing</a:t>
            </a:r>
            <a:r>
              <a:rPr lang="en-US" sz="2800" dirty="0" smtClean="0">
                <a:solidFill>
                  <a:schemeClr val="tx1"/>
                </a:solidFill>
              </a:rPr>
              <a:t>!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-&gt; Meer </a:t>
            </a:r>
            <a:r>
              <a:rPr lang="en-US" sz="2800" dirty="0" err="1" smtClean="0">
                <a:solidFill>
                  <a:schemeClr val="tx1"/>
                </a:solidFill>
              </a:rPr>
              <a:t>waarde</a:t>
            </a:r>
            <a:r>
              <a:rPr lang="en-US" sz="2800" dirty="0" smtClean="0">
                <a:solidFill>
                  <a:schemeClr val="tx1"/>
                </a:solidFill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</a:rPr>
              <a:t>beter</a:t>
            </a:r>
            <a:r>
              <a:rPr lang="en-US" sz="2800" dirty="0" smtClean="0">
                <a:solidFill>
                  <a:schemeClr val="tx1"/>
                </a:solidFill>
              </a:rPr>
              <a:t>; </a:t>
            </a:r>
            <a:r>
              <a:rPr lang="en-US" sz="2800" dirty="0" err="1" smtClean="0">
                <a:solidFill>
                  <a:schemeClr val="tx1"/>
                </a:solidFill>
              </a:rPr>
              <a:t>meer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vrijstand</a:t>
            </a:r>
            <a:r>
              <a:rPr lang="en-US" sz="2800" dirty="0" smtClean="0">
                <a:solidFill>
                  <a:schemeClr val="tx1"/>
                </a:solidFill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</a:rPr>
              <a:t>beter</a:t>
            </a:r>
            <a:r>
              <a:rPr lang="en-US" sz="2800" dirty="0" smtClean="0">
                <a:solidFill>
                  <a:schemeClr val="tx1"/>
                </a:solidFill>
              </a:rPr>
              <a:t>!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Dus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veel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mogelijkheden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weg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snoeien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Pruning: hoe?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5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Aanpak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Stap-voor-stap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Eerst</a:t>
            </a:r>
            <a:r>
              <a:rPr lang="en-US" sz="2800" dirty="0" smtClean="0">
                <a:solidFill>
                  <a:schemeClr val="tx1"/>
                </a:solidFill>
              </a:rPr>
              <a:t> de basis,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voor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een</a:t>
            </a:r>
            <a:r>
              <a:rPr lang="en-US" sz="2800" dirty="0" smtClean="0">
                <a:solidFill>
                  <a:schemeClr val="tx1"/>
                </a:solidFill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</a:rPr>
              <a:t>randvoorwaarden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Oplossing</a:t>
            </a:r>
            <a:r>
              <a:rPr lang="en-US" sz="2800" dirty="0" smtClean="0">
                <a:solidFill>
                  <a:schemeClr val="tx1"/>
                </a:solidFill>
              </a:rPr>
              <a:t> pas </a:t>
            </a:r>
            <a:r>
              <a:rPr lang="en-US" sz="2800" dirty="0" err="1" smtClean="0">
                <a:solidFill>
                  <a:schemeClr val="tx1"/>
                </a:solidFill>
              </a:rPr>
              <a:t>bereikt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plaatsen</a:t>
            </a:r>
            <a:r>
              <a:rPr lang="en-US" sz="2800" dirty="0" smtClean="0">
                <a:solidFill>
                  <a:schemeClr val="tx1"/>
                </a:solidFill>
              </a:rPr>
              <a:t> van </a:t>
            </a:r>
            <a:r>
              <a:rPr lang="en-US" sz="2800" dirty="0" err="1" smtClean="0">
                <a:solidFill>
                  <a:schemeClr val="tx1"/>
                </a:solidFill>
              </a:rPr>
              <a:t>alle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</a:rPr>
              <a:t>Dus</a:t>
            </a:r>
            <a:r>
              <a:rPr lang="en-US" sz="2800" dirty="0" smtClean="0">
                <a:solidFill>
                  <a:schemeClr val="tx1"/>
                </a:solidFill>
              </a:rPr>
              <a:t> depth-first?</a:t>
            </a:r>
          </a:p>
        </p:txBody>
      </p:sp>
    </p:spTree>
    <p:extLst>
      <p:ext uri="{BB962C8B-B14F-4D97-AF65-F5344CB8AC3E}">
        <p14:creationId xmlns:p14="http://schemas.microsoft.com/office/powerpoint/2010/main" val="345141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Aanpak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Maar: </a:t>
            </a:r>
            <a:r>
              <a:rPr lang="en-US" sz="2800" dirty="0" err="1">
                <a:solidFill>
                  <a:schemeClr val="tx1"/>
                </a:solidFill>
              </a:rPr>
              <a:t>niet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elke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plaatsing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levert</a:t>
            </a:r>
            <a:r>
              <a:rPr lang="en-US" sz="2800" dirty="0">
                <a:solidFill>
                  <a:schemeClr val="tx1"/>
                </a:solidFill>
              </a:rPr>
              <a:t> even </a:t>
            </a:r>
            <a:r>
              <a:rPr lang="en-US" sz="2800" dirty="0" err="1">
                <a:solidFill>
                  <a:schemeClr val="tx1"/>
                </a:solidFill>
              </a:rPr>
              <a:t>veel</a:t>
            </a:r>
            <a:r>
              <a:rPr lang="en-US" sz="2800" dirty="0">
                <a:solidFill>
                  <a:schemeClr val="tx1"/>
                </a:solidFill>
              </a:rPr>
              <a:t> op!</a:t>
            </a:r>
          </a:p>
          <a:p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Dus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gewogen</a:t>
            </a:r>
            <a:r>
              <a:rPr lang="en-US" sz="2800" dirty="0">
                <a:solidFill>
                  <a:schemeClr val="tx1"/>
                </a:solidFill>
              </a:rPr>
              <a:t>? -&gt; uniform-cost? </a:t>
            </a:r>
          </a:p>
          <a:p>
            <a:r>
              <a:rPr lang="en-US" sz="2800" dirty="0">
                <a:solidFill>
                  <a:schemeClr val="tx1"/>
                </a:solidFill>
              </a:rPr>
              <a:t>- Priority queues? -&gt; Is </a:t>
            </a:r>
            <a:r>
              <a:rPr lang="en-US" sz="2800" dirty="0" err="1">
                <a:solidFill>
                  <a:schemeClr val="tx1"/>
                </a:solidFill>
              </a:rPr>
              <a:t>niet</a:t>
            </a:r>
            <a:r>
              <a:rPr lang="en-US" sz="2800" dirty="0">
                <a:solidFill>
                  <a:schemeClr val="tx1"/>
                </a:solidFill>
              </a:rPr>
              <a:t> depth-first!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Aanpak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Plaatsen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klaar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Of </a:t>
            </a:r>
            <a:r>
              <a:rPr lang="en-US" sz="2800" dirty="0" err="1" smtClean="0">
                <a:solidFill>
                  <a:schemeClr val="tx1"/>
                </a:solidFill>
              </a:rPr>
              <a:t>gaan</a:t>
            </a:r>
            <a:r>
              <a:rPr lang="en-US" sz="2800" dirty="0" smtClean="0">
                <a:solidFill>
                  <a:schemeClr val="tx1"/>
                </a:solidFill>
              </a:rPr>
              <a:t> we nog </a:t>
            </a:r>
            <a:r>
              <a:rPr lang="en-US" sz="2800" dirty="0" err="1" smtClean="0">
                <a:solidFill>
                  <a:schemeClr val="tx1"/>
                </a:solidFill>
              </a:rPr>
              <a:t>schuiven</a:t>
            </a:r>
            <a:r>
              <a:rPr lang="en-US" sz="2800" dirty="0" smtClean="0">
                <a:solidFill>
                  <a:schemeClr val="tx1"/>
                </a:solidFill>
              </a:rPr>
              <a:t>? -&gt; Dan </a:t>
            </a:r>
            <a:r>
              <a:rPr lang="en-US" sz="2800" dirty="0" err="1" smtClean="0">
                <a:solidFill>
                  <a:schemeClr val="tx1"/>
                </a:solidFill>
              </a:rPr>
              <a:t>wel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weer</a:t>
            </a:r>
            <a:r>
              <a:rPr lang="en-US" sz="2800" dirty="0" smtClean="0">
                <a:solidFill>
                  <a:schemeClr val="tx1"/>
                </a:solidFill>
              </a:rPr>
              <a:t> breadth-first!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Maar is minder </a:t>
            </a:r>
            <a:r>
              <a:rPr lang="en-US" sz="2800" dirty="0" err="1" smtClean="0">
                <a:solidFill>
                  <a:schemeClr val="tx1"/>
                </a:solidFill>
              </a:rPr>
              <a:t>schuifwerk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wel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beter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Schuiven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levert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mogelijkheden</a:t>
            </a:r>
            <a:r>
              <a:rPr lang="en-US" sz="2800" dirty="0" smtClean="0">
                <a:solidFill>
                  <a:schemeClr val="tx1"/>
                </a:solidFill>
              </a:rPr>
              <a:t> op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 Nog </a:t>
            </a:r>
            <a:r>
              <a:rPr lang="en-US" sz="2800" dirty="0" err="1" smtClean="0">
                <a:solidFill>
                  <a:schemeClr val="tx1"/>
                </a:solidFill>
              </a:rPr>
              <a:t>grotere</a:t>
            </a:r>
            <a:r>
              <a:rPr lang="en-US" sz="2800" dirty="0" smtClean="0">
                <a:solidFill>
                  <a:schemeClr val="tx1"/>
                </a:solidFill>
              </a:rPr>
              <a:t> state space -&gt; </a:t>
            </a:r>
            <a:r>
              <a:rPr lang="en-US" sz="2800" dirty="0" err="1" smtClean="0">
                <a:solidFill>
                  <a:schemeClr val="tx1"/>
                </a:solidFill>
              </a:rPr>
              <a:t>kost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tijd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AAnpak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Kortom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Veel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mogelijkheden</a:t>
            </a:r>
            <a:r>
              <a:rPr lang="en-US" sz="2800" dirty="0" smtClean="0">
                <a:solidFill>
                  <a:schemeClr val="tx1"/>
                </a:solidFill>
              </a:rPr>
              <a:t>!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06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18" y="276367"/>
            <a:ext cx="5252645" cy="4775132"/>
          </a:xfrm>
        </p:spPr>
      </p:pic>
    </p:spTree>
    <p:extLst>
      <p:ext uri="{BB962C8B-B14F-4D97-AF65-F5344CB8AC3E}">
        <p14:creationId xmlns:p14="http://schemas.microsoft.com/office/powerpoint/2010/main" val="389500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33" y="685800"/>
            <a:ext cx="4355759" cy="3614738"/>
          </a:xfrm>
        </p:spPr>
      </p:pic>
    </p:spTree>
    <p:extLst>
      <p:ext uri="{BB962C8B-B14F-4D97-AF65-F5344CB8AC3E}">
        <p14:creationId xmlns:p14="http://schemas.microsoft.com/office/powerpoint/2010/main" val="424481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60% </a:t>
            </a:r>
            <a:r>
              <a:rPr lang="en-US" sz="3600" dirty="0" err="1" smtClean="0">
                <a:solidFill>
                  <a:schemeClr val="tx1"/>
                </a:solidFill>
              </a:rPr>
              <a:t>Eengezinswoningen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25% Bungalows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15% </a:t>
            </a:r>
            <a:r>
              <a:rPr lang="en-US" sz="3600" dirty="0" err="1" smtClean="0">
                <a:solidFill>
                  <a:schemeClr val="tx1"/>
                </a:solidFill>
              </a:rPr>
              <a:t>Maisons</a:t>
            </a:r>
            <a:r>
              <a:rPr lang="en-US" sz="3600" dirty="0" smtClean="0">
                <a:solidFill>
                  <a:schemeClr val="tx1"/>
                </a:solidFill>
              </a:rPr>
              <a:t> (Villas)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5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err="1" smtClean="0">
                <a:solidFill>
                  <a:schemeClr val="tx1"/>
                </a:solidFill>
              </a:rPr>
              <a:t>Drie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varianten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20 </a:t>
            </a: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- 12 </a:t>
            </a:r>
            <a:r>
              <a:rPr lang="en-US" sz="2800" dirty="0" err="1" smtClean="0">
                <a:solidFill>
                  <a:schemeClr val="tx1"/>
                </a:solidFill>
              </a:rPr>
              <a:t>Eengezins</a:t>
            </a:r>
            <a:r>
              <a:rPr lang="en-US" sz="2800" dirty="0" smtClean="0">
                <a:solidFill>
                  <a:schemeClr val="tx1"/>
                </a:solidFill>
              </a:rPr>
              <a:t>, 5 Bungalows, 3 Villas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40 </a:t>
            </a: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- 24 </a:t>
            </a:r>
            <a:r>
              <a:rPr lang="en-US" sz="2800" dirty="0" err="1" smtClean="0">
                <a:solidFill>
                  <a:schemeClr val="tx1"/>
                </a:solidFill>
              </a:rPr>
              <a:t>Eengezins</a:t>
            </a:r>
            <a:r>
              <a:rPr lang="en-US" sz="2800" dirty="0" smtClean="0">
                <a:solidFill>
                  <a:schemeClr val="tx1"/>
                </a:solidFill>
              </a:rPr>
              <a:t>, 10 Bungalows, 6 Villas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60 </a:t>
            </a: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- 36 </a:t>
            </a:r>
            <a:r>
              <a:rPr lang="en-US" sz="2800" dirty="0" err="1" smtClean="0">
                <a:solidFill>
                  <a:schemeClr val="tx1"/>
                </a:solidFill>
              </a:rPr>
              <a:t>Eengezins</a:t>
            </a:r>
            <a:r>
              <a:rPr lang="en-US" sz="2800" dirty="0" smtClean="0">
                <a:solidFill>
                  <a:schemeClr val="tx1"/>
                </a:solidFill>
              </a:rPr>
              <a:t>, 15 Bungalows, 9 Villas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7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Eengezinswoning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8x8 meter -&gt; 64 </a:t>
            </a:r>
            <a:r>
              <a:rPr lang="en-US" sz="2800" dirty="0">
                <a:solidFill>
                  <a:schemeClr val="tx1"/>
                </a:solidFill>
              </a:rPr>
              <a:t>m².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€ 285.000,-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 meter </a:t>
            </a:r>
            <a:r>
              <a:rPr lang="en-US" sz="2800" dirty="0" err="1" smtClean="0">
                <a:solidFill>
                  <a:schemeClr val="tx1"/>
                </a:solidFill>
              </a:rPr>
              <a:t>vrijstand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rondom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Per </a:t>
            </a:r>
            <a:r>
              <a:rPr lang="en-US" sz="2800" dirty="0" err="1" smtClean="0">
                <a:solidFill>
                  <a:schemeClr val="tx1"/>
                </a:solidFill>
              </a:rPr>
              <a:t>iedere</a:t>
            </a:r>
            <a:r>
              <a:rPr lang="en-US" sz="2800" dirty="0" smtClean="0">
                <a:solidFill>
                  <a:schemeClr val="tx1"/>
                </a:solidFill>
              </a:rPr>
              <a:t> meter </a:t>
            </a:r>
            <a:r>
              <a:rPr lang="en-US" sz="2800" dirty="0" err="1" smtClean="0">
                <a:solidFill>
                  <a:schemeClr val="tx1"/>
                </a:solidFill>
              </a:rPr>
              <a:t>meer</a:t>
            </a:r>
            <a:r>
              <a:rPr lang="en-US" sz="2800" dirty="0" smtClean="0">
                <a:solidFill>
                  <a:schemeClr val="tx1"/>
                </a:solidFill>
              </a:rPr>
              <a:t> 3% </a:t>
            </a:r>
            <a:r>
              <a:rPr lang="en-US" sz="2800" dirty="0" err="1" smtClean="0">
                <a:solidFill>
                  <a:schemeClr val="tx1"/>
                </a:solidFill>
              </a:rPr>
              <a:t>prijsverbetering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61" y="295814"/>
            <a:ext cx="3870702" cy="3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7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Bungalow: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10x7,5 meter -&gt; 75 </a:t>
            </a:r>
            <a:r>
              <a:rPr lang="en-US" sz="2800" dirty="0">
                <a:solidFill>
                  <a:schemeClr val="tx1"/>
                </a:solidFill>
              </a:rPr>
              <a:t>m².</a:t>
            </a:r>
          </a:p>
          <a:p>
            <a:r>
              <a:rPr lang="en-US" sz="2800" dirty="0">
                <a:solidFill>
                  <a:schemeClr val="tx1"/>
                </a:solidFill>
              </a:rPr>
              <a:t>€ </a:t>
            </a:r>
            <a:r>
              <a:rPr lang="en-US" sz="2800" dirty="0" smtClean="0">
                <a:solidFill>
                  <a:schemeClr val="tx1"/>
                </a:solidFill>
              </a:rPr>
              <a:t>399.000</a:t>
            </a:r>
            <a:r>
              <a:rPr lang="en-US" sz="2800" dirty="0">
                <a:solidFill>
                  <a:schemeClr val="tx1"/>
                </a:solidFill>
              </a:rPr>
              <a:t>,-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 </a:t>
            </a:r>
            <a:r>
              <a:rPr lang="en-US" sz="2800" dirty="0">
                <a:solidFill>
                  <a:schemeClr val="tx1"/>
                </a:solidFill>
              </a:rPr>
              <a:t>meter </a:t>
            </a:r>
            <a:r>
              <a:rPr lang="en-US" sz="2800" dirty="0" err="1">
                <a:solidFill>
                  <a:schemeClr val="tx1"/>
                </a:solidFill>
              </a:rPr>
              <a:t>vrijstand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rondom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Per </a:t>
            </a:r>
            <a:r>
              <a:rPr lang="en-US" sz="2800" dirty="0" err="1">
                <a:solidFill>
                  <a:schemeClr val="tx1"/>
                </a:solidFill>
              </a:rPr>
              <a:t>iedere</a:t>
            </a:r>
            <a:r>
              <a:rPr lang="en-US" sz="2800" dirty="0">
                <a:solidFill>
                  <a:schemeClr val="tx1"/>
                </a:solidFill>
              </a:rPr>
              <a:t> meter </a:t>
            </a:r>
            <a:r>
              <a:rPr lang="en-US" sz="2800" dirty="0" err="1">
                <a:solidFill>
                  <a:schemeClr val="tx1"/>
                </a:solidFill>
              </a:rPr>
              <a:t>meer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4% </a:t>
            </a:r>
            <a:r>
              <a:rPr lang="en-US" sz="2800" dirty="0" err="1">
                <a:solidFill>
                  <a:schemeClr val="tx1"/>
                </a:solidFill>
              </a:rPr>
              <a:t>prijsverbetering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96" y="232012"/>
            <a:ext cx="4205888" cy="32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2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Villa: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11x10,5 meter -&gt; 115,5m²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€ </a:t>
            </a:r>
            <a:r>
              <a:rPr lang="en-US" sz="2800" dirty="0" smtClean="0">
                <a:solidFill>
                  <a:schemeClr val="tx1"/>
                </a:solidFill>
              </a:rPr>
              <a:t>610.000</a:t>
            </a:r>
            <a:r>
              <a:rPr lang="en-US" sz="2800" dirty="0">
                <a:solidFill>
                  <a:schemeClr val="tx1"/>
                </a:solidFill>
              </a:rPr>
              <a:t>,-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6 </a:t>
            </a:r>
            <a:r>
              <a:rPr lang="en-US" sz="2800" dirty="0">
                <a:solidFill>
                  <a:schemeClr val="tx1"/>
                </a:solidFill>
              </a:rPr>
              <a:t>meter </a:t>
            </a:r>
            <a:r>
              <a:rPr lang="en-US" sz="2800" dirty="0" err="1">
                <a:solidFill>
                  <a:schemeClr val="tx1"/>
                </a:solidFill>
              </a:rPr>
              <a:t>vrijstand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rondom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Per </a:t>
            </a:r>
            <a:r>
              <a:rPr lang="en-US" sz="2800" dirty="0" err="1">
                <a:solidFill>
                  <a:schemeClr val="tx1"/>
                </a:solidFill>
              </a:rPr>
              <a:t>iedere</a:t>
            </a:r>
            <a:r>
              <a:rPr lang="en-US" sz="2800" dirty="0">
                <a:solidFill>
                  <a:schemeClr val="tx1"/>
                </a:solidFill>
              </a:rPr>
              <a:t> meter </a:t>
            </a:r>
            <a:r>
              <a:rPr lang="en-US" sz="2800" dirty="0" err="1">
                <a:solidFill>
                  <a:schemeClr val="tx1"/>
                </a:solidFill>
              </a:rPr>
              <a:t>meer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6% </a:t>
            </a:r>
            <a:r>
              <a:rPr lang="en-US" sz="2800" dirty="0" err="1">
                <a:solidFill>
                  <a:schemeClr val="tx1"/>
                </a:solidFill>
              </a:rPr>
              <a:t>prijsverbetering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15" y="273585"/>
            <a:ext cx="3416544" cy="30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5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Vrijstand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behoort</a:t>
            </a:r>
            <a:r>
              <a:rPr lang="en-US" sz="2800" dirty="0" smtClean="0">
                <a:solidFill>
                  <a:schemeClr val="tx1"/>
                </a:solidFill>
              </a:rPr>
              <a:t> tot het </a:t>
            </a:r>
            <a:r>
              <a:rPr lang="en-US" sz="2800" dirty="0" err="1" smtClean="0">
                <a:solidFill>
                  <a:schemeClr val="tx1"/>
                </a:solidFill>
              </a:rPr>
              <a:t>gegeven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gebied</a:t>
            </a:r>
            <a:r>
              <a:rPr lang="en-US" sz="2800" dirty="0" smtClean="0">
                <a:solidFill>
                  <a:schemeClr val="tx1"/>
                </a:solidFill>
              </a:rPr>
              <a:t> van 150x160; </a:t>
            </a:r>
            <a:r>
              <a:rPr lang="en-US" sz="2800" dirty="0" err="1" smtClean="0">
                <a:solidFill>
                  <a:schemeClr val="tx1"/>
                </a:solidFill>
              </a:rPr>
              <a:t>dus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niet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smokkelen</a:t>
            </a:r>
            <a:r>
              <a:rPr lang="en-US" sz="2800" dirty="0" smtClean="0">
                <a:solidFill>
                  <a:schemeClr val="tx1"/>
                </a:solidFill>
              </a:rPr>
              <a:t> door </a:t>
            </a:r>
            <a:r>
              <a:rPr lang="en-US" sz="2800" dirty="0" err="1" smtClean="0">
                <a:solidFill>
                  <a:schemeClr val="tx1"/>
                </a:solidFill>
              </a:rPr>
              <a:t>deze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buiten</a:t>
            </a:r>
            <a:r>
              <a:rPr lang="en-US" sz="2800" dirty="0" smtClean="0">
                <a:solidFill>
                  <a:schemeClr val="tx1"/>
                </a:solidFill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</a:rPr>
              <a:t>kaart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plaatsen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Prijsverbetering</a:t>
            </a:r>
            <a:r>
              <a:rPr lang="en-US" sz="2800" dirty="0" smtClean="0">
                <a:solidFill>
                  <a:schemeClr val="tx1"/>
                </a:solidFill>
              </a:rPr>
              <a:t> per meter </a:t>
            </a:r>
            <a:r>
              <a:rPr lang="en-US" sz="2800" dirty="0" err="1" smtClean="0">
                <a:solidFill>
                  <a:schemeClr val="tx1"/>
                </a:solidFill>
              </a:rPr>
              <a:t>vrijstand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niet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cumulatief</a:t>
            </a:r>
            <a:r>
              <a:rPr lang="en-US" sz="2800" dirty="0" smtClean="0">
                <a:solidFill>
                  <a:schemeClr val="tx1"/>
                </a:solidFill>
              </a:rPr>
              <a:t>, maar </a:t>
            </a:r>
            <a:r>
              <a:rPr lang="en-US" sz="2800" dirty="0" err="1" smtClean="0">
                <a:solidFill>
                  <a:schemeClr val="tx1"/>
                </a:solidFill>
              </a:rPr>
              <a:t>lineair</a:t>
            </a:r>
            <a:r>
              <a:rPr lang="en-US" sz="2800" dirty="0" smtClean="0">
                <a:solidFill>
                  <a:schemeClr val="tx1"/>
                </a:solidFill>
              </a:rPr>
              <a:t> of ‘plat’.</a:t>
            </a:r>
          </a:p>
        </p:txBody>
      </p:sp>
    </p:spTree>
    <p:extLst>
      <p:ext uri="{BB962C8B-B14F-4D97-AF65-F5344CB8AC3E}">
        <p14:creationId xmlns:p14="http://schemas.microsoft.com/office/powerpoint/2010/main" val="312651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20% </a:t>
            </a:r>
            <a:r>
              <a:rPr lang="en-US" sz="2800" dirty="0" err="1">
                <a:solidFill>
                  <a:schemeClr val="tx1"/>
                </a:solidFill>
              </a:rPr>
              <a:t>oppervlaktewater</a:t>
            </a:r>
            <a:r>
              <a:rPr lang="en-US" sz="2800" dirty="0">
                <a:solidFill>
                  <a:schemeClr val="tx1"/>
                </a:solidFill>
              </a:rPr>
              <a:t> -&gt; 4800 m².</a:t>
            </a:r>
          </a:p>
          <a:p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Ovaal</a:t>
            </a:r>
            <a:r>
              <a:rPr lang="en-US" sz="2800" dirty="0">
                <a:solidFill>
                  <a:schemeClr val="tx1"/>
                </a:solidFill>
              </a:rPr>
              <a:t> of </a:t>
            </a:r>
            <a:r>
              <a:rPr lang="en-US" sz="2800" dirty="0" err="1">
                <a:solidFill>
                  <a:schemeClr val="tx1"/>
                </a:solidFill>
              </a:rPr>
              <a:t>rechthoekig</a:t>
            </a:r>
            <a:r>
              <a:rPr lang="en-US" sz="2800" dirty="0">
                <a:solidFill>
                  <a:schemeClr val="tx1"/>
                </a:solidFill>
              </a:rPr>
              <a:t> van </a:t>
            </a:r>
            <a:r>
              <a:rPr lang="en-US" sz="2800" dirty="0" err="1">
                <a:solidFill>
                  <a:schemeClr val="tx1"/>
                </a:solidFill>
              </a:rPr>
              <a:t>vorm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Niet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4 </a:t>
            </a:r>
            <a:r>
              <a:rPr lang="en-US" sz="2800" dirty="0" err="1">
                <a:solidFill>
                  <a:schemeClr val="tx1"/>
                </a:solidFill>
              </a:rPr>
              <a:t>lichamen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- Ratio </a:t>
            </a:r>
            <a:r>
              <a:rPr lang="en-US" sz="2800" dirty="0" err="1">
                <a:solidFill>
                  <a:schemeClr val="tx1"/>
                </a:solidFill>
              </a:rPr>
              <a:t>hoogte:breedte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moet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tussen</a:t>
            </a:r>
            <a:r>
              <a:rPr lang="en-US" sz="2800" dirty="0">
                <a:solidFill>
                  <a:schemeClr val="tx1"/>
                </a:solidFill>
              </a:rPr>
              <a:t> 1 </a:t>
            </a:r>
            <a:r>
              <a:rPr lang="en-US" sz="2800" dirty="0" err="1">
                <a:solidFill>
                  <a:schemeClr val="tx1"/>
                </a:solidFill>
              </a:rPr>
              <a:t>en</a:t>
            </a:r>
            <a:r>
              <a:rPr lang="en-US" sz="2800" dirty="0">
                <a:solidFill>
                  <a:schemeClr val="tx1"/>
                </a:solidFill>
              </a:rPr>
              <a:t> 4 </a:t>
            </a:r>
            <a:r>
              <a:rPr lang="en-US" sz="2800" dirty="0" err="1">
                <a:solidFill>
                  <a:schemeClr val="tx1"/>
                </a:solidFill>
              </a:rPr>
              <a:t>liggen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Telt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vrije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ruimte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0162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384</Words>
  <Application>Microsoft Office PowerPoint</Application>
  <PresentationFormat>Breedbeeld</PresentationFormat>
  <Paragraphs>81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Segment</vt:lpstr>
      <vt:lpstr>Amstelhaege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Moeilijk probleem?</vt:lpstr>
      <vt:lpstr>State Space</vt:lpstr>
      <vt:lpstr>Aanpak</vt:lpstr>
      <vt:lpstr>Aanpak</vt:lpstr>
      <vt:lpstr>Aanpak</vt:lpstr>
      <vt:lpstr>AAnpak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Joey Schouten</dc:creator>
  <cp:lastModifiedBy>Joey Schouten</cp:lastModifiedBy>
  <cp:revision>6</cp:revision>
  <dcterms:created xsi:type="dcterms:W3CDTF">2015-11-04T10:44:09Z</dcterms:created>
  <dcterms:modified xsi:type="dcterms:W3CDTF">2015-11-04T11:35:48Z</dcterms:modified>
</cp:coreProperties>
</file>