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35"/>
  </p:notesMasterIdLst>
  <p:handoutMasterIdLst>
    <p:handoutMasterId r:id="rId36"/>
  </p:handoutMasterIdLst>
  <p:sldIdLst>
    <p:sldId id="256" r:id="rId2"/>
    <p:sldId id="297" r:id="rId3"/>
    <p:sldId id="298" r:id="rId4"/>
    <p:sldId id="299" r:id="rId5"/>
    <p:sldId id="300" r:id="rId6"/>
    <p:sldId id="301" r:id="rId7"/>
    <p:sldId id="302" r:id="rId8"/>
    <p:sldId id="303" r:id="rId9"/>
    <p:sldId id="306" r:id="rId10"/>
    <p:sldId id="304" r:id="rId11"/>
    <p:sldId id="305" r:id="rId12"/>
    <p:sldId id="312" r:id="rId13"/>
    <p:sldId id="307" r:id="rId14"/>
    <p:sldId id="314" r:id="rId15"/>
    <p:sldId id="308" r:id="rId16"/>
    <p:sldId id="309" r:id="rId17"/>
    <p:sldId id="315" r:id="rId18"/>
    <p:sldId id="332" r:id="rId19"/>
    <p:sldId id="316" r:id="rId20"/>
    <p:sldId id="270" r:id="rId21"/>
    <p:sldId id="295" r:id="rId22"/>
    <p:sldId id="319" r:id="rId23"/>
    <p:sldId id="330" r:id="rId24"/>
    <p:sldId id="331" r:id="rId25"/>
    <p:sldId id="318" r:id="rId26"/>
    <p:sldId id="333" r:id="rId27"/>
    <p:sldId id="320" r:id="rId28"/>
    <p:sldId id="321" r:id="rId29"/>
    <p:sldId id="322" r:id="rId30"/>
    <p:sldId id="323" r:id="rId31"/>
    <p:sldId id="325" r:id="rId32"/>
    <p:sldId id="326" r:id="rId33"/>
    <p:sldId id="32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9F00"/>
    <a:srgbClr val="009E73"/>
    <a:srgbClr val="0072B2"/>
    <a:srgbClr val="D55E00"/>
    <a:srgbClr val="F06C0A"/>
    <a:srgbClr val="FFFFFF"/>
    <a:srgbClr val="BC0D05"/>
    <a:srgbClr val="831717"/>
    <a:srgbClr val="84171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68"/>
    <p:restoredTop sz="84254" autoAdjust="0"/>
  </p:normalViewPr>
  <p:slideViewPr>
    <p:cSldViewPr snapToGrid="0" snapToObjects="1">
      <p:cViewPr varScale="1">
        <p:scale>
          <a:sx n="101" d="100"/>
          <a:sy n="101" d="100"/>
        </p:scale>
        <p:origin x="1320" y="184"/>
      </p:cViewPr>
      <p:guideLst>
        <p:guide orient="horz" pos="2160"/>
        <p:guide pos="3840"/>
      </p:guideLst>
    </p:cSldViewPr>
  </p:slideViewPr>
  <p:notesTextViewPr>
    <p:cViewPr>
      <p:scale>
        <a:sx n="70" d="100"/>
        <a:sy n="7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B584BB-F3EB-D549-BBCC-E1C5C2272E19}" type="datetimeFigureOut">
              <a:rPr lang="en-US" smtClean="0"/>
              <a:t>2/10/17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C18D5-BEE4-AF43-B048-4D3109A4634E}" type="slidenum">
              <a:rPr lang="en-US" smtClean="0"/>
              <a:t>‹#›</a:t>
            </a:fld>
            <a:endParaRPr lang="en-US"/>
          </a:p>
        </p:txBody>
      </p:sp>
    </p:spTree>
    <p:extLst>
      <p:ext uri="{BB962C8B-B14F-4D97-AF65-F5344CB8AC3E}">
        <p14:creationId xmlns:p14="http://schemas.microsoft.com/office/powerpoint/2010/main" val="5485411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B2FA0-8B87-E54A-9A72-E4778A953777}" type="datetimeFigureOut">
              <a:rPr lang="en-US" smtClean="0"/>
              <a:t>2/10/17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2933FC-8204-E243-89A9-101EB8CCEF40}" type="slidenum">
              <a:rPr lang="en-US" smtClean="0"/>
              <a:t>‹#›</a:t>
            </a:fld>
            <a:endParaRPr lang="en-US"/>
          </a:p>
        </p:txBody>
      </p:sp>
    </p:spTree>
    <p:extLst>
      <p:ext uri="{BB962C8B-B14F-4D97-AF65-F5344CB8AC3E}">
        <p14:creationId xmlns:p14="http://schemas.microsoft.com/office/powerpoint/2010/main" val="14385101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2933FC-8204-E243-89A9-101EB8CCEF40}" type="slidenum">
              <a:rPr lang="en-US" smtClean="0"/>
              <a:t>7</a:t>
            </a:fld>
            <a:endParaRPr lang="en-US"/>
          </a:p>
        </p:txBody>
      </p:sp>
    </p:spTree>
    <p:extLst>
      <p:ext uri="{BB962C8B-B14F-4D97-AF65-F5344CB8AC3E}">
        <p14:creationId xmlns:p14="http://schemas.microsoft.com/office/powerpoint/2010/main" val="12817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pool, school, cool</a:t>
            </a:r>
          </a:p>
          <a:p>
            <a:endParaRPr lang="en-US"/>
          </a:p>
          <a:p>
            <a:r>
              <a:rPr lang="en-US"/>
              <a:t>fulcrum,</a:t>
            </a:r>
            <a:r>
              <a:rPr lang="en-US" baseline="0"/>
              <a:t> pulpi</a:t>
            </a:r>
          </a:p>
          <a:p>
            <a:endParaRPr lang="en-US" baseline="0"/>
          </a:p>
          <a:p>
            <a:r>
              <a:rPr lang="en-US" baseline="0"/>
              <a:t>control, holster</a:t>
            </a:r>
            <a:endParaRPr lang="en-US"/>
          </a:p>
          <a:p>
            <a:endParaRPr lang="en-US"/>
          </a:p>
          <a:p>
            <a:r>
              <a:rPr lang="en-US"/>
              <a:t>adult, dull, skull</a:t>
            </a:r>
          </a:p>
        </p:txBody>
      </p:sp>
      <p:sp>
        <p:nvSpPr>
          <p:cNvPr id="4" name="Slide Number Placeholder 3"/>
          <p:cNvSpPr>
            <a:spLocks noGrp="1"/>
          </p:cNvSpPr>
          <p:nvPr>
            <p:ph type="sldNum" sz="quarter" idx="10"/>
          </p:nvPr>
        </p:nvSpPr>
        <p:spPr/>
        <p:txBody>
          <a:bodyPr/>
          <a:lstStyle/>
          <a:p>
            <a:fld id="{E12933FC-8204-E243-89A9-101EB8CCEF40}" type="slidenum">
              <a:rPr lang="en-US" smtClean="0"/>
              <a:t>11</a:t>
            </a:fld>
            <a:endParaRPr lang="en-US"/>
          </a:p>
        </p:txBody>
      </p:sp>
    </p:spTree>
    <p:extLst>
      <p:ext uri="{BB962C8B-B14F-4D97-AF65-F5344CB8AC3E}">
        <p14:creationId xmlns:p14="http://schemas.microsoft.com/office/powerpoint/2010/main" val="386754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2933FC-8204-E243-89A9-101EB8CCEF40}" type="slidenum">
              <a:rPr lang="en-US" smtClean="0"/>
              <a:t>21</a:t>
            </a:fld>
            <a:endParaRPr lang="en-US"/>
          </a:p>
        </p:txBody>
      </p:sp>
    </p:spTree>
    <p:extLst>
      <p:ext uri="{BB962C8B-B14F-4D97-AF65-F5344CB8AC3E}">
        <p14:creationId xmlns:p14="http://schemas.microsoft.com/office/powerpoint/2010/main" val="86483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a:xfrm>
            <a:off x="3657600" y="2599132"/>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charset="0"/>
              <a:ea typeface="Avenir Book" charset="0"/>
              <a:cs typeface="Avenir Book" charset="0"/>
            </a:endParaRPr>
          </a:p>
        </p:txBody>
      </p:sp>
      <p:sp>
        <p:nvSpPr>
          <p:cNvPr id="8" name="Text Placeholder 18"/>
          <p:cNvSpPr>
            <a:spLocks noGrp="1"/>
          </p:cNvSpPr>
          <p:nvPr>
            <p:ph type="body" sz="quarter" idx="12" hasCustomPrompt="1"/>
          </p:nvPr>
        </p:nvSpPr>
        <p:spPr>
          <a:xfrm>
            <a:off x="836037" y="1352949"/>
            <a:ext cx="10519929" cy="622515"/>
          </a:xfrm>
          <a:prstGeom prst="rect">
            <a:avLst/>
          </a:prstGeom>
        </p:spPr>
        <p:txBody>
          <a:bodyPr>
            <a:normAutofit/>
          </a:bodyPr>
          <a:lstStyle>
            <a:lvl1pPr marL="0" indent="0" algn="ctr">
              <a:buNone/>
              <a:defRPr sz="3600" cap="small">
                <a:latin typeface="Avenir Book" charset="0"/>
                <a:ea typeface="Avenir Book" charset="0"/>
                <a:cs typeface="Avenir Book" charset="0"/>
              </a:defRPr>
            </a:lvl1pPr>
          </a:lstStyle>
          <a:p>
            <a:pPr lvl="0"/>
            <a:r>
              <a:rPr lang="x-none" dirty="0" smtClean="0"/>
              <a:t>Main Title</a:t>
            </a:r>
            <a:endParaRPr lang="en-US" dirty="0"/>
          </a:p>
        </p:txBody>
      </p:sp>
      <p:sp>
        <p:nvSpPr>
          <p:cNvPr id="9" name="Text Placeholder 18"/>
          <p:cNvSpPr>
            <a:spLocks noGrp="1"/>
          </p:cNvSpPr>
          <p:nvPr>
            <p:ph type="body" sz="quarter" idx="13" hasCustomPrompt="1"/>
          </p:nvPr>
        </p:nvSpPr>
        <p:spPr>
          <a:xfrm>
            <a:off x="836037" y="1962635"/>
            <a:ext cx="10519929" cy="333520"/>
          </a:xfrm>
          <a:prstGeom prst="rect">
            <a:avLst/>
          </a:prstGeom>
        </p:spPr>
        <p:txBody>
          <a:bodyPr anchor="ctr">
            <a:noAutofit/>
          </a:bodyPr>
          <a:lstStyle>
            <a:lvl1pPr marL="0" indent="0" algn="ctr">
              <a:buNone/>
              <a:defRPr sz="2400" cap="small">
                <a:latin typeface="Avenir Book" charset="0"/>
                <a:ea typeface="Avenir Book" charset="0"/>
                <a:cs typeface="Avenir Book" charset="0"/>
              </a:defRPr>
            </a:lvl1pPr>
          </a:lstStyle>
          <a:p>
            <a:pPr lvl="0"/>
            <a:r>
              <a:rPr lang="x-none" dirty="0" smtClean="0"/>
              <a:t>Subtitle</a:t>
            </a:r>
            <a:endParaRPr lang="en-US" dirty="0"/>
          </a:p>
        </p:txBody>
      </p:sp>
      <p:sp>
        <p:nvSpPr>
          <p:cNvPr id="10" name="Content Placeholder 23"/>
          <p:cNvSpPr>
            <a:spLocks noGrp="1"/>
          </p:cNvSpPr>
          <p:nvPr>
            <p:ph sz="quarter" idx="14" hasCustomPrompt="1"/>
          </p:nvPr>
        </p:nvSpPr>
        <p:spPr>
          <a:xfrm>
            <a:off x="2905861" y="4386246"/>
            <a:ext cx="6380281" cy="1845301"/>
          </a:xfrm>
          <a:prstGeom prst="rect">
            <a:avLst/>
          </a:prstGeom>
        </p:spPr>
        <p:txBody>
          <a:bodyPr anchor="ctr">
            <a:normAutofit/>
          </a:bodyPr>
          <a:lstStyle>
            <a:lvl1pPr marL="0" indent="0" algn="ctr">
              <a:lnSpc>
                <a:spcPct val="90000"/>
              </a:lnSpc>
              <a:buNone/>
              <a:defRPr sz="1800">
                <a:latin typeface="Avenir Book" charset="0"/>
                <a:ea typeface="Avenir Book" charset="0"/>
                <a:cs typeface="Avenir Book" charset="0"/>
              </a:defRPr>
            </a:lvl1pPr>
          </a:lstStyle>
          <a:p>
            <a:pPr lvl="0"/>
            <a:r>
              <a:rPr lang="x-none" dirty="0" smtClean="0"/>
              <a:t>Conference </a:t>
            </a:r>
          </a:p>
          <a:p>
            <a:pPr lvl="0"/>
            <a:r>
              <a:rPr lang="x-none" dirty="0" smtClean="0"/>
              <a:t>Location</a:t>
            </a:r>
          </a:p>
          <a:p>
            <a:pPr lvl="0"/>
            <a:r>
              <a:rPr lang="x-none" dirty="0" smtClean="0"/>
              <a:t>City</a:t>
            </a:r>
          </a:p>
          <a:p>
            <a:pPr lvl="0"/>
            <a:r>
              <a:rPr lang="x-none" dirty="0" smtClean="0"/>
              <a:t>Date</a:t>
            </a:r>
          </a:p>
        </p:txBody>
      </p:sp>
      <p:sp>
        <p:nvSpPr>
          <p:cNvPr id="11" name="Rectangle 10"/>
          <p:cNvSpPr/>
          <p:nvPr userDrawn="1"/>
        </p:nvSpPr>
        <p:spPr>
          <a:xfrm>
            <a:off x="3657600" y="4367957"/>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charset="0"/>
              <a:ea typeface="Avenir Book" charset="0"/>
              <a:cs typeface="Avenir Book" charset="0"/>
            </a:endParaRPr>
          </a:p>
        </p:txBody>
      </p:sp>
    </p:spTree>
    <p:extLst>
      <p:ext uri="{BB962C8B-B14F-4D97-AF65-F5344CB8AC3E}">
        <p14:creationId xmlns:p14="http://schemas.microsoft.com/office/powerpoint/2010/main" val="34927326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ext Placeholder 18"/>
          <p:cNvSpPr>
            <a:spLocks noGrp="1"/>
          </p:cNvSpPr>
          <p:nvPr>
            <p:ph type="body" sz="quarter" idx="12" hasCustomPrompt="1"/>
          </p:nvPr>
        </p:nvSpPr>
        <p:spPr>
          <a:xfrm>
            <a:off x="836037" y="2485366"/>
            <a:ext cx="10519929" cy="622515"/>
          </a:xfrm>
          <a:prstGeom prst="rect">
            <a:avLst/>
          </a:prstGeom>
        </p:spPr>
        <p:txBody>
          <a:bodyPr>
            <a:normAutofit/>
          </a:bodyPr>
          <a:lstStyle>
            <a:lvl1pPr marL="0" indent="0" algn="ctr">
              <a:buNone/>
              <a:defRPr sz="3600" cap="small">
                <a:latin typeface="Avenir Book" charset="0"/>
                <a:ea typeface="Avenir Book" charset="0"/>
                <a:cs typeface="Avenir Book" charset="0"/>
              </a:defRPr>
            </a:lvl1pPr>
          </a:lstStyle>
          <a:p>
            <a:pPr lvl="0"/>
            <a:r>
              <a:rPr lang="x-none" dirty="0" smtClean="0"/>
              <a:t>Section Title</a:t>
            </a:r>
            <a:endParaRPr lang="en-US" dirty="0"/>
          </a:p>
        </p:txBody>
      </p:sp>
      <p:sp>
        <p:nvSpPr>
          <p:cNvPr id="6" name="Rectangle 5"/>
          <p:cNvSpPr/>
          <p:nvPr userDrawn="1"/>
        </p:nvSpPr>
        <p:spPr>
          <a:xfrm>
            <a:off x="3657600" y="3350549"/>
            <a:ext cx="4876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noFill/>
              </a:ln>
              <a:noFill/>
              <a:latin typeface="Avenir Book" charset="0"/>
              <a:ea typeface="Avenir Book" charset="0"/>
              <a:cs typeface="Avenir Book" charset="0"/>
            </a:endParaRPr>
          </a:p>
        </p:txBody>
      </p:sp>
    </p:spTree>
    <p:extLst>
      <p:ext uri="{BB962C8B-B14F-4D97-AF65-F5344CB8AC3E}">
        <p14:creationId xmlns:p14="http://schemas.microsoft.com/office/powerpoint/2010/main" val="332544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rma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46908"/>
            <a:ext cx="10972800" cy="4779256"/>
          </a:xfrm>
          <a:prstGeom prst="rect">
            <a:avLst/>
          </a:prstGeom>
        </p:spPr>
        <p:txBody>
          <a:bodyPr/>
          <a:lstStyle>
            <a:lvl1pPr marL="0" indent="0">
              <a:buNone/>
              <a:defRPr sz="2200">
                <a:latin typeface="Avenir Book" charset="0"/>
                <a:ea typeface="Avenir Book" charset="0"/>
                <a:cs typeface="Avenir Book" charset="0"/>
              </a:defRPr>
            </a:lvl1pPr>
            <a:lvl2pPr marL="457200" indent="0">
              <a:buNone/>
              <a:defRPr sz="2000">
                <a:latin typeface="Avenir Book" charset="0"/>
                <a:ea typeface="Avenir Book" charset="0"/>
                <a:cs typeface="Avenir Book" charset="0"/>
              </a:defRPr>
            </a:lvl2pPr>
            <a:lvl3pPr marL="914400" indent="0">
              <a:buNone/>
              <a:defRPr sz="1800">
                <a:latin typeface="Avenir Book" charset="0"/>
                <a:ea typeface="Avenir Book" charset="0"/>
                <a:cs typeface="Avenir Book" charset="0"/>
              </a:defRPr>
            </a:lvl3pPr>
            <a:lvl4pPr marL="1371600" indent="0">
              <a:buNone/>
              <a:defRPr sz="1600">
                <a:latin typeface="Avenir Book" charset="0"/>
                <a:ea typeface="Avenir Book" charset="0"/>
                <a:cs typeface="Avenir Book" charset="0"/>
              </a:defRPr>
            </a:lvl4pPr>
            <a:lvl5pPr marL="1828800" indent="0">
              <a:buNone/>
              <a:defRPr sz="1400">
                <a:latin typeface="Avenir Book" charset="0"/>
                <a:ea typeface="Avenir Book" charset="0"/>
                <a:cs typeface="Avenir Book"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7" name="Title 24"/>
          <p:cNvSpPr>
            <a:spLocks noGrp="1"/>
          </p:cNvSpPr>
          <p:nvPr>
            <p:ph type="title" hasCustomPrompt="1"/>
          </p:nvPr>
        </p:nvSpPr>
        <p:spPr>
          <a:xfrm>
            <a:off x="609600" y="286850"/>
            <a:ext cx="10972800" cy="905291"/>
          </a:xfrm>
          <a:prstGeom prst="rect">
            <a:avLst/>
          </a:prstGeom>
        </p:spPr>
        <p:txBody>
          <a:bodyPr anchor="ctr">
            <a:normAutofit/>
          </a:bodyPr>
          <a:lstStyle>
            <a:lvl1pPr algn="ctr">
              <a:defRPr sz="3600" cap="small">
                <a:latin typeface="Avenir Book" charset="0"/>
                <a:ea typeface="Avenir Book" charset="0"/>
                <a:cs typeface="Avenir Book" charset="0"/>
              </a:defRPr>
            </a:lvl1pPr>
          </a:lstStyle>
          <a:p>
            <a:r>
              <a:rPr lang="x-none" dirty="0" smtClean="0"/>
              <a:t>Title</a:t>
            </a:r>
            <a:endParaRPr lang="en-US" dirty="0"/>
          </a:p>
        </p:txBody>
      </p:sp>
      <p:sp>
        <p:nvSpPr>
          <p:cNvPr id="8" name="TextBox 7"/>
          <p:cNvSpPr txBox="1"/>
          <p:nvPr userDrawn="1"/>
        </p:nvSpPr>
        <p:spPr>
          <a:xfrm>
            <a:off x="6773334" y="733778"/>
            <a:ext cx="184731" cy="369332"/>
          </a:xfrm>
          <a:prstGeom prst="rect">
            <a:avLst/>
          </a:prstGeom>
          <a:noFill/>
        </p:spPr>
        <p:txBody>
          <a:bodyPr wrap="none" rtlCol="0">
            <a:spAutoFit/>
          </a:bodyPr>
          <a:lstStyle/>
          <a:p>
            <a:endParaRPr lang="en-US" sz="1800" dirty="0">
              <a:latin typeface="Avenir Book" charset="0"/>
              <a:ea typeface="Avenir Book" charset="0"/>
              <a:cs typeface="Avenir Book" charset="0"/>
            </a:endParaRPr>
          </a:p>
        </p:txBody>
      </p:sp>
      <p:sp>
        <p:nvSpPr>
          <p:cNvPr id="9"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10"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53514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anel">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09601" y="273050"/>
            <a:ext cx="4011084" cy="1043874"/>
          </a:xfrm>
          <a:prstGeom prst="rect">
            <a:avLst/>
          </a:prstGeom>
        </p:spPr>
        <p:txBody>
          <a:bodyPr anchor="b">
            <a:noAutofit/>
          </a:bodyPr>
          <a:lstStyle>
            <a:lvl1pPr algn="ctr">
              <a:defRPr sz="3600" b="0">
                <a:latin typeface="Avenir Book" charset="0"/>
                <a:ea typeface="Avenir Book" charset="0"/>
                <a:cs typeface="Avenir Book" charset="0"/>
              </a:defRPr>
            </a:lvl1pPr>
          </a:lstStyle>
          <a:p>
            <a:r>
              <a:rPr lang="x-none" dirty="0" smtClean="0"/>
              <a:t>Title</a:t>
            </a:r>
            <a:endParaRPr lang="en-US" dirty="0"/>
          </a:p>
        </p:txBody>
      </p:sp>
      <p:sp>
        <p:nvSpPr>
          <p:cNvPr id="6" name="Content Placeholder 2"/>
          <p:cNvSpPr>
            <a:spLocks noGrp="1"/>
          </p:cNvSpPr>
          <p:nvPr>
            <p:ph idx="1"/>
          </p:nvPr>
        </p:nvSpPr>
        <p:spPr>
          <a:xfrm>
            <a:off x="609601" y="1575607"/>
            <a:ext cx="4011084" cy="4550557"/>
          </a:xfrm>
          <a:prstGeom prst="rect">
            <a:avLst/>
          </a:prstGeom>
        </p:spPr>
        <p:txBody>
          <a:bodyPr/>
          <a:lstStyle>
            <a:lvl1pPr marL="0" indent="0">
              <a:buNone/>
              <a:defRPr sz="2200">
                <a:latin typeface="Avenir Book" charset="0"/>
                <a:ea typeface="Avenir Book" charset="0"/>
                <a:cs typeface="Avenir Book" charset="0"/>
              </a:defRPr>
            </a:lvl1pPr>
            <a:lvl2pPr marL="457200" indent="0">
              <a:buNone/>
              <a:defRPr sz="2000">
                <a:latin typeface="Avenir Book" charset="0"/>
                <a:ea typeface="Avenir Book" charset="0"/>
                <a:cs typeface="Avenir Book" charset="0"/>
              </a:defRPr>
            </a:lvl2pPr>
            <a:lvl3pPr marL="914400" indent="0">
              <a:buNone/>
              <a:defRPr sz="1800">
                <a:latin typeface="Avenir Book" charset="0"/>
                <a:ea typeface="Avenir Book" charset="0"/>
                <a:cs typeface="Avenir Book" charset="0"/>
              </a:defRPr>
            </a:lvl3pPr>
            <a:lvl4pPr marL="1371600" indent="0">
              <a:buNone/>
              <a:defRPr sz="1600">
                <a:latin typeface="Avenir Book" charset="0"/>
                <a:ea typeface="Avenir Book" charset="0"/>
                <a:cs typeface="Avenir Book" charset="0"/>
              </a:defRPr>
            </a:lvl4pPr>
            <a:lvl5pPr marL="1828800" indent="0">
              <a:buNone/>
              <a:defRPr sz="1400">
                <a:latin typeface="Avenir Book" charset="0"/>
                <a:ea typeface="Avenir Book" charset="0"/>
                <a:cs typeface="Avenir Book"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userDrawn="1"/>
        </p:nvSpPr>
        <p:spPr>
          <a:xfrm>
            <a:off x="609599" y="1425955"/>
            <a:ext cx="402336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8"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9"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381721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4"/>
          <p:cNvSpPr/>
          <p:nvPr userDrawn="1"/>
        </p:nvSpPr>
        <p:spPr>
          <a:xfrm>
            <a:off x="609600" y="1192140"/>
            <a:ext cx="10972800" cy="18288"/>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6" name="Title 24"/>
          <p:cNvSpPr>
            <a:spLocks noGrp="1"/>
          </p:cNvSpPr>
          <p:nvPr>
            <p:ph type="title" hasCustomPrompt="1"/>
          </p:nvPr>
        </p:nvSpPr>
        <p:spPr>
          <a:xfrm>
            <a:off x="609600" y="286850"/>
            <a:ext cx="10972800" cy="905291"/>
          </a:xfrm>
          <a:prstGeom prst="rect">
            <a:avLst/>
          </a:prstGeom>
        </p:spPr>
        <p:txBody>
          <a:bodyPr anchor="ctr">
            <a:normAutofit/>
          </a:bodyPr>
          <a:lstStyle>
            <a:lvl1pPr algn="ctr">
              <a:defRPr sz="3600" cap="small">
                <a:latin typeface="Avenir Book" charset="0"/>
                <a:ea typeface="Avenir Book" charset="0"/>
                <a:cs typeface="Avenir Book" charset="0"/>
              </a:defRPr>
            </a:lvl1pPr>
          </a:lstStyle>
          <a:p>
            <a:r>
              <a:rPr lang="x-none" dirty="0" smtClean="0"/>
              <a:t>Title</a:t>
            </a:r>
            <a:endParaRPr lang="en-US" dirty="0"/>
          </a:p>
        </p:txBody>
      </p:sp>
      <p:sp>
        <p:nvSpPr>
          <p:cNvPr id="7" name="TextBox 6"/>
          <p:cNvSpPr txBox="1"/>
          <p:nvPr userDrawn="1"/>
        </p:nvSpPr>
        <p:spPr>
          <a:xfrm>
            <a:off x="6773334" y="733778"/>
            <a:ext cx="184731" cy="369332"/>
          </a:xfrm>
          <a:prstGeom prst="rect">
            <a:avLst/>
          </a:prstGeom>
          <a:noFill/>
        </p:spPr>
        <p:txBody>
          <a:bodyPr wrap="none" rtlCol="0">
            <a:spAutoFit/>
          </a:bodyPr>
          <a:lstStyle/>
          <a:p>
            <a:endParaRPr lang="en-US" sz="1800" dirty="0">
              <a:latin typeface="Avenir Book" charset="0"/>
              <a:ea typeface="Avenir Book" charset="0"/>
              <a:cs typeface="Avenir Book" charset="0"/>
            </a:endParaRPr>
          </a:p>
        </p:txBody>
      </p:sp>
      <p:sp>
        <p:nvSpPr>
          <p:cNvPr id="8"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9"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156364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3"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17931874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otally Blank">
    <p:spTree>
      <p:nvGrpSpPr>
        <p:cNvPr id="1" name=""/>
        <p:cNvGrpSpPr/>
        <p:nvPr/>
      </p:nvGrpSpPr>
      <p:grpSpPr>
        <a:xfrm>
          <a:off x="0" y="0"/>
          <a:ext cx="0" cy="0"/>
          <a:chOff x="0" y="0"/>
          <a:chExt cx="0" cy="0"/>
        </a:xfrm>
      </p:grpSpPr>
      <p:sp>
        <p:nvSpPr>
          <p:cNvPr id="26" name="TextBox 25"/>
          <p:cNvSpPr txBox="1"/>
          <p:nvPr userDrawn="1"/>
        </p:nvSpPr>
        <p:spPr>
          <a:xfrm>
            <a:off x="6773334" y="733778"/>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2618290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4" name="Content Placeholder 2"/>
          <p:cNvSpPr>
            <a:spLocks noGrp="1"/>
          </p:cNvSpPr>
          <p:nvPr>
            <p:ph idx="1" hasCustomPrompt="1"/>
          </p:nvPr>
        </p:nvSpPr>
        <p:spPr>
          <a:xfrm>
            <a:off x="609600" y="2968251"/>
            <a:ext cx="10972800" cy="1027368"/>
          </a:xfrm>
          <a:prstGeom prst="rect">
            <a:avLst/>
          </a:prstGeom>
        </p:spPr>
        <p:txBody>
          <a:bodyPr anchor="ctr">
            <a:normAutofit/>
          </a:bodyPr>
          <a:lstStyle>
            <a:lvl1pPr marL="0" indent="0" algn="ctr">
              <a:buNone/>
              <a:defRPr sz="2000">
                <a:latin typeface="Avenir Book" charset="0"/>
                <a:ea typeface="Avenir Book" charset="0"/>
                <a:cs typeface="Avenir Book" charset="0"/>
              </a:defRPr>
            </a:lvl1pPr>
            <a:lvl2pPr>
              <a:defRPr sz="2000">
                <a:latin typeface="Garamond"/>
                <a:cs typeface="Garamond"/>
              </a:defRPr>
            </a:lvl2pPr>
            <a:lvl3pPr>
              <a:defRPr sz="1800">
                <a:latin typeface="Garamond"/>
                <a:cs typeface="Garamond"/>
              </a:defRPr>
            </a:lvl3pPr>
            <a:lvl4pPr>
              <a:defRPr sz="1600">
                <a:latin typeface="Garamond"/>
                <a:cs typeface="Garamond"/>
              </a:defRPr>
            </a:lvl4pPr>
            <a:lvl5pPr>
              <a:defRPr sz="1400">
                <a:latin typeface="Garamond"/>
                <a:cs typeface="Garamond"/>
              </a:defRPr>
            </a:lvl5pPr>
          </a:lstStyle>
          <a:p>
            <a:pPr lvl="0"/>
            <a:r>
              <a:rPr lang="x-none" dirty="0" smtClean="0"/>
              <a:t>Special thanks</a:t>
            </a:r>
          </a:p>
        </p:txBody>
      </p:sp>
    </p:spTree>
    <p:extLst>
      <p:ext uri="{BB962C8B-B14F-4D97-AF65-F5344CB8AC3E}">
        <p14:creationId xmlns:p14="http://schemas.microsoft.com/office/powerpoint/2010/main" val="7623552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alpha val="4000"/>
          </a:srgbClr>
        </a:solidFill>
        <a:effectLst/>
      </p:bgPr>
    </p:bg>
    <p:spTree>
      <p:nvGrpSpPr>
        <p:cNvPr id="1" name=""/>
        <p:cNvGrpSpPr/>
        <p:nvPr/>
      </p:nvGrpSpPr>
      <p:grpSpPr>
        <a:xfrm>
          <a:off x="0" y="0"/>
          <a:ext cx="0" cy="0"/>
          <a:chOff x="0" y="0"/>
          <a:chExt cx="0" cy="0"/>
        </a:xfrm>
      </p:grpSpPr>
      <p:sp>
        <p:nvSpPr>
          <p:cNvPr id="9" name="Rectangle 8"/>
          <p:cNvSpPr/>
          <p:nvPr userDrawn="1"/>
        </p:nvSpPr>
        <p:spPr>
          <a:xfrm>
            <a:off x="0" y="6231546"/>
            <a:ext cx="12192000" cy="626454"/>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Avenir Book" charset="0"/>
              <a:ea typeface="Avenir Book" charset="0"/>
              <a:cs typeface="Avenir Book" charset="0"/>
            </a:endParaRPr>
          </a:p>
        </p:txBody>
      </p:sp>
      <p:sp>
        <p:nvSpPr>
          <p:cNvPr id="7" name="Rectangle 6"/>
          <p:cNvSpPr/>
          <p:nvPr/>
        </p:nvSpPr>
        <p:spPr>
          <a:xfrm>
            <a:off x="0" y="0"/>
            <a:ext cx="12192000" cy="251820"/>
          </a:xfrm>
          <a:prstGeom prst="rect">
            <a:avLst/>
          </a:prstGeom>
          <a:solidFill>
            <a:srgbClr val="37609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ln>
                <a:solidFill>
                  <a:srgbClr val="000000"/>
                </a:solidFill>
              </a:ln>
              <a:noFill/>
              <a:latin typeface="Avenir Book" charset="0"/>
              <a:ea typeface="Avenir Book" charset="0"/>
              <a:cs typeface="Avenir Book" charset="0"/>
            </a:endParaRPr>
          </a:p>
        </p:txBody>
      </p:sp>
      <p:sp>
        <p:nvSpPr>
          <p:cNvPr id="12" name="Slide Number Placeholder 5"/>
          <p:cNvSpPr>
            <a:spLocks noGrp="1"/>
          </p:cNvSpPr>
          <p:nvPr>
            <p:ph type="sldNum" sz="quarter" idx="4"/>
          </p:nvPr>
        </p:nvSpPr>
        <p:spPr>
          <a:xfrm>
            <a:off x="11460798" y="6356350"/>
            <a:ext cx="650991" cy="365125"/>
          </a:xfrm>
          <a:prstGeom prst="rect">
            <a:avLst/>
          </a:prstGeom>
        </p:spPr>
        <p:txBody>
          <a:bodyPr/>
          <a:lstStyle>
            <a:lvl1pPr algn="ctr">
              <a:defRPr sz="1400">
                <a:solidFill>
                  <a:srgbClr val="FFFFFF"/>
                </a:solidFill>
                <a:latin typeface="Avenir Book" charset="0"/>
                <a:ea typeface="Avenir Book" charset="0"/>
                <a:cs typeface="Avenir Book" charset="0"/>
              </a:defRPr>
            </a:lvl1pPr>
          </a:lstStyle>
          <a:p>
            <a:fld id="{2F4E2E3C-FF33-FC45-91A9-BDC48E1E835D}" type="slidenum">
              <a:rPr lang="en-US" smtClean="0"/>
              <a:pPr/>
              <a:t>‹#›</a:t>
            </a:fld>
            <a:endParaRPr lang="en-US" dirty="0"/>
          </a:p>
        </p:txBody>
      </p:sp>
      <p:sp>
        <p:nvSpPr>
          <p:cNvPr id="2" name="Footer Placeholder 1"/>
          <p:cNvSpPr>
            <a:spLocks noGrp="1"/>
          </p:cNvSpPr>
          <p:nvPr>
            <p:ph type="ftr" sz="quarter" idx="3"/>
          </p:nvPr>
        </p:nvSpPr>
        <p:spPr>
          <a:xfrm>
            <a:off x="7345998" y="6356350"/>
            <a:ext cx="4114800" cy="365125"/>
          </a:xfrm>
          <a:prstGeom prst="rect">
            <a:avLst/>
          </a:prstGeom>
        </p:spPr>
        <p:txBody>
          <a:bodyPr vert="horz" lIns="91440" tIns="45720" rIns="91440" bIns="45720" rtlCol="0" anchor="ctr"/>
          <a:lstStyle>
            <a:lvl1pPr algn="r">
              <a:defRPr sz="1200">
                <a:solidFill>
                  <a:schemeClr val="bg1"/>
                </a:solidFill>
                <a:latin typeface="Avenir Book" charset="0"/>
                <a:ea typeface="Avenir Book" charset="0"/>
                <a:cs typeface="Avenir Book" charset="0"/>
              </a:defRPr>
            </a:lvl1pPr>
          </a:lstStyle>
          <a:p>
            <a:endParaRPr lang="en-US"/>
          </a:p>
        </p:txBody>
      </p:sp>
    </p:spTree>
    <p:extLst>
      <p:ext uri="{BB962C8B-B14F-4D97-AF65-F5344CB8AC3E}">
        <p14:creationId xmlns:p14="http://schemas.microsoft.com/office/powerpoint/2010/main" val="11614671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67" r:id="rId6"/>
    <p:sldLayoutId id="2147483671" r:id="rId7"/>
    <p:sldLayoutId id="2147483673" r:id="rId8"/>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36037" y="1352949"/>
            <a:ext cx="10519929" cy="1118808"/>
          </a:xfrm>
        </p:spPr>
        <p:txBody>
          <a:bodyPr>
            <a:normAutofit fontScale="92500" lnSpcReduction="10000"/>
          </a:bodyPr>
          <a:lstStyle/>
          <a:p>
            <a:r>
              <a:rPr lang="en-US"/>
              <a:t>V[ɛ]ry v[</a:t>
            </a:r>
            <a:r>
              <a:rPr lang="en-US" cap="none"/>
              <a:t>e</a:t>
            </a:r>
            <a:r>
              <a:rPr lang="en-US"/>
              <a:t>]ried </a:t>
            </a:r>
            <a:r>
              <a:rPr lang="en-US"/>
              <a:t>vowel mergers </a:t>
            </a:r>
          </a:p>
          <a:p>
            <a:r>
              <a:rPr lang="en-US"/>
              <a:t>in the Pacific Northwest</a:t>
            </a:r>
          </a:p>
        </p:txBody>
      </p:sp>
      <p:sp>
        <p:nvSpPr>
          <p:cNvPr id="4" name="Content Placeholder 3"/>
          <p:cNvSpPr>
            <a:spLocks noGrp="1"/>
          </p:cNvSpPr>
          <p:nvPr>
            <p:ph sz="quarter" idx="14"/>
          </p:nvPr>
        </p:nvSpPr>
        <p:spPr/>
        <p:txBody>
          <a:bodyPr/>
          <a:lstStyle/>
          <a:p>
            <a:r>
              <a:rPr lang="en-US"/>
              <a:t>Diversity and Variation in Language Conference (DiVar1)</a:t>
            </a:r>
          </a:p>
          <a:p>
            <a:r>
              <a:rPr lang="en-US"/>
              <a:t>Emory University Conference Center, Atlanta, Georgia</a:t>
            </a:r>
          </a:p>
          <a:p>
            <a:r>
              <a:rPr lang="en-US"/>
              <a:t>February 11, 2017</a:t>
            </a:r>
          </a:p>
        </p:txBody>
      </p:sp>
      <p:sp>
        <p:nvSpPr>
          <p:cNvPr id="5" name="TextBox 4"/>
          <p:cNvSpPr txBox="1"/>
          <p:nvPr/>
        </p:nvSpPr>
        <p:spPr>
          <a:xfrm>
            <a:off x="2695223" y="2752737"/>
            <a:ext cx="6801556" cy="1538883"/>
          </a:xfrm>
          <a:prstGeom prst="rect">
            <a:avLst/>
          </a:prstGeom>
          <a:noFill/>
        </p:spPr>
        <p:txBody>
          <a:bodyPr wrap="square" rtlCol="0">
            <a:spAutoFit/>
          </a:bodyPr>
          <a:lstStyle/>
          <a:p>
            <a:pPr algn="ctr"/>
            <a:r>
              <a:rPr lang="en-US" sz="2400" dirty="0" smtClean="0">
                <a:latin typeface="Avenir Book" charset="0"/>
                <a:ea typeface="Avenir Book" charset="0"/>
                <a:cs typeface="Avenir Book" charset="0"/>
              </a:rPr>
              <a:t>Joey Stanley</a:t>
            </a:r>
          </a:p>
          <a:p>
            <a:pPr algn="ctr"/>
            <a:endParaRPr lang="en-US" sz="800" dirty="0" smtClean="0">
              <a:latin typeface="Avenir Book" charset="0"/>
              <a:ea typeface="Avenir Book" charset="0"/>
              <a:cs typeface="Avenir Book" charset="0"/>
            </a:endParaRPr>
          </a:p>
          <a:p>
            <a:pPr algn="ctr"/>
            <a:r>
              <a:rPr lang="en-US" sz="1800" dirty="0" smtClean="0">
                <a:latin typeface="Avenir Book" charset="0"/>
                <a:ea typeface="Avenir Book" charset="0"/>
                <a:cs typeface="Avenir Book" charset="0"/>
              </a:rPr>
              <a:t>University of Georgia</a:t>
            </a:r>
          </a:p>
          <a:p>
            <a:pPr algn="ctr"/>
            <a:r>
              <a:rPr lang="en-US" sz="1800" dirty="0" err="1" smtClean="0">
                <a:latin typeface="Avenir Book" charset="0"/>
                <a:ea typeface="Avenir Book" charset="0"/>
                <a:cs typeface="Avenir Book" charset="0"/>
              </a:rPr>
              <a:t>joeystan@uga.edu	@joey_stan</a:t>
            </a:r>
          </a:p>
          <a:p>
            <a:pPr algn="ctr"/>
            <a:endParaRPr lang="en-US" sz="800" dirty="0" err="1" smtClean="0">
              <a:latin typeface="Avenir Book" charset="0"/>
              <a:ea typeface="Avenir Book" charset="0"/>
              <a:cs typeface="Avenir Book" charset="0"/>
            </a:endParaRPr>
          </a:p>
          <a:p>
            <a:pPr algn="ctr"/>
            <a:r>
              <a:rPr lang="en-US" dirty="0" err="1">
                <a:latin typeface="Avenir Book" charset="0"/>
                <a:ea typeface="Avenir Book" charset="0"/>
                <a:cs typeface="Avenir Book" charset="0"/>
              </a:rPr>
              <a:t>joeystanley.com</a:t>
            </a:r>
            <a:endParaRPr lang="en-US" sz="1800" dirty="0">
              <a:latin typeface="Avenir Book" charset="0"/>
              <a:ea typeface="Avenir Book" charset="0"/>
              <a:cs typeface="Avenir Book" charset="0"/>
            </a:endParaRPr>
          </a:p>
        </p:txBody>
      </p:sp>
    </p:spTree>
    <p:extLst>
      <p:ext uri="{BB962C8B-B14F-4D97-AF65-F5344CB8AC3E}">
        <p14:creationId xmlns:p14="http://schemas.microsoft.com/office/powerpoint/2010/main" val="414446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Results</a:t>
            </a:r>
          </a:p>
        </p:txBody>
      </p:sp>
    </p:spTree>
    <p:extLst>
      <p:ext uri="{BB962C8B-B14F-4D97-AF65-F5344CB8AC3E}">
        <p14:creationId xmlns:p14="http://schemas.microsoft.com/office/powerpoint/2010/main" val="1559292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6908"/>
            <a:ext cx="3373676" cy="4779256"/>
          </a:xfrm>
        </p:spPr>
        <p:txBody>
          <a:bodyPr/>
          <a:lstStyle/>
          <a:p>
            <a:r>
              <a:rPr lang="en-US" cap="small">
                <a:solidFill>
                  <a:srgbClr val="0072B2"/>
                </a:solidFill>
              </a:rPr>
              <a:t>pool</a:t>
            </a:r>
            <a:r>
              <a:rPr lang="en-US">
                <a:solidFill>
                  <a:srgbClr val="0072B2"/>
                </a:solidFill>
              </a:rPr>
              <a:t> </a:t>
            </a:r>
            <a:r>
              <a:rPr lang="en-US"/>
              <a:t>significantly higher</a:t>
            </a:r>
          </a:p>
          <a:p>
            <a:endParaRPr lang="en-US"/>
          </a:p>
          <a:p>
            <a:r>
              <a:rPr lang="en-US" cap="small">
                <a:solidFill>
                  <a:srgbClr val="E69F00"/>
                </a:solidFill>
              </a:rPr>
              <a:t>pulp</a:t>
            </a:r>
            <a:r>
              <a:rPr lang="en-US">
                <a:solidFill>
                  <a:srgbClr val="E69F00"/>
                </a:solidFill>
              </a:rPr>
              <a:t> </a:t>
            </a:r>
            <a:r>
              <a:rPr lang="en-US"/>
              <a:t>significantly lower and fronter</a:t>
            </a:r>
          </a:p>
          <a:p>
            <a:endParaRPr lang="en-US"/>
          </a:p>
          <a:p>
            <a:r>
              <a:rPr lang="en-US" cap="small">
                <a:solidFill>
                  <a:srgbClr val="F06C0A"/>
                </a:solidFill>
              </a:rPr>
              <a:t>pull</a:t>
            </a:r>
            <a:r>
              <a:rPr lang="en-US">
                <a:solidFill>
                  <a:srgbClr val="F06C0A"/>
                </a:solidFill>
              </a:rPr>
              <a:t> </a:t>
            </a:r>
            <a:r>
              <a:rPr lang="en-US"/>
              <a:t>fronter than </a:t>
            </a:r>
            <a:r>
              <a:rPr lang="en-US" cap="small">
                <a:solidFill>
                  <a:srgbClr val="009E73"/>
                </a:solidFill>
              </a:rPr>
              <a:t>pole</a:t>
            </a:r>
            <a:r>
              <a:rPr lang="en-US">
                <a:solidFill>
                  <a:srgbClr val="009E73"/>
                </a:solidFill>
              </a:rPr>
              <a:t> </a:t>
            </a:r>
            <a:r>
              <a:rPr lang="en-US"/>
              <a:t>in word list, but higher than </a:t>
            </a:r>
            <a:r>
              <a:rPr lang="en-US" cap="small">
                <a:solidFill>
                  <a:srgbClr val="009E73"/>
                </a:solidFill>
              </a:rPr>
              <a:t>pole</a:t>
            </a:r>
            <a:r>
              <a:rPr lang="en-US">
                <a:solidFill>
                  <a:srgbClr val="009E73"/>
                </a:solidFill>
              </a:rPr>
              <a:t> </a:t>
            </a:r>
            <a:r>
              <a:rPr lang="en-US"/>
              <a:t>in minimal pairs</a:t>
            </a:r>
          </a:p>
          <a:p>
            <a:endParaRPr lang="en-US" cap="small"/>
          </a:p>
          <a:p>
            <a:r>
              <a:rPr lang="en-US"/>
              <a:t>Generation and sex not significant</a:t>
            </a:r>
          </a:p>
        </p:txBody>
      </p:sp>
      <p:sp>
        <p:nvSpPr>
          <p:cNvPr id="3" name="Title 2"/>
          <p:cNvSpPr>
            <a:spLocks noGrp="1"/>
          </p:cNvSpPr>
          <p:nvPr>
            <p:ph type="title"/>
          </p:nvPr>
        </p:nvSpPr>
        <p:spPr/>
        <p:txBody>
          <a:bodyPr/>
          <a:lstStyle/>
          <a:p>
            <a:r>
              <a:rPr lang="en-US"/>
              <a:t>Pre-Laterals: Means</a:t>
            </a:r>
          </a:p>
        </p:txBody>
      </p:sp>
      <p:sp>
        <p:nvSpPr>
          <p:cNvPr id="4" name="Slide Number Placeholder 3"/>
          <p:cNvSpPr>
            <a:spLocks noGrp="1"/>
          </p:cNvSpPr>
          <p:nvPr>
            <p:ph type="sldNum" sz="quarter" idx="4"/>
          </p:nvPr>
        </p:nvSpPr>
        <p:spPr/>
        <p:txBody>
          <a:bodyPr/>
          <a:lstStyle/>
          <a:p>
            <a:fld id="{2F4E2E3C-FF33-FC45-91A9-BDC48E1E835D}" type="slidenum">
              <a:rPr lang="en-US" smtClean="0"/>
              <a:pPr/>
              <a:t>11</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3276" y="1622480"/>
            <a:ext cx="7599123" cy="3799562"/>
          </a:xfrm>
          <a:prstGeom prst="rect">
            <a:avLst/>
          </a:prstGeom>
        </p:spPr>
      </p:pic>
    </p:spTree>
    <p:extLst>
      <p:ext uri="{BB962C8B-B14F-4D97-AF65-F5344CB8AC3E}">
        <p14:creationId xmlns:p14="http://schemas.microsoft.com/office/powerpoint/2010/main" val="2165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Pre-Laterals: Overlap</a:t>
            </a:r>
          </a:p>
        </p:txBody>
      </p:sp>
      <p:sp>
        <p:nvSpPr>
          <p:cNvPr id="4" name="Slide Number Placeholder 3"/>
          <p:cNvSpPr>
            <a:spLocks noGrp="1"/>
          </p:cNvSpPr>
          <p:nvPr>
            <p:ph type="sldNum" sz="quarter" idx="4"/>
          </p:nvPr>
        </p:nvSpPr>
        <p:spPr/>
        <p:txBody>
          <a:bodyPr/>
          <a:lstStyle/>
          <a:p>
            <a:fld id="{2F4E2E3C-FF33-FC45-91A9-BDC48E1E835D}" type="slidenum">
              <a:rPr lang="en-US" smtClean="0"/>
              <a:pPr/>
              <a:t>12</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176" y="1237479"/>
            <a:ext cx="9455648" cy="3939853"/>
          </a:xfrm>
          <a:prstGeom prst="rect">
            <a:avLst/>
          </a:prstGeom>
        </p:spPr>
      </p:pic>
      <p:sp>
        <p:nvSpPr>
          <p:cNvPr id="8" name="Content Placeholder 7"/>
          <p:cNvSpPr>
            <a:spLocks noGrp="1"/>
          </p:cNvSpPr>
          <p:nvPr>
            <p:ph idx="1"/>
          </p:nvPr>
        </p:nvSpPr>
        <p:spPr>
          <a:xfrm>
            <a:off x="609600" y="5177332"/>
            <a:ext cx="10972800" cy="907735"/>
          </a:xfrm>
        </p:spPr>
        <p:txBody>
          <a:bodyPr anchor="ctr"/>
          <a:lstStyle/>
          <a:p>
            <a:pPr algn="ctr"/>
            <a:r>
              <a:rPr lang="en-US" cap="small">
                <a:solidFill>
                  <a:srgbClr val="0072B2"/>
                </a:solidFill>
              </a:rPr>
              <a:t>pool</a:t>
            </a:r>
            <a:r>
              <a:rPr lang="en-US">
                <a:solidFill>
                  <a:srgbClr val="0072B2"/>
                </a:solidFill>
              </a:rPr>
              <a:t> </a:t>
            </a:r>
            <a:r>
              <a:rPr lang="en-US"/>
              <a:t>converging with </a:t>
            </a:r>
            <a:r>
              <a:rPr lang="en-US" cap="small">
                <a:solidFill>
                  <a:srgbClr val="D55E00"/>
                </a:solidFill>
              </a:rPr>
              <a:t>pull</a:t>
            </a:r>
            <a:r>
              <a:rPr lang="en-US"/>
              <a:t>, </a:t>
            </a:r>
            <a:r>
              <a:rPr lang="en-US" cap="small">
                <a:solidFill>
                  <a:srgbClr val="009E73"/>
                </a:solidFill>
              </a:rPr>
              <a:t>pole</a:t>
            </a:r>
            <a:r>
              <a:rPr lang="en-US"/>
              <a:t>, and </a:t>
            </a:r>
            <a:r>
              <a:rPr lang="en-US" cap="small">
                <a:solidFill>
                  <a:srgbClr val="E69F00"/>
                </a:solidFill>
              </a:rPr>
              <a:t>pulp</a:t>
            </a:r>
            <a:r>
              <a:rPr lang="en-US">
                <a:solidFill>
                  <a:srgbClr val="E69F00"/>
                </a:solidFill>
              </a:rPr>
              <a:t> </a:t>
            </a:r>
            <a:r>
              <a:rPr lang="en-US"/>
              <a:t>while </a:t>
            </a:r>
          </a:p>
          <a:p>
            <a:pPr algn="ctr"/>
            <a:r>
              <a:rPr lang="en-US" cap="small">
                <a:solidFill>
                  <a:srgbClr val="D55E00"/>
                </a:solidFill>
              </a:rPr>
              <a:t>pull</a:t>
            </a:r>
            <a:r>
              <a:rPr lang="en-US"/>
              <a:t>, </a:t>
            </a:r>
            <a:r>
              <a:rPr lang="en-US" cap="small">
                <a:solidFill>
                  <a:srgbClr val="009E73"/>
                </a:solidFill>
              </a:rPr>
              <a:t>pole</a:t>
            </a:r>
            <a:r>
              <a:rPr lang="en-US"/>
              <a:t>, and </a:t>
            </a:r>
            <a:r>
              <a:rPr lang="en-US" cap="small">
                <a:solidFill>
                  <a:srgbClr val="E69F00"/>
                </a:solidFill>
              </a:rPr>
              <a:t>pulp</a:t>
            </a:r>
            <a:r>
              <a:rPr lang="en-US">
                <a:solidFill>
                  <a:srgbClr val="E69F00"/>
                </a:solidFill>
              </a:rPr>
              <a:t> </a:t>
            </a:r>
            <a:r>
              <a:rPr lang="en-US"/>
              <a:t>are becoming more distinct from each other in apparent time.</a:t>
            </a:r>
          </a:p>
        </p:txBody>
      </p:sp>
    </p:spTree>
    <p:extLst>
      <p:ext uri="{BB962C8B-B14F-4D97-AF65-F5344CB8AC3E}">
        <p14:creationId xmlns:p14="http://schemas.microsoft.com/office/powerpoint/2010/main" val="662692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Pre-Laterals: Speaker Intuition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13</a:t>
            </a:fld>
            <a:endParaRPr lang="en-US" dirty="0"/>
          </a:p>
        </p:txBody>
      </p:sp>
      <p:sp>
        <p:nvSpPr>
          <p:cNvPr id="5" name="Footer Placeholder 4"/>
          <p:cNvSpPr>
            <a:spLocks noGrp="1"/>
          </p:cNvSpPr>
          <p:nvPr>
            <p:ph type="ftr" sz="quarter" idx="3"/>
          </p:nvPr>
        </p:nvSpPr>
        <p:spPr/>
        <p:txBody>
          <a:bodyPr/>
          <a:lstStyle/>
          <a:p>
            <a:r>
              <a:rPr lang="en-US"/>
              <a:t>Results</a:t>
            </a:r>
          </a:p>
        </p:txBody>
      </p:sp>
      <p:sp>
        <p:nvSpPr>
          <p:cNvPr id="13" name="Content Placeholder 1"/>
          <p:cNvSpPr>
            <a:spLocks noGrp="1"/>
          </p:cNvSpPr>
          <p:nvPr>
            <p:ph idx="1"/>
          </p:nvPr>
        </p:nvSpPr>
        <p:spPr>
          <a:xfrm>
            <a:off x="609599" y="1323858"/>
            <a:ext cx="6479569" cy="4736094"/>
          </a:xfrm>
        </p:spPr>
        <p:txBody>
          <a:bodyPr>
            <a:normAutofit lnSpcReduction="10000"/>
          </a:bodyPr>
          <a:lstStyle/>
          <a:p>
            <a:r>
              <a:rPr lang="en-US"/>
              <a:t>hesitation, deliberation, uncertainty </a:t>
            </a:r>
          </a:p>
          <a:p>
            <a:endParaRPr lang="en-US" cap="small">
              <a:solidFill>
                <a:srgbClr val="D55E00"/>
              </a:solidFill>
            </a:endParaRPr>
          </a:p>
          <a:p>
            <a:r>
              <a:rPr lang="en-US" cap="small">
                <a:solidFill>
                  <a:srgbClr val="D55E00"/>
                </a:solidFill>
              </a:rPr>
              <a:t>pull</a:t>
            </a:r>
            <a:r>
              <a:rPr lang="en-US" cap="small"/>
              <a:t>-</a:t>
            </a:r>
            <a:r>
              <a:rPr lang="en-US" cap="small">
                <a:solidFill>
                  <a:srgbClr val="009E73"/>
                </a:solidFill>
              </a:rPr>
              <a:t>pole</a:t>
            </a:r>
            <a:r>
              <a:rPr lang="en-US" cap="small"/>
              <a:t> (23.4%</a:t>
            </a:r>
            <a:r>
              <a:rPr lang="en-US"/>
              <a:t> reported merged</a:t>
            </a:r>
            <a:r>
              <a:rPr lang="en-US" cap="small"/>
              <a:t>)</a:t>
            </a:r>
          </a:p>
          <a:p>
            <a:r>
              <a:rPr lang="en-US" sz="1600" cap="small"/>
              <a:t>(</a:t>
            </a:r>
            <a:r>
              <a:rPr lang="en-US" sz="1600" i="1"/>
              <a:t>bull-bowl &gt; pull-pole &gt; full-foal)</a:t>
            </a:r>
          </a:p>
          <a:p>
            <a:endParaRPr lang="en-US" sz="1600" i="1" cap="small"/>
          </a:p>
          <a:p>
            <a:r>
              <a:rPr lang="en-US" cap="small">
                <a:solidFill>
                  <a:srgbClr val="009E73"/>
                </a:solidFill>
              </a:rPr>
              <a:t>pole</a:t>
            </a:r>
            <a:r>
              <a:rPr lang="en-US" cap="small"/>
              <a:t>-</a:t>
            </a:r>
            <a:r>
              <a:rPr lang="en-US" cap="small">
                <a:solidFill>
                  <a:srgbClr val="E69F00"/>
                </a:solidFill>
              </a:rPr>
              <a:t>pulp</a:t>
            </a:r>
            <a:r>
              <a:rPr lang="en-US"/>
              <a:t> (13.9% reported merged)</a:t>
            </a:r>
          </a:p>
          <a:p>
            <a:r>
              <a:rPr lang="en-US" sz="1400" i="1"/>
              <a:t>(goal-gull</a:t>
            </a:r>
            <a:r>
              <a:rPr lang="en-US" sz="1400"/>
              <a:t> &gt; </a:t>
            </a:r>
            <a:r>
              <a:rPr lang="en-US" sz="1400" i="1"/>
              <a:t>colt-cult</a:t>
            </a:r>
            <a:r>
              <a:rPr lang="en-US" sz="1400"/>
              <a:t>, </a:t>
            </a:r>
            <a:r>
              <a:rPr lang="en-US" sz="1400" i="1"/>
              <a:t>hole-hull</a:t>
            </a:r>
            <a:r>
              <a:rPr lang="en-US" sz="1400"/>
              <a:t>)</a:t>
            </a:r>
            <a:endParaRPr lang="en-US" cap="small"/>
          </a:p>
          <a:p>
            <a:endParaRPr lang="en-US"/>
          </a:p>
          <a:p>
            <a:r>
              <a:rPr lang="en-US"/>
              <a:t>slight correlation between degree of merger and reported merger</a:t>
            </a:r>
          </a:p>
          <a:p>
            <a:endParaRPr lang="en-US"/>
          </a:p>
          <a:p>
            <a:r>
              <a:rPr lang="en-US" cap="small">
                <a:solidFill>
                  <a:srgbClr val="0072B2"/>
                </a:solidFill>
              </a:rPr>
              <a:t>pool</a:t>
            </a:r>
            <a:r>
              <a:rPr lang="en-US" cap="small"/>
              <a:t>-</a:t>
            </a:r>
            <a:r>
              <a:rPr lang="en-US" cap="small">
                <a:solidFill>
                  <a:srgbClr val="F06C0A"/>
                </a:solidFill>
              </a:rPr>
              <a:t>pull</a:t>
            </a:r>
            <a:r>
              <a:rPr lang="en-US" cap="small"/>
              <a:t> (16.7%), </a:t>
            </a:r>
            <a:r>
              <a:rPr lang="en-US" cap="small">
                <a:solidFill>
                  <a:srgbClr val="0072B2"/>
                </a:solidFill>
              </a:rPr>
              <a:t>pool</a:t>
            </a:r>
            <a:r>
              <a:rPr lang="en-US" cap="small"/>
              <a:t>-</a:t>
            </a:r>
            <a:r>
              <a:rPr lang="en-US" cap="small">
                <a:solidFill>
                  <a:srgbClr val="009E73"/>
                </a:solidFill>
              </a:rPr>
              <a:t>pole</a:t>
            </a:r>
            <a:r>
              <a:rPr lang="en-US" cap="small"/>
              <a:t> (3.3%), </a:t>
            </a:r>
            <a:r>
              <a:rPr lang="en-US" cap="small">
                <a:solidFill>
                  <a:srgbClr val="0072B2"/>
                </a:solidFill>
              </a:rPr>
              <a:t>pool</a:t>
            </a:r>
            <a:r>
              <a:rPr lang="en-US" cap="small"/>
              <a:t>-</a:t>
            </a:r>
            <a:r>
              <a:rPr lang="en-US" cap="small">
                <a:solidFill>
                  <a:srgbClr val="E69F00"/>
                </a:solidFill>
              </a:rPr>
              <a:t>pulp</a:t>
            </a:r>
            <a:r>
              <a:rPr lang="en-US" cap="small"/>
              <a:t> (2.6%)—</a:t>
            </a:r>
            <a:r>
              <a:rPr lang="en-US"/>
              <a:t>no correlation with production</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405905"/>
            <a:ext cx="4572000" cy="4572000"/>
          </a:xfrm>
          <a:prstGeom prst="rect">
            <a:avLst/>
          </a:prstGeom>
        </p:spPr>
      </p:pic>
    </p:spTree>
    <p:extLst>
      <p:ext uri="{BB962C8B-B14F-4D97-AF65-F5344CB8AC3E}">
        <p14:creationId xmlns:p14="http://schemas.microsoft.com/office/powerpoint/2010/main" val="20393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Pre-Laterals in other Regions</a:t>
            </a:r>
          </a:p>
        </p:txBody>
      </p:sp>
      <p:sp>
        <p:nvSpPr>
          <p:cNvPr id="4" name="Slide Number Placeholder 3"/>
          <p:cNvSpPr>
            <a:spLocks noGrp="1"/>
          </p:cNvSpPr>
          <p:nvPr>
            <p:ph type="sldNum" sz="quarter" idx="4"/>
          </p:nvPr>
        </p:nvSpPr>
        <p:spPr/>
        <p:txBody>
          <a:bodyPr/>
          <a:lstStyle/>
          <a:p>
            <a:fld id="{2F4E2E3C-FF33-FC45-91A9-BDC48E1E835D}" type="slidenum">
              <a:rPr lang="en-US" smtClean="0"/>
              <a:pPr/>
              <a:t>14</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6" name="Picture 5"/>
          <p:cNvPicPr>
            <a:picLocks noChangeAspect="1"/>
          </p:cNvPicPr>
          <p:nvPr/>
        </p:nvPicPr>
        <p:blipFill>
          <a:blip r:embed="rId2"/>
          <a:stretch>
            <a:fillRect/>
          </a:stretch>
        </p:blipFill>
        <p:spPr>
          <a:xfrm>
            <a:off x="2492933" y="1912346"/>
            <a:ext cx="6864849" cy="4244765"/>
          </a:xfrm>
          <a:prstGeom prst="rect">
            <a:avLst/>
          </a:prstGeom>
        </p:spPr>
      </p:pic>
      <p:sp>
        <p:nvSpPr>
          <p:cNvPr id="7" name="TextBox 6"/>
          <p:cNvSpPr txBox="1"/>
          <p:nvPr/>
        </p:nvSpPr>
        <p:spPr>
          <a:xfrm>
            <a:off x="6096000" y="5643515"/>
            <a:ext cx="2378849" cy="646331"/>
          </a:xfrm>
          <a:prstGeom prst="rect">
            <a:avLst/>
          </a:prstGeom>
          <a:noFill/>
        </p:spPr>
        <p:txBody>
          <a:bodyPr wrap="square" rtlCol="0">
            <a:spAutoFit/>
          </a:bodyPr>
          <a:lstStyle/>
          <a:p>
            <a:r>
              <a:rPr lang="en-US">
                <a:latin typeface="Avenir Book" charset="0"/>
                <a:ea typeface="Avenir Book" charset="0"/>
                <a:cs typeface="Avenir Book" charset="0"/>
              </a:rPr>
              <a:t>Texas </a:t>
            </a:r>
            <a:r>
              <a:rPr lang="en-US" sz="1100">
                <a:latin typeface="Avenir Book" charset="0"/>
                <a:ea typeface="Avenir Book" charset="0"/>
                <a:cs typeface="Avenir Book" charset="0"/>
              </a:rPr>
              <a:t>(Bailey </a:t>
            </a:r>
            <a:r>
              <a:rPr lang="en-US" sz="1100" i="1">
                <a:latin typeface="Avenir Book" charset="0"/>
                <a:ea typeface="Avenir Book" charset="0"/>
                <a:cs typeface="Avenir Book" charset="0"/>
              </a:rPr>
              <a:t>et al. </a:t>
            </a:r>
            <a:r>
              <a:rPr lang="en-US" sz="1100">
                <a:latin typeface="Avenir Book" charset="0"/>
                <a:ea typeface="Avenir Book" charset="0"/>
                <a:cs typeface="Avenir Book" charset="0"/>
              </a:rPr>
              <a:t>1991)</a:t>
            </a:r>
          </a:p>
          <a:p>
            <a:r>
              <a:rPr lang="en-US" cap="small">
                <a:solidFill>
                  <a:srgbClr val="0072B2"/>
                </a:solidFill>
                <a:latin typeface="Avenir Book" charset="0"/>
                <a:ea typeface="Avenir Book" charset="0"/>
                <a:cs typeface="Avenir Book" charset="0"/>
              </a:rPr>
              <a:t>pool</a:t>
            </a:r>
            <a:r>
              <a:rPr lang="en-US" cap="small">
                <a:latin typeface="Avenir Book" charset="0"/>
                <a:ea typeface="Avenir Book" charset="0"/>
                <a:cs typeface="Avenir Book" charset="0"/>
              </a:rPr>
              <a:t>=</a:t>
            </a:r>
            <a:r>
              <a:rPr lang="en-US" cap="small">
                <a:solidFill>
                  <a:srgbClr val="F06C0A"/>
                </a:solidFill>
                <a:latin typeface="Avenir Book" charset="0"/>
                <a:ea typeface="Avenir Book" charset="0"/>
                <a:cs typeface="Avenir Book" charset="0"/>
              </a:rPr>
              <a:t>pull</a:t>
            </a:r>
          </a:p>
        </p:txBody>
      </p:sp>
      <p:sp>
        <p:nvSpPr>
          <p:cNvPr id="8" name="TextBox 7"/>
          <p:cNvSpPr txBox="1"/>
          <p:nvPr/>
        </p:nvSpPr>
        <p:spPr>
          <a:xfrm>
            <a:off x="10125795" y="1714241"/>
            <a:ext cx="1614224" cy="830997"/>
          </a:xfrm>
          <a:prstGeom prst="rect">
            <a:avLst/>
          </a:prstGeom>
          <a:noFill/>
        </p:spPr>
        <p:txBody>
          <a:bodyPr wrap="none" rtlCol="0">
            <a:spAutoFit/>
          </a:bodyPr>
          <a:lstStyle/>
          <a:p>
            <a:r>
              <a:rPr lang="en-US">
                <a:latin typeface="Avenir Book" charset="0"/>
                <a:ea typeface="Avenir Book" charset="0"/>
                <a:cs typeface="Avenir Book" charset="0"/>
              </a:rPr>
              <a:t>Pittsburg area</a:t>
            </a:r>
          </a:p>
          <a:p>
            <a:r>
              <a:rPr lang="en-US" sz="1100">
                <a:latin typeface="Avenir Book" charset="0"/>
                <a:ea typeface="Avenir Book" charset="0"/>
                <a:cs typeface="Avenir Book" charset="0"/>
              </a:rPr>
              <a:t>(Labov </a:t>
            </a:r>
            <a:r>
              <a:rPr lang="en-US" sz="1100" i="1">
                <a:latin typeface="Avenir Book" charset="0"/>
                <a:ea typeface="Avenir Book" charset="0"/>
                <a:cs typeface="Avenir Book" charset="0"/>
              </a:rPr>
              <a:t>et al. </a:t>
            </a:r>
            <a:r>
              <a:rPr lang="en-US" sz="1100">
                <a:latin typeface="Avenir Book" charset="0"/>
                <a:ea typeface="Avenir Book" charset="0"/>
                <a:cs typeface="Avenir Book" charset="0"/>
              </a:rPr>
              <a:t>2006)</a:t>
            </a:r>
          </a:p>
          <a:p>
            <a:r>
              <a:rPr lang="en-US" cap="small">
                <a:solidFill>
                  <a:srgbClr val="0072B2"/>
                </a:solidFill>
                <a:latin typeface="Avenir Book" charset="0"/>
                <a:ea typeface="Avenir Book" charset="0"/>
                <a:cs typeface="Avenir Book" charset="0"/>
              </a:rPr>
              <a:t>pool</a:t>
            </a:r>
            <a:r>
              <a:rPr lang="en-US" cap="small">
                <a:latin typeface="Avenir Book" charset="0"/>
                <a:ea typeface="Avenir Book" charset="0"/>
                <a:cs typeface="Avenir Book" charset="0"/>
              </a:rPr>
              <a:t>=</a:t>
            </a:r>
            <a:r>
              <a:rPr lang="en-US" cap="small">
                <a:solidFill>
                  <a:srgbClr val="F06C0A"/>
                </a:solidFill>
                <a:latin typeface="Avenir Book" charset="0"/>
                <a:ea typeface="Avenir Book" charset="0"/>
                <a:cs typeface="Avenir Book" charset="0"/>
              </a:rPr>
              <a:t>pull</a:t>
            </a:r>
          </a:p>
        </p:txBody>
      </p:sp>
      <p:sp>
        <p:nvSpPr>
          <p:cNvPr id="9" name="Content Placeholder 1"/>
          <p:cNvSpPr txBox="1">
            <a:spLocks/>
          </p:cNvSpPr>
          <p:nvPr/>
        </p:nvSpPr>
        <p:spPr>
          <a:xfrm>
            <a:off x="9699068" y="3300887"/>
            <a:ext cx="2412722" cy="2799331"/>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Waldorf, MD </a:t>
            </a:r>
            <a:r>
              <a:rPr lang="en-US" sz="1100"/>
              <a:t>(Bowie 2000)</a:t>
            </a:r>
          </a:p>
          <a:p>
            <a:r>
              <a:rPr lang="en-US" sz="1800" cap="small">
                <a:solidFill>
                  <a:srgbClr val="0072B2"/>
                </a:solidFill>
              </a:rPr>
              <a:t>pool</a:t>
            </a:r>
            <a:r>
              <a:rPr lang="en-US" sz="1800" cap="small"/>
              <a:t>-</a:t>
            </a:r>
            <a:r>
              <a:rPr lang="en-US" sz="1800" cap="small">
                <a:solidFill>
                  <a:srgbClr val="F06C0A"/>
                </a:solidFill>
              </a:rPr>
              <a:t>pull</a:t>
            </a:r>
            <a:r>
              <a:rPr lang="en-US" sz="1800" cap="small"/>
              <a:t>, </a:t>
            </a:r>
            <a:r>
              <a:rPr lang="en-US" sz="1800" cap="small">
                <a:solidFill>
                  <a:srgbClr val="F06C0A"/>
                </a:solidFill>
              </a:rPr>
              <a:t>pull</a:t>
            </a:r>
            <a:r>
              <a:rPr lang="en-US" sz="1800" cap="small"/>
              <a:t>-</a:t>
            </a:r>
            <a:r>
              <a:rPr lang="en-US" sz="1800" cap="small">
                <a:solidFill>
                  <a:srgbClr val="009E73"/>
                </a:solidFill>
              </a:rPr>
              <a:t>pole</a:t>
            </a:r>
          </a:p>
          <a:p>
            <a:r>
              <a:rPr lang="en-US" sz="1800"/>
              <a:t>distinct in production</a:t>
            </a:r>
          </a:p>
          <a:p>
            <a:r>
              <a:rPr lang="en-US" sz="1800"/>
              <a:t>merged in perception (esp. for younger speakers)</a:t>
            </a:r>
          </a:p>
        </p:txBody>
      </p:sp>
      <p:cxnSp>
        <p:nvCxnSpPr>
          <p:cNvPr id="11" name="Straight Connector 10"/>
          <p:cNvCxnSpPr/>
          <p:nvPr/>
        </p:nvCxnSpPr>
        <p:spPr>
          <a:xfrm flipH="1">
            <a:off x="7972746" y="1930269"/>
            <a:ext cx="2153049" cy="165541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8445358" y="3472665"/>
            <a:ext cx="1253710" cy="23630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Content Placeholder 1"/>
          <p:cNvSpPr txBox="1">
            <a:spLocks/>
          </p:cNvSpPr>
          <p:nvPr/>
        </p:nvSpPr>
        <p:spPr>
          <a:xfrm>
            <a:off x="211281" y="4870075"/>
            <a:ext cx="4804294" cy="1287036"/>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indent="-9525"/>
            <a:r>
              <a:rPr lang="en-US" sz="1800"/>
              <a:t>Kansas City, MO</a:t>
            </a:r>
            <a:r>
              <a:rPr lang="en-US" sz="1100"/>
              <a:t> (Strelluf 2016)</a:t>
            </a:r>
          </a:p>
          <a:p>
            <a:pPr marL="9525" indent="-9525"/>
            <a:r>
              <a:rPr lang="en-US" sz="1800" cap="small">
                <a:solidFill>
                  <a:srgbClr val="F06C0A"/>
                </a:solidFill>
              </a:rPr>
              <a:t>pull</a:t>
            </a:r>
            <a:r>
              <a:rPr lang="en-US" sz="1800" cap="small"/>
              <a:t>-</a:t>
            </a:r>
            <a:r>
              <a:rPr lang="en-US" sz="1800" cap="small">
                <a:solidFill>
                  <a:srgbClr val="009E73"/>
                </a:solidFill>
              </a:rPr>
              <a:t>pole</a:t>
            </a:r>
            <a:r>
              <a:rPr lang="en-US" sz="1800" cap="small"/>
              <a:t>, </a:t>
            </a:r>
            <a:r>
              <a:rPr lang="en-US" sz="1800" cap="small">
                <a:solidFill>
                  <a:srgbClr val="009E73"/>
                </a:solidFill>
              </a:rPr>
              <a:t>pole</a:t>
            </a:r>
            <a:r>
              <a:rPr lang="en-US" sz="1800" cap="small"/>
              <a:t>-</a:t>
            </a:r>
            <a:r>
              <a:rPr lang="en-US" sz="1800" cap="small">
                <a:solidFill>
                  <a:srgbClr val="E69F00"/>
                </a:solidFill>
              </a:rPr>
              <a:t>pulp</a:t>
            </a:r>
            <a:r>
              <a:rPr lang="en-US" sz="1800"/>
              <a:t> most common</a:t>
            </a:r>
          </a:p>
          <a:p>
            <a:pPr marL="9525" indent="-9525"/>
            <a:r>
              <a:rPr lang="en-US" sz="1800"/>
              <a:t>no change in production over time</a:t>
            </a:r>
          </a:p>
          <a:p>
            <a:pPr marL="9525" indent="-9525"/>
            <a:r>
              <a:rPr lang="en-US" sz="1800"/>
              <a:t>increased perceptual merging over time</a:t>
            </a:r>
          </a:p>
          <a:p>
            <a:pPr marL="9525" indent="-9525"/>
            <a:endParaRPr lang="en-US" sz="1800"/>
          </a:p>
          <a:p>
            <a:pPr marL="9525" indent="-9525"/>
            <a:endParaRPr lang="en-US" sz="1800"/>
          </a:p>
        </p:txBody>
      </p:sp>
      <p:sp>
        <p:nvSpPr>
          <p:cNvPr id="19" name="Content Placeholder 1"/>
          <p:cNvSpPr txBox="1">
            <a:spLocks/>
          </p:cNvSpPr>
          <p:nvPr/>
        </p:nvSpPr>
        <p:spPr>
          <a:xfrm>
            <a:off x="5835721" y="1256207"/>
            <a:ext cx="3195263" cy="993833"/>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Youngstown, OH </a:t>
            </a:r>
            <a:r>
              <a:rPr lang="en-US" sz="1100"/>
              <a:t>(Arnold 2015)</a:t>
            </a:r>
          </a:p>
          <a:p>
            <a:r>
              <a:rPr lang="en-US" sz="1800" cap="small">
                <a:solidFill>
                  <a:srgbClr val="0072B2"/>
                </a:solidFill>
              </a:rPr>
              <a:t>pool</a:t>
            </a:r>
            <a:r>
              <a:rPr lang="en-US" sz="1800" cap="small"/>
              <a:t>-</a:t>
            </a:r>
            <a:r>
              <a:rPr lang="en-US" sz="1800" cap="small">
                <a:solidFill>
                  <a:srgbClr val="F06C0A"/>
                </a:solidFill>
              </a:rPr>
              <a:t>pull</a:t>
            </a:r>
            <a:r>
              <a:rPr lang="en-US" sz="1800"/>
              <a:t> receding over time</a:t>
            </a:r>
          </a:p>
          <a:p>
            <a:r>
              <a:rPr lang="en-US" sz="1800" cap="small">
                <a:solidFill>
                  <a:srgbClr val="F06C0A"/>
                </a:solidFill>
              </a:rPr>
              <a:t>pull</a:t>
            </a:r>
            <a:r>
              <a:rPr lang="en-US" sz="1800" cap="small"/>
              <a:t>-</a:t>
            </a:r>
            <a:r>
              <a:rPr lang="en-US" sz="1800" cap="small">
                <a:solidFill>
                  <a:srgbClr val="009E73"/>
                </a:solidFill>
              </a:rPr>
              <a:t>pole</a:t>
            </a:r>
            <a:r>
              <a:rPr lang="en-US" sz="1800"/>
              <a:t> merging over time</a:t>
            </a:r>
          </a:p>
        </p:txBody>
      </p:sp>
      <p:sp>
        <p:nvSpPr>
          <p:cNvPr id="20" name="Content Placeholder 1"/>
          <p:cNvSpPr txBox="1">
            <a:spLocks/>
          </p:cNvSpPr>
          <p:nvPr/>
        </p:nvSpPr>
        <p:spPr>
          <a:xfrm>
            <a:off x="207081" y="2799164"/>
            <a:ext cx="2550585" cy="1989980"/>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Utah County, UT</a:t>
            </a:r>
            <a:endParaRPr lang="en-US" sz="1100"/>
          </a:p>
          <a:p>
            <a:pPr marL="9525"/>
            <a:r>
              <a:rPr lang="en-US" sz="1100"/>
              <a:t>(Baker &amp; Bowie 2010)</a:t>
            </a:r>
          </a:p>
          <a:p>
            <a:pPr marL="9525"/>
            <a:r>
              <a:rPr lang="en-US" sz="1800" cap="small">
                <a:solidFill>
                  <a:srgbClr val="0072B2"/>
                </a:solidFill>
              </a:rPr>
              <a:t>pool</a:t>
            </a:r>
            <a:r>
              <a:rPr lang="en-US" sz="1800" cap="small"/>
              <a:t>-</a:t>
            </a:r>
            <a:r>
              <a:rPr lang="en-US" sz="1800" cap="small">
                <a:solidFill>
                  <a:srgbClr val="F06C0A"/>
                </a:solidFill>
              </a:rPr>
              <a:t>pull</a:t>
            </a:r>
            <a:r>
              <a:rPr lang="en-US" sz="1800" cap="small"/>
              <a:t>-</a:t>
            </a:r>
            <a:r>
              <a:rPr lang="en-US" sz="1800" cap="small">
                <a:solidFill>
                  <a:srgbClr val="009E73"/>
                </a:solidFill>
              </a:rPr>
              <a:t>pole</a:t>
            </a:r>
            <a:r>
              <a:rPr lang="en-US" sz="1800"/>
              <a:t> </a:t>
            </a:r>
          </a:p>
          <a:p>
            <a:pPr marL="9525"/>
            <a:r>
              <a:rPr lang="en-US" sz="1800"/>
              <a:t>and </a:t>
            </a:r>
            <a:r>
              <a:rPr lang="en-US" sz="1800" cap="small">
                <a:solidFill>
                  <a:srgbClr val="F06C0A"/>
                </a:solidFill>
              </a:rPr>
              <a:t>pull</a:t>
            </a:r>
            <a:r>
              <a:rPr lang="en-US" sz="1800" cap="small"/>
              <a:t>-</a:t>
            </a:r>
            <a:r>
              <a:rPr lang="en-US" sz="1800" cap="small">
                <a:solidFill>
                  <a:srgbClr val="E69F00"/>
                </a:solidFill>
              </a:rPr>
              <a:t>pulp</a:t>
            </a:r>
            <a:r>
              <a:rPr lang="en-US" sz="1800"/>
              <a:t> </a:t>
            </a:r>
          </a:p>
          <a:p>
            <a:pPr marL="9525"/>
            <a:r>
              <a:rPr lang="en-US" sz="1800"/>
              <a:t>more merged among Mormons</a:t>
            </a:r>
          </a:p>
          <a:p>
            <a:pPr marL="9525"/>
            <a:endParaRPr lang="en-US" sz="1800"/>
          </a:p>
          <a:p>
            <a:pPr marL="9525"/>
            <a:endParaRPr lang="en-US" sz="1800"/>
          </a:p>
        </p:txBody>
      </p:sp>
      <p:cxnSp>
        <p:nvCxnSpPr>
          <p:cNvPr id="21" name="Straight Connector 20"/>
          <p:cNvCxnSpPr/>
          <p:nvPr/>
        </p:nvCxnSpPr>
        <p:spPr>
          <a:xfrm>
            <a:off x="2066246" y="3008921"/>
            <a:ext cx="1930401" cy="5316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2910198" y="3962984"/>
            <a:ext cx="3305668" cy="109957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H="1" flipV="1">
            <a:off x="5465798" y="5264075"/>
            <a:ext cx="630202" cy="53830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7285424" y="2314106"/>
            <a:ext cx="543484" cy="115855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2" name="Content Placeholder 1"/>
          <p:cNvSpPr txBox="1">
            <a:spLocks/>
          </p:cNvSpPr>
          <p:nvPr/>
        </p:nvSpPr>
        <p:spPr>
          <a:xfrm>
            <a:off x="207081" y="1256207"/>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Cowlitz County, WA</a:t>
            </a:r>
            <a:endParaRPr lang="en-US" sz="1100"/>
          </a:p>
          <a:p>
            <a:pPr marL="9525"/>
            <a:r>
              <a:rPr lang="en-US" sz="1800" cap="small">
                <a:solidFill>
                  <a:srgbClr val="F06C0A"/>
                </a:solidFill>
              </a:rPr>
              <a:t>pull</a:t>
            </a:r>
            <a:r>
              <a:rPr lang="en-US" sz="1800" cap="small"/>
              <a:t>-</a:t>
            </a:r>
            <a:r>
              <a:rPr lang="en-US" sz="1800" cap="small">
                <a:solidFill>
                  <a:srgbClr val="009E73"/>
                </a:solidFill>
              </a:rPr>
              <a:t>pole</a:t>
            </a:r>
            <a:r>
              <a:rPr lang="en-US" sz="1800"/>
              <a:t> most common</a:t>
            </a:r>
          </a:p>
          <a:p>
            <a:pPr marL="9525"/>
            <a:r>
              <a:rPr lang="en-US" sz="1800"/>
              <a:t>more overlap over time</a:t>
            </a:r>
          </a:p>
        </p:txBody>
      </p:sp>
      <p:cxnSp>
        <p:nvCxnSpPr>
          <p:cNvPr id="43" name="Straight Connector 42"/>
          <p:cNvCxnSpPr/>
          <p:nvPr/>
        </p:nvCxnSpPr>
        <p:spPr>
          <a:xfrm>
            <a:off x="2601556" y="1891321"/>
            <a:ext cx="408772" cy="46146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7" grpId="0"/>
      <p:bldP spid="19" grpId="0"/>
      <p:bldP spid="20"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6908"/>
            <a:ext cx="3373676" cy="4779256"/>
          </a:xfrm>
        </p:spPr>
        <p:txBody>
          <a:bodyPr>
            <a:normAutofit/>
          </a:bodyPr>
          <a:lstStyle/>
          <a:p>
            <a:r>
              <a:rPr lang="en-US" cap="small">
                <a:solidFill>
                  <a:srgbClr val="F06C0A"/>
                </a:solidFill>
              </a:rPr>
              <a:t>merry</a:t>
            </a:r>
            <a:r>
              <a:rPr lang="en-US" cap="small">
                <a:solidFill>
                  <a:srgbClr val="0072B2"/>
                </a:solidFill>
              </a:rPr>
              <a:t> </a:t>
            </a:r>
            <a:r>
              <a:rPr lang="en-US" cap="small"/>
              <a:t>= </a:t>
            </a:r>
            <a:r>
              <a:rPr lang="en-US" cap="small">
                <a:solidFill>
                  <a:srgbClr val="009E73"/>
                </a:solidFill>
              </a:rPr>
              <a:t>marry</a:t>
            </a:r>
            <a:r>
              <a:rPr lang="en-US"/>
              <a:t> in the word list</a:t>
            </a:r>
          </a:p>
          <a:p>
            <a:endParaRPr lang="en-US"/>
          </a:p>
          <a:p>
            <a:r>
              <a:rPr lang="en-US" cap="small">
                <a:solidFill>
                  <a:srgbClr val="0072B2"/>
                </a:solidFill>
              </a:rPr>
              <a:t>mary</a:t>
            </a:r>
            <a:r>
              <a:rPr lang="en-US"/>
              <a:t> higher than </a:t>
            </a:r>
            <a:r>
              <a:rPr lang="en-US" cap="small">
                <a:solidFill>
                  <a:srgbClr val="F06C0A"/>
                </a:solidFill>
              </a:rPr>
              <a:t>merry</a:t>
            </a:r>
            <a:r>
              <a:rPr lang="en-US" cap="small">
                <a:solidFill>
                  <a:srgbClr val="0072B2"/>
                </a:solidFill>
              </a:rPr>
              <a:t> </a:t>
            </a:r>
            <a:r>
              <a:rPr lang="en-US"/>
              <a:t>and </a:t>
            </a:r>
            <a:r>
              <a:rPr lang="en-US" cap="small">
                <a:solidFill>
                  <a:srgbClr val="009E73"/>
                </a:solidFill>
              </a:rPr>
              <a:t>marry</a:t>
            </a:r>
            <a:r>
              <a:rPr lang="en-US"/>
              <a:t> in the word list</a:t>
            </a:r>
          </a:p>
          <a:p>
            <a:endParaRPr lang="en-US"/>
          </a:p>
          <a:p>
            <a:r>
              <a:rPr lang="en-US"/>
              <a:t>three-way split in the minimal pairs</a:t>
            </a:r>
          </a:p>
        </p:txBody>
      </p:sp>
      <p:sp>
        <p:nvSpPr>
          <p:cNvPr id="3" name="Title 2"/>
          <p:cNvSpPr>
            <a:spLocks noGrp="1"/>
          </p:cNvSpPr>
          <p:nvPr>
            <p:ph type="title"/>
          </p:nvPr>
        </p:nvSpPr>
        <p:spPr/>
        <p:txBody>
          <a:bodyPr/>
          <a:lstStyle/>
          <a:p>
            <a:r>
              <a:rPr lang="en-US"/>
              <a:t>Pre-Rhotics: Production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15</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3276" y="1622480"/>
            <a:ext cx="7599123" cy="3799561"/>
          </a:xfrm>
          <a:prstGeom prst="rect">
            <a:avLst/>
          </a:prstGeom>
        </p:spPr>
      </p:pic>
    </p:spTree>
    <p:extLst>
      <p:ext uri="{BB962C8B-B14F-4D97-AF65-F5344CB8AC3E}">
        <p14:creationId xmlns:p14="http://schemas.microsoft.com/office/powerpoint/2010/main" val="21456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Pre-Rhotics: Speaker Intuition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16</a:t>
            </a:fld>
            <a:endParaRPr lang="en-US" dirty="0"/>
          </a:p>
        </p:txBody>
      </p:sp>
      <p:sp>
        <p:nvSpPr>
          <p:cNvPr id="5" name="Footer Placeholder 4"/>
          <p:cNvSpPr>
            <a:spLocks noGrp="1"/>
          </p:cNvSpPr>
          <p:nvPr>
            <p:ph type="ftr" sz="quarter" idx="3"/>
          </p:nvPr>
        </p:nvSpPr>
        <p:spPr/>
        <p:txBody>
          <a:bodyPr/>
          <a:lstStyle/>
          <a:p>
            <a:r>
              <a:rPr lang="en-US"/>
              <a:t>Results</a:t>
            </a:r>
          </a:p>
        </p:txBody>
      </p:sp>
      <p:sp>
        <p:nvSpPr>
          <p:cNvPr id="13" name="Content Placeholder 1"/>
          <p:cNvSpPr>
            <a:spLocks noGrp="1"/>
          </p:cNvSpPr>
          <p:nvPr>
            <p:ph idx="1"/>
          </p:nvPr>
        </p:nvSpPr>
        <p:spPr>
          <a:xfrm>
            <a:off x="609600" y="1323858"/>
            <a:ext cx="6400800" cy="4736094"/>
          </a:xfrm>
        </p:spPr>
        <p:txBody>
          <a:bodyPr>
            <a:normAutofit/>
          </a:bodyPr>
          <a:lstStyle/>
          <a:p>
            <a:r>
              <a:rPr lang="en-US"/>
              <a:t>quick, confident, no hesistation</a:t>
            </a:r>
          </a:p>
          <a:p>
            <a:endParaRPr lang="en-US" cap="small">
              <a:solidFill>
                <a:srgbClr val="0072B2"/>
              </a:solidFill>
            </a:endParaRPr>
          </a:p>
          <a:p>
            <a:r>
              <a:rPr lang="en-US" cap="small">
                <a:solidFill>
                  <a:srgbClr val="0072B2"/>
                </a:solidFill>
              </a:rPr>
              <a:t>mary</a:t>
            </a:r>
            <a:r>
              <a:rPr lang="en-US" cap="small"/>
              <a:t>-</a:t>
            </a:r>
            <a:r>
              <a:rPr lang="en-US" cap="small">
                <a:solidFill>
                  <a:srgbClr val="F06C0A"/>
                </a:solidFill>
              </a:rPr>
              <a:t>merry</a:t>
            </a:r>
            <a:r>
              <a:rPr lang="en-US" cap="small"/>
              <a:t> (98%</a:t>
            </a:r>
            <a:r>
              <a:rPr lang="en-US"/>
              <a:t> reported merged</a:t>
            </a:r>
            <a:r>
              <a:rPr lang="en-US" cap="small"/>
              <a:t>)</a:t>
            </a:r>
          </a:p>
          <a:p>
            <a:r>
              <a:rPr lang="en-US" sz="1400" cap="small"/>
              <a:t>(</a:t>
            </a:r>
            <a:r>
              <a:rPr lang="en-US" sz="1400" i="1"/>
              <a:t>vary-very</a:t>
            </a:r>
            <a:r>
              <a:rPr lang="en-US" sz="1400"/>
              <a:t>, </a:t>
            </a:r>
            <a:r>
              <a:rPr lang="en-US" sz="1400" i="1"/>
              <a:t>fairy-ferry</a:t>
            </a:r>
            <a:r>
              <a:rPr lang="en-US" sz="1400"/>
              <a:t>, </a:t>
            </a:r>
            <a:r>
              <a:rPr lang="en-US" sz="1400" i="1"/>
              <a:t>Mary-merry)</a:t>
            </a:r>
          </a:p>
          <a:p>
            <a:endParaRPr lang="en-US" sz="1600" i="1" cap="small"/>
          </a:p>
          <a:p>
            <a:r>
              <a:rPr lang="en-US" cap="small">
                <a:solidFill>
                  <a:srgbClr val="0072B2"/>
                </a:solidFill>
              </a:rPr>
              <a:t>mary</a:t>
            </a:r>
            <a:r>
              <a:rPr lang="en-US" cap="small"/>
              <a:t>-</a:t>
            </a:r>
            <a:r>
              <a:rPr lang="en-US" cap="small">
                <a:solidFill>
                  <a:srgbClr val="009E73"/>
                </a:solidFill>
              </a:rPr>
              <a:t>marry</a:t>
            </a:r>
            <a:r>
              <a:rPr lang="en-US"/>
              <a:t> (99% reported merged)</a:t>
            </a:r>
          </a:p>
          <a:p>
            <a:r>
              <a:rPr lang="en-US" sz="1400" i="1"/>
              <a:t>(hairy-Harry</a:t>
            </a:r>
            <a:r>
              <a:rPr lang="en-US" sz="1400"/>
              <a:t>, </a:t>
            </a:r>
            <a:r>
              <a:rPr lang="en-US" sz="1400" i="1"/>
              <a:t>Mary-merry</a:t>
            </a:r>
            <a:r>
              <a:rPr lang="en-US" sz="1400"/>
              <a:t>)</a:t>
            </a:r>
          </a:p>
          <a:p>
            <a:endParaRPr lang="en-US" sz="1400" cap="small"/>
          </a:p>
          <a:p>
            <a:r>
              <a:rPr lang="en-US" cap="small">
                <a:solidFill>
                  <a:srgbClr val="F06C0A"/>
                </a:solidFill>
              </a:rPr>
              <a:t>merry</a:t>
            </a:r>
            <a:r>
              <a:rPr lang="en-US" cap="small"/>
              <a:t>-</a:t>
            </a:r>
            <a:r>
              <a:rPr lang="en-US" cap="small">
                <a:solidFill>
                  <a:srgbClr val="009E73"/>
                </a:solidFill>
              </a:rPr>
              <a:t>marry</a:t>
            </a:r>
            <a:r>
              <a:rPr lang="en-US"/>
              <a:t> (97% reported merged)</a:t>
            </a:r>
          </a:p>
          <a:p>
            <a:r>
              <a:rPr lang="en-US" sz="1400" i="1"/>
              <a:t>(perish-parish</a:t>
            </a:r>
            <a:r>
              <a:rPr lang="en-US" sz="1400"/>
              <a:t>, </a:t>
            </a:r>
            <a:r>
              <a:rPr lang="en-US" sz="1400" i="1"/>
              <a:t>merry-marry</a:t>
            </a:r>
            <a:r>
              <a:rPr lang="en-US" sz="1400"/>
              <a:t>)</a:t>
            </a:r>
            <a:endParaRPr lang="en-US" cap="small"/>
          </a:p>
          <a:p>
            <a:endParaRPr lang="en-US"/>
          </a:p>
          <a:p>
            <a:r>
              <a:rPr lang="en-US"/>
              <a:t>No correlation between production and speaker intuition.  </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405905"/>
            <a:ext cx="4572000" cy="4572000"/>
          </a:xfrm>
          <a:prstGeom prst="rect">
            <a:avLst/>
          </a:prstGeom>
        </p:spPr>
      </p:pic>
    </p:spTree>
    <p:extLst>
      <p:ext uri="{BB962C8B-B14F-4D97-AF65-F5344CB8AC3E}">
        <p14:creationId xmlns:p14="http://schemas.microsoft.com/office/powerpoint/2010/main" val="173539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Pre-Rhotics in other Regions</a:t>
            </a:r>
          </a:p>
        </p:txBody>
      </p:sp>
      <p:sp>
        <p:nvSpPr>
          <p:cNvPr id="4" name="Slide Number Placeholder 3"/>
          <p:cNvSpPr>
            <a:spLocks noGrp="1"/>
          </p:cNvSpPr>
          <p:nvPr>
            <p:ph type="sldNum" sz="quarter" idx="4"/>
          </p:nvPr>
        </p:nvSpPr>
        <p:spPr/>
        <p:txBody>
          <a:bodyPr/>
          <a:lstStyle/>
          <a:p>
            <a:fld id="{2F4E2E3C-FF33-FC45-91A9-BDC48E1E835D}" type="slidenum">
              <a:rPr lang="en-US" smtClean="0"/>
              <a:pPr/>
              <a:t>17</a:t>
            </a:fld>
            <a:endParaRPr lang="en-US" dirty="0"/>
          </a:p>
        </p:txBody>
      </p:sp>
      <p:sp>
        <p:nvSpPr>
          <p:cNvPr id="5" name="Footer Placeholder 4"/>
          <p:cNvSpPr>
            <a:spLocks noGrp="1"/>
          </p:cNvSpPr>
          <p:nvPr>
            <p:ph type="ftr" sz="quarter" idx="3"/>
          </p:nvPr>
        </p:nvSpPr>
        <p:spPr/>
        <p:txBody>
          <a:bodyPr/>
          <a:lstStyle/>
          <a:p>
            <a:r>
              <a:rPr lang="en-US"/>
              <a:t>Results</a:t>
            </a:r>
          </a:p>
        </p:txBody>
      </p:sp>
      <p:pic>
        <p:nvPicPr>
          <p:cNvPr id="6" name="Picture 5"/>
          <p:cNvPicPr>
            <a:picLocks noChangeAspect="1"/>
          </p:cNvPicPr>
          <p:nvPr/>
        </p:nvPicPr>
        <p:blipFill>
          <a:blip r:embed="rId2"/>
          <a:stretch>
            <a:fillRect/>
          </a:stretch>
        </p:blipFill>
        <p:spPr>
          <a:xfrm>
            <a:off x="2492933" y="1912346"/>
            <a:ext cx="6864849" cy="4244765"/>
          </a:xfrm>
          <a:prstGeom prst="rect">
            <a:avLst/>
          </a:prstGeom>
        </p:spPr>
      </p:pic>
      <p:sp>
        <p:nvSpPr>
          <p:cNvPr id="42" name="Content Placeholder 1"/>
          <p:cNvSpPr txBox="1">
            <a:spLocks/>
          </p:cNvSpPr>
          <p:nvPr/>
        </p:nvSpPr>
        <p:spPr>
          <a:xfrm>
            <a:off x="192746" y="1796582"/>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Cowlitz County, WA</a:t>
            </a:r>
            <a:endParaRPr lang="en-US" sz="1100"/>
          </a:p>
          <a:p>
            <a:pPr marL="9525"/>
            <a:r>
              <a:rPr lang="en-US" sz="1800" cap="small">
                <a:solidFill>
                  <a:srgbClr val="0072B2"/>
                </a:solidFill>
              </a:rPr>
              <a:t>mary</a:t>
            </a:r>
            <a:r>
              <a:rPr lang="en-US" sz="1800"/>
              <a:t> higher / all distinct</a:t>
            </a:r>
          </a:p>
          <a:p>
            <a:pPr marL="9525"/>
            <a:r>
              <a:rPr lang="en-US" sz="1800"/>
              <a:t>merged in perception</a:t>
            </a:r>
          </a:p>
          <a:p>
            <a:pPr marL="9525"/>
            <a:r>
              <a:rPr lang="en-US" sz="1800"/>
              <a:t>no change over time</a:t>
            </a:r>
          </a:p>
          <a:p>
            <a:pPr marL="9525"/>
            <a:endParaRPr lang="en-US" sz="1800"/>
          </a:p>
        </p:txBody>
      </p:sp>
      <p:cxnSp>
        <p:nvCxnSpPr>
          <p:cNvPr id="43" name="Straight Connector 42"/>
          <p:cNvCxnSpPr/>
          <p:nvPr/>
        </p:nvCxnSpPr>
        <p:spPr>
          <a:xfrm>
            <a:off x="2361832" y="2027010"/>
            <a:ext cx="648496" cy="3257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Content Placeholder 1"/>
          <p:cNvSpPr txBox="1">
            <a:spLocks/>
          </p:cNvSpPr>
          <p:nvPr/>
        </p:nvSpPr>
        <p:spPr>
          <a:xfrm>
            <a:off x="9488883" y="1253646"/>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New Hampshire</a:t>
            </a:r>
            <a:r>
              <a:rPr lang="en-US" sz="1100"/>
              <a:t> (Nagy 2001)</a:t>
            </a:r>
          </a:p>
          <a:p>
            <a:pPr marL="9525"/>
            <a:r>
              <a:rPr lang="en-US" sz="1800"/>
              <a:t>generally merged, with stable variation</a:t>
            </a:r>
          </a:p>
        </p:txBody>
      </p:sp>
      <p:sp>
        <p:nvSpPr>
          <p:cNvPr id="24" name="Content Placeholder 1"/>
          <p:cNvSpPr txBox="1">
            <a:spLocks/>
          </p:cNvSpPr>
          <p:nvPr/>
        </p:nvSpPr>
        <p:spPr>
          <a:xfrm>
            <a:off x="9488883" y="2615880"/>
            <a:ext cx="2703117" cy="815689"/>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Massachusetts </a:t>
            </a:r>
            <a:r>
              <a:rPr lang="en-US" sz="1100"/>
              <a:t>(Nagy 2001)</a:t>
            </a:r>
          </a:p>
          <a:p>
            <a:pPr marL="9525"/>
            <a:r>
              <a:rPr lang="en-US" sz="1800"/>
              <a:t>generally distinct</a:t>
            </a:r>
          </a:p>
        </p:txBody>
      </p:sp>
      <p:sp>
        <p:nvSpPr>
          <p:cNvPr id="25" name="Content Placeholder 1"/>
          <p:cNvSpPr txBox="1">
            <a:spLocks/>
          </p:cNvSpPr>
          <p:nvPr/>
        </p:nvSpPr>
        <p:spPr>
          <a:xfrm>
            <a:off x="9488882" y="3670425"/>
            <a:ext cx="2703117" cy="1238925"/>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New Jersey </a:t>
            </a:r>
            <a:r>
              <a:rPr lang="en-US" sz="1100"/>
              <a:t>(Coye 2009)</a:t>
            </a:r>
          </a:p>
          <a:p>
            <a:pPr marL="9525"/>
            <a:r>
              <a:rPr lang="en-US" sz="1800"/>
              <a:t>3 patterns: all merged, all distinct, and </a:t>
            </a:r>
            <a:r>
              <a:rPr lang="en-US" sz="1800" cap="small">
                <a:solidFill>
                  <a:srgbClr val="0072B2"/>
                </a:solidFill>
              </a:rPr>
              <a:t>mary</a:t>
            </a:r>
            <a:r>
              <a:rPr lang="en-US" sz="1800"/>
              <a:t>=</a:t>
            </a:r>
            <a:r>
              <a:rPr lang="en-US" sz="1800" cap="small">
                <a:solidFill>
                  <a:srgbClr val="F06C0A"/>
                </a:solidFill>
              </a:rPr>
              <a:t>merry </a:t>
            </a:r>
            <a:r>
              <a:rPr lang="en-US" sz="1800" i="1"/>
              <a:t>or</a:t>
            </a:r>
            <a:r>
              <a:rPr lang="en-US" sz="1800"/>
              <a:t> </a:t>
            </a:r>
            <a:r>
              <a:rPr lang="en-US" sz="1800" cap="small">
                <a:solidFill>
                  <a:srgbClr val="009E73"/>
                </a:solidFill>
              </a:rPr>
              <a:t>marry</a:t>
            </a:r>
            <a:r>
              <a:rPr lang="en-US" sz="1800">
                <a:solidFill>
                  <a:srgbClr val="009E73"/>
                </a:solidFill>
              </a:rPr>
              <a:t> </a:t>
            </a:r>
            <a:endParaRPr lang="en-US" sz="1800"/>
          </a:p>
        </p:txBody>
      </p:sp>
      <p:sp>
        <p:nvSpPr>
          <p:cNvPr id="26" name="Content Placeholder 1"/>
          <p:cNvSpPr txBox="1">
            <a:spLocks/>
          </p:cNvSpPr>
          <p:nvPr/>
        </p:nvSpPr>
        <p:spPr>
          <a:xfrm>
            <a:off x="8554883" y="4978208"/>
            <a:ext cx="3202110" cy="961177"/>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East and South (scattered) </a:t>
            </a:r>
            <a:r>
              <a:rPr lang="en-US" sz="1100"/>
              <a:t>(Labov et al. 2006)</a:t>
            </a:r>
          </a:p>
          <a:p>
            <a:pPr marL="9525"/>
            <a:r>
              <a:rPr lang="en-US" sz="1800" cap="small">
                <a:solidFill>
                  <a:srgbClr val="0072B2"/>
                </a:solidFill>
              </a:rPr>
              <a:t>mary</a:t>
            </a:r>
            <a:r>
              <a:rPr lang="en-US" sz="1800" cap="small"/>
              <a:t>=</a:t>
            </a:r>
            <a:r>
              <a:rPr lang="en-US" sz="1800" cap="small">
                <a:solidFill>
                  <a:srgbClr val="F06C0A"/>
                </a:solidFill>
              </a:rPr>
              <a:t>merry</a:t>
            </a:r>
            <a:r>
              <a:rPr lang="en-US" sz="1800" cap="small"/>
              <a:t>, </a:t>
            </a:r>
            <a:r>
              <a:rPr lang="en-US" sz="1800" cap="small">
                <a:solidFill>
                  <a:srgbClr val="009E73"/>
                </a:solidFill>
              </a:rPr>
              <a:t>marry</a:t>
            </a:r>
            <a:r>
              <a:rPr lang="en-US" sz="1800">
                <a:solidFill>
                  <a:srgbClr val="009E73"/>
                </a:solidFill>
              </a:rPr>
              <a:t> </a:t>
            </a:r>
            <a:r>
              <a:rPr lang="en-US" sz="1800"/>
              <a:t>different</a:t>
            </a:r>
          </a:p>
        </p:txBody>
      </p:sp>
      <p:cxnSp>
        <p:nvCxnSpPr>
          <p:cNvPr id="27" name="Straight Connector 26"/>
          <p:cNvCxnSpPr/>
          <p:nvPr/>
        </p:nvCxnSpPr>
        <p:spPr>
          <a:xfrm flipH="1">
            <a:off x="8876872" y="1490486"/>
            <a:ext cx="612010" cy="13124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8989888" y="2820875"/>
            <a:ext cx="498994" cy="25952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flipV="1">
            <a:off x="8671389" y="3431569"/>
            <a:ext cx="817493" cy="4169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Freeform 17"/>
          <p:cNvSpPr/>
          <p:nvPr/>
        </p:nvSpPr>
        <p:spPr>
          <a:xfrm>
            <a:off x="5832631" y="2693311"/>
            <a:ext cx="1980023" cy="2994053"/>
          </a:xfrm>
          <a:custGeom>
            <a:avLst/>
            <a:gdLst>
              <a:gd name="connsiteX0" fmla="*/ 1980023 w 1980023"/>
              <a:gd name="connsiteY0" fmla="*/ 0 h 2994053"/>
              <a:gd name="connsiteX1" fmla="*/ 1818183 w 1980023"/>
              <a:gd name="connsiteY1" fmla="*/ 914400 h 2994053"/>
              <a:gd name="connsiteX2" fmla="*/ 1437857 w 1980023"/>
              <a:gd name="connsiteY2" fmla="*/ 1416106 h 2994053"/>
              <a:gd name="connsiteX3" fmla="*/ 847138 w 1980023"/>
              <a:gd name="connsiteY3" fmla="*/ 1780248 h 2994053"/>
              <a:gd name="connsiteX4" fmla="*/ 304972 w 1980023"/>
              <a:gd name="connsiteY4" fmla="*/ 1893537 h 2994053"/>
              <a:gd name="connsiteX5" fmla="*/ 37935 w 1980023"/>
              <a:gd name="connsiteY5" fmla="*/ 2152482 h 2994053"/>
              <a:gd name="connsiteX6" fmla="*/ 13659 w 1980023"/>
              <a:gd name="connsiteY6" fmla="*/ 2524715 h 2994053"/>
              <a:gd name="connsiteX7" fmla="*/ 151223 w 1980023"/>
              <a:gd name="connsiteY7" fmla="*/ 2872673 h 2994053"/>
              <a:gd name="connsiteX8" fmla="*/ 215960 w 1980023"/>
              <a:gd name="connsiteY8" fmla="*/ 2994053 h 299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0023" h="2994053">
                <a:moveTo>
                  <a:pt x="1980023" y="0"/>
                </a:moveTo>
                <a:cubicBezTo>
                  <a:pt x="1944283" y="339191"/>
                  <a:pt x="1908544" y="678382"/>
                  <a:pt x="1818183" y="914400"/>
                </a:cubicBezTo>
                <a:cubicBezTo>
                  <a:pt x="1727822" y="1150418"/>
                  <a:pt x="1599698" y="1271798"/>
                  <a:pt x="1437857" y="1416106"/>
                </a:cubicBezTo>
                <a:cubicBezTo>
                  <a:pt x="1276016" y="1560414"/>
                  <a:pt x="1035952" y="1700676"/>
                  <a:pt x="847138" y="1780248"/>
                </a:cubicBezTo>
                <a:cubicBezTo>
                  <a:pt x="658324" y="1859820"/>
                  <a:pt x="439839" y="1831498"/>
                  <a:pt x="304972" y="1893537"/>
                </a:cubicBezTo>
                <a:cubicBezTo>
                  <a:pt x="170105" y="1955576"/>
                  <a:pt x="86487" y="2047286"/>
                  <a:pt x="37935" y="2152482"/>
                </a:cubicBezTo>
                <a:cubicBezTo>
                  <a:pt x="-10617" y="2257678"/>
                  <a:pt x="-5222" y="2404683"/>
                  <a:pt x="13659" y="2524715"/>
                </a:cubicBezTo>
                <a:cubicBezTo>
                  <a:pt x="32540" y="2644747"/>
                  <a:pt x="117506" y="2794450"/>
                  <a:pt x="151223" y="2872673"/>
                </a:cubicBezTo>
                <a:cubicBezTo>
                  <a:pt x="184940" y="2950896"/>
                  <a:pt x="144480" y="2949547"/>
                  <a:pt x="215960" y="2994053"/>
                </a:cubicBezTo>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Content Placeholder 1"/>
          <p:cNvSpPr txBox="1">
            <a:spLocks/>
          </p:cNvSpPr>
          <p:nvPr/>
        </p:nvSpPr>
        <p:spPr>
          <a:xfrm>
            <a:off x="6890463" y="1567943"/>
            <a:ext cx="2703117" cy="1371222"/>
          </a:xfrm>
          <a:prstGeom prst="rect">
            <a:avLst/>
          </a:prstGeom>
        </p:spPr>
        <p:txBody>
          <a:bodyPr numCol="1"/>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525"/>
            <a:r>
              <a:rPr lang="en-US" sz="1800"/>
              <a:t>Vermont </a:t>
            </a:r>
            <a:r>
              <a:rPr lang="en-US" sz="1100"/>
              <a:t>(Stanford </a:t>
            </a:r>
            <a:r>
              <a:rPr lang="en-US" sz="1100" i="1"/>
              <a:t>et al. </a:t>
            </a:r>
            <a:r>
              <a:rPr lang="en-US" sz="1100"/>
              <a:t>2012)</a:t>
            </a:r>
          </a:p>
          <a:p>
            <a:pPr marL="9525"/>
            <a:r>
              <a:rPr lang="en-US" sz="1800"/>
              <a:t>all merged</a:t>
            </a:r>
          </a:p>
        </p:txBody>
      </p:sp>
      <p:cxnSp>
        <p:nvCxnSpPr>
          <p:cNvPr id="55" name="Straight Connector 54"/>
          <p:cNvCxnSpPr/>
          <p:nvPr/>
        </p:nvCxnSpPr>
        <p:spPr>
          <a:xfrm>
            <a:off x="8242021" y="1909995"/>
            <a:ext cx="476217" cy="85619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20727" y="4482472"/>
            <a:ext cx="2375137" cy="1384995"/>
          </a:xfrm>
          <a:prstGeom prst="rect">
            <a:avLst/>
          </a:prstGeom>
          <a:noFill/>
        </p:spPr>
        <p:txBody>
          <a:bodyPr wrap="none" rtlCol="0">
            <a:spAutoFit/>
          </a:bodyPr>
          <a:lstStyle/>
          <a:p>
            <a:r>
              <a:rPr lang="en-US" sz="2800" cap="small"/>
              <a:t>	    </a:t>
            </a:r>
            <a:r>
              <a:rPr lang="en-US" sz="2800" cap="small">
                <a:solidFill>
                  <a:srgbClr val="0072B2"/>
                </a:solidFill>
              </a:rPr>
              <a:t>mary</a:t>
            </a:r>
          </a:p>
          <a:p>
            <a:endParaRPr lang="en-US" sz="2800" cap="small"/>
          </a:p>
          <a:p>
            <a:r>
              <a:rPr lang="en-US" sz="2800" cap="small"/>
              <a:t> </a:t>
            </a:r>
            <a:r>
              <a:rPr lang="en-US" sz="2800" cap="small">
                <a:solidFill>
                  <a:srgbClr val="D55E00"/>
                </a:solidFill>
              </a:rPr>
              <a:t>merry</a:t>
            </a:r>
            <a:r>
              <a:rPr lang="en-US" sz="2800" cap="small"/>
              <a:t>	     </a:t>
            </a:r>
            <a:r>
              <a:rPr lang="en-US" sz="2800" cap="small">
                <a:solidFill>
                  <a:srgbClr val="E69F00"/>
                </a:solidFill>
              </a:rPr>
              <a:t>marry</a:t>
            </a:r>
          </a:p>
        </p:txBody>
      </p:sp>
      <p:sp>
        <p:nvSpPr>
          <p:cNvPr id="8" name="Oval 7"/>
          <p:cNvSpPr/>
          <p:nvPr/>
        </p:nvSpPr>
        <p:spPr>
          <a:xfrm>
            <a:off x="383693" y="4448710"/>
            <a:ext cx="2702104" cy="1677579"/>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536093" y="4446433"/>
            <a:ext cx="2375137" cy="1485227"/>
            <a:chOff x="536093" y="4446433"/>
            <a:chExt cx="2375137" cy="1485227"/>
          </a:xfrm>
        </p:grpSpPr>
        <p:sp>
          <p:nvSpPr>
            <p:cNvPr id="23" name="Oval 22"/>
            <p:cNvSpPr/>
            <p:nvPr/>
          </p:nvSpPr>
          <p:spPr>
            <a:xfrm>
              <a:off x="1127439" y="4446433"/>
              <a:ext cx="1214611" cy="64808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36093" y="5263746"/>
              <a:ext cx="1098105" cy="64808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1747547" y="5283579"/>
              <a:ext cx="1163683" cy="648081"/>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Oval 31"/>
          <p:cNvSpPr/>
          <p:nvPr/>
        </p:nvSpPr>
        <p:spPr>
          <a:xfrm rot="19801626">
            <a:off x="387914" y="4622981"/>
            <a:ext cx="2050058" cy="1103976"/>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rot="2065606">
            <a:off x="1007705" y="4622981"/>
            <a:ext cx="2050058" cy="1103976"/>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45948" y="5022313"/>
            <a:ext cx="2349915" cy="1103976"/>
          </a:xfrm>
          <a:prstGeom prst="ellipse">
            <a:avLst/>
          </a:pr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25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2"/>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3"/>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2" grpId="0"/>
      <p:bldP spid="24" grpId="0"/>
      <p:bldP spid="25" grpId="0"/>
      <p:bldP spid="26" grpId="0"/>
      <p:bldP spid="18" grpId="0" animBg="1"/>
      <p:bldP spid="54" grpId="0"/>
      <p:bldP spid="7" grpId="0"/>
      <p:bldP spid="8" grpId="0" animBg="1"/>
      <p:bldP spid="8" grpId="1" animBg="1"/>
      <p:bldP spid="32" grpId="0" animBg="1"/>
      <p:bldP spid="32" grpId="1" animBg="1"/>
      <p:bldP spid="33" grpId="0" animBg="1"/>
      <p:bldP spid="33" grpId="1"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Conclusion</a:t>
            </a:r>
          </a:p>
        </p:txBody>
      </p:sp>
    </p:spTree>
    <p:extLst>
      <p:ext uri="{BB962C8B-B14F-4D97-AF65-F5344CB8AC3E}">
        <p14:creationId xmlns:p14="http://schemas.microsoft.com/office/powerpoint/2010/main" val="1894646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solidFill>
                  <a:srgbClr val="FF0000"/>
                </a:solidFill>
              </a:rPr>
              <a:t>✗</a:t>
            </a:r>
            <a:r>
              <a:rPr lang="en-US"/>
              <a:t> Hypothesis 1: complete </a:t>
            </a:r>
            <a:r>
              <a:rPr lang="en-US" cap="small">
                <a:solidFill>
                  <a:srgbClr val="0072B2"/>
                </a:solidFill>
              </a:rPr>
              <a:t>mary</a:t>
            </a:r>
            <a:r>
              <a:rPr lang="en-US" cap="small"/>
              <a:t>-</a:t>
            </a:r>
            <a:r>
              <a:rPr lang="en-US" cap="small">
                <a:solidFill>
                  <a:srgbClr val="F06C0A"/>
                </a:solidFill>
              </a:rPr>
              <a:t>merry</a:t>
            </a:r>
            <a:r>
              <a:rPr lang="en-US" cap="small"/>
              <a:t>-</a:t>
            </a:r>
            <a:r>
              <a:rPr lang="en-US" cap="small">
                <a:solidFill>
                  <a:srgbClr val="009E73"/>
                </a:solidFill>
              </a:rPr>
              <a:t>marry</a:t>
            </a:r>
            <a:r>
              <a:rPr lang="en-US"/>
              <a:t> merger</a:t>
            </a:r>
          </a:p>
          <a:p>
            <a:r>
              <a:rPr lang="en-US"/>
              <a:t>		Not only distinct, but unusual pattern of </a:t>
            </a:r>
            <a:r>
              <a:rPr lang="en-US" cap="small">
                <a:solidFill>
                  <a:srgbClr val="0072B2"/>
                </a:solidFill>
              </a:rPr>
              <a:t>mary</a:t>
            </a:r>
            <a:r>
              <a:rPr lang="en-US">
                <a:solidFill>
                  <a:srgbClr val="0072B2"/>
                </a:solidFill>
              </a:rPr>
              <a:t> </a:t>
            </a:r>
            <a:r>
              <a:rPr lang="en-US"/>
              <a:t>being the different one</a:t>
            </a:r>
          </a:p>
          <a:p>
            <a:endParaRPr lang="en-US" sz="1100"/>
          </a:p>
          <a:p>
            <a:endParaRPr lang="en-US" sz="1100"/>
          </a:p>
          <a:p>
            <a:r>
              <a:rPr lang="en-US">
                <a:solidFill>
                  <a:srgbClr val="FF0000"/>
                </a:solidFill>
              </a:rPr>
              <a:t>✗</a:t>
            </a:r>
            <a:r>
              <a:rPr lang="en-US"/>
              <a:t> Hypothesis 2: separation of </a:t>
            </a:r>
            <a:r>
              <a:rPr lang="en-US" cap="small">
                <a:solidFill>
                  <a:srgbClr val="0072B2"/>
                </a:solidFill>
              </a:rPr>
              <a:t>pool</a:t>
            </a:r>
            <a:r>
              <a:rPr lang="en-US"/>
              <a:t>, </a:t>
            </a:r>
            <a:r>
              <a:rPr lang="en-US" cap="small">
                <a:solidFill>
                  <a:srgbClr val="F06C0A"/>
                </a:solidFill>
              </a:rPr>
              <a:t>pull</a:t>
            </a:r>
            <a:r>
              <a:rPr lang="en-US"/>
              <a:t>, </a:t>
            </a:r>
            <a:r>
              <a:rPr lang="en-US" cap="small">
                <a:solidFill>
                  <a:srgbClr val="009E73"/>
                </a:solidFill>
              </a:rPr>
              <a:t>pole</a:t>
            </a:r>
            <a:r>
              <a:rPr lang="en-US"/>
              <a:t>, and </a:t>
            </a:r>
            <a:r>
              <a:rPr lang="en-US" cap="small">
                <a:solidFill>
                  <a:srgbClr val="E69F00"/>
                </a:solidFill>
              </a:rPr>
              <a:t>pulp </a:t>
            </a:r>
          </a:p>
          <a:p>
            <a:r>
              <a:rPr lang="en-US" cap="small"/>
              <a:t>		</a:t>
            </a:r>
            <a:r>
              <a:rPr lang="en-US" cap="small">
                <a:solidFill>
                  <a:srgbClr val="F06C0A"/>
                </a:solidFill>
              </a:rPr>
              <a:t>pull</a:t>
            </a:r>
            <a:r>
              <a:rPr lang="en-US" cap="small"/>
              <a:t>-</a:t>
            </a:r>
            <a:r>
              <a:rPr lang="en-US" cap="small">
                <a:solidFill>
                  <a:srgbClr val="009E73"/>
                </a:solidFill>
              </a:rPr>
              <a:t>pole</a:t>
            </a:r>
            <a:r>
              <a:rPr lang="en-US" cap="small"/>
              <a:t> </a:t>
            </a:r>
            <a:r>
              <a:rPr lang="en-US"/>
              <a:t>most merged, and </a:t>
            </a:r>
            <a:r>
              <a:rPr lang="en-US" cap="small">
                <a:solidFill>
                  <a:srgbClr val="0072B2"/>
                </a:solidFill>
              </a:rPr>
              <a:t>pool </a:t>
            </a:r>
            <a:r>
              <a:rPr lang="en-US"/>
              <a:t>becoming less distinct </a:t>
            </a:r>
            <a:r>
              <a:rPr lang="en-US"/>
              <a:t>in apparent time</a:t>
            </a:r>
          </a:p>
          <a:p>
            <a:endParaRPr lang="en-US" sz="1100"/>
          </a:p>
          <a:p>
            <a:endParaRPr lang="en-US"/>
          </a:p>
          <a:p>
            <a:r>
              <a:rPr lang="en-US"/>
              <a:t>Vowel mergers are indeed v[</a:t>
            </a:r>
            <a:r>
              <a:rPr lang="en-US">
                <a:solidFill>
                  <a:srgbClr val="F06C0A"/>
                </a:solidFill>
              </a:rPr>
              <a:t>ɛ</a:t>
            </a:r>
            <a:r>
              <a:rPr lang="en-US"/>
              <a:t>]ry v[</a:t>
            </a:r>
            <a:r>
              <a:rPr lang="en-US">
                <a:solidFill>
                  <a:srgbClr val="0072B2"/>
                </a:solidFill>
              </a:rPr>
              <a:t>e</a:t>
            </a:r>
            <a:r>
              <a:rPr lang="en-US"/>
              <a:t>]ried in the Pacific Northwest</a:t>
            </a:r>
          </a:p>
          <a:p>
            <a:r>
              <a:rPr lang="en-US"/>
              <a:t>	Not all of the Pacific Northwest is the same (</a:t>
            </a:r>
            <a:r>
              <a:rPr lang="en-US"/>
              <a:t>urban/rural divide)</a:t>
            </a:r>
          </a:p>
          <a:p>
            <a:r>
              <a:rPr lang="en-US"/>
              <a:t>	Don’t make assumptions about a community’s spech</a:t>
            </a:r>
            <a:endParaRPr lang="en-US"/>
          </a:p>
        </p:txBody>
      </p:sp>
      <p:sp>
        <p:nvSpPr>
          <p:cNvPr id="3" name="Title 2"/>
          <p:cNvSpPr>
            <a:spLocks noGrp="1"/>
          </p:cNvSpPr>
          <p:nvPr>
            <p:ph type="title"/>
          </p:nvPr>
        </p:nvSpPr>
        <p:spPr/>
        <p:txBody>
          <a:bodyPr/>
          <a:lstStyle/>
          <a:p>
            <a:r>
              <a:rPr lang="en-US"/>
              <a:t>Conclusion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19</a:t>
            </a:fld>
            <a:endParaRPr lang="en-US" dirty="0"/>
          </a:p>
        </p:txBody>
      </p:sp>
      <p:sp>
        <p:nvSpPr>
          <p:cNvPr id="5" name="Footer Placeholder 4"/>
          <p:cNvSpPr>
            <a:spLocks noGrp="1"/>
          </p:cNvSpPr>
          <p:nvPr>
            <p:ph type="ftr" sz="quarter" idx="3"/>
          </p:nvPr>
        </p:nvSpPr>
        <p:spPr/>
        <p:txBody>
          <a:bodyPr/>
          <a:lstStyle/>
          <a:p>
            <a:r>
              <a:rPr lang="en-US"/>
              <a:t>Conclusion</a:t>
            </a:r>
          </a:p>
        </p:txBody>
      </p:sp>
    </p:spTree>
    <p:extLst>
      <p:ext uri="{BB962C8B-B14F-4D97-AF65-F5344CB8AC3E}">
        <p14:creationId xmlns:p14="http://schemas.microsoft.com/office/powerpoint/2010/main" val="6991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The West</a:t>
            </a:r>
          </a:p>
        </p:txBody>
      </p:sp>
      <p:sp>
        <p:nvSpPr>
          <p:cNvPr id="6" name="Content Placeholder 5"/>
          <p:cNvSpPr>
            <a:spLocks noGrp="1"/>
          </p:cNvSpPr>
          <p:nvPr>
            <p:ph idx="1"/>
          </p:nvPr>
        </p:nvSpPr>
        <p:spPr/>
        <p:txBody>
          <a:bodyPr/>
          <a:lstStyle/>
          <a:p>
            <a:pPr marL="0" indent="0">
              <a:buNone/>
            </a:pPr>
            <a:r>
              <a:rPr lang="en-US"/>
              <a:t>“low homogeneity” and “low consistency” </a:t>
            </a:r>
          </a:p>
          <a:p>
            <a:pPr marL="0" indent="0" algn="r">
              <a:buNone/>
            </a:pPr>
            <a:r>
              <a:rPr lang="en-US" sz="1400"/>
              <a:t>(Labov, Ash, Boberg 2006:277)</a:t>
            </a:r>
          </a:p>
          <a:p>
            <a:pPr marL="0" indent="0">
              <a:buNone/>
            </a:pPr>
            <a:endParaRPr lang="en-US" i="1"/>
          </a:p>
          <a:p>
            <a:pPr marL="0" indent="0">
              <a:buNone/>
            </a:pPr>
            <a:r>
              <a:rPr lang="en-US" i="1"/>
              <a:t>cot-caught</a:t>
            </a:r>
            <a:r>
              <a:rPr lang="en-US"/>
              <a:t> merger</a:t>
            </a:r>
          </a:p>
          <a:p>
            <a:pPr marL="0" indent="0">
              <a:buNone/>
            </a:pPr>
            <a:endParaRPr lang="en-US"/>
          </a:p>
          <a:p>
            <a:pPr marL="0" indent="0">
              <a:buNone/>
            </a:pPr>
            <a:r>
              <a:rPr lang="en-US"/>
              <a:t>fronting of /u/</a:t>
            </a:r>
          </a:p>
          <a:p>
            <a:pPr marL="0" indent="0">
              <a:buNone/>
            </a:pPr>
            <a:endParaRPr lang="en-US"/>
          </a:p>
          <a:p>
            <a:pPr marL="0" indent="0">
              <a:buNone/>
            </a:pPr>
            <a:r>
              <a:rPr lang="en-US"/>
              <a:t>lack of Southern, Midland, and Canadian features</a:t>
            </a:r>
          </a:p>
          <a:p>
            <a:pPr marL="0" indent="0">
              <a:buNone/>
            </a:pPr>
            <a:endParaRPr lang="en-US"/>
          </a:p>
        </p:txBody>
      </p:sp>
      <p:sp>
        <p:nvSpPr>
          <p:cNvPr id="2" name="Slide Number Placeholder 1"/>
          <p:cNvSpPr>
            <a:spLocks noGrp="1"/>
          </p:cNvSpPr>
          <p:nvPr>
            <p:ph type="sldNum" sz="quarter" idx="4"/>
          </p:nvPr>
        </p:nvSpPr>
        <p:spPr/>
        <p:txBody>
          <a:bodyPr/>
          <a:lstStyle/>
          <a:p>
            <a:fld id="{2F4E2E3C-FF33-FC45-91A9-BDC48E1E835D}" type="slidenum">
              <a:rPr lang="en-US" smtClean="0"/>
              <a:pPr/>
              <a:t>2</a:t>
            </a:fld>
            <a:endParaRPr lang="en-US" dirty="0"/>
          </a:p>
        </p:txBody>
      </p:sp>
      <p:sp>
        <p:nvSpPr>
          <p:cNvPr id="3" name="Footer Placeholder 2"/>
          <p:cNvSpPr>
            <a:spLocks noGrp="1"/>
          </p:cNvSpPr>
          <p:nvPr>
            <p:ph type="ftr" sz="quarter" idx="3"/>
          </p:nvPr>
        </p:nvSpPr>
        <p:spPr/>
        <p:txBody>
          <a:bodyPr/>
          <a:lstStyle/>
          <a:p>
            <a:r>
              <a:rPr lang="en-US"/>
              <a:t>Background</a:t>
            </a:r>
          </a:p>
        </p:txBody>
      </p:sp>
      <p:pic>
        <p:nvPicPr>
          <p:cNvPr id="4" name="Picture 3"/>
          <p:cNvPicPr>
            <a:picLocks noChangeAspect="1"/>
          </p:cNvPicPr>
          <p:nvPr/>
        </p:nvPicPr>
        <p:blipFill>
          <a:blip r:embed="rId2"/>
          <a:stretch>
            <a:fillRect/>
          </a:stretch>
        </p:blipFill>
        <p:spPr>
          <a:xfrm>
            <a:off x="4732020" y="643064"/>
            <a:ext cx="7384370" cy="4969065"/>
          </a:xfrm>
          <a:prstGeom prst="rect">
            <a:avLst/>
          </a:prstGeom>
        </p:spPr>
      </p:pic>
    </p:spTree>
    <p:extLst>
      <p:ext uri="{BB962C8B-B14F-4D97-AF65-F5344CB8AC3E}">
        <p14:creationId xmlns:p14="http://schemas.microsoft.com/office/powerpoint/2010/main" val="138845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46907"/>
            <a:ext cx="10972800" cy="3839047"/>
          </a:xfrm>
        </p:spPr>
        <p:txBody>
          <a:bodyPr numCol="2" spcCol="274320">
            <a:normAutofit fontScale="32500" lnSpcReduction="20000"/>
          </a:bodyPr>
          <a:lstStyle/>
          <a:p>
            <a:pPr marL="182880" indent="-1188720">
              <a:lnSpc>
                <a:spcPct val="120000"/>
              </a:lnSpc>
              <a:spcBef>
                <a:spcPts val="0"/>
              </a:spcBef>
              <a:spcAft>
                <a:spcPts val="200"/>
              </a:spcAft>
            </a:pPr>
            <a:r>
              <a:rPr lang="en-US">
                <a:effectLst/>
              </a:rPr>
              <a:t>Arnold, Lacey. 2015. Multiple Mergers: Production and Perception of Three Pre-/l/Mergers in Youngstown, Ohio. </a:t>
            </a:r>
            <a:r>
              <a:rPr lang="en-US" i="1">
                <a:effectLst/>
              </a:rPr>
              <a:t>University of Pennsylvania Working Papers in Linguistics</a:t>
            </a:r>
            <a:r>
              <a:rPr lang="en-US">
                <a:effectLst/>
              </a:rPr>
              <a:t> 21(2). 2.</a:t>
            </a:r>
          </a:p>
          <a:p>
            <a:pPr marL="182880" indent="-1188720">
              <a:lnSpc>
                <a:spcPct val="120000"/>
              </a:lnSpc>
              <a:spcBef>
                <a:spcPts val="0"/>
              </a:spcBef>
              <a:spcAft>
                <a:spcPts val="200"/>
              </a:spcAft>
            </a:pPr>
            <a:r>
              <a:rPr lang="en-US">
                <a:effectLst/>
              </a:rPr>
              <a:t>Baayen, R. H. 2008. </a:t>
            </a:r>
            <a:r>
              <a:rPr lang="en-US" i="1">
                <a:effectLst/>
              </a:rPr>
              <a:t>Analyzing Linguistic Data: A Practical Introduction to Statistics using R</a:t>
            </a:r>
            <a:r>
              <a:rPr lang="en-US">
                <a:effectLst/>
              </a:rPr>
              <a:t>. Cambridge: Cambridge University Press.</a:t>
            </a:r>
          </a:p>
          <a:p>
            <a:pPr marL="182880" indent="-1188720">
              <a:lnSpc>
                <a:spcPct val="120000"/>
              </a:lnSpc>
              <a:spcBef>
                <a:spcPts val="0"/>
              </a:spcBef>
              <a:spcAft>
                <a:spcPts val="200"/>
              </a:spcAft>
            </a:pPr>
            <a:r>
              <a:rPr lang="en-US">
                <a:effectLst/>
              </a:rPr>
              <a:t>Bailey, Guy, Tom Wikle &amp; Lori Sand. 1991. The focus of linguistic innovation in Texas. </a:t>
            </a:r>
            <a:r>
              <a:rPr lang="en-US" i="1">
                <a:effectLst/>
              </a:rPr>
              <a:t>English World-Wide</a:t>
            </a:r>
            <a:r>
              <a:rPr lang="en-US">
                <a:effectLst/>
              </a:rPr>
              <a:t> 12(2). 195–214.</a:t>
            </a:r>
          </a:p>
          <a:p>
            <a:pPr marL="182880" indent="-1188720">
              <a:lnSpc>
                <a:spcPct val="120000"/>
              </a:lnSpc>
              <a:spcBef>
                <a:spcPts val="0"/>
              </a:spcBef>
              <a:spcAft>
                <a:spcPts val="200"/>
              </a:spcAft>
            </a:pPr>
            <a:r>
              <a:rPr lang="en-US">
                <a:effectLst/>
              </a:rPr>
              <a:t>Baker, Wendy &amp; David Bowie. 2010. Religious affiliation as a correlate of linguistic behavior. </a:t>
            </a:r>
            <a:r>
              <a:rPr lang="en-US" i="1">
                <a:effectLst/>
              </a:rPr>
              <a:t>University of Pennsylvania Working Papers in Linguistics</a:t>
            </a:r>
            <a:r>
              <a:rPr lang="en-US">
                <a:effectLst/>
              </a:rPr>
              <a:t> 15(2). 2.</a:t>
            </a:r>
          </a:p>
          <a:p>
            <a:pPr marL="182880" indent="-1188720">
              <a:lnSpc>
                <a:spcPct val="120000"/>
              </a:lnSpc>
              <a:spcBef>
                <a:spcPts val="0"/>
              </a:spcBef>
              <a:spcAft>
                <a:spcPts val="200"/>
              </a:spcAft>
            </a:pPr>
            <a:r>
              <a:rPr lang="en-US">
                <a:effectLst/>
              </a:rPr>
              <a:t>Bates, Douglas, Martin Maechler, Ben Bolker &amp; Steve Walker. 2015. Fitting Linear Mixed-Effects Models Using lme4. </a:t>
            </a:r>
            <a:r>
              <a:rPr lang="en-US" i="1">
                <a:effectLst/>
              </a:rPr>
              <a:t>Journal of Statistical Software</a:t>
            </a:r>
            <a:r>
              <a:rPr lang="en-US">
                <a:effectLst/>
              </a:rPr>
              <a:t> 67(1). 1–48. doi:doi:10.18637/jss.v067.i01.</a:t>
            </a:r>
          </a:p>
          <a:p>
            <a:pPr marL="182880" indent="-1188720">
              <a:lnSpc>
                <a:spcPct val="120000"/>
              </a:lnSpc>
              <a:spcBef>
                <a:spcPts val="0"/>
              </a:spcBef>
              <a:spcAft>
                <a:spcPts val="200"/>
              </a:spcAft>
            </a:pPr>
            <a:r>
              <a:rPr lang="en-US">
                <a:effectLst/>
              </a:rPr>
              <a:t>Bauman, Carina. 2013. An acoustic study of the MARY-MERRY-MARRY vowels in the Mid-Atlantic United States. </a:t>
            </a:r>
            <a:r>
              <a:rPr lang="en-US" i="1">
                <a:effectLst/>
              </a:rPr>
              <a:t>Proceedings of Meetings on Acoustics</a:t>
            </a:r>
            <a:r>
              <a:rPr lang="en-US">
                <a:effectLst/>
              </a:rPr>
              <a:t> 19(1). 60255. doi:10.1121/1.4800989.</a:t>
            </a:r>
          </a:p>
          <a:p>
            <a:pPr marL="182880" indent="-1188720">
              <a:lnSpc>
                <a:spcPct val="120000"/>
              </a:lnSpc>
              <a:spcBef>
                <a:spcPts val="0"/>
              </a:spcBef>
              <a:spcAft>
                <a:spcPts val="200"/>
              </a:spcAft>
            </a:pPr>
            <a:r>
              <a:rPr lang="en-US">
                <a:effectLst/>
              </a:rPr>
              <a:t>Bowie, David. 2000. The Effect of Geographic Mobility on the Retention of a Local Dialect. Philadelphia: University of Pennsylvannia Dissertation.</a:t>
            </a:r>
          </a:p>
          <a:p>
            <a:pPr marL="182880" indent="-1188720">
              <a:lnSpc>
                <a:spcPct val="120000"/>
              </a:lnSpc>
              <a:spcBef>
                <a:spcPts val="0"/>
              </a:spcBef>
              <a:spcAft>
                <a:spcPts val="200"/>
              </a:spcAft>
            </a:pPr>
            <a:r>
              <a:rPr lang="en-US"/>
              <a:t>Becker, Kara, Anna Aden, Katelyn Best, Rena Dimes, Juan Flores &amp; Haley Jacobson. 2013. Keep Portland weird: Vowels in Oregon English. Paper presented at the New Ways of Analyzing Variation (NWAV) 42, Pittsburgh.</a:t>
            </a:r>
          </a:p>
          <a:p>
            <a:pPr marL="182880" indent="-1188720">
              <a:lnSpc>
                <a:spcPct val="120000"/>
              </a:lnSpc>
              <a:spcBef>
                <a:spcPts val="0"/>
              </a:spcBef>
              <a:spcAft>
                <a:spcPts val="200"/>
              </a:spcAft>
            </a:pPr>
            <a:r>
              <a:rPr lang="en-US">
                <a:effectLst/>
              </a:rPr>
              <a:t>Becker, Kara, Anna Aden, Katelyn Best &amp; Haley Jacobson. 2016. Variation in West Coast English: The case of Oregon. In Valerie Fridland, Betsy E. Evans, Tyler Kendall &amp; Alicia Beckford Wassink (eds.), </a:t>
            </a:r>
            <a:r>
              <a:rPr lang="en-US" i="1">
                <a:effectLst/>
              </a:rPr>
              <a:t>Speech in the Western States, Vol. 1: The Pacific Coast</a:t>
            </a:r>
            <a:r>
              <a:rPr lang="en-US">
                <a:effectLst/>
              </a:rPr>
              <a:t>, 107–134. (Publication of the American Dialect Society 101). Durham, NC: Duke University Press. doi: 10.1215/00031283-3772923.</a:t>
            </a:r>
          </a:p>
          <a:p>
            <a:pPr marL="182880" indent="-1188720">
              <a:lnSpc>
                <a:spcPct val="120000"/>
              </a:lnSpc>
              <a:spcBef>
                <a:spcPts val="0"/>
              </a:spcBef>
              <a:spcAft>
                <a:spcPts val="200"/>
              </a:spcAft>
            </a:pPr>
            <a:r>
              <a:rPr lang="en-US">
                <a:effectLst/>
              </a:rPr>
              <a:t>Coye, Dale F. 2009. Dialect Boundaries in New Jersey. </a:t>
            </a:r>
            <a:r>
              <a:rPr lang="en-US" i="1">
                <a:effectLst/>
              </a:rPr>
              <a:t>American Speech</a:t>
            </a:r>
            <a:r>
              <a:rPr lang="en-US">
                <a:effectLst/>
              </a:rPr>
              <a:t> 84(4). 414–452. doi:10.1215/00031283-2009-032.</a:t>
            </a:r>
          </a:p>
          <a:p>
            <a:pPr marL="182880" indent="-1188720">
              <a:lnSpc>
                <a:spcPct val="120000"/>
              </a:lnSpc>
              <a:spcBef>
                <a:spcPts val="0"/>
              </a:spcBef>
              <a:spcAft>
                <a:spcPts val="200"/>
              </a:spcAft>
            </a:pPr>
            <a:r>
              <a:rPr lang="en-US"/>
              <a:t>Freeman, Valerie. 2014. Bag, beg, bagel: Prevelar raising and merger in Pacific Northwest English. </a:t>
            </a:r>
            <a:r>
              <a:rPr lang="en-US" i="1"/>
              <a:t>University of Washington Working Papers in Linguistics</a:t>
            </a:r>
            <a:r>
              <a:rPr lang="en-US"/>
              <a:t> 32.</a:t>
            </a:r>
          </a:p>
          <a:p>
            <a:pPr marL="182880" indent="-1188720">
              <a:lnSpc>
                <a:spcPct val="120000"/>
              </a:lnSpc>
              <a:spcBef>
                <a:spcPts val="0"/>
              </a:spcBef>
              <a:spcAft>
                <a:spcPts val="200"/>
              </a:spcAft>
            </a:pPr>
            <a:r>
              <a:rPr lang="en-US"/>
              <a:t>Gorman, Kyle, Jonathan Howell &amp; Michael Wagner. 2011. Prosodylab-Aligner: A Tool for Forced Alignment of Laboratory Speech. </a:t>
            </a:r>
            <a:r>
              <a:rPr lang="en-US" i="1"/>
              <a:t>Canadian Acoustics</a:t>
            </a:r>
            <a:r>
              <a:rPr lang="en-US"/>
              <a:t> 39(3). 192–193.</a:t>
            </a:r>
          </a:p>
          <a:p>
            <a:pPr marL="182880" indent="-1188720">
              <a:lnSpc>
                <a:spcPct val="120000"/>
              </a:lnSpc>
              <a:spcBef>
                <a:spcPts val="0"/>
              </a:spcBef>
              <a:spcAft>
                <a:spcPts val="200"/>
              </a:spcAft>
            </a:pPr>
            <a:r>
              <a:rPr lang="en-US">
                <a:effectLst/>
              </a:rPr>
              <a:t>Hall-Lew, Lauren. 2010. Improved representation of variance in measures of vowel merger. Paper presented at the 159th Meeting Acoustical Society of America/NOISE-CON 2010, Baltimore, MD.</a:t>
            </a:r>
          </a:p>
          <a:p>
            <a:pPr marL="182880" indent="-1188720">
              <a:lnSpc>
                <a:spcPct val="120000"/>
              </a:lnSpc>
              <a:spcBef>
                <a:spcPts val="0"/>
              </a:spcBef>
              <a:spcAft>
                <a:spcPts val="200"/>
              </a:spcAft>
            </a:pPr>
            <a:r>
              <a:rPr lang="en-US">
                <a:effectLst/>
              </a:rPr>
              <a:t>Hay, Jennifer, Paul Warren &amp; Katie Drager. 2006. Factors influencing speech perception in the context of a merger-in-progress. </a:t>
            </a:r>
            <a:r>
              <a:rPr lang="en-US" i="1">
                <a:effectLst/>
              </a:rPr>
              <a:t>Journal of Phonetics</a:t>
            </a:r>
            <a:r>
              <a:rPr lang="en-US">
                <a:effectLst/>
              </a:rPr>
              <a:t> 34(4). (Modelling Sociophonetic Variation). 458–484. doi:10.1016/j.wocn.2005.10.001.</a:t>
            </a:r>
          </a:p>
          <a:p>
            <a:pPr marL="182880" indent="-1188720">
              <a:lnSpc>
                <a:spcPct val="120000"/>
              </a:lnSpc>
              <a:spcBef>
                <a:spcPts val="0"/>
              </a:spcBef>
              <a:spcAft>
                <a:spcPts val="200"/>
              </a:spcAft>
              <a:buNone/>
            </a:pPr>
            <a:r>
              <a:rPr lang="en-US">
                <a:effectLst/>
              </a:rPr>
              <a:t>Labov, William, Sharon Ash &amp; Charles Boberg. 2006. </a:t>
            </a:r>
            <a:r>
              <a:rPr lang="en-US" i="1">
                <a:effectLst/>
              </a:rPr>
              <a:t>The Atlas of North American English: Phonetics, Phonology and Sound Change</a:t>
            </a:r>
            <a:r>
              <a:rPr lang="en-US">
                <a:effectLst/>
              </a:rPr>
              <a:t>. Walter de Gruyter.</a:t>
            </a:r>
          </a:p>
          <a:p>
            <a:pPr marL="182880" indent="-1188720">
              <a:lnSpc>
                <a:spcPct val="120000"/>
              </a:lnSpc>
              <a:spcBef>
                <a:spcPts val="0"/>
              </a:spcBef>
              <a:spcAft>
                <a:spcPts val="200"/>
              </a:spcAft>
            </a:pPr>
            <a:r>
              <a:rPr lang="en-US">
                <a:effectLst/>
              </a:rPr>
              <a:t>Levshina, Natalia. 2015. </a:t>
            </a:r>
            <a:r>
              <a:rPr lang="en-US" i="1">
                <a:effectLst/>
              </a:rPr>
              <a:t>How to do Linguistics with R: Data exploration and statistical analysis</a:t>
            </a:r>
            <a:r>
              <a:rPr lang="en-US">
                <a:effectLst/>
              </a:rPr>
              <a:t>. Amsterdam: John Benjamins Publishing Company.</a:t>
            </a:r>
          </a:p>
          <a:p>
            <a:pPr marL="182880" indent="-1188720">
              <a:lnSpc>
                <a:spcPct val="120000"/>
              </a:lnSpc>
              <a:spcBef>
                <a:spcPts val="0"/>
              </a:spcBef>
              <a:spcAft>
                <a:spcPts val="200"/>
              </a:spcAft>
            </a:pPr>
            <a:r>
              <a:rPr lang="en-US"/>
              <a:t>McLarty, Jason &amp; Tyler Kendall. 2014. The relationship between the high and mid back vowels in Oregonian English. Paper presented at the New Ways of Analyzing Variation (NWAV) 43, Chicago.</a:t>
            </a:r>
          </a:p>
          <a:p>
            <a:pPr marL="182880" indent="-1188720">
              <a:lnSpc>
                <a:spcPct val="120000"/>
              </a:lnSpc>
              <a:spcBef>
                <a:spcPts val="0"/>
              </a:spcBef>
              <a:spcAft>
                <a:spcPts val="200"/>
              </a:spcAft>
            </a:pPr>
            <a:r>
              <a:rPr lang="en-US">
                <a:effectLst/>
              </a:rPr>
              <a:t>Nagy, Naomi. 2001. “Live Free or Die” as a Linguistic Principle. </a:t>
            </a:r>
            <a:r>
              <a:rPr lang="en-US" i="1">
                <a:effectLst/>
              </a:rPr>
              <a:t>American Speech</a:t>
            </a:r>
            <a:r>
              <a:rPr lang="en-US">
                <a:effectLst/>
              </a:rPr>
              <a:t> 76(1). 30–41. doi:10.1215/00031283-76-1-30.</a:t>
            </a:r>
          </a:p>
          <a:p>
            <a:pPr marL="182880" indent="-1188720">
              <a:lnSpc>
                <a:spcPct val="120000"/>
              </a:lnSpc>
              <a:spcBef>
                <a:spcPts val="0"/>
              </a:spcBef>
              <a:spcAft>
                <a:spcPts val="200"/>
              </a:spcAft>
            </a:pPr>
            <a:r>
              <a:rPr lang="en-US">
                <a:effectLst/>
              </a:rPr>
              <a:t>Nycz, Jennifer &amp; Lauren Hall-Lew. 2013. Best practices in measuring vowel merger. </a:t>
            </a:r>
            <a:r>
              <a:rPr lang="en-US" i="1">
                <a:effectLst/>
              </a:rPr>
              <a:t>Proceedings of Meetings on Acoustics</a:t>
            </a:r>
            <a:r>
              <a:rPr lang="en-US">
                <a:effectLst/>
              </a:rPr>
              <a:t> 20(1). 60008. doi:10.1121/1.4894063.</a:t>
            </a:r>
          </a:p>
          <a:p>
            <a:pPr marL="182880" indent="-1188720">
              <a:lnSpc>
                <a:spcPct val="120000"/>
              </a:lnSpc>
              <a:spcBef>
                <a:spcPts val="0"/>
              </a:spcBef>
              <a:spcAft>
                <a:spcPts val="200"/>
              </a:spcAft>
            </a:pPr>
            <a:r>
              <a:rPr lang="en-US">
                <a:effectLst/>
              </a:rPr>
              <a:t>Pinheiro, J., D. Bates, S. DebRoy, D. Sarkar &amp; R Core Team. 2016. </a:t>
            </a:r>
            <a:r>
              <a:rPr lang="en-US" i="1">
                <a:effectLst/>
              </a:rPr>
              <a:t>nlme: Linear and Nonlinear Mixed Effects Models.</a:t>
            </a:r>
            <a:r>
              <a:rPr lang="en-US">
                <a:effectLst/>
              </a:rPr>
              <a:t> http://CRAN.R-project.org/package=nlme.</a:t>
            </a:r>
          </a:p>
          <a:p>
            <a:pPr marL="182880" indent="-1188720">
              <a:lnSpc>
                <a:spcPct val="120000"/>
              </a:lnSpc>
              <a:spcBef>
                <a:spcPts val="0"/>
              </a:spcBef>
              <a:spcAft>
                <a:spcPts val="200"/>
              </a:spcAft>
            </a:pPr>
            <a:r>
              <a:rPr lang="en-US"/>
              <a:t>Reed, Carroll E. 1961. The Pronunciation of English in the Pacific Northwest. </a:t>
            </a:r>
            <a:r>
              <a:rPr lang="en-US" i="1"/>
              <a:t>Language</a:t>
            </a:r>
            <a:r>
              <a:rPr lang="en-US"/>
              <a:t> 37(4). 559–564. doi:10.2307/411357.</a:t>
            </a:r>
          </a:p>
          <a:p>
            <a:pPr marL="182880" indent="-1188720">
              <a:lnSpc>
                <a:spcPct val="120000"/>
              </a:lnSpc>
              <a:spcBef>
                <a:spcPts val="0"/>
              </a:spcBef>
              <a:spcAft>
                <a:spcPts val="200"/>
              </a:spcAft>
            </a:pPr>
            <a:r>
              <a:rPr lang="en-US"/>
              <a:t>Reddy, Sravana &amp; James N. Stanford. 2015. Toward completely automated vowel extraction: Introducing DARLA. </a:t>
            </a:r>
            <a:r>
              <a:rPr lang="en-US" i="1"/>
              <a:t>Linguistics Vanguard</a:t>
            </a:r>
            <a:r>
              <a:rPr lang="en-US"/>
              <a:t> 0(0). doi:10.1515/lingvan-2015-0002</a:t>
            </a:r>
          </a:p>
          <a:p>
            <a:pPr marL="182880" indent="-1188720">
              <a:lnSpc>
                <a:spcPct val="120000"/>
              </a:lnSpc>
              <a:spcBef>
                <a:spcPts val="0"/>
              </a:spcBef>
              <a:spcAft>
                <a:spcPts val="200"/>
              </a:spcAft>
            </a:pPr>
            <a:r>
              <a:rPr lang="en-US"/>
              <a:t>Riebold, John Matthew. 2015. The Social distribution of a regional change: /æg, ɛg, eg/ in Washington State. Seattle: University of Washington PhD dissertation.</a:t>
            </a:r>
          </a:p>
          <a:p>
            <a:pPr marL="182880" indent="-1188720">
              <a:lnSpc>
                <a:spcPct val="120000"/>
              </a:lnSpc>
              <a:spcBef>
                <a:spcPts val="0"/>
              </a:spcBef>
              <a:spcAft>
                <a:spcPts val="200"/>
              </a:spcAft>
            </a:pPr>
            <a:r>
              <a:rPr lang="en-US"/>
              <a:t>Rosenfelder, Ingrid; Fruehwald, Joe; Evanini, Keelan and Jiahong Yuan. 2011. FAVE (Forced Alignment and Vowel Extraction) Program Suite. http://fave.ling.upenn.edu.</a:t>
            </a:r>
          </a:p>
          <a:p>
            <a:pPr marL="182880" indent="-1188720">
              <a:lnSpc>
                <a:spcPct val="120000"/>
              </a:lnSpc>
              <a:spcBef>
                <a:spcPts val="0"/>
              </a:spcBef>
              <a:spcAft>
                <a:spcPts val="200"/>
              </a:spcAft>
            </a:pPr>
            <a:r>
              <a:rPr lang="en-US">
                <a:effectLst/>
              </a:rPr>
              <a:t>Strelluf, Christopher. 2016. Overlap among back vowels before /l/ in Kansas City. </a:t>
            </a:r>
            <a:r>
              <a:rPr lang="en-US" i="1">
                <a:effectLst/>
              </a:rPr>
              <a:t>Language Variation and Change</a:t>
            </a:r>
            <a:r>
              <a:rPr lang="en-US">
                <a:effectLst/>
              </a:rPr>
              <a:t> 28(3). 379–407. doi:10.1017/S0954394516000144.</a:t>
            </a:r>
          </a:p>
          <a:p>
            <a:pPr marL="182880" indent="-1188720">
              <a:lnSpc>
                <a:spcPct val="120000"/>
              </a:lnSpc>
              <a:spcBef>
                <a:spcPts val="0"/>
              </a:spcBef>
              <a:spcAft>
                <a:spcPts val="200"/>
              </a:spcAft>
            </a:pPr>
            <a:r>
              <a:rPr lang="en-US"/>
              <a:t>Thomas, Erik R. &amp; Tyler Kendall (2015). “NORM's Vowel Normalization Methods (v. 1.1)” Webpage. Accessed  November 16, 2016. http://lingtools.uoregon.edu/norm/ norm1_methods.php.</a:t>
            </a:r>
          </a:p>
          <a:p>
            <a:pPr marL="182880" indent="-1188720">
              <a:lnSpc>
                <a:spcPct val="120000"/>
              </a:lnSpc>
              <a:spcBef>
                <a:spcPts val="0"/>
              </a:spcBef>
              <a:spcAft>
                <a:spcPts val="200"/>
              </a:spcAft>
            </a:pPr>
            <a:r>
              <a:rPr lang="en-US"/>
              <a:t>Traunmüller, Hartmut. 1997. Auditory scales of frequency representation. </a:t>
            </a:r>
            <a:r>
              <a:rPr lang="en-US" i="1"/>
              <a:t>Stockholms universitet: Instituionen för lingvistik</a:t>
            </a:r>
            <a:r>
              <a:rPr lang="en-US"/>
              <a:t>. http://www2.ling.su.se/staff/hartmut/bark.htm.</a:t>
            </a:r>
          </a:p>
          <a:p>
            <a:pPr marL="182880" indent="-1188720">
              <a:lnSpc>
                <a:spcPct val="120000"/>
              </a:lnSpc>
              <a:spcBef>
                <a:spcPts val="0"/>
              </a:spcBef>
              <a:spcAft>
                <a:spcPts val="200"/>
              </a:spcAft>
            </a:pPr>
            <a:r>
              <a:rPr lang="en-US">
                <a:effectLst/>
              </a:rPr>
              <a:t>Wassink, Alicia Beckford. 2016. The Vowels of Washington State. In Betsy Evans, Valerie Fridland, Tyler Kendall &amp; Alicia Wassink (eds.), </a:t>
            </a:r>
            <a:r>
              <a:rPr lang="en-US" i="1">
                <a:effectLst/>
              </a:rPr>
              <a:t>Speech in the Western States: Volume 1: The Coastal States</a:t>
            </a:r>
            <a:r>
              <a:rPr lang="en-US">
                <a:effectLst/>
              </a:rPr>
              <a:t>, 77–105. (Publication of the American Dialect Society 101). Durham, NC: Duke University Press. 10.1215/00031283-3772912.</a:t>
            </a:r>
          </a:p>
          <a:p>
            <a:pPr marL="182880" indent="-1188720">
              <a:lnSpc>
                <a:spcPct val="120000"/>
              </a:lnSpc>
              <a:spcBef>
                <a:spcPts val="0"/>
              </a:spcBef>
              <a:spcAft>
                <a:spcPts val="200"/>
              </a:spcAft>
            </a:pPr>
            <a:r>
              <a:rPr lang="en-US"/>
              <a:t>Ward, Michael. 2003. Portland dialect study: The fronting of/ow, u, uw/ in Portland, Oregon. Portland State University Master’s Thesis. </a:t>
            </a:r>
          </a:p>
          <a:p>
            <a:pPr marL="182880" indent="-1188720">
              <a:lnSpc>
                <a:spcPct val="120000"/>
              </a:lnSpc>
              <a:spcBef>
                <a:spcPts val="0"/>
              </a:spcBef>
              <a:spcAft>
                <a:spcPts val="200"/>
              </a:spcAft>
            </a:pPr>
            <a:r>
              <a:rPr lang="en-US"/>
              <a:t>Wassink, Alicia Beckford, Robert Squizzero, Mike Scanlon, Rachel Schirra &amp; Jeff Conn. 2009. Effects of Style and Gender on Fronting and Raising of /æ/, /e:/ and /ε/ before /ɡ/ in Seattle English. Paper presented at the New Ways of Analyzing Variation (NWAV) 38, Ottawa.</a:t>
            </a:r>
          </a:p>
          <a:p>
            <a:pPr marL="182880" indent="-1188720">
              <a:lnSpc>
                <a:spcPct val="120000"/>
              </a:lnSpc>
              <a:spcBef>
                <a:spcPts val="0"/>
              </a:spcBef>
              <a:spcAft>
                <a:spcPts val="200"/>
              </a:spcAft>
              <a:buNone/>
            </a:pPr>
            <a:endParaRPr lang="en-US">
              <a:effectLst/>
            </a:endParaRPr>
          </a:p>
        </p:txBody>
      </p:sp>
      <p:sp>
        <p:nvSpPr>
          <p:cNvPr id="3" name="Title 2"/>
          <p:cNvSpPr>
            <a:spLocks noGrp="1"/>
          </p:cNvSpPr>
          <p:nvPr>
            <p:ph type="title"/>
          </p:nvPr>
        </p:nvSpPr>
        <p:spPr/>
        <p:txBody>
          <a:bodyPr/>
          <a:lstStyle/>
          <a:p>
            <a:r>
              <a:rPr lang="en-US"/>
              <a:t>References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20</a:t>
            </a:fld>
            <a:endParaRPr lang="en-US" dirty="0"/>
          </a:p>
        </p:txBody>
      </p:sp>
      <p:sp>
        <p:nvSpPr>
          <p:cNvPr id="5" name="Footer Placeholder 4"/>
          <p:cNvSpPr>
            <a:spLocks noGrp="1"/>
          </p:cNvSpPr>
          <p:nvPr>
            <p:ph type="ftr" sz="quarter" idx="3"/>
          </p:nvPr>
        </p:nvSpPr>
        <p:spPr/>
        <p:txBody>
          <a:bodyPr/>
          <a:lstStyle/>
          <a:p>
            <a:r>
              <a:rPr lang="en-US"/>
              <a:t>Conclusion</a:t>
            </a:r>
          </a:p>
        </p:txBody>
      </p:sp>
    </p:spTree>
    <p:extLst>
      <p:ext uri="{BB962C8B-B14F-4D97-AF65-F5344CB8AC3E}">
        <p14:creationId xmlns:p14="http://schemas.microsoft.com/office/powerpoint/2010/main" val="2131357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9600" y="2570086"/>
            <a:ext cx="10972800" cy="2966224"/>
          </a:xfrm>
        </p:spPr>
        <p:txBody>
          <a:bodyPr>
            <a:normAutofit/>
          </a:bodyPr>
          <a:lstStyle/>
          <a:p>
            <a:r>
              <a:rPr lang="en-US"/>
              <a:t>Special thanks to Cathy Jones for invaluable help in finding research participants, </a:t>
            </a:r>
          </a:p>
          <a:p>
            <a:r>
              <a:rPr lang="en-US"/>
              <a:t>to the University of Georgia Graduate School Dean’s Award for funding the fieldwork,</a:t>
            </a:r>
          </a:p>
          <a:p>
            <a:r>
              <a:rPr lang="en-US"/>
              <a:t>and to both the UGA Linguistics Program and the UGA Graduate School for travel funding.</a:t>
            </a:r>
          </a:p>
          <a:p>
            <a:endParaRPr lang="en-US"/>
          </a:p>
          <a:p>
            <a:endParaRPr lang="en-US"/>
          </a:p>
          <a:p>
            <a:r>
              <a:rPr lang="en-US"/>
              <a:t>These slides available at</a:t>
            </a:r>
          </a:p>
          <a:p>
            <a:r>
              <a:rPr lang="en-US"/>
              <a:t>joeystanley.com/divar1</a:t>
            </a:r>
          </a:p>
        </p:txBody>
      </p:sp>
      <p:sp>
        <p:nvSpPr>
          <p:cNvPr id="4" name="Slide Number Placeholder 3"/>
          <p:cNvSpPr>
            <a:spLocks noGrp="1"/>
          </p:cNvSpPr>
          <p:nvPr>
            <p:ph type="sldNum" sz="quarter" idx="4294967295"/>
          </p:nvPr>
        </p:nvSpPr>
        <p:spPr>
          <a:xfrm>
            <a:off x="11541125" y="6356350"/>
            <a:ext cx="650875" cy="365125"/>
          </a:xfrm>
        </p:spPr>
        <p:txBody>
          <a:bodyPr/>
          <a:lstStyle/>
          <a:p>
            <a:fld id="{2F4E2E3C-FF33-FC45-91A9-BDC48E1E835D}" type="slidenum">
              <a:rPr lang="en-US" smtClean="0"/>
              <a:pPr/>
              <a:t>21</a:t>
            </a:fld>
            <a:endParaRPr lang="en-US" dirty="0"/>
          </a:p>
        </p:txBody>
      </p:sp>
      <p:sp>
        <p:nvSpPr>
          <p:cNvPr id="5" name="TextBox 4"/>
          <p:cNvSpPr txBox="1"/>
          <p:nvPr/>
        </p:nvSpPr>
        <p:spPr>
          <a:xfrm>
            <a:off x="2695222" y="754204"/>
            <a:ext cx="6801556" cy="1815882"/>
          </a:xfrm>
          <a:prstGeom prst="rect">
            <a:avLst/>
          </a:prstGeom>
          <a:noFill/>
        </p:spPr>
        <p:txBody>
          <a:bodyPr wrap="square" rtlCol="0">
            <a:spAutoFit/>
          </a:bodyPr>
          <a:lstStyle/>
          <a:p>
            <a:pPr algn="ctr"/>
            <a:r>
              <a:rPr lang="en-US" sz="2400" dirty="0" smtClean="0">
                <a:latin typeface="Avenir Book" charset="0"/>
                <a:ea typeface="Avenir Book" charset="0"/>
                <a:cs typeface="Avenir Book" charset="0"/>
              </a:rPr>
              <a:t>Joey Stanley</a:t>
            </a:r>
          </a:p>
          <a:p>
            <a:pPr algn="ctr"/>
            <a:endParaRPr lang="en-US" sz="800" dirty="0" smtClean="0">
              <a:latin typeface="Avenir Book" charset="0"/>
              <a:ea typeface="Avenir Book" charset="0"/>
              <a:cs typeface="Avenir Book" charset="0"/>
            </a:endParaRPr>
          </a:p>
          <a:p>
            <a:pPr algn="ctr"/>
            <a:r>
              <a:rPr lang="en-US" sz="1800" dirty="0" smtClean="0">
                <a:latin typeface="Avenir Book" charset="0"/>
                <a:ea typeface="Avenir Book" charset="0"/>
                <a:cs typeface="Avenir Book" charset="0"/>
              </a:rPr>
              <a:t>University of Georgia</a:t>
            </a:r>
          </a:p>
          <a:p>
            <a:pPr algn="ctr"/>
            <a:r>
              <a:rPr lang="en-US" sz="1800" dirty="0" err="1" smtClean="0">
                <a:latin typeface="Avenir Book" charset="0"/>
                <a:ea typeface="Avenir Book" charset="0"/>
                <a:cs typeface="Avenir Book" charset="0"/>
              </a:rPr>
              <a:t>joeystan@uga.edu	@joey_stan</a:t>
            </a:r>
          </a:p>
          <a:p>
            <a:pPr algn="ctr"/>
            <a:endParaRPr lang="en-US" sz="800" dirty="0" err="1" smtClean="0">
              <a:latin typeface="Avenir Book" charset="0"/>
              <a:ea typeface="Avenir Book" charset="0"/>
              <a:cs typeface="Avenir Book" charset="0"/>
            </a:endParaRPr>
          </a:p>
          <a:p>
            <a:pPr algn="ctr"/>
            <a:r>
              <a:rPr lang="en-US" dirty="0" err="1">
                <a:latin typeface="Avenir Book" charset="0"/>
                <a:ea typeface="Avenir Book" charset="0"/>
                <a:cs typeface="Avenir Book" charset="0"/>
              </a:rPr>
              <a:t>joeystanley.com</a:t>
            </a:r>
            <a:endParaRPr lang="en-US" sz="1800" dirty="0">
              <a:latin typeface="Avenir Book" charset="0"/>
              <a:ea typeface="Avenir Book" charset="0"/>
              <a:cs typeface="Avenir Book" charset="0"/>
            </a:endParaRPr>
          </a:p>
          <a:p>
            <a:pPr algn="ctr"/>
            <a:endParaRPr lang="en-US" sz="1800" dirty="0">
              <a:latin typeface="Avenir Book" charset="0"/>
              <a:ea typeface="Avenir Book" charset="0"/>
              <a:cs typeface="Avenir Book" charset="0"/>
            </a:endParaRPr>
          </a:p>
        </p:txBody>
      </p:sp>
    </p:spTree>
    <p:extLst>
      <p:ext uri="{BB962C8B-B14F-4D97-AF65-F5344CB8AC3E}">
        <p14:creationId xmlns:p14="http://schemas.microsoft.com/office/powerpoint/2010/main" val="1205746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Appendix A: Word List and Minimal Pairs</a:t>
            </a:r>
          </a:p>
        </p:txBody>
      </p:sp>
    </p:spTree>
    <p:extLst>
      <p:ext uri="{BB962C8B-B14F-4D97-AF65-F5344CB8AC3E}">
        <p14:creationId xmlns:p14="http://schemas.microsoft.com/office/powerpoint/2010/main" val="9393925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Word List Items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23</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900481697"/>
              </p:ext>
            </p:extLst>
          </p:nvPr>
        </p:nvGraphicFramePr>
        <p:xfrm>
          <a:off x="3662738" y="1550824"/>
          <a:ext cx="4741239" cy="2865120"/>
        </p:xfrm>
        <a:graphic>
          <a:graphicData uri="http://schemas.openxmlformats.org/drawingml/2006/table">
            <a:tbl>
              <a:tblPr bandRow="1">
                <a:tableStyleId>{69012ECD-51FC-41F1-AA8D-1B2483CD663E}</a:tableStyleId>
              </a:tblPr>
              <a:tblGrid>
                <a:gridCol w="744592"/>
                <a:gridCol w="3996647"/>
              </a:tblGrid>
              <a:tr h="370840">
                <a:tc>
                  <a:txBody>
                    <a:bodyPr/>
                    <a:lstStyle/>
                    <a:p>
                      <a:r>
                        <a:rPr lang="en-US">
                          <a:latin typeface="Avenir Book" charset="0"/>
                          <a:ea typeface="Avenir Book" charset="0"/>
                          <a:cs typeface="Avenir Book" charset="0"/>
                        </a:rPr>
                        <a:t>/er/</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dairy</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hairy</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vary</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/ɛr/</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heritage</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numeric</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sheriff</a:t>
                      </a:r>
                      <a:endParaRPr lang="en-US" b="1">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/ær/</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arrow</a:t>
                      </a:r>
                      <a:r>
                        <a:rPr lang="en-US" b="1">
                          <a:latin typeface="Avenir Book" charset="0"/>
                          <a:ea typeface="Avenir Book" charset="0"/>
                          <a:cs typeface="Avenir Book" charset="0"/>
                        </a:rPr>
                        <a:t>, </a:t>
                      </a:r>
                      <a:r>
                        <a:rPr lang="en-US" b="0">
                          <a:latin typeface="Avenir Book" charset="0"/>
                          <a:ea typeface="Avenir Book" charset="0"/>
                          <a:cs typeface="Avenir Book" charset="0"/>
                        </a:rPr>
                        <a:t>carry</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narrate</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parrot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sparrow</a:t>
                      </a:r>
                    </a:p>
                    <a:p>
                      <a:endParaRPr lang="en-US" b="1">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/ul/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cool</a:t>
                      </a:r>
                      <a:r>
                        <a:rPr lang="en-US" b="1">
                          <a:latin typeface="Avenir Book" charset="0"/>
                          <a:ea typeface="Avenir Book" charset="0"/>
                          <a:cs typeface="Avenir Book" charset="0"/>
                        </a:rPr>
                        <a:t>, </a:t>
                      </a:r>
                      <a:r>
                        <a:rPr lang="en-US" b="0">
                          <a:latin typeface="Avenir Book" charset="0"/>
                          <a:ea typeface="Avenir Book" charset="0"/>
                          <a:cs typeface="Avenir Book" charset="0"/>
                        </a:rPr>
                        <a:t>school</a:t>
                      </a: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/ʊl/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baseline="0">
                          <a:latin typeface="Avenir Book" charset="0"/>
                          <a:ea typeface="Avenir Book" charset="0"/>
                          <a:cs typeface="Avenir Book" charset="0"/>
                        </a:rPr>
                        <a:t>fulcrum</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pulpit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wool</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/ol/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control</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holster</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stroll</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whole</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70840">
                <a:tc>
                  <a:txBody>
                    <a:bodyPr/>
                    <a:lstStyle/>
                    <a:p>
                      <a:r>
                        <a:rPr lang="en-US">
                          <a:latin typeface="Avenir Book" charset="0"/>
                          <a:ea typeface="Avenir Book" charset="0"/>
                          <a:cs typeface="Avenir Book" charset="0"/>
                        </a:rPr>
                        <a:t>/ʌl/</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b="0">
                          <a:latin typeface="Avenir Book" charset="0"/>
                          <a:ea typeface="Avenir Book" charset="0"/>
                          <a:cs typeface="Avenir Book" charset="0"/>
                        </a:rPr>
                        <a:t>adult</a:t>
                      </a:r>
                      <a:r>
                        <a:rPr lang="en-US" b="1">
                          <a:latin typeface="Avenir Book" charset="0"/>
                          <a:ea typeface="Avenir Book" charset="0"/>
                          <a:cs typeface="Avenir Book" charset="0"/>
                        </a:rPr>
                        <a:t>, </a:t>
                      </a:r>
                      <a:r>
                        <a:rPr lang="en-US" b="0">
                          <a:latin typeface="Avenir Book" charset="0"/>
                          <a:ea typeface="Avenir Book" charset="0"/>
                          <a:cs typeface="Avenir Book" charset="0"/>
                        </a:rPr>
                        <a:t>culprit</a:t>
                      </a:r>
                      <a:r>
                        <a:rPr lang="en-US" b="1">
                          <a:latin typeface="Avenir Book" charset="0"/>
                          <a:ea typeface="Avenir Book" charset="0"/>
                          <a:cs typeface="Avenir Book" charset="0"/>
                        </a:rPr>
                        <a:t>,</a:t>
                      </a:r>
                      <a:r>
                        <a:rPr lang="en-US" b="1" baseline="0">
                          <a:latin typeface="Avenir Book" charset="0"/>
                          <a:ea typeface="Avenir Book" charset="0"/>
                          <a:cs typeface="Avenir Book" charset="0"/>
                        </a:rPr>
                        <a:t> </a:t>
                      </a:r>
                      <a:r>
                        <a:rPr lang="en-US" b="0" baseline="0">
                          <a:latin typeface="Avenir Book" charset="0"/>
                          <a:ea typeface="Avenir Book" charset="0"/>
                          <a:cs typeface="Avenir Book" charset="0"/>
                        </a:rPr>
                        <a:t>vulture</a:t>
                      </a:r>
                      <a:endParaRPr lang="en-US" b="0">
                        <a:latin typeface="Avenir Book" charset="0"/>
                        <a:ea typeface="Avenir Book" charset="0"/>
                        <a:cs typeface="Avenir Book" charset="0"/>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2" name="TextBox 1"/>
          <p:cNvSpPr txBox="1"/>
          <p:nvPr/>
        </p:nvSpPr>
        <p:spPr>
          <a:xfrm>
            <a:off x="600260" y="1550824"/>
            <a:ext cx="2636520" cy="2677656"/>
          </a:xfrm>
          <a:prstGeom prst="rect">
            <a:avLst/>
          </a:prstGeom>
          <a:noFill/>
        </p:spPr>
        <p:txBody>
          <a:bodyPr wrap="square" rtlCol="0">
            <a:spAutoFit/>
          </a:bodyPr>
          <a:lstStyle/>
          <a:p>
            <a:r>
              <a:rPr lang="en-US" sz="1400">
                <a:latin typeface="Avenir Book" charset="0"/>
                <a:ea typeface="Avenir Book" charset="0"/>
                <a:cs typeface="Avenir Book" charset="0"/>
              </a:rPr>
              <a:t>These were embedded psuedorandomly in a 160-item word list, with words targeting other research questions acting as fillers.</a:t>
            </a:r>
          </a:p>
          <a:p>
            <a:endParaRPr lang="en-US" sz="1400">
              <a:latin typeface="Avenir Book" charset="0"/>
              <a:ea typeface="Avenir Book" charset="0"/>
              <a:cs typeface="Avenir Book" charset="0"/>
            </a:endParaRPr>
          </a:p>
          <a:p>
            <a:r>
              <a:rPr lang="en-US" sz="1400">
                <a:latin typeface="Avenir Book" charset="0"/>
                <a:ea typeface="Avenir Book" charset="0"/>
                <a:cs typeface="Avenir Book" charset="0"/>
              </a:rPr>
              <a:t>Participants often commented on how random the words seemed, so they likely did not catch on to the research questions these words targeted.</a:t>
            </a:r>
          </a:p>
        </p:txBody>
      </p:sp>
      <p:sp>
        <p:nvSpPr>
          <p:cNvPr id="6" name="Rectangle 5"/>
          <p:cNvSpPr/>
          <p:nvPr/>
        </p:nvSpPr>
        <p:spPr>
          <a:xfrm>
            <a:off x="8829935" y="1550824"/>
            <a:ext cx="2752466" cy="2677656"/>
          </a:xfrm>
          <a:prstGeom prst="rect">
            <a:avLst/>
          </a:prstGeom>
        </p:spPr>
        <p:txBody>
          <a:bodyPr wrap="square">
            <a:spAutoFit/>
          </a:bodyPr>
          <a:lstStyle/>
          <a:p>
            <a:r>
              <a:rPr lang="en-US" sz="1400">
                <a:latin typeface="Avenir Book" charset="0"/>
                <a:ea typeface="Avenir Book" charset="0"/>
                <a:cs typeface="Avenir Book" charset="0"/>
              </a:rPr>
              <a:t>The following words were excluded because they did not satisfy the required syllable type for their particular merger (open syllables for </a:t>
            </a:r>
            <a:r>
              <a:rPr lang="en-US" sz="1400" i="1">
                <a:latin typeface="Avenir Book" charset="0"/>
                <a:ea typeface="Avenir Book" charset="0"/>
                <a:cs typeface="Avenir Book" charset="0"/>
              </a:rPr>
              <a:t>Mary-merry-marry</a:t>
            </a:r>
            <a:r>
              <a:rPr lang="en-US" sz="1400">
                <a:latin typeface="Avenir Book" charset="0"/>
                <a:ea typeface="Avenir Book" charset="0"/>
                <a:cs typeface="Avenir Book" charset="0"/>
              </a:rPr>
              <a:t> and closed syllables for the pre-laterals), which was only learned after data-collection:</a:t>
            </a:r>
          </a:p>
          <a:p>
            <a:endParaRPr lang="en-US" sz="1400">
              <a:latin typeface="Avenir Book" charset="0"/>
              <a:ea typeface="Avenir Book" charset="0"/>
              <a:cs typeface="Avenir Book" charset="0"/>
            </a:endParaRPr>
          </a:p>
          <a:p>
            <a:r>
              <a:rPr lang="en-US" sz="1400" i="1">
                <a:latin typeface="Avenir Book" charset="0"/>
                <a:ea typeface="Avenir Book" charset="0"/>
                <a:cs typeface="Avenir Book" charset="0"/>
              </a:rPr>
              <a:t>bullet</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Coca-</a:t>
            </a:r>
            <a:r>
              <a:rPr lang="en-US" sz="1400">
                <a:latin typeface="Avenir Book" charset="0"/>
                <a:ea typeface="Avenir Book" charset="0"/>
                <a:cs typeface="Avenir Book" charset="0"/>
              </a:rPr>
              <a:t>)</a:t>
            </a:r>
            <a:r>
              <a:rPr lang="en-US" sz="1400" i="1">
                <a:latin typeface="Avenir Book" charset="0"/>
                <a:ea typeface="Avenir Book" charset="0"/>
                <a:cs typeface="Avenir Book" charset="0"/>
              </a:rPr>
              <a:t>Cola</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gullible</a:t>
            </a:r>
            <a:r>
              <a:rPr lang="en-US" sz="1400">
                <a:latin typeface="Avenir Book" charset="0"/>
                <a:ea typeface="Avenir Book" charset="0"/>
                <a:cs typeface="Avenir Book" charset="0"/>
              </a:rPr>
              <a:t>,</a:t>
            </a:r>
            <a:r>
              <a:rPr lang="en-US" sz="1400" i="1">
                <a:latin typeface="Avenir Book" charset="0"/>
                <a:ea typeface="Avenir Book" charset="0"/>
                <a:cs typeface="Avenir Book" charset="0"/>
              </a:rPr>
              <a:t> hooligan</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polar (bear)</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pulley</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sullen, tulips</a:t>
            </a:r>
            <a:r>
              <a:rPr lang="en-US" sz="1400">
                <a:latin typeface="Avenir Book" charset="0"/>
                <a:ea typeface="Avenir Book" charset="0"/>
                <a:cs typeface="Avenir Book" charset="0"/>
              </a:rPr>
              <a:t>, </a:t>
            </a:r>
            <a:r>
              <a:rPr lang="en-US" sz="1400" i="1">
                <a:latin typeface="Avenir Book" charset="0"/>
                <a:ea typeface="Avenir Book" charset="0"/>
                <a:cs typeface="Avenir Book" charset="0"/>
              </a:rPr>
              <a:t>yuletide</a:t>
            </a:r>
            <a:r>
              <a:rPr lang="en-US" sz="1400">
                <a:latin typeface="Avenir Book" charset="0"/>
                <a:ea typeface="Avenir Book" charset="0"/>
                <a:cs typeface="Avenir Book" charset="0"/>
              </a:rPr>
              <a:t>, </a:t>
            </a:r>
          </a:p>
        </p:txBody>
      </p:sp>
    </p:spTree>
    <p:extLst>
      <p:ext uri="{BB962C8B-B14F-4D97-AF65-F5344CB8AC3E}">
        <p14:creationId xmlns:p14="http://schemas.microsoft.com/office/powerpoint/2010/main" val="830927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Minimal Pairs </a:t>
            </a:r>
            <a:r>
              <a:rPr lang="en-US" sz="2800"/>
              <a:t>&amp;</a:t>
            </a:r>
            <a:r>
              <a:rPr lang="en-US"/>
              <a:t> Triplets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24</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7" name="Table 6"/>
          <p:cNvGraphicFramePr>
            <a:graphicFrameLocks noGrp="1"/>
          </p:cNvGraphicFramePr>
          <p:nvPr>
            <p:extLst>
              <p:ext uri="{D42A27DB-BD31-4B8C-83A1-F6EECF244321}">
                <p14:modId xmlns:p14="http://schemas.microsoft.com/office/powerpoint/2010/main" val="183155639"/>
              </p:ext>
            </p:extLst>
          </p:nvPr>
        </p:nvGraphicFramePr>
        <p:xfrm>
          <a:off x="7143748" y="1339070"/>
          <a:ext cx="4438652" cy="4450080"/>
        </p:xfrm>
        <a:graphic>
          <a:graphicData uri="http://schemas.openxmlformats.org/drawingml/2006/table">
            <a:tbl>
              <a:tblPr firstRow="1" bandRow="1">
                <a:tableStyleId>{2D5ABB26-0587-4C30-8999-92F81FD0307C}</a:tableStyleId>
              </a:tblPr>
              <a:tblGrid>
                <a:gridCol w="1109663"/>
                <a:gridCol w="1109663"/>
                <a:gridCol w="1109663"/>
                <a:gridCol w="1109663"/>
              </a:tblGrid>
              <a:tr h="370840">
                <a:tc>
                  <a:txBody>
                    <a:bodyPr/>
                    <a:lstStyle/>
                    <a:p>
                      <a:pPr algn="ctr"/>
                      <a:r>
                        <a:rPr lang="en-US" b="1"/>
                        <a:t>/ul/</a:t>
                      </a:r>
                    </a:p>
                  </a:txBody>
                  <a:tcPr/>
                </a:tc>
                <a:tc>
                  <a:txBody>
                    <a:bodyPr/>
                    <a:lstStyle/>
                    <a:p>
                      <a:pPr algn="ctr"/>
                      <a:r>
                        <a:rPr lang="en-US" b="1"/>
                        <a:t>/ʊl/</a:t>
                      </a:r>
                    </a:p>
                  </a:txBody>
                  <a:tcPr/>
                </a:tc>
                <a:tc>
                  <a:txBody>
                    <a:bodyPr/>
                    <a:lstStyle/>
                    <a:p>
                      <a:pPr algn="ctr"/>
                      <a:r>
                        <a:rPr lang="en-US" b="1"/>
                        <a:t>/ol/</a:t>
                      </a:r>
                    </a:p>
                  </a:txBody>
                  <a:tcPr/>
                </a:tc>
                <a:tc>
                  <a:txBody>
                    <a:bodyPr/>
                    <a:lstStyle/>
                    <a:p>
                      <a:pPr algn="ctr"/>
                      <a:r>
                        <a:rPr lang="en-US" b="1"/>
                        <a:t>/ʌl/</a:t>
                      </a:r>
                    </a:p>
                  </a:txBody>
                  <a:tcPr/>
                </a:tc>
              </a:tr>
              <a:tr h="370840">
                <a:tc>
                  <a:txBody>
                    <a:bodyPr/>
                    <a:lstStyle/>
                    <a:p>
                      <a:pPr algn="ctr"/>
                      <a:r>
                        <a:rPr lang="en-US"/>
                        <a:t>rule</a:t>
                      </a:r>
                    </a:p>
                  </a:txBody>
                  <a:tcPr/>
                </a:tc>
                <a:tc>
                  <a:txBody>
                    <a:bodyPr/>
                    <a:lstStyle/>
                    <a:p>
                      <a:pPr algn="ctr"/>
                      <a:endParaRPr lang="en-US"/>
                    </a:p>
                  </a:txBody>
                  <a:tcPr/>
                </a:tc>
                <a:tc>
                  <a:txBody>
                    <a:bodyPr/>
                    <a:lstStyle/>
                    <a:p>
                      <a:pPr algn="ctr"/>
                      <a:r>
                        <a:rPr lang="en-US"/>
                        <a:t>role</a:t>
                      </a:r>
                    </a:p>
                  </a:txBody>
                  <a:tcPr/>
                </a:tc>
                <a:tc>
                  <a:txBody>
                    <a:bodyPr/>
                    <a:lstStyle/>
                    <a:p>
                      <a:pPr algn="ctr"/>
                      <a:endParaRPr lang="en-US"/>
                    </a:p>
                  </a:txBody>
                  <a:tcPr/>
                </a:tc>
              </a:tr>
              <a:tr h="370840">
                <a:tc>
                  <a:txBody>
                    <a:bodyPr/>
                    <a:lstStyle/>
                    <a:p>
                      <a:pPr algn="ctr"/>
                      <a:r>
                        <a:rPr lang="en-US"/>
                        <a:t>stool</a:t>
                      </a:r>
                    </a:p>
                  </a:txBody>
                  <a:tcPr/>
                </a:tc>
                <a:tc>
                  <a:txBody>
                    <a:bodyPr/>
                    <a:lstStyle/>
                    <a:p>
                      <a:pPr algn="ctr"/>
                      <a:endParaRPr lang="en-US"/>
                    </a:p>
                  </a:txBody>
                  <a:tcPr/>
                </a:tc>
                <a:tc>
                  <a:txBody>
                    <a:bodyPr/>
                    <a:lstStyle/>
                    <a:p>
                      <a:pPr algn="ctr"/>
                      <a:r>
                        <a:rPr lang="en-US"/>
                        <a:t>stole</a:t>
                      </a:r>
                    </a:p>
                  </a:txBody>
                  <a:tcPr/>
                </a:tc>
                <a:tc>
                  <a:txBody>
                    <a:bodyPr/>
                    <a:lstStyle/>
                    <a:p>
                      <a:pPr algn="ctr"/>
                      <a:endParaRPr lang="en-US"/>
                    </a:p>
                  </a:txBody>
                  <a:tcPr/>
                </a:tc>
              </a:tr>
              <a:tr h="370840">
                <a:tc>
                  <a:txBody>
                    <a:bodyPr/>
                    <a:lstStyle/>
                    <a:p>
                      <a:pPr algn="ctr"/>
                      <a:endParaRPr lang="en-US"/>
                    </a:p>
                  </a:txBody>
                  <a:tcPr/>
                </a:tc>
                <a:tc>
                  <a:txBody>
                    <a:bodyPr/>
                    <a:lstStyle/>
                    <a:p>
                      <a:pPr algn="ctr"/>
                      <a:r>
                        <a:rPr lang="en-US"/>
                        <a:t>bull</a:t>
                      </a:r>
                    </a:p>
                  </a:txBody>
                  <a:tcPr/>
                </a:tc>
                <a:tc>
                  <a:txBody>
                    <a:bodyPr/>
                    <a:lstStyle/>
                    <a:p>
                      <a:pPr algn="ctr"/>
                      <a:r>
                        <a:rPr lang="en-US"/>
                        <a:t>bowl</a:t>
                      </a:r>
                    </a:p>
                  </a:txBody>
                  <a:tcPr/>
                </a:tc>
                <a:tc>
                  <a:txBody>
                    <a:bodyPr/>
                    <a:lstStyle/>
                    <a:p>
                      <a:pPr algn="ctr"/>
                      <a:endParaRPr lang="en-US"/>
                    </a:p>
                  </a:txBody>
                  <a:tcPr/>
                </a:tc>
              </a:tr>
              <a:tr h="370840">
                <a:tc>
                  <a:txBody>
                    <a:bodyPr/>
                    <a:lstStyle/>
                    <a:p>
                      <a:pPr algn="ctr"/>
                      <a:endParaRPr lang="en-US"/>
                    </a:p>
                  </a:txBody>
                  <a:tcPr/>
                </a:tc>
                <a:tc>
                  <a:txBody>
                    <a:bodyPr/>
                    <a:lstStyle/>
                    <a:p>
                      <a:pPr algn="ctr"/>
                      <a:endParaRPr lang="en-US"/>
                    </a:p>
                  </a:txBody>
                  <a:tcPr/>
                </a:tc>
                <a:tc>
                  <a:txBody>
                    <a:bodyPr/>
                    <a:lstStyle/>
                    <a:p>
                      <a:pPr algn="ctr"/>
                      <a:r>
                        <a:rPr lang="en-US"/>
                        <a:t>goal</a:t>
                      </a:r>
                    </a:p>
                  </a:txBody>
                  <a:tcPr/>
                </a:tc>
                <a:tc>
                  <a:txBody>
                    <a:bodyPr/>
                    <a:lstStyle/>
                    <a:p>
                      <a:pPr algn="ctr"/>
                      <a:r>
                        <a:rPr lang="en-US"/>
                        <a:t>gull</a:t>
                      </a:r>
                    </a:p>
                  </a:txBody>
                  <a:tcPr/>
                </a:tc>
              </a:tr>
              <a:tr h="370840">
                <a:tc>
                  <a:txBody>
                    <a:bodyPr/>
                    <a:lstStyle/>
                    <a:p>
                      <a:pPr algn="ctr"/>
                      <a:endParaRPr lang="en-US"/>
                    </a:p>
                  </a:txBody>
                  <a:tcPr/>
                </a:tc>
                <a:tc>
                  <a:txBody>
                    <a:bodyPr/>
                    <a:lstStyle/>
                    <a:p>
                      <a:pPr algn="ctr"/>
                      <a:endParaRPr lang="en-US"/>
                    </a:p>
                  </a:txBody>
                  <a:tcPr/>
                </a:tc>
                <a:tc>
                  <a:txBody>
                    <a:bodyPr/>
                    <a:lstStyle/>
                    <a:p>
                      <a:pPr algn="ctr"/>
                      <a:r>
                        <a:rPr lang="en-US"/>
                        <a:t>colt</a:t>
                      </a:r>
                    </a:p>
                  </a:txBody>
                  <a:tcPr/>
                </a:tc>
                <a:tc>
                  <a:txBody>
                    <a:bodyPr/>
                    <a:lstStyle/>
                    <a:p>
                      <a:pPr algn="ctr"/>
                      <a:r>
                        <a:rPr lang="en-US"/>
                        <a:t>cult</a:t>
                      </a:r>
                    </a:p>
                  </a:txBody>
                  <a:tcPr/>
                </a:tc>
              </a:tr>
              <a:tr h="370840">
                <a:tc>
                  <a:txBody>
                    <a:bodyPr/>
                    <a:lstStyle/>
                    <a:p>
                      <a:pPr algn="ctr"/>
                      <a:endParaRPr lang="en-US"/>
                    </a:p>
                  </a:txBody>
                  <a:tcPr/>
                </a:tc>
                <a:tc gridSpan="3">
                  <a:txBody>
                    <a:bodyPr/>
                    <a:lstStyle/>
                    <a:p>
                      <a:pPr algn="ctr"/>
                      <a:r>
                        <a:rPr lang="en-US"/>
                        <a:t>whole/hole</a:t>
                      </a:r>
                    </a:p>
                  </a:txBody>
                  <a:tcPr/>
                </a:tc>
                <a:tc hMerge="1">
                  <a:txBody>
                    <a:bodyPr/>
                    <a:lstStyle/>
                    <a:p>
                      <a:pPr algn="ctr"/>
                      <a:endParaRPr lang="en-US"/>
                    </a:p>
                  </a:txBody>
                  <a:tcPr/>
                </a:tc>
                <a:tc hMerge="1">
                  <a:txBody>
                    <a:bodyPr/>
                    <a:lstStyle/>
                    <a:p>
                      <a:pPr algn="ctr"/>
                      <a:endParaRPr lang="en-US"/>
                    </a:p>
                  </a:txBody>
                  <a:tcPr/>
                </a:tc>
              </a:tr>
              <a:tr h="370840">
                <a:tc>
                  <a:txBody>
                    <a:bodyPr/>
                    <a:lstStyle/>
                    <a:p>
                      <a:pPr algn="ctr"/>
                      <a:endParaRPr lang="en-US"/>
                    </a:p>
                  </a:txBody>
                  <a:tcPr/>
                </a:tc>
                <a:tc gridSpan="3">
                  <a:txBody>
                    <a:bodyPr/>
                    <a:lstStyle/>
                    <a:p>
                      <a:pPr algn="ctr"/>
                      <a:r>
                        <a:rPr lang="en-US"/>
                        <a:t>bolder/boulder</a:t>
                      </a:r>
                    </a:p>
                  </a:txBody>
                  <a:tcPr/>
                </a:tc>
                <a:tc hMerge="1">
                  <a:txBody>
                    <a:bodyPr/>
                    <a:lstStyle/>
                    <a:p>
                      <a:pPr algn="ctr"/>
                      <a:endParaRPr lang="en-US"/>
                    </a:p>
                  </a:txBody>
                  <a:tcPr/>
                </a:tc>
                <a:tc hMerge="1">
                  <a:txBody>
                    <a:bodyPr/>
                    <a:lstStyle/>
                    <a:p>
                      <a:pPr algn="ctr"/>
                      <a:endParaRPr lang="en-US"/>
                    </a:p>
                  </a:txBody>
                  <a:tcPr/>
                </a:tc>
              </a:tr>
              <a:tr h="370840">
                <a:tc>
                  <a:txBody>
                    <a:bodyPr/>
                    <a:lstStyle/>
                    <a:p>
                      <a:pPr algn="ctr"/>
                      <a:r>
                        <a:rPr lang="en-US"/>
                        <a:t>school</a:t>
                      </a:r>
                    </a:p>
                  </a:txBody>
                  <a:tcPr/>
                </a:tc>
                <a:tc>
                  <a:txBody>
                    <a:bodyPr/>
                    <a:lstStyle/>
                    <a:p>
                      <a:pPr algn="ctr"/>
                      <a:endParaRPr lang="en-US"/>
                    </a:p>
                  </a:txBody>
                  <a:tcPr/>
                </a:tc>
                <a:tc>
                  <a:txBody>
                    <a:bodyPr/>
                    <a:lstStyle/>
                    <a:p>
                      <a:pPr algn="ctr"/>
                      <a:endParaRPr lang="en-US"/>
                    </a:p>
                  </a:txBody>
                  <a:tcPr/>
                </a:tc>
                <a:tc>
                  <a:txBody>
                    <a:bodyPr/>
                    <a:lstStyle/>
                    <a:p>
                      <a:pPr algn="ctr"/>
                      <a:r>
                        <a:rPr lang="en-US"/>
                        <a:t>skull</a:t>
                      </a:r>
                    </a:p>
                  </a:txBody>
                  <a:tcPr/>
                </a:tc>
              </a:tr>
              <a:tr h="370840">
                <a:tc>
                  <a:txBody>
                    <a:bodyPr/>
                    <a:lstStyle/>
                    <a:p>
                      <a:pPr algn="ctr"/>
                      <a:r>
                        <a:rPr lang="en-US"/>
                        <a:t>who’ll</a:t>
                      </a:r>
                    </a:p>
                  </a:txBody>
                  <a:tcPr/>
                </a:tc>
                <a:tc>
                  <a:txBody>
                    <a:bodyPr/>
                    <a:lstStyle/>
                    <a:p>
                      <a:pPr algn="ctr"/>
                      <a:endParaRPr lang="en-US"/>
                    </a:p>
                  </a:txBody>
                  <a:tcPr/>
                </a:tc>
                <a:tc>
                  <a:txBody>
                    <a:bodyPr/>
                    <a:lstStyle/>
                    <a:p>
                      <a:pPr algn="ctr"/>
                      <a:r>
                        <a:rPr lang="en-US"/>
                        <a:t>hole</a:t>
                      </a:r>
                    </a:p>
                  </a:txBody>
                  <a:tcPr/>
                </a:tc>
                <a:tc>
                  <a:txBody>
                    <a:bodyPr/>
                    <a:lstStyle/>
                    <a:p>
                      <a:pPr algn="ctr"/>
                      <a:r>
                        <a:rPr lang="en-US"/>
                        <a:t>hull</a:t>
                      </a:r>
                    </a:p>
                  </a:txBody>
                  <a:tcPr/>
                </a:tc>
              </a:tr>
              <a:tr h="370840">
                <a:tc>
                  <a:txBody>
                    <a:bodyPr/>
                    <a:lstStyle/>
                    <a:p>
                      <a:pPr algn="ctr"/>
                      <a:r>
                        <a:rPr lang="en-US"/>
                        <a:t>pool</a:t>
                      </a:r>
                    </a:p>
                  </a:txBody>
                  <a:tcPr/>
                </a:tc>
                <a:tc>
                  <a:txBody>
                    <a:bodyPr/>
                    <a:lstStyle/>
                    <a:p>
                      <a:pPr algn="ctr"/>
                      <a:r>
                        <a:rPr lang="en-US"/>
                        <a:t>pull</a:t>
                      </a:r>
                    </a:p>
                  </a:txBody>
                  <a:tcPr/>
                </a:tc>
                <a:tc>
                  <a:txBody>
                    <a:bodyPr/>
                    <a:lstStyle/>
                    <a:p>
                      <a:pPr algn="ctr"/>
                      <a:r>
                        <a:rPr lang="en-US"/>
                        <a:t>pole</a:t>
                      </a:r>
                    </a:p>
                  </a:txBody>
                  <a:tcPr/>
                </a:tc>
                <a:tc>
                  <a:txBody>
                    <a:bodyPr/>
                    <a:lstStyle/>
                    <a:p>
                      <a:pPr algn="ctr"/>
                      <a:endParaRPr lang="en-US"/>
                    </a:p>
                  </a:txBody>
                  <a:tcPr/>
                </a:tc>
              </a:tr>
              <a:tr h="370840">
                <a:tc>
                  <a:txBody>
                    <a:bodyPr/>
                    <a:lstStyle/>
                    <a:p>
                      <a:pPr algn="ctr"/>
                      <a:r>
                        <a:rPr lang="en-US"/>
                        <a:t>fool</a:t>
                      </a:r>
                    </a:p>
                  </a:txBody>
                  <a:tcPr/>
                </a:tc>
                <a:tc>
                  <a:txBody>
                    <a:bodyPr/>
                    <a:lstStyle/>
                    <a:p>
                      <a:pPr algn="ctr"/>
                      <a:r>
                        <a:rPr lang="en-US"/>
                        <a:t>full</a:t>
                      </a:r>
                    </a:p>
                  </a:txBody>
                  <a:tcPr/>
                </a:tc>
                <a:tc>
                  <a:txBody>
                    <a:bodyPr/>
                    <a:lstStyle/>
                    <a:p>
                      <a:pPr algn="ctr"/>
                      <a:r>
                        <a:rPr lang="en-US"/>
                        <a:t>foal</a:t>
                      </a:r>
                    </a:p>
                  </a:txBody>
                  <a:tcPr/>
                </a:tc>
                <a:tc>
                  <a:txBody>
                    <a:bodyPr/>
                    <a:lstStyle/>
                    <a:p>
                      <a:pPr algn="ctr"/>
                      <a:endParaRPr lang="en-US"/>
                    </a:p>
                  </a:txBody>
                  <a:tcPr/>
                </a:tc>
              </a:tr>
            </a:tbl>
          </a:graphicData>
        </a:graphic>
      </p:graphicFrame>
      <p:graphicFrame>
        <p:nvGraphicFramePr>
          <p:cNvPr id="8" name="Table 7"/>
          <p:cNvGraphicFramePr>
            <a:graphicFrameLocks noGrp="1"/>
          </p:cNvGraphicFramePr>
          <p:nvPr>
            <p:extLst/>
          </p:nvPr>
        </p:nvGraphicFramePr>
        <p:xfrm>
          <a:off x="609600" y="1339070"/>
          <a:ext cx="4086225" cy="2595880"/>
        </p:xfrm>
        <a:graphic>
          <a:graphicData uri="http://schemas.openxmlformats.org/drawingml/2006/table">
            <a:tbl>
              <a:tblPr firstRow="1" bandRow="1">
                <a:tableStyleId>{2D5ABB26-0587-4C30-8999-92F81FD0307C}</a:tableStyleId>
              </a:tblPr>
              <a:tblGrid>
                <a:gridCol w="1362075"/>
                <a:gridCol w="1362075"/>
                <a:gridCol w="1362075"/>
              </a:tblGrid>
              <a:tr h="370840">
                <a:tc>
                  <a:txBody>
                    <a:bodyPr/>
                    <a:lstStyle/>
                    <a:p>
                      <a:pPr algn="ctr"/>
                      <a:r>
                        <a:rPr lang="en-US" b="1"/>
                        <a:t>/er/</a:t>
                      </a:r>
                    </a:p>
                  </a:txBody>
                  <a:tcPr/>
                </a:tc>
                <a:tc>
                  <a:txBody>
                    <a:bodyPr/>
                    <a:lstStyle/>
                    <a:p>
                      <a:pPr algn="ctr"/>
                      <a:r>
                        <a:rPr lang="en-US" b="1"/>
                        <a:t>/ɛr/</a:t>
                      </a:r>
                    </a:p>
                  </a:txBody>
                  <a:tcPr/>
                </a:tc>
                <a:tc>
                  <a:txBody>
                    <a:bodyPr/>
                    <a:lstStyle/>
                    <a:p>
                      <a:pPr algn="ctr"/>
                      <a:r>
                        <a:rPr lang="en-US" b="1"/>
                        <a:t>/ær/</a:t>
                      </a:r>
                    </a:p>
                  </a:txBody>
                  <a:tcPr/>
                </a:tc>
              </a:tr>
              <a:tr h="370840">
                <a:tc>
                  <a:txBody>
                    <a:bodyPr/>
                    <a:lstStyle/>
                    <a:p>
                      <a:pPr algn="ctr"/>
                      <a:r>
                        <a:rPr lang="en-US"/>
                        <a:t>fairy</a:t>
                      </a:r>
                    </a:p>
                  </a:txBody>
                  <a:tcPr/>
                </a:tc>
                <a:tc>
                  <a:txBody>
                    <a:bodyPr/>
                    <a:lstStyle/>
                    <a:p>
                      <a:pPr algn="ctr"/>
                      <a:r>
                        <a:rPr lang="en-US"/>
                        <a:t>ferry</a:t>
                      </a:r>
                    </a:p>
                  </a:txBody>
                  <a:tcPr/>
                </a:tc>
                <a:tc>
                  <a:txBody>
                    <a:bodyPr/>
                    <a:lstStyle/>
                    <a:p>
                      <a:pPr algn="ctr"/>
                      <a:endParaRPr lang="en-US"/>
                    </a:p>
                  </a:txBody>
                  <a:tcPr/>
                </a:tc>
              </a:tr>
              <a:tr h="370840">
                <a:tc>
                  <a:txBody>
                    <a:bodyPr/>
                    <a:lstStyle/>
                    <a:p>
                      <a:pPr algn="ctr"/>
                      <a:endParaRPr lang="en-US"/>
                    </a:p>
                  </a:txBody>
                  <a:tcPr/>
                </a:tc>
                <a:tc>
                  <a:txBody>
                    <a:bodyPr/>
                    <a:lstStyle/>
                    <a:p>
                      <a:pPr algn="ctr"/>
                      <a:r>
                        <a:rPr lang="en-US"/>
                        <a:t>perish</a:t>
                      </a:r>
                    </a:p>
                  </a:txBody>
                  <a:tcPr/>
                </a:tc>
                <a:tc>
                  <a:txBody>
                    <a:bodyPr/>
                    <a:lstStyle/>
                    <a:p>
                      <a:pPr algn="ctr"/>
                      <a:r>
                        <a:rPr lang="en-US"/>
                        <a:t>parish</a:t>
                      </a:r>
                    </a:p>
                  </a:txBody>
                  <a:tcPr/>
                </a:tc>
              </a:tr>
              <a:tr h="370840">
                <a:tc>
                  <a:txBody>
                    <a:bodyPr/>
                    <a:lstStyle/>
                    <a:p>
                      <a:pPr algn="ctr"/>
                      <a:r>
                        <a:rPr lang="en-US"/>
                        <a:t>vary</a:t>
                      </a:r>
                    </a:p>
                  </a:txBody>
                  <a:tcPr/>
                </a:tc>
                <a:tc>
                  <a:txBody>
                    <a:bodyPr/>
                    <a:lstStyle/>
                    <a:p>
                      <a:pPr algn="ctr"/>
                      <a:r>
                        <a:rPr lang="en-US"/>
                        <a:t>very</a:t>
                      </a:r>
                    </a:p>
                  </a:txBody>
                  <a:tcPr/>
                </a:tc>
                <a:tc>
                  <a:txBody>
                    <a:bodyPr/>
                    <a:lstStyle/>
                    <a:p>
                      <a:pPr algn="ctr"/>
                      <a:endParaRPr lang="en-US"/>
                    </a:p>
                  </a:txBody>
                  <a:tcPr/>
                </a:tc>
              </a:tr>
              <a:tr h="370840">
                <a:tc>
                  <a:txBody>
                    <a:bodyPr/>
                    <a:lstStyle/>
                    <a:p>
                      <a:pPr algn="ctr"/>
                      <a:endParaRPr lang="en-US"/>
                    </a:p>
                  </a:txBody>
                  <a:tcPr/>
                </a:tc>
                <a:tc>
                  <a:txBody>
                    <a:bodyPr/>
                    <a:lstStyle/>
                    <a:p>
                      <a:pPr algn="ctr"/>
                      <a:r>
                        <a:rPr lang="en-US"/>
                        <a:t>terrible</a:t>
                      </a:r>
                    </a:p>
                  </a:txBody>
                  <a:tcPr/>
                </a:tc>
                <a:tc>
                  <a:txBody>
                    <a:bodyPr/>
                    <a:lstStyle/>
                    <a:p>
                      <a:pPr algn="ctr"/>
                      <a:endParaRPr lang="en-US"/>
                    </a:p>
                  </a:txBody>
                  <a:tcPr/>
                </a:tc>
              </a:tr>
              <a:tr h="370840">
                <a:tc>
                  <a:txBody>
                    <a:bodyPr/>
                    <a:lstStyle/>
                    <a:p>
                      <a:pPr algn="ctr"/>
                      <a:r>
                        <a:rPr lang="en-US"/>
                        <a:t>hairy</a:t>
                      </a:r>
                    </a:p>
                  </a:txBody>
                  <a:tcPr/>
                </a:tc>
                <a:tc>
                  <a:txBody>
                    <a:bodyPr/>
                    <a:lstStyle/>
                    <a:p>
                      <a:pPr algn="ctr"/>
                      <a:endParaRPr lang="en-US"/>
                    </a:p>
                  </a:txBody>
                  <a:tcPr/>
                </a:tc>
                <a:tc>
                  <a:txBody>
                    <a:bodyPr/>
                    <a:lstStyle/>
                    <a:p>
                      <a:pPr algn="ctr"/>
                      <a:r>
                        <a:rPr lang="en-US"/>
                        <a:t>Harry</a:t>
                      </a:r>
                    </a:p>
                  </a:txBody>
                  <a:tcPr/>
                </a:tc>
              </a:tr>
              <a:tr h="370840">
                <a:tc>
                  <a:txBody>
                    <a:bodyPr/>
                    <a:lstStyle/>
                    <a:p>
                      <a:pPr algn="ctr"/>
                      <a:r>
                        <a:rPr lang="en-US"/>
                        <a:t>Mary</a:t>
                      </a:r>
                    </a:p>
                  </a:txBody>
                  <a:tcPr/>
                </a:tc>
                <a:tc>
                  <a:txBody>
                    <a:bodyPr/>
                    <a:lstStyle/>
                    <a:p>
                      <a:pPr algn="ctr"/>
                      <a:r>
                        <a:rPr lang="en-US"/>
                        <a:t>merry</a:t>
                      </a:r>
                    </a:p>
                  </a:txBody>
                  <a:tcPr/>
                </a:tc>
                <a:tc>
                  <a:txBody>
                    <a:bodyPr/>
                    <a:lstStyle/>
                    <a:p>
                      <a:pPr algn="ctr"/>
                      <a:r>
                        <a:rPr lang="en-US"/>
                        <a:t>marry</a:t>
                      </a:r>
                    </a:p>
                  </a:txBody>
                  <a:tcPr/>
                </a:tc>
              </a:tr>
            </a:tbl>
          </a:graphicData>
        </a:graphic>
      </p:graphicFrame>
      <p:sp>
        <p:nvSpPr>
          <p:cNvPr id="9" name="Rectangle 8"/>
          <p:cNvSpPr/>
          <p:nvPr/>
        </p:nvSpPr>
        <p:spPr>
          <a:xfrm>
            <a:off x="609600" y="4582431"/>
            <a:ext cx="3951249" cy="1384995"/>
          </a:xfrm>
          <a:prstGeom prst="rect">
            <a:avLst/>
          </a:prstGeom>
        </p:spPr>
        <p:txBody>
          <a:bodyPr wrap="square">
            <a:spAutoFit/>
          </a:bodyPr>
          <a:lstStyle/>
          <a:p>
            <a:r>
              <a:rPr lang="en-US" sz="1200">
                <a:latin typeface="Avenir Book" charset="0"/>
                <a:ea typeface="Avenir Book" charset="0"/>
                <a:cs typeface="Avenir Book" charset="0"/>
              </a:rPr>
              <a:t>The pairs </a:t>
            </a:r>
            <a:r>
              <a:rPr lang="en-US" sz="1200" i="1">
                <a:latin typeface="Avenir Book" charset="0"/>
                <a:ea typeface="Avenir Book" charset="0"/>
                <a:cs typeface="Avenir Book" charset="0"/>
              </a:rPr>
              <a:t>bear~bare</a:t>
            </a:r>
            <a:r>
              <a:rPr lang="en-US" sz="1200">
                <a:latin typeface="Avenir Book" charset="0"/>
                <a:ea typeface="Avenir Book" charset="0"/>
                <a:cs typeface="Avenir Book" charset="0"/>
              </a:rPr>
              <a:t>, </a:t>
            </a:r>
            <a:r>
              <a:rPr lang="en-US" sz="1200" i="1">
                <a:latin typeface="Avenir Book" charset="0"/>
                <a:ea typeface="Avenir Book" charset="0"/>
                <a:cs typeface="Avenir Book" charset="0"/>
              </a:rPr>
              <a:t>hair~hare</a:t>
            </a:r>
            <a:r>
              <a:rPr lang="en-US" sz="1200">
                <a:latin typeface="Avenir Book" charset="0"/>
                <a:ea typeface="Avenir Book" charset="0"/>
                <a:cs typeface="Avenir Book" charset="0"/>
              </a:rPr>
              <a:t>, and </a:t>
            </a:r>
            <a:r>
              <a:rPr lang="en-US" sz="1200" i="1">
                <a:latin typeface="Avenir Book" charset="0"/>
                <a:ea typeface="Avenir Book" charset="0"/>
                <a:cs typeface="Avenir Book" charset="0"/>
              </a:rPr>
              <a:t>stares~stairs</a:t>
            </a:r>
            <a:r>
              <a:rPr lang="en-US" sz="1200">
                <a:latin typeface="Avenir Book" charset="0"/>
                <a:ea typeface="Avenir Book" charset="0"/>
                <a:cs typeface="Avenir Book" charset="0"/>
              </a:rPr>
              <a:t> were excluded because the targeted vowel was not before an </a:t>
            </a:r>
            <a:r>
              <a:rPr lang="en-US" sz="1200" i="1">
                <a:latin typeface="Avenir Book" charset="0"/>
                <a:ea typeface="Avenir Book" charset="0"/>
                <a:cs typeface="Avenir Book" charset="0"/>
              </a:rPr>
              <a:t>intervocalic</a:t>
            </a:r>
            <a:r>
              <a:rPr lang="en-US" sz="1200">
                <a:latin typeface="Avenir Book" charset="0"/>
                <a:ea typeface="Avenir Book" charset="0"/>
                <a:cs typeface="Avenir Book" charset="0"/>
              </a:rPr>
              <a:t> /r/.</a:t>
            </a:r>
          </a:p>
          <a:p>
            <a:endParaRPr lang="en-US" sz="1200">
              <a:latin typeface="Avenir Book" charset="0"/>
              <a:ea typeface="Avenir Book" charset="0"/>
              <a:cs typeface="Avenir Book" charset="0"/>
            </a:endParaRPr>
          </a:p>
          <a:p>
            <a:r>
              <a:rPr lang="en-US" sz="1200">
                <a:latin typeface="Avenir Book" charset="0"/>
                <a:ea typeface="Avenir Book" charset="0"/>
                <a:cs typeface="Avenir Book" charset="0"/>
              </a:rPr>
              <a:t>The word </a:t>
            </a:r>
            <a:r>
              <a:rPr lang="en-US" sz="1200" i="1">
                <a:latin typeface="Avenir Book" charset="0"/>
                <a:ea typeface="Avenir Book" charset="0"/>
                <a:cs typeface="Avenir Book" charset="0"/>
              </a:rPr>
              <a:t>terrible</a:t>
            </a:r>
            <a:r>
              <a:rPr lang="en-US" sz="1200">
                <a:latin typeface="Avenir Book" charset="0"/>
                <a:ea typeface="Avenir Book" charset="0"/>
                <a:cs typeface="Avenir Book" charset="0"/>
              </a:rPr>
              <a:t> was paird with the invented word “tear-able” (as in ’able to be torn’), but participants didn’t respond well to that, and it was excluded.</a:t>
            </a:r>
          </a:p>
        </p:txBody>
      </p:sp>
      <p:sp>
        <p:nvSpPr>
          <p:cNvPr id="2" name="Rectangle 1"/>
          <p:cNvSpPr/>
          <p:nvPr/>
        </p:nvSpPr>
        <p:spPr>
          <a:xfrm>
            <a:off x="4695825" y="4582431"/>
            <a:ext cx="2447923" cy="1015663"/>
          </a:xfrm>
          <a:prstGeom prst="rect">
            <a:avLst/>
          </a:prstGeom>
        </p:spPr>
        <p:txBody>
          <a:bodyPr wrap="square">
            <a:spAutoFit/>
          </a:bodyPr>
          <a:lstStyle/>
          <a:p>
            <a:r>
              <a:rPr lang="en-US" sz="1200">
                <a:latin typeface="Avenir Book" charset="0"/>
                <a:ea typeface="Avenir Book" charset="0"/>
                <a:cs typeface="Avenir Book" charset="0"/>
              </a:rPr>
              <a:t>Pairs from the same class are assumed to be homophonous for all speakers and were included to test speakers’ attention.</a:t>
            </a:r>
          </a:p>
        </p:txBody>
      </p:sp>
    </p:spTree>
    <p:extLst>
      <p:ext uri="{BB962C8B-B14F-4D97-AF65-F5344CB8AC3E}">
        <p14:creationId xmlns:p14="http://schemas.microsoft.com/office/powerpoint/2010/main" val="309310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Appendix B: Statistical Tests</a:t>
            </a:r>
          </a:p>
        </p:txBody>
      </p:sp>
    </p:spTree>
    <p:extLst>
      <p:ext uri="{BB962C8B-B14F-4D97-AF65-F5344CB8AC3E}">
        <p14:creationId xmlns:p14="http://schemas.microsoft.com/office/powerpoint/2010/main" val="445454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spcCol="457200">
            <a:normAutofit lnSpcReduction="10000"/>
          </a:bodyPr>
          <a:lstStyle/>
          <a:p>
            <a:r>
              <a:rPr lang="en-US"/>
              <a:t>Restricted maximum liklihood (REML) mixed-effects model </a:t>
            </a:r>
            <a:r>
              <a:rPr lang="en-US" sz="1400"/>
              <a:t>(Levshina 2015)</a:t>
            </a:r>
            <a:r>
              <a:rPr lang="en-US"/>
              <a:t> using the function </a:t>
            </a:r>
            <a:r>
              <a:rPr lang="en-US" sz="2000">
                <a:latin typeface="Source Code Pro" charset="0"/>
                <a:ea typeface="Source Code Pro" charset="0"/>
                <a:cs typeface="Source Code Pro" charset="0"/>
              </a:rPr>
              <a:t>lme()</a:t>
            </a:r>
            <a:r>
              <a:rPr lang="en-US"/>
              <a:t> in R package </a:t>
            </a:r>
            <a:r>
              <a:rPr lang="en-US" sz="2000">
                <a:latin typeface="Source Code Pro" charset="0"/>
                <a:ea typeface="Source Code Pro" charset="0"/>
                <a:cs typeface="Source Code Pro" charset="0"/>
              </a:rPr>
              <a:t>nlme</a:t>
            </a:r>
            <a:r>
              <a:rPr lang="en-US" sz="1400"/>
              <a:t> (Pinheiro </a:t>
            </a:r>
            <a:r>
              <a:rPr lang="en-US" sz="1400" i="1"/>
              <a:t>et al.</a:t>
            </a:r>
            <a:r>
              <a:rPr lang="en-US" sz="1400"/>
              <a:t> 2016)</a:t>
            </a:r>
            <a:r>
              <a:rPr lang="en-US"/>
              <a:t> for predicting </a:t>
            </a:r>
            <a:r>
              <a:rPr lang="en-US" i="1" u="sng"/>
              <a:t>categorical</a:t>
            </a:r>
            <a:r>
              <a:rPr lang="en-US"/>
              <a:t> variables (</a:t>
            </a:r>
            <a:r>
              <a:rPr lang="en-US" i="1"/>
              <a:t>i.e.</a:t>
            </a:r>
            <a:r>
              <a:rPr lang="en-US"/>
              <a:t> vowel class distinctions).</a:t>
            </a:r>
          </a:p>
          <a:p>
            <a:endParaRPr lang="en-US"/>
          </a:p>
          <a:p>
            <a:r>
              <a:rPr lang="en-US"/>
              <a:t>Generalized linear mixed-effects model </a:t>
            </a:r>
            <a:r>
              <a:rPr lang="en-US" sz="1400"/>
              <a:t>(Baayen 2008)</a:t>
            </a:r>
            <a:r>
              <a:rPr lang="en-US"/>
              <a:t> using the function </a:t>
            </a:r>
            <a:r>
              <a:rPr lang="en-US" sz="2000">
                <a:latin typeface="Source Code Pro" charset="0"/>
                <a:ea typeface="Source Code Pro" charset="0"/>
                <a:cs typeface="Source Code Pro" charset="0"/>
              </a:rPr>
              <a:t>glmer()</a:t>
            </a:r>
            <a:r>
              <a:rPr lang="en-US"/>
              <a:t> in the R package </a:t>
            </a:r>
            <a:r>
              <a:rPr lang="en-US" sz="2000">
                <a:latin typeface="Source Code Pro" charset="0"/>
                <a:ea typeface="Source Code Pro" charset="0"/>
                <a:cs typeface="Source Code Pro" charset="0"/>
              </a:rPr>
              <a:t>lme4</a:t>
            </a:r>
            <a:r>
              <a:rPr lang="en-US"/>
              <a:t> </a:t>
            </a:r>
            <a:r>
              <a:rPr lang="en-US" sz="1400"/>
              <a:t>(Bates </a:t>
            </a:r>
            <a:r>
              <a:rPr lang="en-US" sz="1400" i="1"/>
              <a:t>et al. </a:t>
            </a:r>
            <a:r>
              <a:rPr lang="en-US" sz="1400"/>
              <a:t>2015)</a:t>
            </a:r>
            <a:r>
              <a:rPr lang="en-US"/>
              <a:t> for predicting </a:t>
            </a:r>
            <a:r>
              <a:rPr lang="en-US" i="1" u="sng"/>
              <a:t>continuous</a:t>
            </a:r>
            <a:r>
              <a:rPr lang="en-US"/>
              <a:t> variables (degree of height/backness). Generation, sex, place of articulation (aveolar/non-alveolar), and vowel class as fixed effects.</a:t>
            </a:r>
          </a:p>
          <a:p>
            <a:endParaRPr lang="en-US"/>
          </a:p>
          <a:p>
            <a:r>
              <a:rPr lang="en-US"/>
              <a:t>Speaker as random effect in these models. If adding this random effect did not improve the model, a simple linear regression was used instead.</a:t>
            </a:r>
          </a:p>
          <a:p>
            <a:endParaRPr lang="en-US"/>
          </a:p>
          <a:p>
            <a:r>
              <a:rPr lang="en-US"/>
              <a:t>Overlap measured with Pillai scores, an output of MANOVA tests </a:t>
            </a:r>
            <a:r>
              <a:rPr lang="en-US" sz="1400"/>
              <a:t>(Hay, Warren &amp; Drager 2006; Hall-Lew 2010; Nycz &amp; Hall-Lew 2013)</a:t>
            </a:r>
            <a:r>
              <a:rPr lang="en-US">
                <a:effectLst/>
              </a:rPr>
              <a:t> </a:t>
            </a:r>
            <a:endParaRPr lang="en-US"/>
          </a:p>
          <a:p>
            <a:endParaRPr lang="en-US"/>
          </a:p>
          <a:p>
            <a:r>
              <a:rPr lang="en-US"/>
              <a:t>Effects are reported significant if </a:t>
            </a:r>
            <a:r>
              <a:rPr lang="en-US" i="1"/>
              <a:t>p</a:t>
            </a:r>
            <a:r>
              <a:rPr lang="en-US"/>
              <a:t>&lt;0.01.</a:t>
            </a:r>
          </a:p>
          <a:p>
            <a:endParaRPr lang="en-US"/>
          </a:p>
          <a:p>
            <a:r>
              <a:rPr lang="en-US"/>
              <a:t>All model outputs are in appendix slides.</a:t>
            </a:r>
          </a:p>
          <a:p>
            <a:endParaRPr lang="en-US"/>
          </a:p>
        </p:txBody>
      </p:sp>
      <p:sp>
        <p:nvSpPr>
          <p:cNvPr id="3" name="Title 2"/>
          <p:cNvSpPr>
            <a:spLocks noGrp="1"/>
          </p:cNvSpPr>
          <p:nvPr>
            <p:ph type="title"/>
          </p:nvPr>
        </p:nvSpPr>
        <p:spPr/>
        <p:txBody>
          <a:bodyPr/>
          <a:lstStyle/>
          <a:p>
            <a:r>
              <a:rPr lang="en-US"/>
              <a:t>Analysis</a:t>
            </a:r>
          </a:p>
        </p:txBody>
      </p:sp>
      <p:sp>
        <p:nvSpPr>
          <p:cNvPr id="4" name="Slide Number Placeholder 3"/>
          <p:cNvSpPr>
            <a:spLocks noGrp="1"/>
          </p:cNvSpPr>
          <p:nvPr>
            <p:ph type="sldNum" sz="quarter" idx="4"/>
          </p:nvPr>
        </p:nvSpPr>
        <p:spPr/>
        <p:txBody>
          <a:bodyPr/>
          <a:lstStyle/>
          <a:p>
            <a:fld id="{2F4E2E3C-FF33-FC45-91A9-BDC48E1E835D}" type="slidenum">
              <a:rPr lang="en-US" smtClean="0"/>
              <a:pPr/>
              <a:t>26</a:t>
            </a:fld>
            <a:endParaRPr lang="en-US" dirty="0"/>
          </a:p>
        </p:txBody>
      </p:sp>
      <p:sp>
        <p:nvSpPr>
          <p:cNvPr id="5" name="Footer Placeholder 4"/>
          <p:cNvSpPr>
            <a:spLocks noGrp="1"/>
          </p:cNvSpPr>
          <p:nvPr>
            <p:ph type="ftr" sz="quarter" idx="3"/>
          </p:nvPr>
        </p:nvSpPr>
        <p:spPr/>
        <p:txBody>
          <a:bodyPr/>
          <a:lstStyle/>
          <a:p>
            <a:r>
              <a:rPr lang="en-US"/>
              <a:t>Methodology</a:t>
            </a:r>
          </a:p>
        </p:txBody>
      </p:sp>
    </p:spTree>
    <p:extLst>
      <p:ext uri="{BB962C8B-B14F-4D97-AF65-F5344CB8AC3E}">
        <p14:creationId xmlns:p14="http://schemas.microsoft.com/office/powerpoint/2010/main" val="425443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27</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30055539"/>
              </p:ext>
            </p:extLst>
          </p:nvPr>
        </p:nvGraphicFramePr>
        <p:xfrm>
          <a:off x="924673"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 10.510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 0.204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51.575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-0.494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-8.366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-1.159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-20.779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-0.590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-12.122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-1.888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0.067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0.975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0.336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tr-TR" sz="1200" b="0" i="0" u="none" strike="noStrike">
                          <a:solidFill>
                            <a:srgbClr val="000000"/>
                          </a:solidFill>
                          <a:effectLst/>
                          <a:latin typeface="Avenir Book" charset="0"/>
                          <a:ea typeface="Avenir Book" charset="0"/>
                          <a:cs typeface="Avenir Book" charset="0"/>
                        </a:rPr>
                        <a:t>1.124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uk-UA" sz="1200" b="0" i="0" u="none" strike="noStrike">
                          <a:solidFill>
                            <a:srgbClr val="000000"/>
                          </a:solidFill>
                          <a:effectLst/>
                          <a:latin typeface="Avenir Book" charset="0"/>
                          <a:ea typeface="Avenir Book" charset="0"/>
                          <a:cs typeface="Avenir Book" charset="0"/>
                        </a:rPr>
                        <a:t>0.339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6.987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baseline="0">
                          <a:solidFill>
                            <a:srgbClr val="0072B2"/>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significantly higher than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baseline="0">
                          <a:solidFill>
                            <a:srgbClr val="000000"/>
                          </a:solidFill>
                          <a:effectLst/>
                          <a:latin typeface="Avenir Book" charset="0"/>
                          <a:ea typeface="Avenir Book" charset="0"/>
                          <a:cs typeface="Avenir Book" charset="0"/>
                        </a:rPr>
                        <a:t>,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baseline="0">
                          <a:solidFill>
                            <a:srgbClr val="000000"/>
                          </a:solidFill>
                          <a:effectLst/>
                          <a:latin typeface="Avenir Book" charset="0"/>
                          <a:ea typeface="Avenir Book" charset="0"/>
                          <a:cs typeface="Avenir Book" charset="0"/>
                        </a:rPr>
                        <a:t>, and </a:t>
                      </a:r>
                      <a:r>
                        <a:rPr lang="en-US" sz="1200" b="0" i="0" u="none" strike="noStrike" cap="small" baseline="0">
                          <a:solidFill>
                            <a:srgbClr val="E69F00"/>
                          </a:solidFill>
                          <a:effectLst/>
                          <a:latin typeface="Avenir Book" charset="0"/>
                          <a:ea typeface="Avenir Book" charset="0"/>
                          <a:cs typeface="Avenir Book" charset="0"/>
                        </a:rPr>
                        <a:t>pulp</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504062463"/>
              </p:ext>
            </p:extLst>
          </p:nvPr>
        </p:nvGraphicFramePr>
        <p:xfrm>
          <a:off x="924673"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0.493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0.650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823618" y="402218"/>
            <a:ext cx="5084022"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(1) Linear mixed-effects model fit by REML of bark-normalized height of all pre-lateral vowels (both styles) with variable (</a:t>
            </a:r>
            <a:r>
              <a:rPr lang="en-US" sz="1400" u="sng" cap="small">
                <a:solidFill>
                  <a:srgbClr val="0072B2"/>
                </a:solidFill>
                <a:latin typeface="Avenir Book" charset="0"/>
                <a:ea typeface="Avenir Book" charset="0"/>
                <a:cs typeface="Avenir Book" charset="0"/>
              </a:rPr>
              <a:t>pool</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9" name="Rectangle 18"/>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70210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28</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862268"/>
              </p:ext>
            </p:extLst>
          </p:nvPr>
        </p:nvGraphicFramePr>
        <p:xfrm>
          <a:off x="6518927"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6.019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0.234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 25.704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0.599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9.177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0.807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11.441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1.060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17.356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-0.283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-1.509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0.140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a:t>
                      </a:r>
                      <a:r>
                        <a:rPr lang="en-US" sz="1200" b="0" i="0" u="none" strike="noStrike" baseline="0">
                          <a:solidFill>
                            <a:srgbClr val="000000"/>
                          </a:solidFill>
                          <a:effectLst/>
                          <a:latin typeface="Avenir Book" charset="0"/>
                          <a:ea typeface="Avenir Book" charset="0"/>
                          <a:cs typeface="Avenir Book" charset="0"/>
                        </a:rPr>
                        <a:t> </a:t>
                      </a:r>
                      <a:r>
                        <a:rPr lang="en-US" sz="1200" b="0" i="0" u="none" strike="noStrike">
                          <a:solidFill>
                            <a:srgbClr val="000000"/>
                          </a:solidFill>
                          <a:effectLst/>
                          <a:latin typeface="Avenir Book" charset="0"/>
                          <a:ea typeface="Avenir Book" charset="0"/>
                          <a:cs typeface="Avenir Book" charset="0"/>
                        </a:rPr>
                        <a:t>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0.255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1.059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0.297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1.355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0.184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0.879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15.476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E69F00"/>
                          </a:solidFill>
                          <a:effectLst/>
                          <a:latin typeface="Avenir Book" charset="0"/>
                          <a:ea typeface="Avenir Book" charset="0"/>
                          <a:cs typeface="Avenir Book" charset="0"/>
                        </a:rPr>
                        <a:t>pulp</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significantly fronter than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baseline="0">
                          <a:solidFill>
                            <a:srgbClr val="000000"/>
                          </a:solidFill>
                          <a:effectLst/>
                          <a:latin typeface="Avenir Book" charset="0"/>
                          <a:ea typeface="Avenir Book" charset="0"/>
                          <a:cs typeface="Avenir Book" charset="0"/>
                        </a:rPr>
                        <a:t>, and </a:t>
                      </a:r>
                      <a:r>
                        <a:rPr lang="en-US" sz="1200" b="0" i="0" u="none" strike="noStrike" cap="small" baseline="0">
                          <a:solidFill>
                            <a:srgbClr val="009E73"/>
                          </a:solidFill>
                          <a:effectLst/>
                          <a:latin typeface="Avenir Book" charset="0"/>
                          <a:ea typeface="Avenir Book" charset="0"/>
                          <a:cs typeface="Avenir Book" charset="0"/>
                        </a:rPr>
                        <a:t>pole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208935556"/>
              </p:ext>
            </p:extLst>
          </p:nvPr>
        </p:nvGraphicFramePr>
        <p:xfrm>
          <a:off x="6518927"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0.558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0.761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6417871" y="402218"/>
            <a:ext cx="513028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(3) Linear mixed-effects model fit by REML of bark-normalized backness of all pre-lateral vowels (both styles)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u="sng"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graphicFrame>
        <p:nvGraphicFramePr>
          <p:cNvPr id="11" name="Content Placeholder 5"/>
          <p:cNvGraphicFramePr>
            <a:graphicFrameLocks/>
          </p:cNvGraphicFramePr>
          <p:nvPr>
            <p:extLst>
              <p:ext uri="{D42A27DB-BD31-4B8C-83A1-F6EECF244321}">
                <p14:modId xmlns:p14="http://schemas.microsoft.com/office/powerpoint/2010/main" val="992514631"/>
              </p:ext>
            </p:extLst>
          </p:nvPr>
        </p:nvGraphicFramePr>
        <p:xfrm>
          <a:off x="928074"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9.350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 0.206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45.424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1.159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0.056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20.779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11.047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10.922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-1.888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0.067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0.975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0.336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tr-TR" sz="1200" b="0" i="0" u="none" strike="noStrike">
                          <a:solidFill>
                            <a:srgbClr val="000000"/>
                          </a:solidFill>
                          <a:effectLst/>
                          <a:latin typeface="Avenir Book" charset="0"/>
                          <a:ea typeface="Avenir Book" charset="0"/>
                          <a:cs typeface="Avenir Book" charset="0"/>
                        </a:rPr>
                        <a:t>1.124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uk-UA" sz="1200" b="0" i="0" u="none" strike="noStrike">
                          <a:solidFill>
                            <a:srgbClr val="000000"/>
                          </a:solidFill>
                          <a:effectLst/>
                          <a:latin typeface="Avenir Book" charset="0"/>
                          <a:ea typeface="Avenir Book" charset="0"/>
                          <a:cs typeface="Avenir Book" charset="0"/>
                        </a:rPr>
                        <a:t>0.339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1170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6.987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E69F00"/>
                          </a:solidFill>
                          <a:effectLst/>
                          <a:latin typeface="Avenir Book" charset="0"/>
                          <a:ea typeface="Avenir Book" charset="0"/>
                          <a:cs typeface="Avenir Book" charset="0"/>
                        </a:rPr>
                        <a:t>pulp</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significantly lower than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baseline="0">
                          <a:solidFill>
                            <a:srgbClr val="000000"/>
                          </a:solidFill>
                          <a:effectLst/>
                          <a:latin typeface="Avenir Book" charset="0"/>
                          <a:ea typeface="Avenir Book" charset="0"/>
                          <a:cs typeface="Avenir Book" charset="0"/>
                        </a:rPr>
                        <a:t>,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baseline="0">
                          <a:solidFill>
                            <a:srgbClr val="000000"/>
                          </a:solidFill>
                          <a:effectLst/>
                          <a:latin typeface="Avenir Book" charset="0"/>
                          <a:ea typeface="Avenir Book" charset="0"/>
                          <a:cs typeface="Avenir Book" charset="0"/>
                        </a:rPr>
                        <a:t>, and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rgbClr val="000000"/>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490576527"/>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0.493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0.650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(2) Linear mixed-effects model fit by REML of bark-normalized height of all pre-lateral vowels (both styles)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u="sng" cap="small">
                <a:solidFill>
                  <a:srgbClr val="E69F00"/>
                </a:solidFill>
                <a:latin typeface="Avenir Book" charset="0"/>
                <a:ea typeface="Avenir Book" charset="0"/>
                <a:cs typeface="Avenir Book" charset="0"/>
              </a:rPr>
              <a:t>pulp</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768007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29</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417502828"/>
              </p:ext>
            </p:extLst>
          </p:nvPr>
        </p:nvGraphicFramePr>
        <p:xfrm>
          <a:off x="6518927"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 6.879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0.316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21.777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-0.146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0.111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-1.316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200" b="0" i="0" u="none" strike="noStrike">
                          <a:solidFill>
                            <a:srgbClr val="000000"/>
                          </a:solidFill>
                          <a:effectLst/>
                          <a:latin typeface="Avenir Book" charset="0"/>
                          <a:ea typeface="Avenir Book" charset="0"/>
                          <a:cs typeface="Avenir Book" charset="0"/>
                        </a:rPr>
                        <a:t>0.189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0.572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5.464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-0.690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-6.598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-0.056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0.799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-0.243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-0.747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0.461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-0.270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-0.803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0.429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1.115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11.782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cap="none" baseline="0">
                          <a:solidFill>
                            <a:schemeClr val="tx1"/>
                          </a:solidFill>
                          <a:effectLst/>
                          <a:latin typeface="Avenir Book" charset="0"/>
                          <a:ea typeface="Avenir Book" charset="0"/>
                          <a:cs typeface="Avenir Book" charset="0"/>
                        </a:rPr>
                        <a:t> is </a:t>
                      </a:r>
                      <a:r>
                        <a:rPr lang="en-US" sz="1200" b="0" i="0" u="none" strike="noStrike" baseline="0">
                          <a:solidFill>
                            <a:srgbClr val="000000"/>
                          </a:solidFill>
                          <a:effectLst/>
                          <a:latin typeface="Avenir Book" charset="0"/>
                          <a:ea typeface="Avenir Book" charset="0"/>
                          <a:cs typeface="Avenir Book" charset="0"/>
                        </a:rPr>
                        <a:t>significantly fronter than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though it’s not different from </a:t>
                      </a:r>
                      <a:r>
                        <a:rPr lang="en-US" sz="1200" b="0" i="0" u="none" strike="noStrike" cap="small" baseline="0">
                          <a:solidFill>
                            <a:srgbClr val="0072B2"/>
                          </a:solidFill>
                          <a:effectLst/>
                          <a:latin typeface="Avenir Book" charset="0"/>
                          <a:ea typeface="Avenir Book" charset="0"/>
                          <a:cs typeface="Avenir Book" charset="0"/>
                        </a:rPr>
                        <a:t>pool</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Sex and generation are not 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482839461"/>
              </p:ext>
            </p:extLst>
          </p:nvPr>
        </p:nvGraphicFramePr>
        <p:xfrm>
          <a:off x="6518927"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0.545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0678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6417871" y="402218"/>
            <a:ext cx="5140555"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(5) Linear mixed-effects model fit by REML of bark-normalized backness of pre-lateral vowels in the word list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graphicFrame>
        <p:nvGraphicFramePr>
          <p:cNvPr id="11" name="Content Placeholder 5"/>
          <p:cNvGraphicFramePr>
            <a:graphicFrameLocks/>
          </p:cNvGraphicFramePr>
          <p:nvPr>
            <p:extLst>
              <p:ext uri="{D42A27DB-BD31-4B8C-83A1-F6EECF244321}">
                <p14:modId xmlns:p14="http://schemas.microsoft.com/office/powerpoint/2010/main" val="1448055955"/>
              </p:ext>
            </p:extLst>
          </p:nvPr>
        </p:nvGraphicFramePr>
        <p:xfrm>
          <a:off x="928074"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9.945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0.296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33.642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0.107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5.300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0.101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1.157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0.248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-0.479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0.101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-4.752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-0.187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0.202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-0.927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0.362</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0.044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0.965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6.203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 </a:t>
                      </a:r>
                      <a:r>
                        <a:rPr lang="en-US" sz="1200" b="0" i="0" u="none" strike="noStrike" baseline="0">
                          <a:solidFill>
                            <a:srgbClr val="000000"/>
                          </a:solidFill>
                          <a:effectLst/>
                          <a:latin typeface="Avenir Book" charset="0"/>
                          <a:ea typeface="Avenir Book" charset="0"/>
                          <a:cs typeface="Avenir Book" charset="0"/>
                        </a:rPr>
                        <a:t>not significantly different in height from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in the word list</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123251227"/>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0.653</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(4) Linear mixed-effects model fit by REML of bark-normalized height of pre-lateral vowels in the word list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759708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Pacific Northwest English</a:t>
            </a:r>
          </a:p>
        </p:txBody>
      </p:sp>
      <p:sp>
        <p:nvSpPr>
          <p:cNvPr id="4" name="Slide Number Placeholder 3"/>
          <p:cNvSpPr>
            <a:spLocks noGrp="1"/>
          </p:cNvSpPr>
          <p:nvPr>
            <p:ph type="sldNum" sz="quarter" idx="4"/>
          </p:nvPr>
        </p:nvSpPr>
        <p:spPr/>
        <p:txBody>
          <a:bodyPr/>
          <a:lstStyle/>
          <a:p>
            <a:fld id="{2F4E2E3C-FF33-FC45-91A9-BDC48E1E835D}" type="slidenum">
              <a:rPr lang="en-US" smtClean="0"/>
              <a:pPr/>
              <a:t>3</a:t>
            </a:fld>
            <a:endParaRPr lang="en-US" dirty="0"/>
          </a:p>
        </p:txBody>
      </p:sp>
      <p:sp>
        <p:nvSpPr>
          <p:cNvPr id="5" name="Footer Placeholder 4"/>
          <p:cNvSpPr>
            <a:spLocks noGrp="1"/>
          </p:cNvSpPr>
          <p:nvPr>
            <p:ph type="ftr" sz="quarter" idx="3"/>
          </p:nvPr>
        </p:nvSpPr>
        <p:spPr/>
        <p:txBody>
          <a:bodyPr/>
          <a:lstStyle/>
          <a:p>
            <a:r>
              <a:rPr lang="en-US"/>
              <a:t>Background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400" y="1575006"/>
            <a:ext cx="5510530" cy="4048553"/>
          </a:xfrm>
          <a:prstGeom prst="rect">
            <a:avLst/>
          </a:prstGeom>
        </p:spPr>
      </p:pic>
      <p:sp>
        <p:nvSpPr>
          <p:cNvPr id="14" name="TextBox 13"/>
          <p:cNvSpPr txBox="1"/>
          <p:nvPr/>
        </p:nvSpPr>
        <p:spPr>
          <a:xfrm>
            <a:off x="8244921" y="1694099"/>
            <a:ext cx="356188" cy="461665"/>
          </a:xfrm>
          <a:prstGeom prst="rect">
            <a:avLst/>
          </a:prstGeom>
          <a:noFill/>
        </p:spPr>
        <p:txBody>
          <a:bodyPr wrap="none" rtlCol="0">
            <a:spAutoFit/>
          </a:bodyPr>
          <a:lstStyle/>
          <a:p>
            <a:r>
              <a:rPr lang="en-US" sz="2400">
                <a:latin typeface="Avenir Book" charset="0"/>
                <a:ea typeface="Avenir Book" charset="0"/>
                <a:cs typeface="Avenir Book" charset="0"/>
              </a:rPr>
              <a:t>u</a:t>
            </a:r>
          </a:p>
        </p:txBody>
      </p:sp>
      <p:sp>
        <p:nvSpPr>
          <p:cNvPr id="15" name="TextBox 14"/>
          <p:cNvSpPr txBox="1"/>
          <p:nvPr/>
        </p:nvSpPr>
        <p:spPr>
          <a:xfrm>
            <a:off x="7169690" y="2155764"/>
            <a:ext cx="356188" cy="461665"/>
          </a:xfrm>
          <a:prstGeom prst="rect">
            <a:avLst/>
          </a:prstGeom>
          <a:noFill/>
        </p:spPr>
        <p:txBody>
          <a:bodyPr wrap="none" rtlCol="0">
            <a:spAutoFit/>
          </a:bodyPr>
          <a:lstStyle/>
          <a:p>
            <a:r>
              <a:rPr lang="en-US" sz="2400">
                <a:latin typeface="Avenir Book" charset="0"/>
                <a:ea typeface="Avenir Book" charset="0"/>
                <a:cs typeface="Avenir Book" charset="0"/>
              </a:rPr>
              <a:t>ʊ</a:t>
            </a:r>
          </a:p>
        </p:txBody>
      </p:sp>
      <p:sp>
        <p:nvSpPr>
          <p:cNvPr id="16" name="TextBox 15"/>
          <p:cNvSpPr txBox="1"/>
          <p:nvPr/>
        </p:nvSpPr>
        <p:spPr>
          <a:xfrm>
            <a:off x="8244921" y="2938838"/>
            <a:ext cx="367408" cy="461665"/>
          </a:xfrm>
          <a:prstGeom prst="rect">
            <a:avLst/>
          </a:prstGeom>
          <a:noFill/>
        </p:spPr>
        <p:txBody>
          <a:bodyPr wrap="none" rtlCol="0">
            <a:spAutoFit/>
          </a:bodyPr>
          <a:lstStyle/>
          <a:p>
            <a:r>
              <a:rPr lang="en-US" sz="2400">
                <a:latin typeface="Avenir Book" charset="0"/>
                <a:ea typeface="Avenir Book" charset="0"/>
                <a:cs typeface="Avenir Book" charset="0"/>
              </a:rPr>
              <a:t>o</a:t>
            </a:r>
          </a:p>
        </p:txBody>
      </p:sp>
      <p:sp>
        <p:nvSpPr>
          <p:cNvPr id="18" name="TextBox 17"/>
          <p:cNvSpPr txBox="1"/>
          <p:nvPr/>
        </p:nvSpPr>
        <p:spPr>
          <a:xfrm>
            <a:off x="4847294" y="4731779"/>
            <a:ext cx="635110" cy="461665"/>
          </a:xfrm>
          <a:prstGeom prst="rect">
            <a:avLst/>
          </a:prstGeom>
          <a:noFill/>
        </p:spPr>
        <p:txBody>
          <a:bodyPr wrap="none" rtlCol="0">
            <a:spAutoFit/>
          </a:bodyPr>
          <a:lstStyle/>
          <a:p>
            <a:r>
              <a:rPr lang="en-US" sz="2400">
                <a:latin typeface="Avenir Book" charset="0"/>
                <a:ea typeface="Avenir Book" charset="0"/>
                <a:cs typeface="Avenir Book" charset="0"/>
              </a:rPr>
              <a:t>æg</a:t>
            </a:r>
          </a:p>
        </p:txBody>
      </p:sp>
      <p:sp>
        <p:nvSpPr>
          <p:cNvPr id="19" name="TextBox 18"/>
          <p:cNvSpPr txBox="1"/>
          <p:nvPr/>
        </p:nvSpPr>
        <p:spPr>
          <a:xfrm>
            <a:off x="4458620" y="4059426"/>
            <a:ext cx="502061" cy="461665"/>
          </a:xfrm>
          <a:prstGeom prst="rect">
            <a:avLst/>
          </a:prstGeom>
          <a:noFill/>
        </p:spPr>
        <p:txBody>
          <a:bodyPr wrap="none" rtlCol="0">
            <a:spAutoFit/>
          </a:bodyPr>
          <a:lstStyle/>
          <a:p>
            <a:r>
              <a:rPr lang="en-US" sz="2400">
                <a:latin typeface="Avenir Book" charset="0"/>
                <a:ea typeface="Avenir Book" charset="0"/>
                <a:cs typeface="Avenir Book" charset="0"/>
              </a:rPr>
              <a:t>ɛg</a:t>
            </a:r>
          </a:p>
        </p:txBody>
      </p:sp>
      <p:sp>
        <p:nvSpPr>
          <p:cNvPr id="20" name="TextBox 19"/>
          <p:cNvSpPr txBox="1"/>
          <p:nvPr/>
        </p:nvSpPr>
        <p:spPr>
          <a:xfrm>
            <a:off x="3649943" y="2819717"/>
            <a:ext cx="543739" cy="461665"/>
          </a:xfrm>
          <a:prstGeom prst="rect">
            <a:avLst/>
          </a:prstGeom>
          <a:noFill/>
        </p:spPr>
        <p:txBody>
          <a:bodyPr wrap="none" rtlCol="0">
            <a:spAutoFit/>
          </a:bodyPr>
          <a:lstStyle/>
          <a:p>
            <a:r>
              <a:rPr lang="en-US" sz="2400">
                <a:latin typeface="Avenir Book" charset="0"/>
                <a:ea typeface="Avenir Book" charset="0"/>
                <a:cs typeface="Avenir Book" charset="0"/>
              </a:rPr>
              <a:t>eg</a:t>
            </a:r>
          </a:p>
        </p:txBody>
      </p:sp>
      <p:cxnSp>
        <p:nvCxnSpPr>
          <p:cNvPr id="22" name="Straight Arrow Connector 21"/>
          <p:cNvCxnSpPr/>
          <p:nvPr/>
        </p:nvCxnSpPr>
        <p:spPr>
          <a:xfrm flipH="1" flipV="1">
            <a:off x="6540960" y="1940446"/>
            <a:ext cx="1613647" cy="89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6173408" y="2386596"/>
            <a:ext cx="996282"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a:off x="7153038" y="3198714"/>
            <a:ext cx="996282"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079527" y="3281382"/>
            <a:ext cx="379093" cy="4928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3989696" y="3527813"/>
            <a:ext cx="468924" cy="62929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4193682" y="4059426"/>
            <a:ext cx="618967" cy="86902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1"/>
          <p:cNvSpPr>
            <a:spLocks noGrp="1"/>
          </p:cNvSpPr>
          <p:nvPr>
            <p:ph idx="1"/>
          </p:nvPr>
        </p:nvSpPr>
        <p:spPr>
          <a:xfrm>
            <a:off x="75522" y="5272418"/>
            <a:ext cx="3092204" cy="717536"/>
          </a:xfrm>
        </p:spPr>
        <p:txBody>
          <a:bodyPr numCol="1" spcCol="274320">
            <a:normAutofit/>
          </a:bodyPr>
          <a:lstStyle/>
          <a:p>
            <a:pPr marL="182880" indent="-1188720" algn="r">
              <a:lnSpc>
                <a:spcPct val="120000"/>
              </a:lnSpc>
              <a:spcBef>
                <a:spcPts val="0"/>
              </a:spcBef>
              <a:spcAft>
                <a:spcPts val="200"/>
              </a:spcAft>
              <a:buNone/>
            </a:pPr>
            <a:r>
              <a:rPr lang="en-US" sz="1400">
                <a:effectLst/>
              </a:rPr>
              <a:t>(Wassink </a:t>
            </a:r>
            <a:r>
              <a:rPr lang="en-US" sz="1400" i="1">
                <a:effectLst/>
              </a:rPr>
              <a:t>et al.</a:t>
            </a:r>
            <a:r>
              <a:rPr lang="en-US" sz="1400">
                <a:effectLst/>
              </a:rPr>
              <a:t> 2009, </a:t>
            </a:r>
            <a:r>
              <a:rPr lang="en-US" sz="1400"/>
              <a:t>Freeman 2014, </a:t>
            </a:r>
          </a:p>
          <a:p>
            <a:pPr marL="182880" indent="-1188720" algn="r">
              <a:lnSpc>
                <a:spcPct val="120000"/>
              </a:lnSpc>
              <a:spcBef>
                <a:spcPts val="0"/>
              </a:spcBef>
              <a:spcAft>
                <a:spcPts val="200"/>
              </a:spcAft>
              <a:buNone/>
            </a:pPr>
            <a:r>
              <a:rPr lang="en-US" sz="1400">
                <a:effectLst/>
              </a:rPr>
              <a:t>Riebold 2015, </a:t>
            </a:r>
            <a:r>
              <a:rPr lang="en-US" sz="1400"/>
              <a:t>Wassink 2016, etc.)</a:t>
            </a:r>
            <a:endParaRPr lang="en-US" sz="1400">
              <a:effectLst/>
            </a:endParaRPr>
          </a:p>
        </p:txBody>
      </p:sp>
      <p:sp>
        <p:nvSpPr>
          <p:cNvPr id="35" name="Content Placeholder 1"/>
          <p:cNvSpPr txBox="1">
            <a:spLocks/>
          </p:cNvSpPr>
          <p:nvPr/>
        </p:nvSpPr>
        <p:spPr>
          <a:xfrm>
            <a:off x="8789382" y="2059372"/>
            <a:ext cx="2708786" cy="1116113"/>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nSpc>
                <a:spcPct val="120000"/>
              </a:lnSpc>
              <a:spcBef>
                <a:spcPts val="0"/>
              </a:spcBef>
              <a:spcAft>
                <a:spcPts val="200"/>
              </a:spcAft>
            </a:pPr>
            <a:r>
              <a:rPr lang="en-US" sz="1400"/>
              <a:t>(Ward 2003, Becker et al. 2013, </a:t>
            </a:r>
          </a:p>
          <a:p>
            <a:pPr marL="182880" indent="-1188720">
              <a:lnSpc>
                <a:spcPct val="120000"/>
              </a:lnSpc>
              <a:spcBef>
                <a:spcPts val="0"/>
              </a:spcBef>
              <a:spcAft>
                <a:spcPts val="200"/>
              </a:spcAft>
            </a:pPr>
            <a:r>
              <a:rPr lang="en-US" sz="1400"/>
              <a:t>McLarty &amp; Kendall 2014, </a:t>
            </a:r>
          </a:p>
          <a:p>
            <a:pPr marL="182880" indent="-1188720">
              <a:lnSpc>
                <a:spcPct val="120000"/>
              </a:lnSpc>
              <a:spcBef>
                <a:spcPts val="0"/>
              </a:spcBef>
              <a:spcAft>
                <a:spcPts val="200"/>
              </a:spcAft>
            </a:pPr>
            <a:r>
              <a:rPr lang="en-US" sz="1400"/>
              <a:t>Becker et al. 2016, etc.)</a:t>
            </a:r>
          </a:p>
          <a:p>
            <a:pPr marL="182880" indent="-1188720">
              <a:lnSpc>
                <a:spcPct val="120000"/>
              </a:lnSpc>
              <a:spcBef>
                <a:spcPts val="0"/>
              </a:spcBef>
              <a:spcAft>
                <a:spcPts val="200"/>
              </a:spcAft>
            </a:pPr>
            <a:endParaRPr lang="en-US" sz="1400"/>
          </a:p>
        </p:txBody>
      </p:sp>
      <p:sp>
        <p:nvSpPr>
          <p:cNvPr id="21" name="Content Placeholder 1"/>
          <p:cNvSpPr txBox="1">
            <a:spLocks/>
          </p:cNvSpPr>
          <p:nvPr/>
        </p:nvSpPr>
        <p:spPr>
          <a:xfrm>
            <a:off x="2657523" y="4662747"/>
            <a:ext cx="1798455" cy="487813"/>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r">
              <a:lnSpc>
                <a:spcPct val="120000"/>
              </a:lnSpc>
              <a:spcBef>
                <a:spcPts val="0"/>
              </a:spcBef>
              <a:spcAft>
                <a:spcPts val="200"/>
              </a:spcAft>
            </a:pPr>
            <a:r>
              <a:rPr lang="en-US" sz="1400"/>
              <a:t>(bag, dragon, snag)</a:t>
            </a:r>
          </a:p>
        </p:txBody>
      </p:sp>
      <p:sp>
        <p:nvSpPr>
          <p:cNvPr id="24" name="Content Placeholder 1"/>
          <p:cNvSpPr txBox="1">
            <a:spLocks/>
          </p:cNvSpPr>
          <p:nvPr/>
        </p:nvSpPr>
        <p:spPr>
          <a:xfrm>
            <a:off x="2456669" y="3869639"/>
            <a:ext cx="1533027" cy="512088"/>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r">
              <a:lnSpc>
                <a:spcPct val="120000"/>
              </a:lnSpc>
              <a:spcBef>
                <a:spcPts val="0"/>
              </a:spcBef>
              <a:spcAft>
                <a:spcPts val="200"/>
              </a:spcAft>
            </a:pPr>
            <a:r>
              <a:rPr lang="en-US" sz="1400"/>
              <a:t>(leg, egg, beg)</a:t>
            </a:r>
          </a:p>
        </p:txBody>
      </p:sp>
      <p:sp>
        <p:nvSpPr>
          <p:cNvPr id="27" name="Content Placeholder 1"/>
          <p:cNvSpPr txBox="1">
            <a:spLocks/>
          </p:cNvSpPr>
          <p:nvPr/>
        </p:nvSpPr>
        <p:spPr>
          <a:xfrm>
            <a:off x="1195575" y="2790541"/>
            <a:ext cx="2472358" cy="321148"/>
          </a:xfrm>
          <a:prstGeom prst="rect">
            <a:avLst/>
          </a:prstGeom>
        </p:spPr>
        <p:txBody>
          <a:bodyPr numCol="1" spcCol="274320">
            <a:normAutofit fontScale="92500" lnSpcReduction="10000"/>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r">
              <a:lnSpc>
                <a:spcPct val="120000"/>
              </a:lnSpc>
              <a:spcBef>
                <a:spcPts val="0"/>
              </a:spcBef>
              <a:spcAft>
                <a:spcPts val="200"/>
              </a:spcAft>
            </a:pPr>
            <a:r>
              <a:rPr lang="en-US" sz="1400"/>
              <a:t>(vague, flagrant, Reagan)</a:t>
            </a:r>
          </a:p>
        </p:txBody>
      </p:sp>
    </p:spTree>
    <p:extLst>
      <p:ext uri="{BB962C8B-B14F-4D97-AF65-F5344CB8AC3E}">
        <p14:creationId xmlns:p14="http://schemas.microsoft.com/office/powerpoint/2010/main" val="735284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30</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018525353"/>
              </p:ext>
            </p:extLst>
          </p:nvPr>
        </p:nvGraphicFramePr>
        <p:xfrm>
          <a:off x="6518927"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7.023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0.251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 28.026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-0.346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0.087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-3.961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0.304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-0.852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-9.355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200" b="0" i="0" u="none" strike="noStrike">
                          <a:solidFill>
                            <a:srgbClr val="000000"/>
                          </a:solidFill>
                          <a:effectLst/>
                          <a:latin typeface="Avenir Book" charset="0"/>
                          <a:ea typeface="Avenir Book" charset="0"/>
                          <a:cs typeface="Avenir Book" charset="0"/>
                        </a:rPr>
                        <a:t>0.194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-1.663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0.326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1.237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0.224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0.280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1.779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0.756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0.073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10.347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a:t>
                      </a:r>
                      <a:r>
                        <a:rPr lang="en-US" sz="1200" b="0" i="0" u="none" strike="noStrike" cap="none" baseline="0">
                          <a:solidFill>
                            <a:schemeClr val="tx1"/>
                          </a:solidFill>
                          <a:effectLst/>
                          <a:latin typeface="Avenir Book" charset="0"/>
                          <a:ea typeface="Avenir Book" charset="0"/>
                          <a:cs typeface="Avenir Book" charset="0"/>
                        </a:rPr>
                        <a:t> is </a:t>
                      </a:r>
                      <a:r>
                        <a:rPr lang="en-US" sz="1200" b="0" i="0" u="none" strike="noStrike" baseline="0">
                          <a:solidFill>
                            <a:srgbClr val="000000"/>
                          </a:solidFill>
                          <a:effectLst/>
                          <a:latin typeface="Avenir Book" charset="0"/>
                          <a:ea typeface="Avenir Book" charset="0"/>
                          <a:cs typeface="Avenir Book" charset="0"/>
                        </a:rPr>
                        <a:t>not significantly different in backness with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with sex </a:t>
                      </a:r>
                      <a:r>
                        <a:rPr lang="en-US" sz="1200" b="0" i="0" u="none" strike="noStrike" baseline="0">
                          <a:solidFill>
                            <a:srgbClr val="000000"/>
                          </a:solidFill>
                          <a:effectLst/>
                          <a:latin typeface="Avenir Book" charset="0"/>
                          <a:ea typeface="Avenir Book" charset="0"/>
                          <a:cs typeface="Avenir Book" charset="0"/>
                        </a:rPr>
                        <a:t>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297737958"/>
              </p:ext>
            </p:extLst>
          </p:nvPr>
        </p:nvGraphicFramePr>
        <p:xfrm>
          <a:off x="6518927"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0.766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0" name="Rectangle 9"/>
          <p:cNvSpPr/>
          <p:nvPr/>
        </p:nvSpPr>
        <p:spPr>
          <a:xfrm>
            <a:off x="6417871" y="402218"/>
            <a:ext cx="5140555"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(7) Linear mixed-effects model fit by REML of bark-normalized backness of pre-lateral vowels in the minimal pairs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graphicFrame>
        <p:nvGraphicFramePr>
          <p:cNvPr id="11" name="Content Placeholder 5"/>
          <p:cNvGraphicFramePr>
            <a:graphicFrameLocks/>
          </p:cNvGraphicFramePr>
          <p:nvPr>
            <p:extLst>
              <p:ext uri="{D42A27DB-BD31-4B8C-83A1-F6EECF244321}">
                <p14:modId xmlns:p14="http://schemas.microsoft.com/office/powerpoint/2010/main" val="678230748"/>
              </p:ext>
            </p:extLst>
          </p:nvPr>
        </p:nvGraphicFramePr>
        <p:xfrm>
          <a:off x="928074" y="2762028"/>
          <a:ext cx="4838906" cy="333658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10.186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0.214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 47.658 </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pool</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0.381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0.073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5.198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pole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-0.202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-2.929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pulp</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-0.749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-9.799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-0.313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-1.890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0.067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1.116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0.272</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1.248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0.220</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prevPlace: non-alveolar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0.234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200" b="0" i="0" u="none" strike="noStrike">
                          <a:solidFill>
                            <a:srgbClr val="000000"/>
                          </a:solidFill>
                          <a:effectLst/>
                          <a:latin typeface="Avenir Book" charset="0"/>
                          <a:ea typeface="Avenir Book" charset="0"/>
                          <a:cs typeface="Avenir Book" charset="0"/>
                        </a:rPr>
                        <a:t>0.061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798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3.814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b="0" i="0" u="none" strike="noStrike" cap="small" baseline="0">
                          <a:solidFill>
                            <a:srgbClr val="F06C0A"/>
                          </a:solidFill>
                          <a:effectLst/>
                          <a:latin typeface="Avenir Book" charset="0"/>
                          <a:ea typeface="Avenir Book" charset="0"/>
                          <a:cs typeface="Avenir Book" charset="0"/>
                        </a:rPr>
                        <a:t>pull </a:t>
                      </a:r>
                      <a:r>
                        <a:rPr lang="en-US" sz="1200" b="0" i="0" u="none" strike="noStrike" baseline="0">
                          <a:solidFill>
                            <a:srgbClr val="000000"/>
                          </a:solidFill>
                          <a:effectLst/>
                          <a:latin typeface="Avenir Book" charset="0"/>
                          <a:ea typeface="Avenir Book" charset="0"/>
                          <a:cs typeface="Avenir Book" charset="0"/>
                        </a:rPr>
                        <a:t>significantly higher than </a:t>
                      </a:r>
                      <a:r>
                        <a:rPr lang="en-US" sz="1200" b="0" i="0" u="none" strike="noStrike" cap="small" baseline="0">
                          <a:solidFill>
                            <a:srgbClr val="009E73"/>
                          </a:solidFill>
                          <a:effectLst/>
                          <a:latin typeface="Avenir Book" charset="0"/>
                          <a:ea typeface="Avenir Book" charset="0"/>
                          <a:cs typeface="Avenir Book" charset="0"/>
                        </a:rPr>
                        <a:t>pole</a:t>
                      </a:r>
                      <a:r>
                        <a:rPr lang="en-US" sz="1200" b="0" i="0" u="none" strike="noStrike" cap="none" baseline="0">
                          <a:solidFill>
                            <a:schemeClr val="tx1"/>
                          </a:solidFill>
                          <a:effectLst/>
                          <a:latin typeface="Avenir Book" charset="0"/>
                          <a:ea typeface="Avenir Book" charset="0"/>
                          <a:cs typeface="Avenir Book" charset="0"/>
                        </a:rPr>
                        <a:t> in the minimal pairs</a:t>
                      </a:r>
                      <a:r>
                        <a:rPr lang="en-US" sz="1200" b="0" i="0" u="none" strike="noStrike" cap="small" baseline="0">
                          <a:solidFill>
                            <a:schemeClr val="tx1"/>
                          </a:solidFill>
                          <a:effectLst/>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172116114"/>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0.489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0.644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(6) Linear mixed-effects model fit by REML of bark-normalized height of pre-lateral vowels in the minimal pairs with variable (</a:t>
            </a:r>
            <a:r>
              <a:rPr lang="en-US" sz="1400" cap="small">
                <a:solidFill>
                  <a:srgbClr val="0072B2"/>
                </a:solidFill>
                <a:latin typeface="Avenir Book" charset="0"/>
                <a:ea typeface="Avenir Book" charset="0"/>
                <a:cs typeface="Avenir Book" charset="0"/>
              </a:rPr>
              <a:t>pool</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pole</a:t>
            </a:r>
            <a:r>
              <a:rPr lang="en-US" sz="1400" cap="small">
                <a:solidFill>
                  <a:srgbClr val="000000"/>
                </a:solidFill>
                <a:latin typeface="Avenir Book" charset="0"/>
                <a:ea typeface="Avenir Book" charset="0"/>
                <a:cs typeface="Avenir Book" charset="0"/>
              </a:rPr>
              <a:t>, </a:t>
            </a:r>
            <a:r>
              <a:rPr lang="en-US" sz="1400" cap="small">
                <a:solidFill>
                  <a:srgbClr val="E69F00"/>
                </a:solidFill>
                <a:latin typeface="Avenir Book" charset="0"/>
                <a:ea typeface="Avenir Book" charset="0"/>
                <a:cs typeface="Avenir Book" charset="0"/>
              </a:rPr>
              <a:t>pulp</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previous place of articulation (</a:t>
            </a:r>
            <a:r>
              <a:rPr lang="en-US" sz="1400" u="sng">
                <a:solidFill>
                  <a:srgbClr val="000000"/>
                </a:solidFill>
                <a:latin typeface="Avenir Book" charset="0"/>
                <a:ea typeface="Avenir Book" charset="0"/>
                <a:cs typeface="Avenir Book" charset="0"/>
              </a:rPr>
              <a:t>alveolar</a:t>
            </a:r>
            <a:r>
              <a:rPr lang="en-US" sz="1400">
                <a:solidFill>
                  <a:srgbClr val="000000"/>
                </a:solidFill>
                <a:latin typeface="Avenir Book" charset="0"/>
                <a:ea typeface="Avenir Book" charset="0"/>
                <a:cs typeface="Avenir Book" charset="0"/>
              </a:rPr>
              <a:t>, non-alveolar)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Tree>
    <p:extLst>
      <p:ext uri="{BB962C8B-B14F-4D97-AF65-F5344CB8AC3E}">
        <p14:creationId xmlns:p14="http://schemas.microsoft.com/office/powerpoint/2010/main" val="2052381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31</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11" name="Content Placeholder 5"/>
          <p:cNvGraphicFramePr>
            <a:graphicFrameLocks/>
          </p:cNvGraphicFramePr>
          <p:nvPr>
            <p:extLst>
              <p:ext uri="{D42A27DB-BD31-4B8C-83A1-F6EECF244321}">
                <p14:modId xmlns:p14="http://schemas.microsoft.com/office/powerpoint/2010/main" val="910706169"/>
              </p:ext>
            </p:extLst>
          </p:nvPr>
        </p:nvGraphicFramePr>
        <p:xfrm>
          <a:off x="168258" y="1689314"/>
          <a:ext cx="3756379" cy="3902282"/>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0.701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44.503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 &lt; 0.001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a:t>
                      </a:r>
                      <a:r>
                        <a:rPr lang="en-US" sz="1100" b="0" i="0" u="none" strike="noStrike" baseline="0">
                          <a:solidFill>
                            <a:srgbClr val="000000"/>
                          </a:solidFill>
                          <a:effectLst/>
                          <a:latin typeface="Avenir Book" charset="0"/>
                          <a:ea typeface="Avenir Book" charset="0"/>
                          <a:cs typeface="Avenir Book" charset="0"/>
                        </a:rPr>
                        <a:t>s merged: 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0.047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2.233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 0.026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-0.053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-2.929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 0.003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100" b="0" i="0" u="none" strike="noStrike">
                          <a:solidFill>
                            <a:srgbClr val="000000"/>
                          </a:solidFill>
                          <a:effectLst/>
                          <a:latin typeface="Avenir Book" charset="0"/>
                          <a:ea typeface="Avenir Book" charset="0"/>
                          <a:cs typeface="Avenir Book" charset="0"/>
                        </a:rPr>
                        <a:t>-0.121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-6.636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 &lt; 0.001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100" b="0" i="0" u="none" strike="noStrike">
                          <a:solidFill>
                            <a:srgbClr val="000000"/>
                          </a:solidFill>
                          <a:effectLst/>
                          <a:latin typeface="Avenir Book" charset="0"/>
                          <a:ea typeface="Avenir Book" charset="0"/>
                          <a:cs typeface="Avenir Book" charset="0"/>
                        </a:rPr>
                        <a:t>0.050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3.69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 0.000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pt-B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is-IS" sz="1100" b="0" i="0" u="none" strike="noStrike">
                          <a:solidFill>
                            <a:srgbClr val="000000"/>
                          </a:solidFill>
                          <a:effectLst/>
                          <a:latin typeface="Avenir Book" charset="0"/>
                          <a:ea typeface="Avenir Book" charset="0"/>
                          <a:cs typeface="Avenir Book" charset="0"/>
                        </a:rPr>
                        <a:t>0.06171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(4, 1153) = 20.04</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914662">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b="0" i="0" u="none" strike="noStrike" cap="small" baseline="0">
                          <a:solidFill>
                            <a:srgbClr val="0072B2"/>
                          </a:solidFill>
                          <a:effectLst/>
                          <a:latin typeface="Avenir Book" charset="0"/>
                          <a:ea typeface="Avenir Book" charset="0"/>
                          <a:cs typeface="Avenir Book" charset="0"/>
                        </a:rPr>
                        <a:t>pool</a:t>
                      </a:r>
                      <a:r>
                        <a:rPr lang="en-US" sz="1100" b="0" i="0" u="none" strike="noStrike" baseline="0">
                          <a:solidFill>
                            <a:srgbClr val="0072B2"/>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b="0" i="0" u="none" strike="noStrike" cap="small" baseline="0">
                          <a:solidFill>
                            <a:srgbClr val="F06C0A"/>
                          </a:solidFill>
                          <a:effectLst/>
                          <a:latin typeface="Avenir Book" charset="0"/>
                          <a:ea typeface="Avenir Book" charset="0"/>
                          <a:cs typeface="Avenir Book" charset="0"/>
                        </a:rPr>
                        <a:t>pull </a:t>
                      </a:r>
                      <a:r>
                        <a:rPr lang="en-US" sz="1100" b="0" i="0" u="none" strike="noStrike" baseline="0">
                          <a:solidFill>
                            <a:srgbClr val="000000"/>
                          </a:solidFill>
                          <a:effectLst/>
                          <a:latin typeface="Avenir Book" charset="0"/>
                          <a:ea typeface="Avenir Book" charset="0"/>
                          <a:cs typeface="Avenir Book" charset="0"/>
                        </a:rPr>
                        <a:t>increases with each successive generation, with women leading the change. Reporting more merged pairs did not mean there was more overlap.</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168257"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(8) Linear regression model of the overlap between </a:t>
            </a:r>
            <a:r>
              <a:rPr lang="en-US" sz="1400" cap="small">
                <a:solidFill>
                  <a:srgbClr val="0072B2"/>
                </a:solidFill>
                <a:latin typeface="Avenir Book" charset="0"/>
                <a:ea typeface="Avenir Book" charset="0"/>
                <a:cs typeface="Avenir Book" charset="0"/>
              </a:rPr>
              <a:t>pool </a:t>
            </a:r>
            <a:r>
              <a:rPr lang="en-US" sz="1400">
                <a:solidFill>
                  <a:srgbClr val="000000"/>
                </a:solidFill>
                <a:latin typeface="Avenir Book" charset="0"/>
                <a:ea typeface="Avenir Book" charset="0"/>
                <a:cs typeface="Avenir Book" charset="0"/>
              </a:rPr>
              <a:t>and </a:t>
            </a:r>
            <a:r>
              <a:rPr lang="en-US" sz="1400"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 1),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
        <p:nvSpPr>
          <p:cNvPr id="20" name="Rectangle 19"/>
          <p:cNvSpPr/>
          <p:nvPr/>
        </p:nvSpPr>
        <p:spPr>
          <a:xfrm>
            <a:off x="8298766"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(10) Linear regression model of the overlap between </a:t>
            </a:r>
            <a:r>
              <a:rPr lang="en-US" sz="1400" cap="small">
                <a:solidFill>
                  <a:srgbClr val="0072B2"/>
                </a:solidFill>
                <a:latin typeface="Avenir Book" charset="0"/>
                <a:ea typeface="Avenir Book" charset="0"/>
                <a:cs typeface="Avenir Book" charset="0"/>
              </a:rPr>
              <a:t>pool </a:t>
            </a:r>
            <a:r>
              <a:rPr lang="en-US" sz="1400">
                <a:solidFill>
                  <a:srgbClr val="000000"/>
                </a:solidFill>
                <a:latin typeface="Avenir Book" charset="0"/>
                <a:ea typeface="Avenir Book" charset="0"/>
                <a:cs typeface="Avenir Book" charset="0"/>
              </a:rPr>
              <a:t>and </a:t>
            </a:r>
            <a:r>
              <a:rPr lang="en-US" sz="1400" cap="small">
                <a:solidFill>
                  <a:srgbClr val="E69F00"/>
                </a:solidFill>
                <a:latin typeface="Avenir Book" charset="0"/>
                <a:ea typeface="Avenir Book" charset="0"/>
                <a:cs typeface="Avenir Book" charset="0"/>
              </a:rPr>
              <a:t>pulp</a:t>
            </a:r>
            <a:r>
              <a:rPr lang="en-US" sz="1400" cap="small">
                <a:solidFill>
                  <a:srgbClr val="009E73"/>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a:solidFill>
                  <a:srgbClr val="000000"/>
                </a:solidFill>
                <a:latin typeface="Avenir Book" charset="0"/>
                <a:ea typeface="Avenir Book" charset="0"/>
                <a:cs typeface="Avenir Book" charset="0"/>
              </a:rPr>
              <a:t>, 1),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1" name="Content Placeholder 5"/>
          <p:cNvGraphicFramePr>
            <a:graphicFrameLocks/>
          </p:cNvGraphicFramePr>
          <p:nvPr>
            <p:extLst>
              <p:ext uri="{D42A27DB-BD31-4B8C-83A1-F6EECF244321}">
                <p14:modId xmlns:p14="http://schemas.microsoft.com/office/powerpoint/2010/main" val="1551982422"/>
              </p:ext>
            </p:extLst>
          </p:nvPr>
        </p:nvGraphicFramePr>
        <p:xfrm>
          <a:off x="4205191" y="1689314"/>
          <a:ext cx="3756379" cy="4403989"/>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0.676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42.52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 &lt;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0.082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4.389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-6.304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-0.022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-1.197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 0.232 </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-0.130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-6.999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0.090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6.273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0.1629</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(5, 1152) = 46.03</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1416369">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b="0" i="0" u="none" strike="noStrike" cap="small" baseline="0">
                          <a:solidFill>
                            <a:srgbClr val="0072B2"/>
                          </a:solidFill>
                          <a:effectLst/>
                          <a:latin typeface="Avenir Book" charset="0"/>
                          <a:ea typeface="Avenir Book" charset="0"/>
                          <a:cs typeface="Avenir Book" charset="0"/>
                        </a:rPr>
                        <a:t>pool</a:t>
                      </a:r>
                      <a:r>
                        <a:rPr lang="en-US" sz="1100" b="0" i="0" u="none" strike="noStrike" baseline="0">
                          <a:solidFill>
                            <a:srgbClr val="0072B2"/>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b="0" i="0" u="none" strike="noStrike" cap="small" baseline="0">
                          <a:solidFill>
                            <a:srgbClr val="009E73"/>
                          </a:solidFill>
                          <a:effectLst/>
                          <a:latin typeface="Avenir Book" charset="0"/>
                          <a:ea typeface="Avenir Book" charset="0"/>
                          <a:cs typeface="Avenir Book" charset="0"/>
                        </a:rPr>
                        <a:t>pole</a:t>
                      </a:r>
                      <a:r>
                        <a:rPr lang="en-US" sz="1100" b="0" i="0" u="none" strike="noStrike" cap="small" baseline="0">
                          <a:solidFill>
                            <a:srgbClr val="F06C0A"/>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is the same for the oldest and middle generation, but significantly increases in the youngest group, with women leading the change. Speakers who reported one pair as merged actually had greater separation than those who reported none, but speakers who reported two merged pairs did have greater overlap.</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22" name="Rectangle 21"/>
          <p:cNvSpPr/>
          <p:nvPr/>
        </p:nvSpPr>
        <p:spPr>
          <a:xfrm>
            <a:off x="4205190"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(9) Linear regression model of the overlap between </a:t>
            </a:r>
            <a:r>
              <a:rPr lang="en-US" sz="1400" cap="small">
                <a:solidFill>
                  <a:srgbClr val="0072B2"/>
                </a:solidFill>
                <a:latin typeface="Avenir Book" charset="0"/>
                <a:ea typeface="Avenir Book" charset="0"/>
                <a:cs typeface="Avenir Book" charset="0"/>
              </a:rPr>
              <a:t>pool </a:t>
            </a:r>
            <a:r>
              <a:rPr lang="en-US" sz="1400">
                <a:solidFill>
                  <a:srgbClr val="000000"/>
                </a:solidFill>
                <a:latin typeface="Avenir Book" charset="0"/>
                <a:ea typeface="Avenir Book" charset="0"/>
                <a:cs typeface="Avenir Book" charset="0"/>
              </a:rPr>
              <a:t>and </a:t>
            </a:r>
            <a:r>
              <a:rPr lang="en-US" sz="1400" cap="small">
                <a:solidFill>
                  <a:srgbClr val="009E73"/>
                </a:solidFill>
                <a:latin typeface="Avenir Book" charset="0"/>
                <a:ea typeface="Avenir Book" charset="0"/>
                <a:cs typeface="Avenir Book" charset="0"/>
              </a:rPr>
              <a:t>pole</a:t>
            </a:r>
            <a:r>
              <a:rPr lang="en-US" sz="1400" cap="small">
                <a:solidFill>
                  <a:srgbClr val="F06C0A"/>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a:solidFill>
                  <a:srgbClr val="000000"/>
                </a:solidFill>
                <a:latin typeface="Avenir Book" charset="0"/>
                <a:ea typeface="Avenir Book" charset="0"/>
                <a:cs typeface="Avenir Book" charset="0"/>
              </a:rPr>
              <a:t>, 1, 2),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3" name="Content Placeholder 5"/>
          <p:cNvGraphicFramePr>
            <a:graphicFrameLocks/>
          </p:cNvGraphicFramePr>
          <p:nvPr>
            <p:extLst>
              <p:ext uri="{D42A27DB-BD31-4B8C-83A1-F6EECF244321}">
                <p14:modId xmlns:p14="http://schemas.microsoft.com/office/powerpoint/2010/main" val="139036179"/>
              </p:ext>
            </p:extLst>
          </p:nvPr>
        </p:nvGraphicFramePr>
        <p:xfrm>
          <a:off x="8298766" y="1767549"/>
          <a:ext cx="3756379" cy="3832139"/>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0.800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56.594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0.034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0.133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100" b="0" i="0" u="none" strike="noStrike">
                          <a:solidFill>
                            <a:srgbClr val="000000"/>
                          </a:solidFill>
                          <a:effectLst/>
                          <a:latin typeface="Avenir Book" charset="0"/>
                          <a:ea typeface="Avenir Book" charset="0"/>
                          <a:cs typeface="Avenir Book" charset="0"/>
                        </a:rPr>
                        <a:t>0.895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-3.196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-0.178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-10.394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100" b="0" i="0" u="none" strike="noStrike">
                          <a:solidFill>
                            <a:srgbClr val="000000"/>
                          </a:solidFill>
                          <a:effectLst/>
                          <a:latin typeface="Avenir Book" charset="0"/>
                          <a:ea typeface="Avenir Book" charset="0"/>
                          <a:cs typeface="Avenir Book" charset="0"/>
                        </a:rPr>
                        <a:t>0.051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4.328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0.1225</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(4, 1153) = 41.37</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844519">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b="0" i="0" u="none" strike="noStrike" cap="small" baseline="0">
                          <a:solidFill>
                            <a:srgbClr val="0072B2"/>
                          </a:solidFill>
                          <a:effectLst/>
                          <a:latin typeface="Avenir Book" charset="0"/>
                          <a:ea typeface="Avenir Book" charset="0"/>
                          <a:cs typeface="Avenir Book" charset="0"/>
                        </a:rPr>
                        <a:t>pool</a:t>
                      </a:r>
                      <a:r>
                        <a:rPr lang="en-US" sz="1100" b="0" i="0" u="none" strike="noStrike" baseline="0">
                          <a:solidFill>
                            <a:srgbClr val="0072B2"/>
                          </a:solidFill>
                          <a:effectLst/>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cap="small">
                          <a:solidFill>
                            <a:srgbClr val="E69F00"/>
                          </a:solidFill>
                          <a:latin typeface="Avenir Book" charset="0"/>
                          <a:ea typeface="Avenir Book" charset="0"/>
                          <a:cs typeface="Avenir Book" charset="0"/>
                        </a:rPr>
                        <a:t>pulp</a:t>
                      </a:r>
                      <a:r>
                        <a:rPr lang="en-US" sz="1100" cap="small">
                          <a:solidFill>
                            <a:srgbClr val="009E73"/>
                          </a:solidFi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increases with each successive generation, with women leading the change. Reporting more merged pairs did not mean there was more overlap.</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83766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32</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11" name="Content Placeholder 5"/>
          <p:cNvGraphicFramePr>
            <a:graphicFrameLocks/>
          </p:cNvGraphicFramePr>
          <p:nvPr>
            <p:extLst>
              <p:ext uri="{D42A27DB-BD31-4B8C-83A1-F6EECF244321}">
                <p14:modId xmlns:p14="http://schemas.microsoft.com/office/powerpoint/2010/main" val="61633911"/>
              </p:ext>
            </p:extLst>
          </p:nvPr>
        </p:nvGraphicFramePr>
        <p:xfrm>
          <a:off x="168258" y="1689314"/>
          <a:ext cx="3756379" cy="4161228"/>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0.318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21.326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-0.216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-7.666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-0.123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-6.576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-0.108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-5.342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0.089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5.306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0.074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4.220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0.031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2.626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0.009</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is-IS" sz="1100" b="0" i="0" u="none" strike="noStrike">
                          <a:solidFill>
                            <a:srgbClr val="000000"/>
                          </a:solidFill>
                          <a:effectLst/>
                          <a:latin typeface="Avenir Book" charset="0"/>
                          <a:ea typeface="Avenir Book" charset="0"/>
                          <a:cs typeface="Avenir Book" charset="0"/>
                        </a:rPr>
                        <a:t>0.1278</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(6, 1151) = 29.06</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910718">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overlap between </a:t>
                      </a:r>
                      <a:r>
                        <a:rPr lang="en-US" sz="1100" cap="small">
                          <a:solidFill>
                            <a:srgbClr val="F06C0A"/>
                          </a:solidFill>
                          <a:latin typeface="Avenir Book" charset="0"/>
                          <a:ea typeface="Avenir Book" charset="0"/>
                          <a:cs typeface="Avenir Book" charset="0"/>
                        </a:rPr>
                        <a:t>pull</a:t>
                      </a:r>
                      <a:r>
                        <a:rPr lang="en-US" sz="1100" cap="small">
                          <a:latin typeface="Avenir Book" charset="0"/>
                          <a:ea typeface="Avenir Book" charset="0"/>
                          <a:cs typeface="Avenir Book" charset="0"/>
                        </a:rPr>
                        <a:t> </a:t>
                      </a:r>
                      <a:r>
                        <a:rPr lang="en-US" sz="1100">
                          <a:solidFill>
                            <a:srgbClr val="000000"/>
                          </a:solidFill>
                          <a:latin typeface="Avenir Book" charset="0"/>
                          <a:ea typeface="Avenir Book" charset="0"/>
                          <a:cs typeface="Avenir Book" charset="0"/>
                        </a:rPr>
                        <a:t>and </a:t>
                      </a:r>
                      <a:r>
                        <a:rPr lang="en-US" sz="1100" cap="small">
                          <a:solidFill>
                            <a:srgbClr val="009E73"/>
                          </a:solidFill>
                          <a:latin typeface="Avenir Book" charset="0"/>
                          <a:ea typeface="Avenir Book" charset="0"/>
                          <a:cs typeface="Avenir Book" charset="0"/>
                        </a:rPr>
                        <a:t>pole</a:t>
                      </a:r>
                      <a:r>
                        <a:rPr lang="en-US" sz="1100" cap="small">
                          <a:solidFill>
                            <a:srgbClr val="F06C0A"/>
                          </a:solidFi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increases with each successive generation, with women leading the change. If speakers reported one or more pairs merged, there was more overlap in their production.</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168257"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(11) Linear regression model of the overlap between </a:t>
            </a:r>
            <a:r>
              <a:rPr lang="en-US" sz="1400"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and </a:t>
            </a:r>
            <a:r>
              <a:rPr lang="en-US" sz="1400" cap="small">
                <a:solidFill>
                  <a:srgbClr val="009E73"/>
                </a:solidFill>
                <a:latin typeface="Avenir Book" charset="0"/>
                <a:ea typeface="Avenir Book" charset="0"/>
                <a:cs typeface="Avenir Book" charset="0"/>
              </a:rPr>
              <a:t>pole</a:t>
            </a:r>
            <a:r>
              <a:rPr lang="en-US" sz="1400" cap="small">
                <a:solidFill>
                  <a:srgbClr val="F06C0A"/>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 1, 2, 3),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sp>
        <p:nvSpPr>
          <p:cNvPr id="20" name="Rectangle 19"/>
          <p:cNvSpPr/>
          <p:nvPr/>
        </p:nvSpPr>
        <p:spPr>
          <a:xfrm>
            <a:off x="8298766" y="382554"/>
            <a:ext cx="3813023" cy="1384995"/>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(13) Linear regression model of the overlap between </a:t>
            </a:r>
            <a:r>
              <a:rPr lang="en-US" sz="1400" cap="small">
                <a:solidFill>
                  <a:srgbClr val="009E73"/>
                </a:solidFill>
                <a:latin typeface="Avenir Book" charset="0"/>
                <a:ea typeface="Avenir Book" charset="0"/>
                <a:cs typeface="Avenir Book" charset="0"/>
              </a:rPr>
              <a:t>pole</a:t>
            </a:r>
            <a:r>
              <a:rPr lang="en-US" sz="1400" cap="small">
                <a:solidFill>
                  <a:srgbClr val="F06C0A"/>
                </a:solidFi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and </a:t>
            </a:r>
            <a:r>
              <a:rPr lang="en-US" sz="1400" cap="small">
                <a:solidFill>
                  <a:srgbClr val="E69F00"/>
                </a:solidFill>
                <a:latin typeface="Avenir Book" charset="0"/>
                <a:ea typeface="Avenir Book" charset="0"/>
                <a:cs typeface="Avenir Book" charset="0"/>
              </a:rPr>
              <a:t>pulp</a:t>
            </a:r>
            <a:r>
              <a:rPr lang="en-US" sz="1400" cap="small">
                <a:solidFill>
                  <a:srgbClr val="009E73"/>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number of pairs reported merged (</a:t>
            </a:r>
            <a:r>
              <a:rPr lang="en-US" sz="1400" u="sng">
                <a:solidFill>
                  <a:srgbClr val="000000"/>
                </a:solidFill>
                <a:latin typeface="Avenir Book" charset="0"/>
                <a:ea typeface="Avenir Book" charset="0"/>
                <a:cs typeface="Avenir Book" charset="0"/>
              </a:rPr>
              <a:t>0</a:t>
            </a:r>
            <a:r>
              <a:rPr lang="en-US" sz="1400">
                <a:solidFill>
                  <a:srgbClr val="000000"/>
                </a:solidFill>
                <a:latin typeface="Avenir Book" charset="0"/>
                <a:ea typeface="Avenir Book" charset="0"/>
                <a:cs typeface="Avenir Book" charset="0"/>
              </a:rPr>
              <a:t>, 1, 2),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1" name="Content Placeholder 5"/>
          <p:cNvGraphicFramePr>
            <a:graphicFrameLocks/>
          </p:cNvGraphicFramePr>
          <p:nvPr>
            <p:extLst>
              <p:ext uri="{D42A27DB-BD31-4B8C-83A1-F6EECF244321}">
                <p14:modId xmlns:p14="http://schemas.microsoft.com/office/powerpoint/2010/main" val="703414203"/>
              </p:ext>
            </p:extLst>
          </p:nvPr>
        </p:nvGraphicFramePr>
        <p:xfrm>
          <a:off x="4205191" y="1689314"/>
          <a:ext cx="3756379" cy="4476817"/>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0.618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35.441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100" b="0" i="0" u="none" strike="noStrike">
                          <a:solidFill>
                            <a:srgbClr val="000000"/>
                          </a:solidFill>
                          <a:effectLst/>
                          <a:latin typeface="Avenir Book" charset="0"/>
                          <a:ea typeface="Avenir Book" charset="0"/>
                          <a:cs typeface="Avenir Book" charset="0"/>
                        </a:rPr>
                        <a:t>0.057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2.88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0.004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-0.908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0.095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6.733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is-I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mr-IN"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35872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0.0577</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(3, 1210) = 25.74</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1226307">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 middle generation had the greatest overlap between </a:t>
                      </a:r>
                      <a:r>
                        <a:rPr lang="en-US" sz="1100" cap="small">
                          <a:solidFill>
                            <a:srgbClr val="F06C0A"/>
                          </a:solidFill>
                          <a:latin typeface="Avenir Book" charset="0"/>
                          <a:ea typeface="Avenir Book" charset="0"/>
                          <a:cs typeface="Avenir Book" charset="0"/>
                        </a:rPr>
                        <a:t>pull</a:t>
                      </a:r>
                      <a:r>
                        <a:rPr lang="en-US" sz="1100" cap="sma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and </a:t>
                      </a:r>
                      <a:r>
                        <a:rPr lang="en-US" sz="1100" cap="small">
                          <a:solidFill>
                            <a:srgbClr val="E69F00"/>
                          </a:solidFill>
                          <a:latin typeface="Avenir Book" charset="0"/>
                          <a:ea typeface="Avenir Book" charset="0"/>
                          <a:cs typeface="Avenir Book" charset="0"/>
                        </a:rPr>
                        <a:t>pulp</a:t>
                      </a:r>
                      <a:r>
                        <a:rPr lang="en-US" sz="1100" cap="none">
                          <a:solidFill>
                            <a:schemeClr val="tx1"/>
                          </a:solidFill>
                          <a:latin typeface="Avenir Book" charset="0"/>
                          <a:ea typeface="Avenir Book" charset="0"/>
                          <a:cs typeface="Avenir Book" charset="0"/>
                        </a:rPr>
                        <a:t>,</a:t>
                      </a:r>
                      <a:r>
                        <a:rPr lang="en-US" sz="1100" cap="none" baseline="0">
                          <a:solidFill>
                            <a:schemeClr val="tx1"/>
                          </a:solidFill>
                          <a:latin typeface="Avenir Book" charset="0"/>
                          <a:ea typeface="Avenir Book" charset="0"/>
                          <a:cs typeface="Avenir Book" charset="0"/>
                        </a:rPr>
                        <a:t> followed by the oldest group, and then the youngest</a:t>
                      </a:r>
                      <a:r>
                        <a:rPr lang="en-US" sz="1100" b="0" i="0" u="none" strike="noStrike" baseline="0">
                          <a:solidFill>
                            <a:srgbClr val="000000"/>
                          </a:solidFill>
                          <a:effectLst/>
                          <a:latin typeface="Avenir Book" charset="0"/>
                          <a:ea typeface="Avenir Book" charset="0"/>
                          <a:cs typeface="Avenir Book" charset="0"/>
                        </a:rPr>
                        <a:t>, with women having more overlap overall. Since there are no known minimal pairs contrasting these vowels in English, speaker intuition was not included.</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22" name="Rectangle 21"/>
          <p:cNvSpPr/>
          <p:nvPr/>
        </p:nvSpPr>
        <p:spPr>
          <a:xfrm>
            <a:off x="4205190" y="382554"/>
            <a:ext cx="3813023" cy="1169551"/>
          </a:xfrm>
          <a:prstGeom prst="rect">
            <a:avLst/>
          </a:prstGeom>
        </p:spPr>
        <p:txBody>
          <a:bodyPr wrap="square" lIns="0" rIns="0">
            <a:spAutoFit/>
          </a:bodyPr>
          <a:lstStyle/>
          <a:p>
            <a:pPr fontAlgn="b"/>
            <a:r>
              <a:rPr lang="en-US" sz="1400">
                <a:solidFill>
                  <a:srgbClr val="000000"/>
                </a:solidFill>
                <a:latin typeface="Avenir Book" charset="0"/>
                <a:ea typeface="Avenir Book" charset="0"/>
                <a:cs typeface="Avenir Book" charset="0"/>
              </a:rPr>
              <a:t>(12) Linear regression model of the overlap between </a:t>
            </a:r>
            <a:r>
              <a:rPr lang="en-US" sz="1400" cap="small">
                <a:solidFill>
                  <a:srgbClr val="F06C0A"/>
                </a:solidFill>
                <a:latin typeface="Avenir Book" charset="0"/>
                <a:ea typeface="Avenir Book" charset="0"/>
                <a:cs typeface="Avenir Book" charset="0"/>
              </a:rPr>
              <a:t>pull</a:t>
            </a:r>
            <a:r>
              <a:rPr lang="en-US" sz="1400" cap="small">
                <a:latin typeface="Avenir Book" charset="0"/>
                <a:ea typeface="Avenir Book" charset="0"/>
                <a:cs typeface="Avenir Book" charset="0"/>
              </a:rPr>
              <a:t> </a:t>
            </a:r>
            <a:r>
              <a:rPr lang="en-US" sz="1400">
                <a:solidFill>
                  <a:srgbClr val="000000"/>
                </a:solidFill>
                <a:latin typeface="Avenir Book" charset="0"/>
                <a:ea typeface="Avenir Book" charset="0"/>
                <a:cs typeface="Avenir Book" charset="0"/>
              </a:rPr>
              <a:t>and </a:t>
            </a:r>
            <a:r>
              <a:rPr lang="en-US" sz="1400" cap="small">
                <a:solidFill>
                  <a:srgbClr val="E69F00"/>
                </a:solidFill>
                <a:latin typeface="Avenir Book" charset="0"/>
                <a:ea typeface="Avenir Book" charset="0"/>
                <a:cs typeface="Avenir Book" charset="0"/>
              </a:rPr>
              <a:t>pulp</a:t>
            </a:r>
            <a:r>
              <a:rPr lang="en-US" sz="1400" cap="small">
                <a:solidFill>
                  <a:srgbClr val="009E73"/>
                </a:solidFill>
                <a:latin typeface="Avenir Book" charset="0"/>
                <a:ea typeface="Avenir Book" charset="0"/>
                <a:cs typeface="Avenir Book" charset="0"/>
              </a:rPr>
              <a:t> </a:t>
            </a:r>
            <a:r>
              <a:rPr lang="en-US" sz="1400" cap="small">
                <a:latin typeface="Avenir Book" charset="0"/>
                <a:ea typeface="Avenir Book" charset="0"/>
                <a:cs typeface="Avenir Book" charset="0"/>
              </a:rPr>
              <a:t>(</a:t>
            </a:r>
            <a:r>
              <a:rPr lang="en-US" sz="1400">
                <a:solidFill>
                  <a:srgbClr val="000000"/>
                </a:solidFill>
                <a:latin typeface="Avenir Book" charset="0"/>
                <a:ea typeface="Avenir Book" charset="0"/>
                <a:cs typeface="Avenir Book" charset="0"/>
              </a:rPr>
              <a:t>measured by individuals’ Pillai scores) in both styles with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and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as predictor variables.</a:t>
            </a:r>
          </a:p>
        </p:txBody>
      </p:sp>
      <p:graphicFrame>
        <p:nvGraphicFramePr>
          <p:cNvPr id="23" name="Content Placeholder 5"/>
          <p:cNvGraphicFramePr>
            <a:graphicFrameLocks/>
          </p:cNvGraphicFramePr>
          <p:nvPr>
            <p:extLst>
              <p:ext uri="{D42A27DB-BD31-4B8C-83A1-F6EECF244321}">
                <p14:modId xmlns:p14="http://schemas.microsoft.com/office/powerpoint/2010/main" val="1063578451"/>
              </p:ext>
            </p:extLst>
          </p:nvPr>
        </p:nvGraphicFramePr>
        <p:xfrm>
          <a:off x="8298766" y="1767549"/>
          <a:ext cx="3756379" cy="4244833"/>
        </p:xfrm>
        <a:graphic>
          <a:graphicData uri="http://schemas.openxmlformats.org/drawingml/2006/table">
            <a:tbl>
              <a:tblPr firstRow="1" bandRow="1">
                <a:tableStyleId>{2D5ABB26-0587-4C30-8999-92F81FD0307C}</a:tableStyleId>
              </a:tblPr>
              <a:tblGrid>
                <a:gridCol w="1196129"/>
                <a:gridCol w="629958"/>
                <a:gridCol w="683233"/>
                <a:gridCol w="632977"/>
                <a:gridCol w="614082"/>
              </a:tblGrid>
              <a:tr h="262890">
                <a:tc gridSpan="5">
                  <a:txBody>
                    <a:bodyPr/>
                    <a:lstStyle/>
                    <a:p>
                      <a:pPr algn="l" fontAlgn="b"/>
                      <a:r>
                        <a:rPr lang="en-US" sz="1100" b="0" i="0" u="none" strike="noStrike">
                          <a:solidFill>
                            <a:srgbClr val="000000"/>
                          </a:solidFill>
                          <a:effectLst/>
                          <a:latin typeface="Avenir Book" charset="0"/>
                          <a:ea typeface="Avenir Book" charset="0"/>
                          <a:cs typeface="Avenir Book" charset="0"/>
                        </a:rPr>
                        <a:t>Coefficients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Estimate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0" u="none" strike="noStrike">
                          <a:solidFill>
                            <a:srgbClr val="000000"/>
                          </a:solidFill>
                          <a:effectLst/>
                          <a:latin typeface="Avenir Book" charset="0"/>
                          <a:ea typeface="Avenir Book" charset="0"/>
                          <a:cs typeface="Avenir Book" charset="0"/>
                        </a:rPr>
                        <a:t>Std. Error</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100" b="0" i="1" u="none" strike="noStrike">
                          <a:solidFill>
                            <a:srgbClr val="000000"/>
                          </a:solidFill>
                          <a:effectLst/>
                          <a:latin typeface="Avenir Book" charset="0"/>
                          <a:ea typeface="Avenir Book" charset="0"/>
                          <a:cs typeface="Avenir Book" charset="0"/>
                        </a:rPr>
                        <a:t>t</a:t>
                      </a:r>
                      <a:r>
                        <a:rPr lang="en-US" sz="1100" b="0" i="0" u="none" strike="noStrike">
                          <a:solidFill>
                            <a:srgbClr val="000000"/>
                          </a:solidFill>
                          <a:effectLst/>
                          <a:latin typeface="Avenir Book" charset="0"/>
                          <a:ea typeface="Avenir Book" charset="0"/>
                          <a:cs typeface="Avenir Book" charset="0"/>
                        </a:rPr>
                        <a:t> value</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1" u="none" strike="noStrike">
                          <a:solidFill>
                            <a:srgbClr val="000000"/>
                          </a:solidFill>
                          <a:effectLst/>
                          <a:latin typeface="Avenir Book" charset="0"/>
                          <a:ea typeface="Avenir Book" charset="0"/>
                          <a:cs typeface="Avenir Book" charset="0"/>
                        </a:rPr>
                        <a:t>P</a:t>
                      </a:r>
                      <a:r>
                        <a:rPr lang="mr-IN" sz="1100" b="0" i="0" u="none" strike="noStrike">
                          <a:solidFill>
                            <a:srgbClr val="000000"/>
                          </a:solidFill>
                          <a:effectLst/>
                          <a:latin typeface="Avenir Book" charset="0"/>
                          <a:ea typeface="Avenir Book" charset="0"/>
                          <a:cs typeface="Avenir Book" charset="0"/>
                        </a:rPr>
                        <a:t>r(&gt;|t|)</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0.371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100" b="0" i="0" u="none" strike="noStrike">
                          <a:solidFill>
                            <a:srgbClr val="000000"/>
                          </a:solidFill>
                          <a:effectLst/>
                          <a:latin typeface="Avenir Book" charset="0"/>
                          <a:ea typeface="Avenir Book" charset="0"/>
                          <a:cs typeface="Avenir Book" charset="0"/>
                        </a:rPr>
                        <a:t>19.721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-0.124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-5.777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pairs merged: 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l-PL" sz="1100" b="0" i="0" u="none" strike="noStrike">
                          <a:solidFill>
                            <a:srgbClr val="000000"/>
                          </a:solidFill>
                          <a:effectLst/>
                          <a:latin typeface="Avenir Book" charset="0"/>
                          <a:ea typeface="Avenir Book" charset="0"/>
                          <a:cs typeface="Avenir Book" charset="0"/>
                        </a:rPr>
                        <a:t>0.060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2.066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uk-UA" sz="1100" b="0" i="0" u="none" strike="noStrike">
                          <a:solidFill>
                            <a:srgbClr val="000000"/>
                          </a:solidFill>
                          <a:effectLst/>
                          <a:latin typeface="Avenir Book" charset="0"/>
                          <a:ea typeface="Avenir Book" charset="0"/>
                          <a:cs typeface="Avenir Book" charset="0"/>
                        </a:rPr>
                        <a:t>0.0391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a:t>
                      </a:r>
                      <a:r>
                        <a:rPr lang="en-US" sz="1100" b="0" i="0" u="none" strike="noStrike" baseline="0">
                          <a:solidFill>
                            <a:srgbClr val="000000"/>
                          </a:solidFill>
                          <a:effectLst/>
                          <a:latin typeface="Avenir Book" charset="0"/>
                          <a:ea typeface="Avenir Book" charset="0"/>
                          <a:cs typeface="Avenir Book" charset="0"/>
                        </a:rPr>
                        <a:t> </a:t>
                      </a:r>
                      <a:r>
                        <a:rPr lang="en-US" sz="1100" b="0" i="0" u="none" strike="noStrike">
                          <a:solidFill>
                            <a:srgbClr val="000000"/>
                          </a:solidFill>
                          <a:effectLst/>
                          <a:latin typeface="Avenir Book" charset="0"/>
                          <a:ea typeface="Avenir Book" charset="0"/>
                          <a:cs typeface="Avenir Book" charset="0"/>
                        </a:rPr>
                        <a:t>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0.165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7.736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0.023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1.215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100" b="0" i="0" u="none" strike="noStrike">
                          <a:solidFill>
                            <a:srgbClr val="000000"/>
                          </a:solidFill>
                          <a:effectLst/>
                          <a:latin typeface="Avenir Book" charset="0"/>
                          <a:ea typeface="Avenir Book" charset="0"/>
                          <a:cs typeface="Avenir Book" charset="0"/>
                        </a:rPr>
                        <a:t>0.2245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1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-0.003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100" b="0" i="0" u="none" strike="noStrike">
                          <a:solidFill>
                            <a:srgbClr val="000000"/>
                          </a:solidFill>
                          <a:effectLst/>
                          <a:latin typeface="Avenir Book" charset="0"/>
                          <a:ea typeface="Avenir Book" charset="0"/>
                          <a:cs typeface="Avenir Book" charset="0"/>
                        </a:rPr>
                        <a:t>0.016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100" b="0" i="0" u="none" strike="noStrike">
                          <a:solidFill>
                            <a:srgbClr val="000000"/>
                          </a:solidFill>
                          <a:effectLst/>
                          <a:latin typeface="Avenir Book" charset="0"/>
                          <a:ea typeface="Avenir Book" charset="0"/>
                          <a:cs typeface="Avenir Book" charset="0"/>
                        </a:rPr>
                        <a:t>-0.166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100" b="0" i="0" u="none" strike="noStrike">
                          <a:solidFill>
                            <a:srgbClr val="000000"/>
                          </a:solidFill>
                          <a:effectLst/>
                          <a:latin typeface="Avenir Book" charset="0"/>
                          <a:ea typeface="Avenir Book" charset="0"/>
                          <a:cs typeface="Avenir Book" charset="0"/>
                        </a:rPr>
                        <a:t>0.8685</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628503">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a:solidFill>
                            <a:srgbClr val="000000"/>
                          </a:solidFill>
                          <a:effectLst/>
                          <a:latin typeface="Avenir Book" charset="0"/>
                          <a:ea typeface="Avenir Book" charset="0"/>
                          <a:cs typeface="Avenir Book" charset="0"/>
                        </a:rPr>
                        <a:t>Adjusted R</a:t>
                      </a:r>
                      <a:r>
                        <a:rPr lang="en-US" sz="1100" b="0" i="0" u="none" strike="noStrike" baseline="30000">
                          <a:solidFill>
                            <a:srgbClr val="000000"/>
                          </a:solidFill>
                          <a:effectLst/>
                          <a:latin typeface="Avenir Book" charset="0"/>
                          <a:ea typeface="Avenir Book" charset="0"/>
                          <a:cs typeface="Avenir Book" charset="0"/>
                        </a:rPr>
                        <a:t>2</a:t>
                      </a:r>
                      <a:r>
                        <a:rPr lang="en-US" sz="1100" b="0" i="0" u="none" strike="noStrike" baseline="0">
                          <a:solidFill>
                            <a:srgbClr val="000000"/>
                          </a:solidFill>
                          <a:effectLst/>
                          <a:latin typeface="Avenir Book" charset="0"/>
                          <a:ea typeface="Avenir Book" charset="0"/>
                          <a:cs typeface="Avenir Book" charset="0"/>
                        </a:rPr>
                        <a:t> = </a:t>
                      </a:r>
                      <a:r>
                        <a:rPr lang="nb-NO" sz="1100" b="0" i="0" u="none" strike="noStrike">
                          <a:solidFill>
                            <a:srgbClr val="000000"/>
                          </a:solidFill>
                          <a:effectLst/>
                          <a:latin typeface="Avenir Book" charset="0"/>
                          <a:ea typeface="Avenir Book" charset="0"/>
                          <a:cs typeface="Avenir Book" charset="0"/>
                        </a:rPr>
                        <a:t>0.1188</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F</a:t>
                      </a:r>
                      <a:r>
                        <a:rPr lang="en-US" sz="1100" b="0" i="0" u="none" strike="noStrike">
                          <a:solidFill>
                            <a:srgbClr val="000000"/>
                          </a:solidFill>
                          <a:effectLst/>
                          <a:latin typeface="Avenir Book" charset="0"/>
                          <a:ea typeface="Avenir Book" charset="0"/>
                          <a:cs typeface="Avenir Book" charset="0"/>
                        </a:rPr>
                        <a:t>(5, 1175) = 32.81</a:t>
                      </a:r>
                      <a:endParaRPr lang="en-US" sz="1100" b="0" i="1"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gridSpan="2">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1" u="none" strike="noStrike">
                          <a:solidFill>
                            <a:srgbClr val="000000"/>
                          </a:solidFill>
                          <a:effectLst/>
                          <a:latin typeface="Avenir Book" charset="0"/>
                          <a:ea typeface="Avenir Book" charset="0"/>
                          <a:cs typeface="Avenir Book" charset="0"/>
                        </a:rPr>
                        <a:t>p </a:t>
                      </a:r>
                      <a:r>
                        <a:rPr lang="en-US" sz="1100" b="0" i="0" u="none" strike="noStrike">
                          <a:solidFill>
                            <a:srgbClr val="000000"/>
                          </a:solidFill>
                          <a:effectLst/>
                          <a:latin typeface="Avenir Book" charset="0"/>
                          <a:ea typeface="Avenir Book" charset="0"/>
                          <a:cs typeface="Avenir Book" charset="0"/>
                        </a:rPr>
                        <a:t>&lt;</a:t>
                      </a:r>
                      <a:r>
                        <a:rPr lang="en-US" sz="1100" b="0" i="0" u="none" strike="noStrike" baseline="0">
                          <a:solidFill>
                            <a:srgbClr val="000000"/>
                          </a:solidFill>
                          <a:effectLst/>
                          <a:latin typeface="Avenir Book" charset="0"/>
                          <a:ea typeface="Avenir Book" charset="0"/>
                          <a:cs typeface="Avenir Book" charset="0"/>
                        </a:rPr>
                        <a:t> 0.001</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pt-B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nb-NO"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endParaRPr lang="hr-HR"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987430">
                <a:tc gridSpan="5">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100" b="0" i="0" u="none" strike="noStrike" baseline="0">
                          <a:solidFill>
                            <a:srgbClr val="000000"/>
                          </a:solidFill>
                          <a:effectLst/>
                          <a:latin typeface="Avenir Book" charset="0"/>
                          <a:ea typeface="Avenir Book" charset="0"/>
                          <a:cs typeface="Avenir Book" charset="0"/>
                        </a:rPr>
                        <a:t>Interpretation: There is less overlap between </a:t>
                      </a:r>
                      <a:r>
                        <a:rPr lang="en-US" sz="1100" cap="small">
                          <a:solidFill>
                            <a:srgbClr val="009E73"/>
                          </a:solidFill>
                          <a:latin typeface="Avenir Book" charset="0"/>
                          <a:ea typeface="Avenir Book" charset="0"/>
                          <a:cs typeface="Avenir Book" charset="0"/>
                        </a:rPr>
                        <a:t>pole</a:t>
                      </a:r>
                      <a:r>
                        <a:rPr lang="en-US" sz="1100" cap="small">
                          <a:solidFill>
                            <a:srgbClr val="F06C0A"/>
                          </a:solidFill>
                          <a:latin typeface="Avenir Book" charset="0"/>
                          <a:ea typeface="Avenir Book" charset="0"/>
                          <a:cs typeface="Avenir Book" charset="0"/>
                        </a:rPr>
                        <a:t> </a:t>
                      </a:r>
                      <a:r>
                        <a:rPr lang="en-US" sz="1100">
                          <a:solidFill>
                            <a:srgbClr val="000000"/>
                          </a:solidFill>
                          <a:latin typeface="Avenir Book" charset="0"/>
                          <a:ea typeface="Avenir Book" charset="0"/>
                          <a:cs typeface="Avenir Book" charset="0"/>
                        </a:rPr>
                        <a:t>and </a:t>
                      </a:r>
                      <a:r>
                        <a:rPr lang="en-US" sz="1100" cap="small">
                          <a:solidFill>
                            <a:srgbClr val="E69F00"/>
                          </a:solidFill>
                          <a:latin typeface="Avenir Book" charset="0"/>
                          <a:ea typeface="Avenir Book" charset="0"/>
                          <a:cs typeface="Avenir Book" charset="0"/>
                        </a:rPr>
                        <a:t>pulp</a:t>
                      </a:r>
                      <a:r>
                        <a:rPr lang="en-US" sz="1100" cap="small">
                          <a:solidFill>
                            <a:srgbClr val="009E73"/>
                          </a:solidFill>
                          <a:latin typeface="Avenir Book" charset="0"/>
                          <a:ea typeface="Avenir Book" charset="0"/>
                          <a:cs typeface="Avenir Book" charset="0"/>
                        </a:rPr>
                        <a:t> </a:t>
                      </a:r>
                      <a:r>
                        <a:rPr lang="en-US" sz="1100" b="0" i="0" u="none" strike="noStrike" baseline="0">
                          <a:solidFill>
                            <a:srgbClr val="000000"/>
                          </a:solidFill>
                          <a:effectLst/>
                          <a:latin typeface="Avenir Book" charset="0"/>
                          <a:ea typeface="Avenir Book" charset="0"/>
                          <a:cs typeface="Avenir Book" charset="0"/>
                        </a:rPr>
                        <a:t>in the middle generation compared to the oldest and youngest groups. People who reported one merged pair had greater overlap. There was not difference between the sexes.</a:t>
                      </a:r>
                      <a:endParaRPr lang="en-US" sz="11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0554602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F4E2E3C-FF33-FC45-91A9-BDC48E1E835D}" type="slidenum">
              <a:rPr lang="en-US" smtClean="0"/>
              <a:pPr/>
              <a:t>33</a:t>
            </a:fld>
            <a:endParaRPr lang="en-US" dirty="0"/>
          </a:p>
        </p:txBody>
      </p:sp>
      <p:sp>
        <p:nvSpPr>
          <p:cNvPr id="5" name="Footer Placeholder 4"/>
          <p:cNvSpPr>
            <a:spLocks noGrp="1"/>
          </p:cNvSpPr>
          <p:nvPr>
            <p:ph type="ftr" sz="quarter" idx="3"/>
          </p:nvPr>
        </p:nvSpPr>
        <p:spPr/>
        <p:txBody>
          <a:bodyPr/>
          <a:lstStyle/>
          <a:p>
            <a:r>
              <a:rPr lang="en-US"/>
              <a:t>Appendices</a:t>
            </a:r>
          </a:p>
        </p:txBody>
      </p:sp>
      <p:graphicFrame>
        <p:nvGraphicFramePr>
          <p:cNvPr id="11" name="Content Placeholder 5"/>
          <p:cNvGraphicFramePr>
            <a:graphicFrameLocks/>
          </p:cNvGraphicFramePr>
          <p:nvPr>
            <p:extLst>
              <p:ext uri="{D42A27DB-BD31-4B8C-83A1-F6EECF244321}">
                <p14:modId xmlns:p14="http://schemas.microsoft.com/office/powerpoint/2010/main" val="694855039"/>
              </p:ext>
            </p:extLst>
          </p:nvPr>
        </p:nvGraphicFramePr>
        <p:xfrm>
          <a:off x="928074" y="2762028"/>
          <a:ext cx="4838906" cy="281080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8.186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0.292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effectLst/>
                          <a:latin typeface="Avenir Book" charset="0"/>
                          <a:ea typeface="Avenir Book" charset="0"/>
                          <a:cs typeface="Avenir Book" charset="0"/>
                        </a:rPr>
                        <a:t>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28.014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0.878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pt-BR" sz="1200" b="0" i="0" u="none" strike="noStrike">
                          <a:solidFill>
                            <a:srgbClr val="000000"/>
                          </a:solidFill>
                          <a:effectLst/>
                          <a:latin typeface="Avenir Book" charset="0"/>
                          <a:ea typeface="Avenir Book" charset="0"/>
                          <a:cs typeface="Avenir Book" charset="0"/>
                        </a:rPr>
                        <a:t>0.105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effectLst/>
                          <a:latin typeface="Avenir Book" charset="0"/>
                          <a:ea typeface="Avenir Book" charset="0"/>
                          <a:cs typeface="Avenir Book" charset="0"/>
                        </a:rPr>
                        <a:t>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8.344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0.164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b="0" i="0" u="none" strike="noStrike">
                          <a:solidFill>
                            <a:srgbClr val="000000"/>
                          </a:solidFill>
                          <a:effectLst/>
                          <a:latin typeface="Avenir Book" charset="0"/>
                          <a:ea typeface="Avenir Book" charset="0"/>
                          <a:cs typeface="Avenir Book" charset="0"/>
                        </a:rPr>
                        <a:t>303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1.751</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0.029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0.927</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0.352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0.325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1.083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0.288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-0.144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0.209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28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-0.687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0.498</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 </a:t>
                      </a:r>
                      <a:r>
                        <a:rPr lang="en-US" sz="1200" cap="small">
                          <a:solidFill>
                            <a:srgbClr val="0072B2"/>
                          </a:solidFill>
                          <a:latin typeface="Avenir Book" charset="0"/>
                          <a:ea typeface="Avenir Book" charset="0"/>
                          <a:cs typeface="Avenir Book" charset="0"/>
                        </a:rPr>
                        <a:t>mary </a:t>
                      </a:r>
                      <a:r>
                        <a:rPr lang="en-US" sz="1200" b="0" i="0" u="none" strike="noStrike" baseline="0">
                          <a:solidFill>
                            <a:srgbClr val="000000"/>
                          </a:solidFill>
                          <a:effectLst/>
                          <a:latin typeface="Avenir Book" charset="0"/>
                          <a:ea typeface="Avenir Book" charset="0"/>
                          <a:cs typeface="Avenir Book" charset="0"/>
                        </a:rPr>
                        <a:t>is significantly higher than </a:t>
                      </a:r>
                      <a:r>
                        <a:rPr lang="en-US" sz="1200" u="none" cap="small">
                          <a:solidFill>
                            <a:srgbClr val="F06C0A"/>
                          </a:solidFill>
                          <a:latin typeface="Avenir Book" charset="0"/>
                          <a:ea typeface="Avenir Book" charset="0"/>
                          <a:cs typeface="Avenir Book" charset="0"/>
                        </a:rPr>
                        <a:t>merry</a:t>
                      </a:r>
                      <a:r>
                        <a:rPr lang="en-US" sz="1200" u="none" cap="small" baseline="0">
                          <a:solidFill>
                            <a:srgbClr val="F06C0A"/>
                          </a:solidFill>
                          <a:latin typeface="Avenir Book" charset="0"/>
                          <a:ea typeface="Avenir Book" charset="0"/>
                          <a:cs typeface="Avenir Book" charset="0"/>
                        </a:rPr>
                        <a:t> </a:t>
                      </a:r>
                      <a:r>
                        <a:rPr lang="en-US" sz="1200" u="none" cap="none" baseline="0">
                          <a:solidFill>
                            <a:schemeClr val="tx1"/>
                          </a:solidFill>
                          <a:latin typeface="Avenir Book" charset="0"/>
                          <a:ea typeface="Avenir Book" charset="0"/>
                          <a:cs typeface="Avenir Book" charset="0"/>
                        </a:rPr>
                        <a:t>and there’s no difference in height between</a:t>
                      </a:r>
                      <a:r>
                        <a:rPr lang="en-US" sz="1200" u="none" cap="small" baseline="0">
                          <a:solidFill>
                            <a:srgbClr val="F06C0A"/>
                          </a:solidFill>
                          <a:latin typeface="Avenir Book" charset="0"/>
                          <a:ea typeface="Avenir Book" charset="0"/>
                          <a:cs typeface="Avenir Book" charset="0"/>
                        </a:rPr>
                        <a:t> merry </a:t>
                      </a:r>
                      <a:r>
                        <a:rPr lang="en-US" sz="1200" u="none" cap="none" baseline="0">
                          <a:solidFill>
                            <a:schemeClr val="tx1"/>
                          </a:solidFill>
                          <a:latin typeface="Avenir Book" charset="0"/>
                          <a:ea typeface="Avenir Book" charset="0"/>
                          <a:cs typeface="Avenir Book" charset="0"/>
                        </a:rPr>
                        <a:t>and</a:t>
                      </a:r>
                      <a:r>
                        <a:rPr lang="en-US" sz="1200" u="none" cap="small" baseline="0">
                          <a:solidFill>
                            <a:srgbClr val="F06C0A"/>
                          </a:solidFill>
                          <a:latin typeface="Avenir Book" charset="0"/>
                          <a:ea typeface="Avenir Book" charset="0"/>
                          <a:cs typeface="Avenir Book" charset="0"/>
                        </a:rPr>
                        <a:t> </a:t>
                      </a:r>
                      <a:r>
                        <a:rPr lang="en-US" sz="1200" cap="small">
                          <a:solidFill>
                            <a:srgbClr val="009E73"/>
                          </a:solidFill>
                          <a:latin typeface="Avenir Book" charset="0"/>
                          <a:ea typeface="Avenir Book" charset="0"/>
                          <a:cs typeface="Avenir Book" charset="0"/>
                        </a:rPr>
                        <a:t>marry</a:t>
                      </a:r>
                      <a:r>
                        <a:rPr lang="en-US" sz="1200" u="none" cap="small" baseline="0">
                          <a:solidFill>
                            <a:schemeClr val="tx1"/>
                          </a:solidFill>
                          <a:latin typeface="Avenir Book" charset="0"/>
                          <a:ea typeface="Avenir Book" charset="0"/>
                          <a:cs typeface="Avenir Book" charset="0"/>
                        </a:rPr>
                        <a:t>,</a:t>
                      </a:r>
                      <a:r>
                        <a:rPr lang="en-US" sz="1200" u="none" cap="small" baseline="0">
                          <a:solidFill>
                            <a:srgbClr val="F06C0A"/>
                          </a:solidFill>
                          <a:latin typeface="Avenir Book" charset="0"/>
                          <a:ea typeface="Avenir Book" charset="0"/>
                          <a:cs typeface="Avenir Book" charset="0"/>
                        </a:rPr>
                        <a:t> </a:t>
                      </a:r>
                      <a:r>
                        <a:rPr lang="en-US" sz="1200" b="0" i="0" u="none" strike="noStrike" baseline="0">
                          <a:solidFill>
                            <a:srgbClr val="000000"/>
                          </a:solidFill>
                          <a:effectLst/>
                          <a:latin typeface="Avenir Book" charset="0"/>
                          <a:ea typeface="Avenir Book" charset="0"/>
                          <a:cs typeface="Avenir Book" charset="0"/>
                        </a:rPr>
                        <a:t>with sex and generation as non-significant factors.</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2" name="Content Placeholder 5"/>
          <p:cNvGraphicFramePr>
            <a:graphicFrameLocks/>
          </p:cNvGraphicFramePr>
          <p:nvPr>
            <p:extLst>
              <p:ext uri="{D42A27DB-BD31-4B8C-83A1-F6EECF244321}">
                <p14:modId xmlns:p14="http://schemas.microsoft.com/office/powerpoint/2010/main" val="1721776362"/>
              </p:ext>
            </p:extLst>
          </p:nvPr>
        </p:nvGraphicFramePr>
        <p:xfrm>
          <a:off x="928074" y="1674960"/>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0.517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0.704</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3" name="Rectangle 12"/>
          <p:cNvSpPr/>
          <p:nvPr/>
        </p:nvSpPr>
        <p:spPr>
          <a:xfrm>
            <a:off x="827018"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(14) Linear mixed-effects model fit by REML of bark-normalized height of all pre-rhotic vowels in the word list with variable (</a:t>
            </a:r>
            <a:r>
              <a:rPr lang="en-US" sz="1400" cap="small">
                <a:solidFill>
                  <a:srgbClr val="0072B2"/>
                </a:solidFill>
                <a:latin typeface="Avenir Book" charset="0"/>
                <a:ea typeface="Avenir Book" charset="0"/>
                <a:cs typeface="Avenir Book" charset="0"/>
              </a:rPr>
              <a:t>mary</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merry</a:t>
            </a:r>
            <a:r>
              <a:rPr lang="en-US" sz="1400" cap="small">
                <a:latin typeface="Avenir Book" charset="0"/>
                <a:ea typeface="Avenir Book" charset="0"/>
                <a:cs typeface="Avenir Book" charset="0"/>
              </a:rPr>
              <a:t>*</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marry</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and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as fixed effects and speaker as a random effect.</a:t>
            </a:r>
          </a:p>
        </p:txBody>
      </p:sp>
      <p:sp>
        <p:nvSpPr>
          <p:cNvPr id="14" name="Rectangle 13"/>
          <p:cNvSpPr/>
          <p:nvPr/>
        </p:nvSpPr>
        <p:spPr>
          <a:xfrm>
            <a:off x="823618" y="6413698"/>
            <a:ext cx="3657627" cy="307777"/>
          </a:xfrm>
          <a:prstGeom prst="rect">
            <a:avLst/>
          </a:prstGeom>
        </p:spPr>
        <p:txBody>
          <a:bodyPr wrap="square">
            <a:spAutoFit/>
          </a:bodyPr>
          <a:lstStyle/>
          <a:p>
            <a:pPr fontAlgn="b"/>
            <a:r>
              <a:rPr lang="en-US" sz="1400">
                <a:solidFill>
                  <a:schemeClr val="bg1"/>
                </a:solidFill>
                <a:latin typeface="Avenir Book" charset="0"/>
                <a:ea typeface="Avenir Book" charset="0"/>
                <a:cs typeface="Avenir Book" charset="0"/>
              </a:rPr>
              <a:t>* Underlined values are the reference levels</a:t>
            </a:r>
          </a:p>
        </p:txBody>
      </p:sp>
      <p:graphicFrame>
        <p:nvGraphicFramePr>
          <p:cNvPr id="15" name="Content Placeholder 5"/>
          <p:cNvGraphicFramePr>
            <a:graphicFrameLocks/>
          </p:cNvGraphicFramePr>
          <p:nvPr>
            <p:extLst>
              <p:ext uri="{D42A27DB-BD31-4B8C-83A1-F6EECF244321}">
                <p14:modId xmlns:p14="http://schemas.microsoft.com/office/powerpoint/2010/main" val="1041879918"/>
              </p:ext>
            </p:extLst>
          </p:nvPr>
        </p:nvGraphicFramePr>
        <p:xfrm>
          <a:off x="6481233" y="2700384"/>
          <a:ext cx="4838906" cy="2810803"/>
        </p:xfrm>
        <a:graphic>
          <a:graphicData uri="http://schemas.openxmlformats.org/drawingml/2006/table">
            <a:tbl>
              <a:tblPr firstRow="1" bandRow="1">
                <a:tableStyleId>{2D5ABB26-0587-4C30-8999-92F81FD0307C}</a:tableStyleId>
              </a:tblPr>
              <a:tblGrid>
                <a:gridCol w="1761198"/>
                <a:gridCol w="531813"/>
                <a:gridCol w="670370"/>
                <a:gridCol w="625175"/>
                <a:gridCol w="625175"/>
                <a:gridCol w="625175"/>
              </a:tblGrid>
              <a:tr h="262890">
                <a:tc gridSpan="6">
                  <a:txBody>
                    <a:bodyPr/>
                    <a:lstStyle/>
                    <a:p>
                      <a:pPr algn="l" fontAlgn="b"/>
                      <a:r>
                        <a:rPr lang="en-US" sz="1200" b="0" i="0" u="none" strike="noStrike">
                          <a:solidFill>
                            <a:srgbClr val="000000"/>
                          </a:solidFill>
                          <a:effectLst/>
                          <a:latin typeface="Avenir Book" charset="0"/>
                          <a:ea typeface="Avenir Book" charset="0"/>
                          <a:cs typeface="Avenir Book" charset="0"/>
                        </a:rPr>
                        <a:t>Fixed effects</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Std.Error</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u="none" strike="noStrike">
                          <a:effectLst/>
                          <a:latin typeface="Avenir Book" charset="0"/>
                          <a:ea typeface="Avenir Book" charset="0"/>
                          <a:cs typeface="Avenir Book" charset="0"/>
                        </a:rPr>
                        <a:t>DF</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t</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200" i="1" u="none" strike="noStrike">
                          <a:effectLst/>
                          <a:latin typeface="Avenir Book" charset="0"/>
                          <a:ea typeface="Avenir Book" charset="0"/>
                          <a:cs typeface="Avenir Book" charset="0"/>
                        </a:rPr>
                        <a:t>p</a:t>
                      </a:r>
                      <a:r>
                        <a:rPr lang="en-US" sz="1200" u="none" strike="noStrike">
                          <a:effectLst/>
                          <a:latin typeface="Avenir Book" charset="0"/>
                          <a:ea typeface="Avenir Book" charset="0"/>
                          <a:cs typeface="Avenir Book" charset="0"/>
                        </a:rPr>
                        <a:t>-value</a:t>
                      </a:r>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8.732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0.232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467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37.560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0.379</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0.076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467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5.014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variable: marry</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-0.305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0.083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467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-3.675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&lt; 0.001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40-60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-0.107</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0.262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-0.408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t-IT" sz="1200" b="0" i="0" u="none" strike="noStrike">
                          <a:solidFill>
                            <a:srgbClr val="000000"/>
                          </a:solidFill>
                          <a:effectLst/>
                          <a:latin typeface="Avenir Book" charset="0"/>
                          <a:ea typeface="Avenir Book" charset="0"/>
                          <a:cs typeface="Avenir Book" charset="0"/>
                        </a:rPr>
                        <a:t>0.686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generation: &lt;40</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0.174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is-IS" sz="1200" b="0" i="0" u="none" strike="noStrike">
                          <a:solidFill>
                            <a:srgbClr val="000000"/>
                          </a:solidFill>
                          <a:effectLst/>
                          <a:latin typeface="Avenir Book" charset="0"/>
                          <a:ea typeface="Avenir Book" charset="0"/>
                          <a:cs typeface="Avenir Book" charset="0"/>
                        </a:rPr>
                        <a:t>0.278</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0.625</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0.536</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sex: M</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-0.333</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0.192</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cs-CZ" sz="1200" b="0" i="0" u="none" strike="noStrike">
                          <a:solidFill>
                            <a:srgbClr val="000000"/>
                          </a:solidFill>
                          <a:effectLst/>
                          <a:latin typeface="Avenir Book" charset="0"/>
                          <a:ea typeface="Avenir Book" charset="0"/>
                          <a:cs typeface="Avenir Book" charset="0"/>
                        </a:rPr>
                        <a:t>36</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mr-IN" sz="1200" b="0" i="0" u="none" strike="noStrike">
                          <a:solidFill>
                            <a:srgbClr val="000000"/>
                          </a:solidFill>
                          <a:effectLst/>
                          <a:latin typeface="Avenir Book" charset="0"/>
                          <a:ea typeface="Avenir Book" charset="0"/>
                          <a:cs typeface="Avenir Book" charset="0"/>
                        </a:rPr>
                        <a:t>-1.734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hr-HR" sz="1200" b="0" i="0" u="none" strike="noStrike">
                          <a:solidFill>
                            <a:srgbClr val="000000"/>
                          </a:solidFill>
                          <a:effectLst/>
                          <a:latin typeface="Avenir Book" charset="0"/>
                          <a:ea typeface="Avenir Book" charset="0"/>
                          <a:cs typeface="Avenir Book" charset="0"/>
                        </a:rPr>
                        <a:t>0.092</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707683">
                <a:tc gridSpan="6">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Avenir Book" charset="0"/>
                          <a:ea typeface="Avenir Book" charset="0"/>
                          <a:cs typeface="Avenir Book" charset="0"/>
                        </a:rPr>
                        <a:t>Interpretation:</a:t>
                      </a:r>
                      <a:r>
                        <a:rPr lang="en-US" sz="1200" b="0" i="0" u="none" strike="noStrike" cap="none" baseline="0">
                          <a:solidFill>
                            <a:schemeClr val="tx1"/>
                          </a:solidFill>
                          <a:effectLst/>
                          <a:latin typeface="Avenir Book" charset="0"/>
                          <a:ea typeface="Avenir Book" charset="0"/>
                          <a:cs typeface="Avenir Book" charset="0"/>
                        </a:rPr>
                        <a:t> </a:t>
                      </a:r>
                      <a:r>
                        <a:rPr lang="en-US" sz="1200" cap="none">
                          <a:solidFill>
                            <a:schemeClr val="tx1"/>
                          </a:solidFill>
                          <a:latin typeface="Avenir Book" charset="0"/>
                          <a:ea typeface="Avenir Book" charset="0"/>
                          <a:cs typeface="Avenir Book" charset="0"/>
                        </a:rPr>
                        <a:t>There is a three-way split in the</a:t>
                      </a:r>
                      <a:r>
                        <a:rPr lang="en-US" sz="1200" cap="none" baseline="0">
                          <a:solidFill>
                            <a:schemeClr val="tx1"/>
                          </a:solidFill>
                          <a:latin typeface="Avenir Book" charset="0"/>
                          <a:ea typeface="Avenir Book" charset="0"/>
                          <a:cs typeface="Avenir Book" charset="0"/>
                        </a:rPr>
                        <a:t> height of </a:t>
                      </a:r>
                      <a:r>
                        <a:rPr lang="en-US" sz="1200" cap="small">
                          <a:solidFill>
                            <a:srgbClr val="0072B2"/>
                          </a:solidFill>
                          <a:latin typeface="Avenir Book" charset="0"/>
                          <a:ea typeface="Avenir Book" charset="0"/>
                          <a:cs typeface="Avenir Book" charset="0"/>
                        </a:rPr>
                        <a:t>mary</a:t>
                      </a:r>
                      <a:r>
                        <a:rPr lang="en-US" sz="1200" cap="none" baseline="0">
                          <a:solidFill>
                            <a:schemeClr val="tx1"/>
                          </a:solidFill>
                          <a:latin typeface="Avenir Book" charset="0"/>
                          <a:ea typeface="Avenir Book" charset="0"/>
                          <a:cs typeface="Avenir Book" charset="0"/>
                        </a:rPr>
                        <a:t>, </a:t>
                      </a:r>
                      <a:r>
                        <a:rPr lang="en-US" sz="1200" u="none" cap="small">
                          <a:solidFill>
                            <a:srgbClr val="F06C0A"/>
                          </a:solidFill>
                          <a:latin typeface="Avenir Book" charset="0"/>
                          <a:ea typeface="Avenir Book" charset="0"/>
                          <a:cs typeface="Avenir Book" charset="0"/>
                        </a:rPr>
                        <a:t>merry</a:t>
                      </a:r>
                      <a:r>
                        <a:rPr lang="en-US" sz="1200" cap="none" baseline="0">
                          <a:solidFill>
                            <a:schemeClr val="tx1"/>
                          </a:solidFill>
                          <a:latin typeface="Avenir Book" charset="0"/>
                          <a:ea typeface="Avenir Book" charset="0"/>
                          <a:cs typeface="Avenir Book" charset="0"/>
                        </a:rPr>
                        <a:t>, and </a:t>
                      </a:r>
                      <a:r>
                        <a:rPr lang="en-US" sz="1200" cap="small">
                          <a:solidFill>
                            <a:srgbClr val="009E73"/>
                          </a:solidFill>
                          <a:latin typeface="Avenir Book" charset="0"/>
                          <a:ea typeface="Avenir Book" charset="0"/>
                          <a:cs typeface="Avenir Book" charset="0"/>
                        </a:rPr>
                        <a:t>marry</a:t>
                      </a:r>
                      <a:r>
                        <a:rPr lang="en-US" sz="1200" cap="none" baseline="0">
                          <a:solidFill>
                            <a:schemeClr val="tx1"/>
                          </a:solidFill>
                          <a:latin typeface="Avenir Book" charset="0"/>
                          <a:ea typeface="Avenir Book" charset="0"/>
                          <a:cs typeface="Avenir Book" charset="0"/>
                        </a:rPr>
                        <a:t>, but there is no difference between the generations or the sexes.</a:t>
                      </a:r>
                      <a:endParaRPr lang="en-US" sz="1200" b="0" i="0" u="none" strike="noStrike" cap="none">
                        <a:solidFill>
                          <a:schemeClr val="tx1"/>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uk-UA"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is-I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cs-CZ"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hr-HR"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16" name="Content Placeholder 5"/>
          <p:cNvGraphicFramePr>
            <a:graphicFrameLocks/>
          </p:cNvGraphicFramePr>
          <p:nvPr>
            <p:extLst>
              <p:ext uri="{D42A27DB-BD31-4B8C-83A1-F6EECF244321}">
                <p14:modId xmlns:p14="http://schemas.microsoft.com/office/powerpoint/2010/main" val="1928523561"/>
              </p:ext>
            </p:extLst>
          </p:nvPr>
        </p:nvGraphicFramePr>
        <p:xfrm>
          <a:off x="6481233" y="1633864"/>
          <a:ext cx="2003870" cy="788670"/>
        </p:xfrm>
        <a:graphic>
          <a:graphicData uri="http://schemas.openxmlformats.org/drawingml/2006/table">
            <a:tbl>
              <a:tblPr firstRow="1" bandRow="1">
                <a:tableStyleId>{2D5ABB26-0587-4C30-8999-92F81FD0307C}</a:tableStyleId>
              </a:tblPr>
              <a:tblGrid>
                <a:gridCol w="609600"/>
                <a:gridCol w="756095"/>
                <a:gridCol w="638175"/>
              </a:tblGrid>
              <a:tr h="262890">
                <a:tc gridSpan="3">
                  <a:txBody>
                    <a:bodyPr/>
                    <a:lstStyle/>
                    <a:p>
                      <a:pPr algn="l" fontAlgn="b"/>
                      <a:r>
                        <a:rPr lang="en-US" sz="1200" b="0" i="0" u="none" strike="noStrike">
                          <a:solidFill>
                            <a:srgbClr val="000000"/>
                          </a:solidFill>
                          <a:effectLst/>
                          <a:latin typeface="Avenir Book" charset="0"/>
                          <a:ea typeface="Avenir Book" charset="0"/>
                          <a:cs typeface="Avenir Book" charset="0"/>
                        </a:rPr>
                        <a:t>Random effect</a:t>
                      </a: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hMerge="1">
                  <a:txBody>
                    <a:bodyPr/>
                    <a:lstStyle/>
                    <a:p>
                      <a:pPr algn="r"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endParaRPr lang="en-US" sz="1200" b="0" i="0" u="none" strike="noStrike">
                        <a:solidFill>
                          <a:srgbClr val="000000"/>
                        </a:solidFill>
                        <a:effectLst/>
                        <a:latin typeface="Avenir Book" charset="0"/>
                        <a:ea typeface="Avenir Book" charset="0"/>
                        <a:cs typeface="Avenir Book" charset="0"/>
                      </a:endParaRP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(Intercept)</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a:solidFill>
                            <a:srgbClr val="000000"/>
                          </a:solidFill>
                          <a:effectLst/>
                          <a:latin typeface="Avenir Book" charset="0"/>
                          <a:ea typeface="Avenir Book" charset="0"/>
                          <a:cs typeface="Avenir Book" charset="0"/>
                        </a:rPr>
                        <a:t>Residual</a:t>
                      </a:r>
                    </a:p>
                  </a:txBody>
                  <a:tcPr marL="12700" marR="12700" marT="12700" marB="0" anchor="b">
                    <a:lnL>
                      <a:noFill/>
                    </a:lnL>
                    <a:lnR>
                      <a:noFill/>
                    </a:lnR>
                    <a:lnT>
                      <a:noFill/>
                    </a:lnT>
                    <a:lnB>
                      <a:noFill/>
                    </a:lnB>
                    <a:lnTlToBr w="12700" cmpd="sng">
                      <a:noFill/>
                      <a:prstDash val="solid"/>
                    </a:lnTlToBr>
                    <a:lnBlToTr w="12700" cmpd="sng">
                      <a:noFill/>
                      <a:prstDash val="solid"/>
                    </a:lnBlToTr>
                  </a:tcPr>
                </a:tc>
              </a:tr>
              <a:tr h="262890">
                <a:tc>
                  <a:txBody>
                    <a:bodyPr/>
                    <a:lstStyle/>
                    <a:p>
                      <a:pPr algn="l" fontAlgn="b"/>
                      <a:r>
                        <a:rPr lang="en-US" sz="1200" b="0" i="0" u="none" strike="noStrike">
                          <a:solidFill>
                            <a:srgbClr val="000000"/>
                          </a:solidFill>
                          <a:effectLst/>
                          <a:latin typeface="Avenir Book" charset="0"/>
                          <a:ea typeface="Avenir Book" charset="0"/>
                          <a:cs typeface="Avenir Book" charset="0"/>
                        </a:rPr>
                        <a:t>StdDev:</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fi-FI" sz="1200" b="0" i="0" u="none" strike="noStrike">
                          <a:solidFill>
                            <a:srgbClr val="000000"/>
                          </a:solidFill>
                          <a:effectLst/>
                          <a:latin typeface="Avenir Book" charset="0"/>
                          <a:ea typeface="Avenir Book" charset="0"/>
                          <a:cs typeface="Avenir Book" charset="0"/>
                        </a:rPr>
                        <a:t>0.554</a:t>
                      </a:r>
                    </a:p>
                  </a:txBody>
                  <a:tcPr marL="12700" marR="12700" marT="1270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nb-NO" sz="1200" b="0" i="0" u="none" strike="noStrike">
                          <a:solidFill>
                            <a:srgbClr val="000000"/>
                          </a:solidFill>
                          <a:effectLst/>
                          <a:latin typeface="Avenir Book" charset="0"/>
                          <a:ea typeface="Avenir Book" charset="0"/>
                          <a:cs typeface="Avenir Book" charset="0"/>
                        </a:rPr>
                        <a:t>0.731</a:t>
                      </a:r>
                    </a:p>
                  </a:txBody>
                  <a:tcPr marL="12700" marR="12700" marT="12700" marB="0" anchor="b">
                    <a:lnL>
                      <a:noFill/>
                    </a:lnL>
                    <a:lnR>
                      <a:noFill/>
                    </a:lnR>
                    <a:lnT>
                      <a:noFill/>
                    </a:lnT>
                    <a:lnB>
                      <a:noFill/>
                    </a:lnB>
                    <a:lnTlToBr w="12700" cmpd="sng">
                      <a:noFill/>
                      <a:prstDash val="solid"/>
                    </a:lnTlToBr>
                    <a:lnBlToTr w="12700" cmpd="sng">
                      <a:noFill/>
                      <a:prstDash val="solid"/>
                    </a:lnBlToTr>
                  </a:tcPr>
                </a:tc>
              </a:tr>
            </a:tbl>
          </a:graphicData>
        </a:graphic>
      </p:graphicFrame>
      <p:sp>
        <p:nvSpPr>
          <p:cNvPr id="17" name="Rectangle 16"/>
          <p:cNvSpPr/>
          <p:nvPr/>
        </p:nvSpPr>
        <p:spPr>
          <a:xfrm>
            <a:off x="6380177" y="402218"/>
            <a:ext cx="5080621" cy="1169551"/>
          </a:xfrm>
          <a:prstGeom prst="rect">
            <a:avLst/>
          </a:prstGeom>
        </p:spPr>
        <p:txBody>
          <a:bodyPr wrap="square">
            <a:spAutoFit/>
          </a:bodyPr>
          <a:lstStyle/>
          <a:p>
            <a:pPr fontAlgn="b"/>
            <a:r>
              <a:rPr lang="en-US" sz="1400">
                <a:solidFill>
                  <a:srgbClr val="000000"/>
                </a:solidFill>
                <a:latin typeface="Avenir Book" charset="0"/>
                <a:ea typeface="Avenir Book" charset="0"/>
                <a:cs typeface="Avenir Book" charset="0"/>
              </a:rPr>
              <a:t>(15) Linear mixed-effects model fit by REML of bark-normalized height of all pre-rhotic vowels in the minimal pairs with variable (</a:t>
            </a:r>
            <a:r>
              <a:rPr lang="en-US" sz="1400" cap="small">
                <a:solidFill>
                  <a:srgbClr val="0072B2"/>
                </a:solidFill>
                <a:latin typeface="Avenir Book" charset="0"/>
                <a:ea typeface="Avenir Book" charset="0"/>
                <a:cs typeface="Avenir Book" charset="0"/>
              </a:rPr>
              <a:t>mary</a:t>
            </a:r>
            <a:r>
              <a:rPr lang="en-US" sz="1400" cap="small">
                <a:solidFill>
                  <a:srgbClr val="000000"/>
                </a:solidFill>
                <a:latin typeface="Avenir Book" charset="0"/>
                <a:ea typeface="Avenir Book" charset="0"/>
                <a:cs typeface="Avenir Book" charset="0"/>
              </a:rPr>
              <a:t>, </a:t>
            </a:r>
            <a:r>
              <a:rPr lang="en-US" sz="1400" u="sng" cap="small">
                <a:solidFill>
                  <a:srgbClr val="F06C0A"/>
                </a:solidFill>
                <a:latin typeface="Avenir Book" charset="0"/>
                <a:ea typeface="Avenir Book" charset="0"/>
                <a:cs typeface="Avenir Book" charset="0"/>
              </a:rPr>
              <a:t>merry</a:t>
            </a:r>
            <a:r>
              <a:rPr lang="en-US" sz="1400" cap="small">
                <a:solidFill>
                  <a:srgbClr val="000000"/>
                </a:solidFill>
                <a:latin typeface="Avenir Book" charset="0"/>
                <a:ea typeface="Avenir Book" charset="0"/>
                <a:cs typeface="Avenir Book" charset="0"/>
              </a:rPr>
              <a:t>, </a:t>
            </a:r>
            <a:r>
              <a:rPr lang="en-US" sz="1400" cap="small">
                <a:solidFill>
                  <a:srgbClr val="009E73"/>
                </a:solidFill>
                <a:latin typeface="Avenir Book" charset="0"/>
                <a:ea typeface="Avenir Book" charset="0"/>
                <a:cs typeface="Avenir Book" charset="0"/>
              </a:rPr>
              <a:t>marry</a:t>
            </a:r>
            <a:r>
              <a:rPr lang="en-US" sz="1400">
                <a:solidFill>
                  <a:srgbClr val="000000"/>
                </a:solidFill>
                <a:latin typeface="Avenir Book" charset="0"/>
                <a:ea typeface="Avenir Book" charset="0"/>
                <a:cs typeface="Avenir Book" charset="0"/>
              </a:rPr>
              <a:t>), sex (</a:t>
            </a:r>
            <a:r>
              <a:rPr lang="en-US" sz="1400" u="sng">
                <a:solidFill>
                  <a:srgbClr val="000000"/>
                </a:solidFill>
                <a:latin typeface="Avenir Book" charset="0"/>
                <a:ea typeface="Avenir Book" charset="0"/>
                <a:cs typeface="Avenir Book" charset="0"/>
              </a:rPr>
              <a:t>F</a:t>
            </a:r>
            <a:r>
              <a:rPr lang="en-US" sz="1400">
                <a:solidFill>
                  <a:srgbClr val="000000"/>
                </a:solidFill>
                <a:latin typeface="Avenir Book" charset="0"/>
                <a:ea typeface="Avenir Book" charset="0"/>
                <a:cs typeface="Avenir Book" charset="0"/>
              </a:rPr>
              <a:t>, M), and generation (</a:t>
            </a:r>
            <a:r>
              <a:rPr lang="en-US" sz="1400" u="sng">
                <a:solidFill>
                  <a:srgbClr val="000000"/>
                </a:solidFill>
                <a:latin typeface="Avenir Book" charset="0"/>
                <a:ea typeface="Avenir Book" charset="0"/>
                <a:cs typeface="Avenir Book" charset="0"/>
              </a:rPr>
              <a:t>61+</a:t>
            </a:r>
            <a:r>
              <a:rPr lang="en-US" sz="1400">
                <a:solidFill>
                  <a:srgbClr val="000000"/>
                </a:solidFill>
                <a:latin typeface="Avenir Book" charset="0"/>
                <a:ea typeface="Avenir Book" charset="0"/>
                <a:cs typeface="Avenir Book" charset="0"/>
              </a:rPr>
              <a:t>, 40–60, &lt;40) as fixed effects and speaker as a random effect.</a:t>
            </a:r>
          </a:p>
        </p:txBody>
      </p:sp>
    </p:spTree>
    <p:extLst>
      <p:ext uri="{BB962C8B-B14F-4D97-AF65-F5344CB8AC3E}">
        <p14:creationId xmlns:p14="http://schemas.microsoft.com/office/powerpoint/2010/main" val="1729205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Same Vowels: Other Mergers</a:t>
            </a:r>
          </a:p>
        </p:txBody>
      </p:sp>
      <p:sp>
        <p:nvSpPr>
          <p:cNvPr id="4" name="Slide Number Placeholder 3"/>
          <p:cNvSpPr>
            <a:spLocks noGrp="1"/>
          </p:cNvSpPr>
          <p:nvPr>
            <p:ph type="sldNum" sz="quarter" idx="4"/>
          </p:nvPr>
        </p:nvSpPr>
        <p:spPr/>
        <p:txBody>
          <a:bodyPr/>
          <a:lstStyle/>
          <a:p>
            <a:fld id="{2F4E2E3C-FF33-FC45-91A9-BDC48E1E835D}" type="slidenum">
              <a:rPr lang="en-US" smtClean="0"/>
              <a:pPr/>
              <a:t>4</a:t>
            </a:fld>
            <a:endParaRPr lang="en-US" dirty="0"/>
          </a:p>
        </p:txBody>
      </p:sp>
      <p:sp>
        <p:nvSpPr>
          <p:cNvPr id="5" name="Footer Placeholder 4"/>
          <p:cNvSpPr>
            <a:spLocks noGrp="1"/>
          </p:cNvSpPr>
          <p:nvPr>
            <p:ph type="ftr" sz="quarter" idx="3"/>
          </p:nvPr>
        </p:nvSpPr>
        <p:spPr/>
        <p:txBody>
          <a:bodyPr/>
          <a:lstStyle/>
          <a:p>
            <a:r>
              <a:rPr lang="en-US"/>
              <a:t>Background</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7400" y="1575006"/>
            <a:ext cx="5510530" cy="4048553"/>
          </a:xfrm>
          <a:prstGeom prst="rect">
            <a:avLst/>
          </a:prstGeom>
        </p:spPr>
      </p:pic>
      <p:sp>
        <p:nvSpPr>
          <p:cNvPr id="14" name="TextBox 13"/>
          <p:cNvSpPr txBox="1"/>
          <p:nvPr/>
        </p:nvSpPr>
        <p:spPr>
          <a:xfrm>
            <a:off x="8244921" y="1694099"/>
            <a:ext cx="429926" cy="461665"/>
          </a:xfrm>
          <a:prstGeom prst="rect">
            <a:avLst/>
          </a:prstGeom>
          <a:noFill/>
        </p:spPr>
        <p:txBody>
          <a:bodyPr wrap="none" rtlCol="0">
            <a:spAutoFit/>
          </a:bodyPr>
          <a:lstStyle/>
          <a:p>
            <a:r>
              <a:rPr lang="en-US" sz="2400">
                <a:solidFill>
                  <a:srgbClr val="0072B2"/>
                </a:solidFill>
                <a:latin typeface="Avenir Book" charset="0"/>
                <a:ea typeface="Avenir Book" charset="0"/>
                <a:cs typeface="Avenir Book" charset="0"/>
              </a:rPr>
              <a:t>ul</a:t>
            </a:r>
          </a:p>
        </p:txBody>
      </p:sp>
      <p:sp>
        <p:nvSpPr>
          <p:cNvPr id="15" name="TextBox 14"/>
          <p:cNvSpPr txBox="1"/>
          <p:nvPr/>
        </p:nvSpPr>
        <p:spPr>
          <a:xfrm>
            <a:off x="7169690" y="2155764"/>
            <a:ext cx="429926" cy="461665"/>
          </a:xfrm>
          <a:prstGeom prst="rect">
            <a:avLst/>
          </a:prstGeom>
          <a:noFill/>
        </p:spPr>
        <p:txBody>
          <a:bodyPr wrap="none" rtlCol="0">
            <a:spAutoFit/>
          </a:bodyPr>
          <a:lstStyle/>
          <a:p>
            <a:r>
              <a:rPr lang="en-US" sz="2400">
                <a:solidFill>
                  <a:srgbClr val="F06C0A"/>
                </a:solidFill>
                <a:latin typeface="Avenir Book" charset="0"/>
                <a:ea typeface="Avenir Book" charset="0"/>
                <a:cs typeface="Avenir Book" charset="0"/>
              </a:rPr>
              <a:t>ʊl</a:t>
            </a:r>
          </a:p>
        </p:txBody>
      </p:sp>
      <p:sp>
        <p:nvSpPr>
          <p:cNvPr id="16" name="TextBox 15"/>
          <p:cNvSpPr txBox="1"/>
          <p:nvPr/>
        </p:nvSpPr>
        <p:spPr>
          <a:xfrm>
            <a:off x="8244921" y="2938838"/>
            <a:ext cx="441146" cy="461665"/>
          </a:xfrm>
          <a:prstGeom prst="rect">
            <a:avLst/>
          </a:prstGeom>
          <a:noFill/>
        </p:spPr>
        <p:txBody>
          <a:bodyPr wrap="none" rtlCol="0">
            <a:spAutoFit/>
          </a:bodyPr>
          <a:lstStyle/>
          <a:p>
            <a:r>
              <a:rPr lang="en-US" sz="2400">
                <a:solidFill>
                  <a:srgbClr val="009E73"/>
                </a:solidFill>
                <a:latin typeface="Avenir Book" charset="0"/>
                <a:ea typeface="Avenir Book" charset="0"/>
                <a:cs typeface="Avenir Book" charset="0"/>
              </a:rPr>
              <a:t>ol</a:t>
            </a:r>
          </a:p>
        </p:txBody>
      </p:sp>
      <p:sp>
        <p:nvSpPr>
          <p:cNvPr id="18" name="TextBox 17"/>
          <p:cNvSpPr txBox="1"/>
          <p:nvPr/>
        </p:nvSpPr>
        <p:spPr>
          <a:xfrm>
            <a:off x="4712384" y="4731779"/>
            <a:ext cx="737702" cy="461665"/>
          </a:xfrm>
          <a:prstGeom prst="rect">
            <a:avLst/>
          </a:prstGeom>
          <a:noFill/>
        </p:spPr>
        <p:txBody>
          <a:bodyPr wrap="none" rtlCol="0">
            <a:spAutoFit/>
          </a:bodyPr>
          <a:lstStyle/>
          <a:p>
            <a:r>
              <a:rPr lang="en-US" sz="2400">
                <a:solidFill>
                  <a:srgbClr val="009E73"/>
                </a:solidFill>
                <a:latin typeface="Avenir Book" charset="0"/>
                <a:ea typeface="Avenir Book" charset="0"/>
                <a:cs typeface="Avenir Book" charset="0"/>
              </a:rPr>
              <a:t>ærV</a:t>
            </a:r>
          </a:p>
        </p:txBody>
      </p:sp>
      <p:sp>
        <p:nvSpPr>
          <p:cNvPr id="19" name="TextBox 18"/>
          <p:cNvSpPr txBox="1"/>
          <p:nvPr/>
        </p:nvSpPr>
        <p:spPr>
          <a:xfrm>
            <a:off x="4383670" y="4059426"/>
            <a:ext cx="604653" cy="461665"/>
          </a:xfrm>
          <a:prstGeom prst="rect">
            <a:avLst/>
          </a:prstGeom>
          <a:noFill/>
        </p:spPr>
        <p:txBody>
          <a:bodyPr wrap="none" rtlCol="0">
            <a:spAutoFit/>
          </a:bodyPr>
          <a:lstStyle/>
          <a:p>
            <a:r>
              <a:rPr lang="en-US" sz="2400">
                <a:solidFill>
                  <a:srgbClr val="F06C0A"/>
                </a:solidFill>
                <a:latin typeface="Avenir Book" charset="0"/>
                <a:ea typeface="Avenir Book" charset="0"/>
                <a:cs typeface="Avenir Book" charset="0"/>
              </a:rPr>
              <a:t>ɛrV</a:t>
            </a:r>
          </a:p>
        </p:txBody>
      </p:sp>
      <p:sp>
        <p:nvSpPr>
          <p:cNvPr id="20" name="TextBox 19"/>
          <p:cNvSpPr txBox="1"/>
          <p:nvPr/>
        </p:nvSpPr>
        <p:spPr>
          <a:xfrm>
            <a:off x="3455073" y="2819717"/>
            <a:ext cx="646331" cy="461665"/>
          </a:xfrm>
          <a:prstGeom prst="rect">
            <a:avLst/>
          </a:prstGeom>
          <a:noFill/>
        </p:spPr>
        <p:txBody>
          <a:bodyPr wrap="none" rtlCol="0">
            <a:spAutoFit/>
          </a:bodyPr>
          <a:lstStyle/>
          <a:p>
            <a:r>
              <a:rPr lang="en-US" sz="2400">
                <a:solidFill>
                  <a:srgbClr val="0072B2"/>
                </a:solidFill>
                <a:latin typeface="Avenir Book" charset="0"/>
                <a:ea typeface="Avenir Book" charset="0"/>
                <a:cs typeface="Avenir Book" charset="0"/>
              </a:rPr>
              <a:t>erV</a:t>
            </a:r>
          </a:p>
        </p:txBody>
      </p:sp>
      <p:cxnSp>
        <p:nvCxnSpPr>
          <p:cNvPr id="22" name="Straight Arrow Connector 21"/>
          <p:cNvCxnSpPr/>
          <p:nvPr/>
        </p:nvCxnSpPr>
        <p:spPr>
          <a:xfrm>
            <a:off x="7580396" y="2523924"/>
            <a:ext cx="525636" cy="389326"/>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3"/>
          </p:cNvCxnSpPr>
          <p:nvPr/>
        </p:nvCxnSpPr>
        <p:spPr>
          <a:xfrm flipV="1">
            <a:off x="7599616" y="1964332"/>
            <a:ext cx="549704" cy="422265"/>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7384653" y="2617428"/>
            <a:ext cx="139863" cy="1052975"/>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4101404" y="3400503"/>
            <a:ext cx="401761" cy="6589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4751314" y="4521092"/>
            <a:ext cx="155223" cy="3073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1"/>
          <p:cNvSpPr>
            <a:spLocks noGrp="1"/>
          </p:cNvSpPr>
          <p:nvPr>
            <p:ph idx="1"/>
          </p:nvPr>
        </p:nvSpPr>
        <p:spPr>
          <a:xfrm>
            <a:off x="168448" y="1192141"/>
            <a:ext cx="3286625" cy="4814283"/>
          </a:xfrm>
        </p:spPr>
        <p:txBody>
          <a:bodyPr numCol="1" spcCol="274320">
            <a:normAutofit fontScale="92500" lnSpcReduction="20000"/>
          </a:bodyPr>
          <a:lstStyle/>
          <a:p>
            <a:pPr marL="182880" indent="-1188720" algn="ctr">
              <a:lnSpc>
                <a:spcPct val="120000"/>
              </a:lnSpc>
              <a:spcBef>
                <a:spcPts val="0"/>
              </a:spcBef>
              <a:spcAft>
                <a:spcPts val="200"/>
              </a:spcAft>
              <a:buNone/>
            </a:pPr>
            <a:r>
              <a:rPr lang="en-US" sz="2600" cap="small">
                <a:solidFill>
                  <a:srgbClr val="0072B2"/>
                </a:solidFill>
              </a:rPr>
              <a:t>m</a:t>
            </a:r>
            <a:r>
              <a:rPr lang="en-US" sz="2600" cap="small">
                <a:solidFill>
                  <a:srgbClr val="0072B2"/>
                </a:solidFill>
                <a:effectLst/>
              </a:rPr>
              <a:t>ary</a:t>
            </a:r>
            <a:r>
              <a:rPr lang="en-US" sz="2600" cap="small">
                <a:effectLst/>
              </a:rPr>
              <a:t>-</a:t>
            </a:r>
            <a:r>
              <a:rPr lang="en-US" sz="2600" cap="small">
                <a:solidFill>
                  <a:srgbClr val="F06C0A"/>
                </a:solidFill>
                <a:effectLst/>
              </a:rPr>
              <a:t>merry</a:t>
            </a:r>
            <a:r>
              <a:rPr lang="en-US" sz="2600" cap="small">
                <a:effectLst/>
              </a:rPr>
              <a:t>-</a:t>
            </a:r>
            <a:r>
              <a:rPr lang="en-US" sz="2600" cap="small">
                <a:solidFill>
                  <a:srgbClr val="009E73"/>
                </a:solidFill>
                <a:effectLst/>
              </a:rPr>
              <a:t>marry</a:t>
            </a:r>
          </a:p>
          <a:p>
            <a:pPr marL="182880" indent="-1188720">
              <a:lnSpc>
                <a:spcPct val="120000"/>
              </a:lnSpc>
              <a:spcBef>
                <a:spcPts val="0"/>
              </a:spcBef>
              <a:spcAft>
                <a:spcPts val="200"/>
              </a:spcAft>
              <a:buNone/>
            </a:pPr>
            <a:r>
              <a:rPr lang="en-US"/>
              <a:t>	</a:t>
            </a:r>
          </a:p>
          <a:p>
            <a:pPr marL="182880" indent="-1188720">
              <a:lnSpc>
                <a:spcPct val="120000"/>
              </a:lnSpc>
              <a:spcBef>
                <a:spcPts val="0"/>
              </a:spcBef>
              <a:spcAft>
                <a:spcPts val="200"/>
              </a:spcAft>
              <a:buNone/>
            </a:pPr>
            <a:r>
              <a:rPr lang="en-US"/>
              <a:t>variable in New England</a:t>
            </a:r>
          </a:p>
          <a:p>
            <a:pPr marL="182880" indent="-1188720" algn="r">
              <a:lnSpc>
                <a:spcPct val="120000"/>
              </a:lnSpc>
              <a:spcBef>
                <a:spcPts val="0"/>
              </a:spcBef>
              <a:spcAft>
                <a:spcPts val="200"/>
              </a:spcAft>
              <a:buNone/>
            </a:pPr>
            <a:r>
              <a:rPr lang="en-US" sz="1400"/>
              <a:t>(Labov, Ash, &amp; Boberg</a:t>
            </a:r>
            <a:r>
              <a:rPr lang="en-US" sz="1400" i="1"/>
              <a:t> </a:t>
            </a:r>
            <a:r>
              <a:rPr lang="en-US" sz="1400"/>
              <a:t>2006, </a:t>
            </a:r>
            <a:r>
              <a:rPr lang="en-US" sz="1400">
                <a:effectLst/>
              </a:rPr>
              <a:t>Nagy 2001, </a:t>
            </a:r>
          </a:p>
          <a:p>
            <a:pPr marL="182880" indent="-1188720" algn="r">
              <a:lnSpc>
                <a:spcPct val="120000"/>
              </a:lnSpc>
              <a:spcBef>
                <a:spcPts val="0"/>
              </a:spcBef>
              <a:spcAft>
                <a:spcPts val="200"/>
              </a:spcAft>
              <a:buNone/>
            </a:pPr>
            <a:r>
              <a:rPr lang="en-US" sz="1400"/>
              <a:t>Coye 2009, Bauman 2013)</a:t>
            </a:r>
          </a:p>
          <a:p>
            <a:pPr marL="182880" indent="-1188720">
              <a:lnSpc>
                <a:spcPct val="120000"/>
              </a:lnSpc>
              <a:spcBef>
                <a:spcPts val="0"/>
              </a:spcBef>
              <a:spcAft>
                <a:spcPts val="200"/>
              </a:spcAft>
              <a:buNone/>
            </a:pPr>
            <a:endParaRPr lang="en-US"/>
          </a:p>
          <a:p>
            <a:pPr marL="182880" indent="-1188720">
              <a:lnSpc>
                <a:spcPct val="120000"/>
              </a:lnSpc>
              <a:spcBef>
                <a:spcPts val="0"/>
              </a:spcBef>
              <a:spcAft>
                <a:spcPts val="200"/>
              </a:spcAft>
            </a:pPr>
            <a:r>
              <a:rPr lang="en-US" i="1"/>
              <a:t>ANAE</a:t>
            </a:r>
            <a:r>
              <a:rPr lang="en-US"/>
              <a:t>: “This query was not pursued in most areas of the West and Midwest.”</a:t>
            </a:r>
          </a:p>
          <a:p>
            <a:pPr marL="182880" indent="-1188720" algn="r">
              <a:lnSpc>
                <a:spcPct val="120000"/>
              </a:lnSpc>
              <a:spcBef>
                <a:spcPts val="0"/>
              </a:spcBef>
              <a:spcAft>
                <a:spcPts val="200"/>
              </a:spcAft>
            </a:pPr>
            <a:r>
              <a:rPr lang="en-US" sz="1600"/>
              <a:t>(Labov, Ash, &amp; Boberg 2006:54, note 6)</a:t>
            </a:r>
          </a:p>
          <a:p>
            <a:pPr marL="182880" indent="-1188720">
              <a:lnSpc>
                <a:spcPct val="120000"/>
              </a:lnSpc>
              <a:spcBef>
                <a:spcPts val="0"/>
              </a:spcBef>
              <a:spcAft>
                <a:spcPts val="200"/>
              </a:spcAft>
            </a:pPr>
            <a:endParaRPr lang="en-US">
              <a:effectLst/>
            </a:endParaRPr>
          </a:p>
          <a:p>
            <a:pPr marL="182880" indent="-1188720">
              <a:lnSpc>
                <a:spcPct val="120000"/>
              </a:lnSpc>
              <a:spcBef>
                <a:spcPts val="0"/>
              </a:spcBef>
              <a:spcAft>
                <a:spcPts val="200"/>
              </a:spcAft>
            </a:pPr>
            <a:r>
              <a:rPr lang="en-US"/>
              <a:t>Merging in PNW 1960s, but merged today</a:t>
            </a:r>
          </a:p>
          <a:p>
            <a:pPr marL="182880" indent="-1188720" algn="r">
              <a:lnSpc>
                <a:spcPct val="120000"/>
              </a:lnSpc>
              <a:spcBef>
                <a:spcPts val="0"/>
              </a:spcBef>
              <a:spcAft>
                <a:spcPts val="200"/>
              </a:spcAft>
            </a:pPr>
            <a:r>
              <a:rPr lang="en-US" sz="1300">
                <a:effectLst/>
              </a:rPr>
              <a:t>(Reed 1961, Wassink 2016)</a:t>
            </a:r>
          </a:p>
        </p:txBody>
      </p:sp>
      <p:sp>
        <p:nvSpPr>
          <p:cNvPr id="35" name="Content Placeholder 1"/>
          <p:cNvSpPr txBox="1">
            <a:spLocks/>
          </p:cNvSpPr>
          <p:nvPr/>
        </p:nvSpPr>
        <p:spPr>
          <a:xfrm>
            <a:off x="8789382" y="2059372"/>
            <a:ext cx="2708786" cy="1116113"/>
          </a:xfrm>
          <a:prstGeom prst="rect">
            <a:avLst/>
          </a:prstGeom>
        </p:spPr>
        <p:txBody>
          <a:bodyPr numCol="1" spcCol="274320">
            <a:normAutofit/>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nSpc>
                <a:spcPct val="120000"/>
              </a:lnSpc>
              <a:spcBef>
                <a:spcPts val="0"/>
              </a:spcBef>
              <a:spcAft>
                <a:spcPts val="200"/>
              </a:spcAft>
            </a:pPr>
            <a:endParaRPr lang="en-US" sz="1400"/>
          </a:p>
        </p:txBody>
      </p:sp>
      <p:sp>
        <p:nvSpPr>
          <p:cNvPr id="24" name="TextBox 23"/>
          <p:cNvSpPr txBox="1"/>
          <p:nvPr/>
        </p:nvSpPr>
        <p:spPr>
          <a:xfrm>
            <a:off x="7325582" y="3700673"/>
            <a:ext cx="397866" cy="461665"/>
          </a:xfrm>
          <a:prstGeom prst="rect">
            <a:avLst/>
          </a:prstGeom>
          <a:noFill/>
        </p:spPr>
        <p:txBody>
          <a:bodyPr wrap="none" rtlCol="0">
            <a:spAutoFit/>
          </a:bodyPr>
          <a:lstStyle/>
          <a:p>
            <a:r>
              <a:rPr lang="en-US" sz="2400">
                <a:solidFill>
                  <a:srgbClr val="E69F00"/>
                </a:solidFill>
                <a:latin typeface="Avenir Book" charset="0"/>
                <a:ea typeface="Avenir Book" charset="0"/>
                <a:cs typeface="Avenir Book" charset="0"/>
              </a:rPr>
              <a:t>ʌl</a:t>
            </a:r>
          </a:p>
        </p:txBody>
      </p:sp>
      <p:sp>
        <p:nvSpPr>
          <p:cNvPr id="27" name="Content Placeholder 1"/>
          <p:cNvSpPr txBox="1">
            <a:spLocks/>
          </p:cNvSpPr>
          <p:nvPr/>
        </p:nvSpPr>
        <p:spPr>
          <a:xfrm>
            <a:off x="8730079" y="1192141"/>
            <a:ext cx="3286626" cy="5008243"/>
          </a:xfrm>
          <a:prstGeom prst="rect">
            <a:avLst/>
          </a:prstGeom>
        </p:spPr>
        <p:txBody>
          <a:bodyPr numCol="1" spcCol="274320">
            <a:normAutofit lnSpcReduction="10000"/>
          </a:bodyPr>
          <a:lstStyle>
            <a:lvl1pPr marL="0" indent="0" algn="l" defTabSz="457200" rtl="0" eaLnBrk="1" latinLnBrk="0" hangingPunct="1">
              <a:spcBef>
                <a:spcPct val="20000"/>
              </a:spcBef>
              <a:buFont typeface="Arial"/>
              <a:buNone/>
              <a:defRPr sz="2200" kern="1200">
                <a:solidFill>
                  <a:schemeClr val="tx1"/>
                </a:solidFill>
                <a:latin typeface="Avenir Book" charset="0"/>
                <a:ea typeface="Avenir Book" charset="0"/>
                <a:cs typeface="Avenir Book" charset="0"/>
              </a:defRPr>
            </a:lvl1pPr>
            <a:lvl2pPr marL="457200" indent="0" algn="l" defTabSz="457200" rtl="0" eaLnBrk="1" latinLnBrk="0" hangingPunct="1">
              <a:spcBef>
                <a:spcPct val="20000"/>
              </a:spcBef>
              <a:buFont typeface="Arial"/>
              <a:buNone/>
              <a:defRPr sz="2000" kern="1200">
                <a:solidFill>
                  <a:schemeClr val="tx1"/>
                </a:solidFill>
                <a:latin typeface="Avenir Book" charset="0"/>
                <a:ea typeface="Avenir Book" charset="0"/>
                <a:cs typeface="Avenir Book" charset="0"/>
              </a:defRPr>
            </a:lvl2pPr>
            <a:lvl3pPr marL="914400" indent="0" algn="l" defTabSz="457200" rtl="0" eaLnBrk="1" latinLnBrk="0" hangingPunct="1">
              <a:spcBef>
                <a:spcPct val="20000"/>
              </a:spcBef>
              <a:buFont typeface="Arial"/>
              <a:buNone/>
              <a:defRPr sz="1800" kern="1200">
                <a:solidFill>
                  <a:schemeClr val="tx1"/>
                </a:solidFill>
                <a:latin typeface="Avenir Book" charset="0"/>
                <a:ea typeface="Avenir Book" charset="0"/>
                <a:cs typeface="Avenir Book" charset="0"/>
              </a:defRPr>
            </a:lvl3pPr>
            <a:lvl4pPr marL="1371600" indent="0" algn="l" defTabSz="457200" rtl="0" eaLnBrk="1" latinLnBrk="0" hangingPunct="1">
              <a:spcBef>
                <a:spcPct val="20000"/>
              </a:spcBef>
              <a:buFont typeface="Arial"/>
              <a:buNone/>
              <a:defRPr sz="1600" kern="1200">
                <a:solidFill>
                  <a:schemeClr val="tx1"/>
                </a:solidFill>
                <a:latin typeface="Avenir Book" charset="0"/>
                <a:ea typeface="Avenir Book" charset="0"/>
                <a:cs typeface="Avenir Book" charset="0"/>
              </a:defRPr>
            </a:lvl4pPr>
            <a:lvl5pPr marL="1828800" indent="0" algn="l" defTabSz="457200" rtl="0" eaLnBrk="1" latinLnBrk="0" hangingPunct="1">
              <a:spcBef>
                <a:spcPct val="20000"/>
              </a:spcBef>
              <a:buFont typeface="Arial"/>
              <a:buNone/>
              <a:defRPr sz="1400" kern="1200">
                <a:solidFill>
                  <a:schemeClr val="tx1"/>
                </a:solidFill>
                <a:latin typeface="Avenir Book" charset="0"/>
                <a:ea typeface="Avenir Book" charset="0"/>
                <a:cs typeface="Avenir Book"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880" indent="-1188720" algn="ctr">
              <a:lnSpc>
                <a:spcPct val="120000"/>
              </a:lnSpc>
              <a:spcBef>
                <a:spcPts val="0"/>
              </a:spcBef>
              <a:spcAft>
                <a:spcPts val="200"/>
              </a:spcAft>
            </a:pPr>
            <a:r>
              <a:rPr lang="en-US" sz="2600" cap="small">
                <a:solidFill>
                  <a:srgbClr val="0072B2"/>
                </a:solidFill>
              </a:rPr>
              <a:t>pool</a:t>
            </a:r>
            <a:r>
              <a:rPr lang="en-US" sz="2600" cap="small"/>
              <a:t>-</a:t>
            </a:r>
            <a:r>
              <a:rPr lang="en-US" sz="2600" cap="small">
                <a:solidFill>
                  <a:srgbClr val="F06C0A"/>
                </a:solidFill>
              </a:rPr>
              <a:t>pull</a:t>
            </a:r>
            <a:r>
              <a:rPr lang="en-US" sz="2600" cap="small"/>
              <a:t>, </a:t>
            </a:r>
            <a:r>
              <a:rPr lang="en-US" sz="2600" cap="small">
                <a:solidFill>
                  <a:srgbClr val="F06C0A"/>
                </a:solidFill>
              </a:rPr>
              <a:t>pull</a:t>
            </a:r>
            <a:r>
              <a:rPr lang="en-US" sz="2600" cap="small"/>
              <a:t>-</a:t>
            </a:r>
            <a:r>
              <a:rPr lang="en-US" sz="2600" cap="small">
                <a:solidFill>
                  <a:srgbClr val="009E73"/>
                </a:solidFill>
              </a:rPr>
              <a:t>pole</a:t>
            </a:r>
            <a:r>
              <a:rPr lang="en-US" sz="2600" cap="small"/>
              <a:t>, </a:t>
            </a:r>
            <a:r>
              <a:rPr lang="en-US" sz="2600" cap="small">
                <a:solidFill>
                  <a:srgbClr val="F06C0A"/>
                </a:solidFill>
              </a:rPr>
              <a:t>pull</a:t>
            </a:r>
            <a:r>
              <a:rPr lang="en-US" sz="2600" cap="small"/>
              <a:t>-</a:t>
            </a:r>
            <a:r>
              <a:rPr lang="en-US" sz="2600" cap="small">
                <a:solidFill>
                  <a:srgbClr val="E69F00"/>
                </a:solidFill>
              </a:rPr>
              <a:t>pulp</a:t>
            </a:r>
            <a:r>
              <a:rPr lang="en-US" sz="2600"/>
              <a:t>, etc.</a:t>
            </a:r>
          </a:p>
          <a:p>
            <a:pPr marL="182880" indent="-1188720">
              <a:lnSpc>
                <a:spcPct val="120000"/>
              </a:lnSpc>
              <a:spcBef>
                <a:spcPts val="0"/>
              </a:spcBef>
              <a:spcAft>
                <a:spcPts val="200"/>
              </a:spcAft>
            </a:pPr>
            <a:r>
              <a:rPr lang="en-US"/>
              <a:t>	</a:t>
            </a:r>
          </a:p>
          <a:p>
            <a:r>
              <a:rPr lang="en-US" sz="2000" i="1"/>
              <a:t>ANAE</a:t>
            </a:r>
            <a:r>
              <a:rPr lang="en-US" sz="2000"/>
              <a:t>: “deserve further study”</a:t>
            </a:r>
            <a:r>
              <a:rPr lang="en-US" sz="1200"/>
              <a:t> </a:t>
            </a:r>
            <a:r>
              <a:rPr lang="en-US" sz="1400"/>
              <a:t>(Labov, Ash, &amp; Boberg 2006:73)</a:t>
            </a:r>
          </a:p>
          <a:p>
            <a:endParaRPr lang="en-US" sz="2000"/>
          </a:p>
          <a:p>
            <a:r>
              <a:rPr lang="en-US" sz="2000"/>
              <a:t>variable in Maryland</a:t>
            </a:r>
            <a:r>
              <a:rPr lang="en-US" sz="1200"/>
              <a:t> (Bowie 2000)</a:t>
            </a:r>
            <a:r>
              <a:rPr lang="en-US" sz="2000"/>
              <a:t>, Ohio</a:t>
            </a:r>
            <a:r>
              <a:rPr lang="en-US" sz="1200"/>
              <a:t> (Arnold 2014)</a:t>
            </a:r>
            <a:r>
              <a:rPr lang="en-US" sz="2000"/>
              <a:t>, Missouri</a:t>
            </a:r>
            <a:r>
              <a:rPr lang="en-US" sz="1200"/>
              <a:t> (Strelluf 2016)</a:t>
            </a:r>
            <a:r>
              <a:rPr lang="en-US" sz="2000"/>
              <a:t>, and Utah</a:t>
            </a:r>
            <a:r>
              <a:rPr lang="en-US" sz="1400"/>
              <a:t> (Baker &amp; Bowie 2010)</a:t>
            </a:r>
          </a:p>
          <a:p>
            <a:pPr marL="182880" indent="-1188720">
              <a:lnSpc>
                <a:spcPct val="120000"/>
              </a:lnSpc>
              <a:spcBef>
                <a:spcPts val="0"/>
              </a:spcBef>
              <a:spcAft>
                <a:spcPts val="200"/>
              </a:spcAft>
            </a:pPr>
            <a:endParaRPr lang="en-US" sz="2000"/>
          </a:p>
          <a:p>
            <a:pPr marL="182880" indent="-1188720">
              <a:lnSpc>
                <a:spcPct val="120000"/>
              </a:lnSpc>
              <a:spcBef>
                <a:spcPts val="0"/>
              </a:spcBef>
              <a:spcAft>
                <a:spcPts val="200"/>
              </a:spcAft>
            </a:pPr>
            <a:endParaRPr lang="en-US" sz="1400"/>
          </a:p>
          <a:p>
            <a:pPr marL="182880" indent="-1188720">
              <a:lnSpc>
                <a:spcPct val="120000"/>
              </a:lnSpc>
              <a:spcBef>
                <a:spcPts val="0"/>
              </a:spcBef>
              <a:spcAft>
                <a:spcPts val="200"/>
              </a:spcAft>
            </a:pPr>
            <a:r>
              <a:rPr lang="en-US"/>
              <a:t>Variable in PNW 1960s</a:t>
            </a:r>
          </a:p>
          <a:p>
            <a:pPr marL="182880" indent="-1188720" algn="r">
              <a:lnSpc>
                <a:spcPct val="120000"/>
              </a:lnSpc>
              <a:spcBef>
                <a:spcPts val="0"/>
              </a:spcBef>
              <a:spcAft>
                <a:spcPts val="200"/>
              </a:spcAft>
            </a:pPr>
            <a:r>
              <a:rPr lang="en-US" sz="1300"/>
              <a:t>(Reed 1961)</a:t>
            </a:r>
          </a:p>
        </p:txBody>
      </p:sp>
      <p:cxnSp>
        <p:nvCxnSpPr>
          <p:cNvPr id="36" name="Straight Arrow Connector 35"/>
          <p:cNvCxnSpPr/>
          <p:nvPr/>
        </p:nvCxnSpPr>
        <p:spPr>
          <a:xfrm flipH="1">
            <a:off x="7624154" y="2036966"/>
            <a:ext cx="540676" cy="397151"/>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flipH="1" flipV="1">
            <a:off x="7621755" y="2481637"/>
            <a:ext cx="527565" cy="389326"/>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7661189" y="3262784"/>
            <a:ext cx="561583" cy="437889"/>
          </a:xfrm>
          <a:prstGeom prst="straightConnector1">
            <a:avLst/>
          </a:prstGeom>
          <a:ln>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3920683" y="2399039"/>
            <a:ext cx="1356440" cy="523220"/>
          </a:xfrm>
          <a:prstGeom prst="rect">
            <a:avLst/>
          </a:prstGeom>
          <a:noFill/>
        </p:spPr>
        <p:txBody>
          <a:bodyPr wrap="square" rtlCol="0">
            <a:spAutoFit/>
          </a:bodyPr>
          <a:lstStyle/>
          <a:p>
            <a:r>
              <a:rPr lang="en-US" sz="1400">
                <a:latin typeface="Avenir Book" charset="0"/>
                <a:ea typeface="Avenir Book" charset="0"/>
                <a:cs typeface="Avenir Book" charset="0"/>
              </a:rPr>
              <a:t>dairy, hairy, </a:t>
            </a:r>
          </a:p>
          <a:p>
            <a:r>
              <a:rPr lang="en-US" sz="1400">
                <a:latin typeface="Avenir Book" charset="0"/>
                <a:ea typeface="Avenir Book" charset="0"/>
                <a:cs typeface="Avenir Book" charset="0"/>
              </a:rPr>
              <a:t>  fairy, vary</a:t>
            </a:r>
          </a:p>
        </p:txBody>
      </p:sp>
      <p:sp>
        <p:nvSpPr>
          <p:cNvPr id="28" name="TextBox 27"/>
          <p:cNvSpPr txBox="1"/>
          <p:nvPr/>
        </p:nvSpPr>
        <p:spPr>
          <a:xfrm>
            <a:off x="4587888" y="3483656"/>
            <a:ext cx="1652935" cy="738561"/>
          </a:xfrm>
          <a:prstGeom prst="rect">
            <a:avLst/>
          </a:prstGeom>
          <a:noFill/>
        </p:spPr>
        <p:txBody>
          <a:bodyPr wrap="square" rtlCol="0">
            <a:spAutoFit/>
          </a:bodyPr>
          <a:lstStyle/>
          <a:p>
            <a:r>
              <a:rPr lang="en-US" sz="1400">
                <a:latin typeface="Avenir Book" charset="0"/>
                <a:ea typeface="Avenir Book" charset="0"/>
                <a:cs typeface="Avenir Book" charset="0"/>
              </a:rPr>
              <a:t>heritage, numeric,</a:t>
            </a:r>
          </a:p>
          <a:p>
            <a:r>
              <a:rPr lang="en-US" sz="1400">
                <a:latin typeface="Avenir Book" charset="0"/>
                <a:ea typeface="Avenir Book" charset="0"/>
                <a:cs typeface="Avenir Book" charset="0"/>
              </a:rPr>
              <a:t>    sheriff, ferry, </a:t>
            </a:r>
          </a:p>
          <a:p>
            <a:r>
              <a:rPr lang="en-US" sz="1400">
                <a:latin typeface="Avenir Book" charset="0"/>
                <a:ea typeface="Avenir Book" charset="0"/>
                <a:cs typeface="Avenir Book" charset="0"/>
              </a:rPr>
              <a:t>       terrible</a:t>
            </a:r>
          </a:p>
        </p:txBody>
      </p:sp>
      <p:sp>
        <p:nvSpPr>
          <p:cNvPr id="29" name="TextBox 28"/>
          <p:cNvSpPr txBox="1"/>
          <p:nvPr/>
        </p:nvSpPr>
        <p:spPr>
          <a:xfrm>
            <a:off x="5270589" y="4392361"/>
            <a:ext cx="1831841" cy="954107"/>
          </a:xfrm>
          <a:prstGeom prst="rect">
            <a:avLst/>
          </a:prstGeom>
          <a:noFill/>
        </p:spPr>
        <p:txBody>
          <a:bodyPr wrap="square" rtlCol="0">
            <a:spAutoFit/>
          </a:bodyPr>
          <a:lstStyle/>
          <a:p>
            <a:r>
              <a:rPr lang="en-US" sz="1400">
                <a:latin typeface="Avenir Book" charset="0"/>
                <a:ea typeface="Avenir Book" charset="0"/>
                <a:cs typeface="Avenir Book" charset="0"/>
              </a:rPr>
              <a:t>arrow, carry, </a:t>
            </a:r>
          </a:p>
          <a:p>
            <a:r>
              <a:rPr lang="en-US" sz="1400">
                <a:latin typeface="Avenir Book" charset="0"/>
                <a:ea typeface="Avenir Book" charset="0"/>
                <a:cs typeface="Avenir Book" charset="0"/>
              </a:rPr>
              <a:t>  narrate, parrot,       </a:t>
            </a:r>
          </a:p>
          <a:p>
            <a:r>
              <a:rPr lang="en-US" sz="1400">
                <a:latin typeface="Avenir Book" charset="0"/>
                <a:ea typeface="Avenir Book" charset="0"/>
                <a:cs typeface="Avenir Book" charset="0"/>
              </a:rPr>
              <a:t>    sparrow, parish, </a:t>
            </a:r>
          </a:p>
          <a:p>
            <a:r>
              <a:rPr lang="en-US" sz="1400">
                <a:latin typeface="Avenir Book" charset="0"/>
                <a:ea typeface="Avenir Book" charset="0"/>
                <a:cs typeface="Avenir Book" charset="0"/>
              </a:rPr>
              <a:t>        Harry</a:t>
            </a:r>
          </a:p>
        </p:txBody>
      </p:sp>
      <p:sp>
        <p:nvSpPr>
          <p:cNvPr id="30" name="TextBox 29"/>
          <p:cNvSpPr txBox="1"/>
          <p:nvPr/>
        </p:nvSpPr>
        <p:spPr>
          <a:xfrm>
            <a:off x="6608594" y="1310119"/>
            <a:ext cx="1831841" cy="523220"/>
          </a:xfrm>
          <a:prstGeom prst="rect">
            <a:avLst/>
          </a:prstGeom>
          <a:noFill/>
        </p:spPr>
        <p:txBody>
          <a:bodyPr wrap="square" rtlCol="0">
            <a:spAutoFit/>
          </a:bodyPr>
          <a:lstStyle/>
          <a:p>
            <a:pPr algn="r"/>
            <a:r>
              <a:rPr lang="en-US" sz="1400">
                <a:latin typeface="Avenir Book" charset="0"/>
                <a:ea typeface="Avenir Book" charset="0"/>
                <a:cs typeface="Avenir Book" charset="0"/>
              </a:rPr>
              <a:t>cool, school, rule, stool, who’ll, fool</a:t>
            </a:r>
          </a:p>
        </p:txBody>
      </p:sp>
      <p:sp>
        <p:nvSpPr>
          <p:cNvPr id="31" name="TextBox 30"/>
          <p:cNvSpPr txBox="1"/>
          <p:nvPr/>
        </p:nvSpPr>
        <p:spPr>
          <a:xfrm>
            <a:off x="5467508" y="1994805"/>
            <a:ext cx="1831841" cy="523220"/>
          </a:xfrm>
          <a:prstGeom prst="rect">
            <a:avLst/>
          </a:prstGeom>
          <a:noFill/>
        </p:spPr>
        <p:txBody>
          <a:bodyPr wrap="square" rtlCol="0">
            <a:spAutoFit/>
          </a:bodyPr>
          <a:lstStyle/>
          <a:p>
            <a:pPr algn="r"/>
            <a:r>
              <a:rPr lang="en-US" sz="1400">
                <a:latin typeface="Avenir Book" charset="0"/>
                <a:ea typeface="Avenir Book" charset="0"/>
                <a:cs typeface="Avenir Book" charset="0"/>
              </a:rPr>
              <a:t>fulcrum, pulpit, wool, bull, full</a:t>
            </a:r>
          </a:p>
        </p:txBody>
      </p:sp>
      <p:sp>
        <p:nvSpPr>
          <p:cNvPr id="33" name="TextBox 32"/>
          <p:cNvSpPr txBox="1"/>
          <p:nvPr/>
        </p:nvSpPr>
        <p:spPr>
          <a:xfrm>
            <a:off x="6226731" y="2963910"/>
            <a:ext cx="1831841" cy="523220"/>
          </a:xfrm>
          <a:prstGeom prst="rect">
            <a:avLst/>
          </a:prstGeom>
          <a:noFill/>
        </p:spPr>
        <p:txBody>
          <a:bodyPr wrap="square" rtlCol="0">
            <a:spAutoFit/>
          </a:bodyPr>
          <a:lstStyle/>
          <a:p>
            <a:pPr algn="r"/>
            <a:r>
              <a:rPr lang="en-US" sz="1400">
                <a:latin typeface="Avenir Book" charset="0"/>
                <a:ea typeface="Avenir Book" charset="0"/>
                <a:cs typeface="Avenir Book" charset="0"/>
              </a:rPr>
              <a:t>stroll, whole,  stole,</a:t>
            </a:r>
          </a:p>
          <a:p>
            <a:pPr marL="1495425" indent="-1495425" algn="r"/>
            <a:r>
              <a:rPr lang="en-US" sz="1400">
                <a:latin typeface="Avenir Book" charset="0"/>
                <a:ea typeface="Avenir Book" charset="0"/>
                <a:cs typeface="Avenir Book" charset="0"/>
              </a:rPr>
              <a:t> bowl, goal,   foal	</a:t>
            </a:r>
          </a:p>
        </p:txBody>
      </p:sp>
      <p:sp>
        <p:nvSpPr>
          <p:cNvPr id="37" name="TextBox 36"/>
          <p:cNvSpPr txBox="1"/>
          <p:nvPr/>
        </p:nvSpPr>
        <p:spPr>
          <a:xfrm>
            <a:off x="6465291" y="4230895"/>
            <a:ext cx="1831841" cy="738664"/>
          </a:xfrm>
          <a:prstGeom prst="rect">
            <a:avLst/>
          </a:prstGeom>
          <a:noFill/>
        </p:spPr>
        <p:txBody>
          <a:bodyPr wrap="square" rtlCol="0">
            <a:spAutoFit/>
          </a:bodyPr>
          <a:lstStyle/>
          <a:p>
            <a:pPr algn="r"/>
            <a:r>
              <a:rPr lang="en-US" sz="1400">
                <a:latin typeface="Avenir Book" charset="0"/>
                <a:ea typeface="Avenir Book" charset="0"/>
                <a:cs typeface="Avenir Book" charset="0"/>
              </a:rPr>
              <a:t>adult, cultprit, vulture, gull, cult, skull, hull</a:t>
            </a:r>
          </a:p>
        </p:txBody>
      </p:sp>
    </p:spTree>
    <p:extLst>
      <p:ext uri="{BB962C8B-B14F-4D97-AF65-F5344CB8AC3E}">
        <p14:creationId xmlns:p14="http://schemas.microsoft.com/office/powerpoint/2010/main" val="1297701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7">
                                            <p:txEl>
                                              <p:pRg st="7" end="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2" grpId="0"/>
      <p:bldP spid="28" grpId="0"/>
      <p:bldP spid="29" grpId="0"/>
      <p:bldP spid="30" grpId="0"/>
      <p:bldP spid="31" grpId="0"/>
      <p:bldP spid="33"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cap="small">
                <a:solidFill>
                  <a:srgbClr val="0072B2"/>
                </a:solidFill>
              </a:rPr>
              <a:t>mary</a:t>
            </a:r>
            <a:r>
              <a:rPr lang="en-US" cap="small"/>
              <a:t>-</a:t>
            </a:r>
            <a:r>
              <a:rPr lang="en-US" cap="small">
                <a:solidFill>
                  <a:srgbClr val="F06C0A"/>
                </a:solidFill>
              </a:rPr>
              <a:t>merry</a:t>
            </a:r>
            <a:r>
              <a:rPr lang="en-US" cap="small"/>
              <a:t>-</a:t>
            </a:r>
            <a:r>
              <a:rPr lang="en-US" cap="small">
                <a:solidFill>
                  <a:srgbClr val="009E73"/>
                </a:solidFill>
              </a:rPr>
              <a:t>marry</a:t>
            </a:r>
            <a:r>
              <a:rPr lang="en-US"/>
              <a:t> historically variable, but likely merged today</a:t>
            </a:r>
          </a:p>
          <a:p>
            <a:endParaRPr lang="en-US"/>
          </a:p>
          <a:p>
            <a:r>
              <a:rPr lang="en-US"/>
              <a:t>Status of pre-lateral mergers is unknown, though impressionistically less clear cut</a:t>
            </a:r>
          </a:p>
          <a:p>
            <a:endParaRPr lang="en-US"/>
          </a:p>
          <a:p>
            <a:endParaRPr lang="en-US"/>
          </a:p>
          <a:p>
            <a:r>
              <a:rPr lang="en-US"/>
              <a:t>Hypothesis 1: 	complete </a:t>
            </a:r>
            <a:r>
              <a:rPr lang="en-US" cap="small">
                <a:solidFill>
                  <a:srgbClr val="0072B2"/>
                </a:solidFill>
              </a:rPr>
              <a:t>mary</a:t>
            </a:r>
            <a:r>
              <a:rPr lang="en-US" cap="small"/>
              <a:t>-</a:t>
            </a:r>
            <a:r>
              <a:rPr lang="en-US" cap="small">
                <a:solidFill>
                  <a:srgbClr val="F06C0A"/>
                </a:solidFill>
              </a:rPr>
              <a:t>merry</a:t>
            </a:r>
            <a:r>
              <a:rPr lang="en-US" cap="small"/>
              <a:t>-</a:t>
            </a:r>
            <a:r>
              <a:rPr lang="en-US" cap="small">
                <a:solidFill>
                  <a:srgbClr val="009E73"/>
                </a:solidFill>
              </a:rPr>
              <a:t>marry</a:t>
            </a:r>
            <a:r>
              <a:rPr lang="en-US"/>
              <a:t> merger</a:t>
            </a:r>
          </a:p>
          <a:p>
            <a:endParaRPr lang="en-US" sz="1100"/>
          </a:p>
          <a:p>
            <a:r>
              <a:rPr lang="en-US"/>
              <a:t>Hypothesis 2: 	separation of </a:t>
            </a:r>
            <a:r>
              <a:rPr lang="en-US" cap="small">
                <a:solidFill>
                  <a:srgbClr val="0072B2"/>
                </a:solidFill>
              </a:rPr>
              <a:t>pool</a:t>
            </a:r>
            <a:r>
              <a:rPr lang="en-US"/>
              <a:t>, </a:t>
            </a:r>
            <a:r>
              <a:rPr lang="en-US" cap="small">
                <a:solidFill>
                  <a:srgbClr val="F06C0A"/>
                </a:solidFill>
              </a:rPr>
              <a:t>pull</a:t>
            </a:r>
            <a:r>
              <a:rPr lang="en-US"/>
              <a:t>, </a:t>
            </a:r>
            <a:r>
              <a:rPr lang="en-US" cap="small">
                <a:solidFill>
                  <a:srgbClr val="009E73"/>
                </a:solidFill>
              </a:rPr>
              <a:t>pole</a:t>
            </a:r>
            <a:r>
              <a:rPr lang="en-US"/>
              <a:t>, and </a:t>
            </a:r>
            <a:r>
              <a:rPr lang="en-US" cap="small">
                <a:solidFill>
                  <a:srgbClr val="E69F00"/>
                </a:solidFill>
              </a:rPr>
              <a:t>pulp </a:t>
            </a:r>
          </a:p>
        </p:txBody>
      </p:sp>
      <p:sp>
        <p:nvSpPr>
          <p:cNvPr id="3" name="Title 2"/>
          <p:cNvSpPr>
            <a:spLocks noGrp="1"/>
          </p:cNvSpPr>
          <p:nvPr>
            <p:ph type="title"/>
          </p:nvPr>
        </p:nvSpPr>
        <p:spPr/>
        <p:txBody>
          <a:bodyPr/>
          <a:lstStyle/>
          <a:p>
            <a:r>
              <a:rPr lang="en-US"/>
              <a:t>Overview</a:t>
            </a:r>
          </a:p>
        </p:txBody>
      </p:sp>
      <p:sp>
        <p:nvSpPr>
          <p:cNvPr id="4" name="Slide Number Placeholder 3"/>
          <p:cNvSpPr>
            <a:spLocks noGrp="1"/>
          </p:cNvSpPr>
          <p:nvPr>
            <p:ph type="sldNum" sz="quarter" idx="4"/>
          </p:nvPr>
        </p:nvSpPr>
        <p:spPr/>
        <p:txBody>
          <a:bodyPr/>
          <a:lstStyle/>
          <a:p>
            <a:fld id="{2F4E2E3C-FF33-FC45-91A9-BDC48E1E835D}" type="slidenum">
              <a:rPr lang="en-US" smtClean="0"/>
              <a:pPr/>
              <a:t>5</a:t>
            </a:fld>
            <a:endParaRPr lang="en-US" dirty="0"/>
          </a:p>
        </p:txBody>
      </p:sp>
      <p:sp>
        <p:nvSpPr>
          <p:cNvPr id="5" name="Footer Placeholder 4"/>
          <p:cNvSpPr>
            <a:spLocks noGrp="1"/>
          </p:cNvSpPr>
          <p:nvPr>
            <p:ph type="ftr" sz="quarter" idx="3"/>
          </p:nvPr>
        </p:nvSpPr>
        <p:spPr/>
        <p:txBody>
          <a:bodyPr/>
          <a:lstStyle/>
          <a:p>
            <a:r>
              <a:rPr lang="en-US"/>
              <a:t>Background</a:t>
            </a:r>
          </a:p>
        </p:txBody>
      </p:sp>
    </p:spTree>
    <p:extLst>
      <p:ext uri="{BB962C8B-B14F-4D97-AF65-F5344CB8AC3E}">
        <p14:creationId xmlns:p14="http://schemas.microsoft.com/office/powerpoint/2010/main" val="2120489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normAutofit lnSpcReduction="10000"/>
          </a:bodyPr>
          <a:lstStyle/>
          <a:p>
            <a:r>
              <a:rPr lang="en-US"/>
              <a:t>Methodology</a:t>
            </a:r>
          </a:p>
        </p:txBody>
      </p:sp>
    </p:spTree>
    <p:extLst>
      <p:ext uri="{BB962C8B-B14F-4D97-AF65-F5344CB8AC3E}">
        <p14:creationId xmlns:p14="http://schemas.microsoft.com/office/powerpoint/2010/main" val="59151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t>40 natives of Cowlitz County, ages 18–70s</a:t>
            </a:r>
          </a:p>
          <a:p>
            <a:pPr marL="0" indent="0">
              <a:buNone/>
            </a:pPr>
            <a:endParaRPr lang="en-US"/>
          </a:p>
          <a:p>
            <a:pPr marL="0" indent="0">
              <a:buNone/>
            </a:pPr>
            <a:r>
              <a:rPr lang="en-US"/>
              <a:t>word list (23) and minimal pairs (14) </a:t>
            </a:r>
          </a:p>
          <a:p>
            <a:pPr marL="0" indent="0">
              <a:buNone/>
            </a:pPr>
            <a:r>
              <a:rPr lang="en-US" sz="1400"/>
              <a:t>list in appendix slides</a:t>
            </a:r>
          </a:p>
          <a:p>
            <a:pPr marL="0" indent="0">
              <a:buNone/>
            </a:pPr>
            <a:endParaRPr lang="en-US" sz="2400"/>
          </a:p>
          <a:p>
            <a:pPr marL="0" indent="0">
              <a:buNone/>
            </a:pPr>
            <a:r>
              <a:rPr lang="en-US" sz="2400"/>
              <a:t>intuition of own minimal pairs</a:t>
            </a:r>
            <a:endParaRPr lang="en-US"/>
          </a:p>
          <a:p>
            <a:pPr marL="0" indent="0">
              <a:buNone/>
            </a:pPr>
            <a:endParaRPr lang="en-US"/>
          </a:p>
          <a:p>
            <a:pPr marL="0" indent="0">
              <a:buNone/>
            </a:pPr>
            <a:r>
              <a:rPr lang="en-US"/>
              <a:t>forced aligned with DARLA</a:t>
            </a:r>
            <a:r>
              <a:rPr lang="en-US" sz="1400"/>
              <a:t> (Reddy &amp; Stanford 2015)</a:t>
            </a:r>
            <a:r>
              <a:rPr lang="en-US"/>
              <a:t>, which uses ProsodyLab</a:t>
            </a:r>
            <a:r>
              <a:rPr lang="en-US" sz="1400"/>
              <a:t> (Gorman, Howell, &amp; Wagner, 2011)</a:t>
            </a:r>
            <a:r>
              <a:rPr lang="en-US"/>
              <a:t> and FAVE </a:t>
            </a:r>
            <a:r>
              <a:rPr lang="en-US" sz="1400"/>
              <a:t>(Rosenfelder, Fruehwald, Evanini, &amp; Yuan 2011)</a:t>
            </a:r>
            <a:endParaRPr lang="en-US"/>
          </a:p>
          <a:p>
            <a:pPr marL="0" indent="0">
              <a:buNone/>
            </a:pPr>
            <a:endParaRPr lang="en-US"/>
          </a:p>
          <a:p>
            <a:pPr marL="0" indent="0">
              <a:buNone/>
            </a:pPr>
            <a:r>
              <a:rPr lang="en-US"/>
              <a:t>hand-corrected boundaries and extracted formants myself</a:t>
            </a:r>
          </a:p>
          <a:p>
            <a:pPr marL="0" indent="0">
              <a:buNone/>
            </a:pPr>
            <a:endParaRPr lang="en-US"/>
          </a:p>
          <a:p>
            <a:pPr marL="0" indent="0">
              <a:buNone/>
            </a:pPr>
            <a:endParaRPr lang="en-US"/>
          </a:p>
        </p:txBody>
      </p:sp>
      <p:sp>
        <p:nvSpPr>
          <p:cNvPr id="3" name="Title 2"/>
          <p:cNvSpPr>
            <a:spLocks noGrp="1"/>
          </p:cNvSpPr>
          <p:nvPr>
            <p:ph type="title"/>
          </p:nvPr>
        </p:nvSpPr>
        <p:spPr/>
        <p:txBody>
          <a:bodyPr/>
          <a:lstStyle/>
          <a:p>
            <a:r>
              <a:rPr lang="en-US"/>
              <a:t>Data Collection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7</a:t>
            </a:fld>
            <a:endParaRPr lang="en-US" dirty="0"/>
          </a:p>
        </p:txBody>
      </p:sp>
      <p:sp>
        <p:nvSpPr>
          <p:cNvPr id="5" name="Footer Placeholder 4"/>
          <p:cNvSpPr>
            <a:spLocks noGrp="1"/>
          </p:cNvSpPr>
          <p:nvPr>
            <p:ph type="ftr" sz="quarter" idx="3"/>
          </p:nvPr>
        </p:nvSpPr>
        <p:spPr/>
        <p:txBody>
          <a:bodyPr/>
          <a:lstStyle/>
          <a:p>
            <a:r>
              <a:rPr lang="en-US"/>
              <a:t>Methodology</a:t>
            </a:r>
          </a:p>
        </p:txBody>
      </p:sp>
      <p:graphicFrame>
        <p:nvGraphicFramePr>
          <p:cNvPr id="6" name="Table 5"/>
          <p:cNvGraphicFramePr>
            <a:graphicFrameLocks noGrp="1"/>
          </p:cNvGraphicFramePr>
          <p:nvPr>
            <p:extLst/>
          </p:nvPr>
        </p:nvGraphicFramePr>
        <p:xfrm>
          <a:off x="6270702" y="1346908"/>
          <a:ext cx="5311698" cy="1835150"/>
        </p:xfrm>
        <a:graphic>
          <a:graphicData uri="http://schemas.openxmlformats.org/drawingml/2006/table">
            <a:tbl>
              <a:tblPr firstRow="1" lastRow="1" lastCol="1" bandRow="1">
                <a:tableStyleId>{2D5ABB26-0587-4C30-8999-92F81FD0307C}</a:tableStyleId>
              </a:tblPr>
              <a:tblGrid>
                <a:gridCol w="1537382"/>
                <a:gridCol w="1120326"/>
                <a:gridCol w="1583473"/>
                <a:gridCol w="1070517"/>
              </a:tblGrid>
              <a:tr h="367030">
                <a:tc gridSpan="4">
                  <a:txBody>
                    <a:bodyPr/>
                    <a:lstStyle/>
                    <a:p>
                      <a:pPr algn="r"/>
                      <a:r>
                        <a:rPr lang="en-US" b="1">
                          <a:solidFill>
                            <a:schemeClr val="tx1"/>
                          </a:solidFill>
                          <a:latin typeface="Avenir Book" charset="0"/>
                          <a:ea typeface="Avenir Book" charset="0"/>
                          <a:cs typeface="Avenir Book" charset="0"/>
                        </a:rPr>
                        <a:t>Number of tokens</a:t>
                      </a: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pPr algn="r"/>
                      <a:endParaRPr lang="en-US">
                        <a:solidFill>
                          <a:schemeClr val="tx1"/>
                        </a:solidFill>
                        <a:latin typeface="Avenir Book" charset="0"/>
                        <a:ea typeface="Avenir Book" charset="0"/>
                        <a:cs typeface="Avenir Book" charset="0"/>
                      </a:endParaRPr>
                    </a:p>
                  </a:txBody>
                  <a:tcPr>
                    <a:lnB w="12700" cap="flat" cmpd="sng" algn="ctr">
                      <a:solidFill>
                        <a:schemeClr val="tx1"/>
                      </a:solidFill>
                      <a:prstDash val="solid"/>
                      <a:round/>
                      <a:headEnd type="none" w="med" len="med"/>
                      <a:tailEnd type="none" w="med" len="med"/>
                    </a:lnB>
                  </a:tcPr>
                </a:tc>
                <a:tc hMerge="1">
                  <a:txBody>
                    <a:bodyPr/>
                    <a:lstStyle/>
                    <a:p>
                      <a:pPr algn="r"/>
                      <a:endParaRPr lang="en-US">
                        <a:solidFill>
                          <a:schemeClr val="tx1"/>
                        </a:solidFill>
                        <a:latin typeface="Avenir Book" charset="0"/>
                        <a:ea typeface="Avenir Book" charset="0"/>
                        <a:cs typeface="Avenir Book" charset="0"/>
                      </a:endParaRPr>
                    </a:p>
                  </a:txBody>
                  <a:tcPr>
                    <a:lnB w="12700" cap="flat" cmpd="sng" algn="ctr">
                      <a:solidFill>
                        <a:schemeClr val="tx1"/>
                      </a:solidFill>
                      <a:prstDash val="solid"/>
                      <a:round/>
                      <a:headEnd type="none" w="med" len="med"/>
                      <a:tailEnd type="none" w="med" len="med"/>
                    </a:lnB>
                  </a:tcPr>
                </a:tc>
              </a:tr>
              <a:tr h="367030">
                <a:tc>
                  <a:txBody>
                    <a:bodyPr/>
                    <a:lstStyle/>
                    <a:p>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atin typeface="Avenir Book" charset="0"/>
                          <a:ea typeface="Avenir Book" charset="0"/>
                          <a:cs typeface="Avenir Book" charset="0"/>
                        </a:rPr>
                        <a:t>word</a:t>
                      </a:r>
                      <a:r>
                        <a:rPr lang="en-US" baseline="0">
                          <a:latin typeface="Avenir Book" charset="0"/>
                          <a:ea typeface="Avenir Book" charset="0"/>
                          <a:cs typeface="Avenir Book" charset="0"/>
                        </a:rPr>
                        <a:t> list</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atin typeface="Avenir Book" charset="0"/>
                          <a:ea typeface="Avenir Book" charset="0"/>
                          <a:cs typeface="Avenir Book" charset="0"/>
                        </a:rPr>
                        <a:t>minimal pairs</a:t>
                      </a:r>
                      <a:endParaRPr lang="en-US">
                        <a:solidFill>
                          <a:schemeClr val="tx1"/>
                        </a:solidFill>
                        <a:latin typeface="Avenir Book" charset="0"/>
                        <a:ea typeface="Avenir Book" charset="0"/>
                        <a:cs typeface="Avenir Book"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atin typeface="Avenir Book" charset="0"/>
                          <a:ea typeface="Avenir Book" charset="0"/>
                          <a:cs typeface="Avenir Book" charset="0"/>
                        </a:rPr>
                        <a:t>total</a:t>
                      </a:r>
                      <a:endParaRPr lang="en-US">
                        <a:solidFill>
                          <a:schemeClr val="tx1"/>
                        </a:solidFill>
                        <a:latin typeface="Avenir Book" charset="0"/>
                        <a:ea typeface="Avenir Book" charset="0"/>
                        <a:cs typeface="Avenir Book" charset="0"/>
                      </a:endParaRP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030">
                <a:tc>
                  <a:txBody>
                    <a:bodyPr/>
                    <a:lstStyle/>
                    <a:p>
                      <a:r>
                        <a:rPr lang="en-US">
                          <a:latin typeface="Avenir Book" charset="0"/>
                          <a:ea typeface="Avenir Book" charset="0"/>
                          <a:cs typeface="Avenir Book" charset="0"/>
                        </a:rPr>
                        <a:t>pre-laterals</a:t>
                      </a:r>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a:r>
                        <a:rPr lang="is-IS">
                          <a:latin typeface="Avenir Book" charset="0"/>
                          <a:ea typeface="Avenir Book" charset="0"/>
                          <a:cs typeface="Avenir Book" charset="0"/>
                        </a:rPr>
                        <a:t>376</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is-IS">
                          <a:latin typeface="Avenir Book" charset="0"/>
                          <a:ea typeface="Avenir Book" charset="0"/>
                          <a:cs typeface="Avenir Book" charset="0"/>
                        </a:rPr>
                        <a:t>842</a:t>
                      </a:r>
                      <a:endParaRPr lang="en-US">
                        <a:solidFill>
                          <a:schemeClr val="tx1"/>
                        </a:solidFill>
                        <a:latin typeface="Avenir Book" charset="0"/>
                        <a:ea typeface="Avenir Book" charset="0"/>
                        <a:cs typeface="Avenir Book" charset="0"/>
                      </a:endParaRPr>
                    </a:p>
                  </a:txBody>
                  <a:tcPr>
                    <a:lnT w="12700" cap="flat" cmpd="sng" algn="ctr">
                      <a:solidFill>
                        <a:schemeClr val="tx1"/>
                      </a:solidFill>
                      <a:prstDash val="solid"/>
                      <a:round/>
                      <a:headEnd type="none" w="med" len="med"/>
                      <a:tailEnd type="none" w="med" len="med"/>
                    </a:lnT>
                  </a:tcPr>
                </a:tc>
                <a:tc>
                  <a:txBody>
                    <a:bodyPr/>
                    <a:lstStyle/>
                    <a:p>
                      <a:pPr algn="r"/>
                      <a:r>
                        <a:rPr lang="en-US">
                          <a:latin typeface="Avenir Book" charset="0"/>
                          <a:ea typeface="Avenir Book" charset="0"/>
                          <a:cs typeface="Avenir Book" charset="0"/>
                        </a:rPr>
                        <a:t>1,218</a:t>
                      </a:r>
                      <a:endParaRPr lang="en-US">
                        <a:solidFill>
                          <a:schemeClr val="tx1"/>
                        </a:solidFill>
                        <a:latin typeface="Avenir Book" charset="0"/>
                        <a:ea typeface="Avenir Book" charset="0"/>
                        <a:cs typeface="Avenir Book" charset="0"/>
                      </a:endParaRPr>
                    </a:p>
                  </a:txBody>
                  <a:tcPr>
                    <a:lnT w="12700" cap="flat" cmpd="sng" algn="ctr">
                      <a:solidFill>
                        <a:schemeClr val="tx1"/>
                      </a:solidFill>
                      <a:prstDash val="solid"/>
                      <a:round/>
                      <a:headEnd type="none" w="med" len="med"/>
                      <a:tailEnd type="none" w="med" len="med"/>
                    </a:lnT>
                  </a:tcPr>
                </a:tc>
              </a:tr>
              <a:tr h="367030">
                <a:tc>
                  <a:txBody>
                    <a:bodyPr/>
                    <a:lstStyle/>
                    <a:p>
                      <a:r>
                        <a:rPr lang="en-US">
                          <a:latin typeface="Avenir Book" charset="0"/>
                          <a:ea typeface="Avenir Book" charset="0"/>
                          <a:cs typeface="Avenir Book" charset="0"/>
                        </a:rPr>
                        <a:t>pre-rhotics</a:t>
                      </a:r>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tcPr>
                </a:tc>
                <a:tc>
                  <a:txBody>
                    <a:bodyPr/>
                    <a:lstStyle/>
                    <a:p>
                      <a:pPr algn="r"/>
                      <a:r>
                        <a:rPr lang="is-IS">
                          <a:latin typeface="Avenir Book" charset="0"/>
                          <a:ea typeface="Avenir Book" charset="0"/>
                          <a:cs typeface="Avenir Book" charset="0"/>
                        </a:rPr>
                        <a:t>342</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tcPr>
                </a:tc>
                <a:tc>
                  <a:txBody>
                    <a:bodyPr/>
                    <a:lstStyle/>
                    <a:p>
                      <a:pPr algn="r"/>
                      <a:r>
                        <a:rPr lang="is-IS">
                          <a:latin typeface="Avenir Book" charset="0"/>
                          <a:ea typeface="Avenir Book" charset="0"/>
                          <a:cs typeface="Avenir Book" charset="0"/>
                        </a:rPr>
                        <a:t>509</a:t>
                      </a:r>
                      <a:endParaRPr lang="en-US">
                        <a:solidFill>
                          <a:schemeClr val="tx1"/>
                        </a:solidFill>
                        <a:latin typeface="Avenir Book" charset="0"/>
                        <a:ea typeface="Avenir Book" charset="0"/>
                        <a:cs typeface="Avenir Book" charset="0"/>
                      </a:endParaRPr>
                    </a:p>
                  </a:txBody>
                  <a:tcPr/>
                </a:tc>
                <a:tc>
                  <a:txBody>
                    <a:bodyPr/>
                    <a:lstStyle/>
                    <a:p>
                      <a:pPr algn="r"/>
                      <a:r>
                        <a:rPr lang="en-US">
                          <a:latin typeface="Avenir Book" charset="0"/>
                          <a:ea typeface="Avenir Book" charset="0"/>
                          <a:cs typeface="Avenir Book" charset="0"/>
                        </a:rPr>
                        <a:t>851</a:t>
                      </a:r>
                      <a:endParaRPr lang="en-US">
                        <a:solidFill>
                          <a:schemeClr val="tx1"/>
                        </a:solidFill>
                        <a:latin typeface="Avenir Book" charset="0"/>
                        <a:ea typeface="Avenir Book" charset="0"/>
                        <a:cs typeface="Avenir Book" charset="0"/>
                      </a:endParaRPr>
                    </a:p>
                  </a:txBody>
                  <a:tcPr/>
                </a:tc>
              </a:tr>
              <a:tr h="367030">
                <a:tc>
                  <a:txBody>
                    <a:bodyPr/>
                    <a:lstStyle/>
                    <a:p>
                      <a:r>
                        <a:rPr lang="en-US">
                          <a:latin typeface="Avenir Book" charset="0"/>
                          <a:ea typeface="Avenir Book" charset="0"/>
                          <a:cs typeface="Avenir Book" charset="0"/>
                        </a:rPr>
                        <a:t>total</a:t>
                      </a:r>
                      <a:endParaRPr lang="en-US">
                        <a:solidFill>
                          <a:schemeClr val="tx1"/>
                        </a:solidFill>
                        <a:latin typeface="Avenir Book" charset="0"/>
                        <a:ea typeface="Avenir Book" charset="0"/>
                        <a:cs typeface="Avenir Book" charset="0"/>
                      </a:endParaRPr>
                    </a:p>
                  </a:txBody>
                  <a:tcPr>
                    <a:lnR w="12700" cap="flat" cmpd="sng" algn="ctr">
                      <a:solidFill>
                        <a:schemeClr val="tx1"/>
                      </a:solidFill>
                      <a:prstDash val="solid"/>
                      <a:round/>
                      <a:headEnd type="none" w="med" len="med"/>
                      <a:tailEnd type="none" w="med" len="med"/>
                    </a:lnR>
                  </a:tcPr>
                </a:tc>
                <a:tc>
                  <a:txBody>
                    <a:bodyPr/>
                    <a:lstStyle/>
                    <a:p>
                      <a:pPr algn="r"/>
                      <a:r>
                        <a:rPr lang="en-US">
                          <a:latin typeface="Avenir Book" charset="0"/>
                          <a:ea typeface="Avenir Book" charset="0"/>
                          <a:cs typeface="Avenir Book" charset="0"/>
                        </a:rPr>
                        <a:t>718</a:t>
                      </a:r>
                      <a:endParaRPr lang="en-US">
                        <a:solidFill>
                          <a:schemeClr val="tx1"/>
                        </a:solidFill>
                        <a:latin typeface="Avenir Book" charset="0"/>
                        <a:ea typeface="Avenir Book" charset="0"/>
                        <a:cs typeface="Avenir Book" charset="0"/>
                      </a:endParaRPr>
                    </a:p>
                  </a:txBody>
                  <a:tcPr>
                    <a:lnL w="12700" cap="flat" cmpd="sng" algn="ctr">
                      <a:solidFill>
                        <a:schemeClr val="tx1"/>
                      </a:solidFill>
                      <a:prstDash val="solid"/>
                      <a:round/>
                      <a:headEnd type="none" w="med" len="med"/>
                      <a:tailEnd type="none" w="med" len="med"/>
                    </a:lnL>
                  </a:tcPr>
                </a:tc>
                <a:tc>
                  <a:txBody>
                    <a:bodyPr/>
                    <a:lstStyle/>
                    <a:p>
                      <a:pPr algn="r"/>
                      <a:r>
                        <a:rPr lang="en-US">
                          <a:latin typeface="Avenir Book" charset="0"/>
                          <a:ea typeface="Avenir Book" charset="0"/>
                          <a:cs typeface="Avenir Book" charset="0"/>
                        </a:rPr>
                        <a:t>1,351</a:t>
                      </a:r>
                      <a:endParaRPr lang="en-US">
                        <a:solidFill>
                          <a:schemeClr val="tx1"/>
                        </a:solidFill>
                        <a:latin typeface="Avenir Book" charset="0"/>
                        <a:ea typeface="Avenir Book" charset="0"/>
                        <a:cs typeface="Avenir Book" charset="0"/>
                      </a:endParaRPr>
                    </a:p>
                  </a:txBody>
                  <a:tcPr/>
                </a:tc>
                <a:tc>
                  <a:txBody>
                    <a:bodyPr/>
                    <a:lstStyle/>
                    <a:p>
                      <a:pPr algn="r"/>
                      <a:r>
                        <a:rPr lang="en-US">
                          <a:latin typeface="Avenir Book" charset="0"/>
                          <a:ea typeface="Avenir Book" charset="0"/>
                          <a:cs typeface="Avenir Book" charset="0"/>
                        </a:rPr>
                        <a:t>2,069</a:t>
                      </a:r>
                      <a:endParaRPr lang="en-US">
                        <a:solidFill>
                          <a:schemeClr val="tx1"/>
                        </a:solidFill>
                        <a:latin typeface="Avenir Book" charset="0"/>
                        <a:ea typeface="Avenir Book" charset="0"/>
                        <a:cs typeface="Avenir Book" charset="0"/>
                      </a:endParaRPr>
                    </a:p>
                  </a:txBody>
                  <a:tcPr/>
                </a:tc>
              </a:tr>
            </a:tbl>
          </a:graphicData>
        </a:graphic>
      </p:graphicFrame>
    </p:spTree>
    <p:extLst>
      <p:ext uri="{BB962C8B-B14F-4D97-AF65-F5344CB8AC3E}">
        <p14:creationId xmlns:p14="http://schemas.microsoft.com/office/powerpoint/2010/main" val="851743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346908"/>
            <a:ext cx="3712029" cy="4779256"/>
          </a:xfrm>
        </p:spPr>
        <p:txBody>
          <a:bodyPr/>
          <a:lstStyle/>
          <a:p>
            <a:pPr marL="0" indent="0">
              <a:buNone/>
            </a:pPr>
            <a:r>
              <a:rPr lang="en-US"/>
              <a:t>boundaries can be arbitrary</a:t>
            </a:r>
          </a:p>
          <a:p>
            <a:pPr marL="0" indent="0">
              <a:buNone/>
            </a:pPr>
            <a:endParaRPr lang="en-US" sz="1600"/>
          </a:p>
          <a:p>
            <a:pPr marL="0" indent="0">
              <a:buNone/>
            </a:pPr>
            <a:r>
              <a:rPr lang="en-US"/>
              <a:t>formants extracted at 25% into the vowel+liquid duration</a:t>
            </a:r>
            <a:r>
              <a:rPr lang="en-US" sz="1400"/>
              <a:t> </a:t>
            </a:r>
          </a:p>
          <a:p>
            <a:pPr marL="0" indent="0" algn="r">
              <a:buNone/>
            </a:pPr>
            <a:r>
              <a:rPr lang="en-US" sz="1400"/>
              <a:t>(cf. Arnold 2015)</a:t>
            </a:r>
            <a:endParaRPr lang="en-US"/>
          </a:p>
          <a:p>
            <a:pPr marL="0" indent="0">
              <a:buNone/>
            </a:pPr>
            <a:endParaRPr lang="en-US" sz="1600"/>
          </a:p>
          <a:p>
            <a:pPr marL="0" indent="0">
              <a:buNone/>
            </a:pPr>
            <a:r>
              <a:rPr lang="en-US"/>
              <a:t>Bark normalized</a:t>
            </a:r>
            <a:r>
              <a:rPr lang="en-US" sz="1400"/>
              <a:t> </a:t>
            </a:r>
          </a:p>
          <a:p>
            <a:pPr marL="0" indent="0" algn="r">
              <a:buNone/>
            </a:pPr>
            <a:r>
              <a:rPr lang="en-US" sz="1400"/>
              <a:t>(Traunmüller 1997)</a:t>
            </a:r>
          </a:p>
          <a:p>
            <a:pPr marL="457200" lvl="1" indent="0">
              <a:buNone/>
            </a:pPr>
            <a:endParaRPr lang="en-US"/>
          </a:p>
          <a:p>
            <a:r>
              <a:rPr lang="en-US"/>
              <a:t>Lobanov not ideal since not all vowels are present </a:t>
            </a:r>
          </a:p>
          <a:p>
            <a:pPr algn="r"/>
            <a:r>
              <a:rPr lang="en-US" sz="1400"/>
              <a:t>(Thomas &amp; Kendall 2015)</a:t>
            </a:r>
          </a:p>
        </p:txBody>
      </p:sp>
      <p:sp>
        <p:nvSpPr>
          <p:cNvPr id="3" name="Title 2"/>
          <p:cNvSpPr>
            <a:spLocks noGrp="1"/>
          </p:cNvSpPr>
          <p:nvPr>
            <p:ph type="title"/>
          </p:nvPr>
        </p:nvSpPr>
        <p:spPr/>
        <p:txBody>
          <a:bodyPr/>
          <a:lstStyle/>
          <a:p>
            <a:r>
              <a:rPr lang="en-US"/>
              <a:t>Formant Extraction</a:t>
            </a:r>
          </a:p>
        </p:txBody>
      </p:sp>
      <p:sp>
        <p:nvSpPr>
          <p:cNvPr id="4" name="Slide Number Placeholder 3"/>
          <p:cNvSpPr>
            <a:spLocks noGrp="1"/>
          </p:cNvSpPr>
          <p:nvPr>
            <p:ph type="sldNum" sz="quarter" idx="4"/>
          </p:nvPr>
        </p:nvSpPr>
        <p:spPr/>
        <p:txBody>
          <a:bodyPr/>
          <a:lstStyle/>
          <a:p>
            <a:fld id="{2F4E2E3C-FF33-FC45-91A9-BDC48E1E835D}" type="slidenum">
              <a:rPr lang="en-US" smtClean="0"/>
              <a:pPr/>
              <a:t>8</a:t>
            </a:fld>
            <a:endParaRPr lang="en-US" dirty="0"/>
          </a:p>
        </p:txBody>
      </p:sp>
      <p:sp>
        <p:nvSpPr>
          <p:cNvPr id="5" name="Footer Placeholder 4"/>
          <p:cNvSpPr>
            <a:spLocks noGrp="1"/>
          </p:cNvSpPr>
          <p:nvPr>
            <p:ph type="ftr" sz="quarter" idx="3"/>
          </p:nvPr>
        </p:nvSpPr>
        <p:spPr/>
        <p:txBody>
          <a:bodyPr/>
          <a:lstStyle/>
          <a:p>
            <a:r>
              <a:rPr lang="en-US"/>
              <a:t>Methodology</a:t>
            </a:r>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13" y="1073247"/>
            <a:ext cx="7896989" cy="5521420"/>
          </a:xfrm>
          <a:prstGeom prst="rect">
            <a:avLst/>
          </a:prstGeom>
        </p:spPr>
      </p:pic>
      <p:grpSp>
        <p:nvGrpSpPr>
          <p:cNvPr id="12" name="Group 11"/>
          <p:cNvGrpSpPr/>
          <p:nvPr/>
        </p:nvGrpSpPr>
        <p:grpSpPr>
          <a:xfrm>
            <a:off x="8336604" y="4299625"/>
            <a:ext cx="603306" cy="560602"/>
            <a:chOff x="8336604" y="4299625"/>
            <a:chExt cx="603306" cy="560602"/>
          </a:xfrm>
        </p:grpSpPr>
        <p:sp>
          <p:nvSpPr>
            <p:cNvPr id="9" name="TextBox 8"/>
            <p:cNvSpPr txBox="1"/>
            <p:nvPr/>
          </p:nvSpPr>
          <p:spPr>
            <a:xfrm rot="20947428">
              <a:off x="8336604" y="4299625"/>
              <a:ext cx="333746" cy="461665"/>
            </a:xfrm>
            <a:prstGeom prst="rect">
              <a:avLst/>
            </a:prstGeom>
            <a:noFill/>
          </p:spPr>
          <p:txBody>
            <a:bodyPr wrap="none" rtlCol="0">
              <a:spAutoFit/>
            </a:bodyPr>
            <a:lstStyle/>
            <a:p>
              <a:r>
                <a:rPr lang="en-US" sz="2400" b="1">
                  <a:latin typeface="Avenir Book" charset="0"/>
                  <a:ea typeface="Avenir Book" charset="0"/>
                  <a:cs typeface="Avenir Book" charset="0"/>
                </a:rPr>
                <a:t>?</a:t>
              </a:r>
            </a:p>
          </p:txBody>
        </p:sp>
        <p:sp>
          <p:nvSpPr>
            <p:cNvPr id="10" name="TextBox 9"/>
            <p:cNvSpPr txBox="1"/>
            <p:nvPr/>
          </p:nvSpPr>
          <p:spPr>
            <a:xfrm rot="781490">
              <a:off x="8482106" y="4319223"/>
              <a:ext cx="333746" cy="461665"/>
            </a:xfrm>
            <a:prstGeom prst="rect">
              <a:avLst/>
            </a:prstGeom>
            <a:noFill/>
          </p:spPr>
          <p:txBody>
            <a:bodyPr wrap="none" rtlCol="0">
              <a:spAutoFit/>
            </a:bodyPr>
            <a:lstStyle/>
            <a:p>
              <a:r>
                <a:rPr lang="en-US" sz="2400" b="1">
                  <a:latin typeface="Avenir Book" charset="0"/>
                  <a:ea typeface="Avenir Book" charset="0"/>
                  <a:cs typeface="Avenir Book" charset="0"/>
                </a:rPr>
                <a:t>?</a:t>
              </a:r>
            </a:p>
          </p:txBody>
        </p:sp>
        <p:sp>
          <p:nvSpPr>
            <p:cNvPr id="11" name="TextBox 10"/>
            <p:cNvSpPr txBox="1"/>
            <p:nvPr/>
          </p:nvSpPr>
          <p:spPr>
            <a:xfrm rot="2117288">
              <a:off x="8606164" y="4398562"/>
              <a:ext cx="333746" cy="461665"/>
            </a:xfrm>
            <a:prstGeom prst="rect">
              <a:avLst/>
            </a:prstGeom>
            <a:noFill/>
          </p:spPr>
          <p:txBody>
            <a:bodyPr wrap="none" rtlCol="0">
              <a:spAutoFit/>
            </a:bodyPr>
            <a:lstStyle/>
            <a:p>
              <a:r>
                <a:rPr lang="en-US" sz="2400" b="1">
                  <a:latin typeface="Avenir Book" charset="0"/>
                  <a:ea typeface="Avenir Book" charset="0"/>
                  <a:cs typeface="Avenir Book" charset="0"/>
                </a:rPr>
                <a:t>?</a:t>
              </a: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213" y="1073247"/>
            <a:ext cx="7899215" cy="5522976"/>
          </a:xfrm>
          <a:prstGeom prst="rect">
            <a:avLst/>
          </a:prstGeom>
        </p:spPr>
      </p:pic>
      <p:cxnSp>
        <p:nvCxnSpPr>
          <p:cNvPr id="15" name="Straight Arrow Connector 14"/>
          <p:cNvCxnSpPr/>
          <p:nvPr/>
        </p:nvCxnSpPr>
        <p:spPr>
          <a:xfrm flipV="1">
            <a:off x="7714099" y="4272284"/>
            <a:ext cx="0" cy="100500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8271040" y="4616852"/>
            <a:ext cx="563433" cy="3435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3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1" spcCol="457200">
            <a:normAutofit/>
          </a:bodyPr>
          <a:lstStyle/>
          <a:p>
            <a:r>
              <a:rPr lang="en-US"/>
              <a:t>Mixed-effects models</a:t>
            </a:r>
            <a:r>
              <a:rPr lang="en-US" sz="1500"/>
              <a:t> </a:t>
            </a:r>
            <a:r>
              <a:rPr lang="en-US" sz="1300"/>
              <a:t>(Baayen 2008, Levshina 2015)</a:t>
            </a:r>
            <a:r>
              <a:rPr lang="en-US"/>
              <a:t> 	</a:t>
            </a:r>
          </a:p>
          <a:p>
            <a:r>
              <a:rPr lang="en-US" sz="1800">
                <a:latin typeface="Source Code Pro" charset="0"/>
                <a:ea typeface="Source Code Pro" charset="0"/>
                <a:cs typeface="Source Code Pro" charset="0"/>
              </a:rPr>
              <a:t>	lme()</a:t>
            </a:r>
            <a:r>
              <a:rPr lang="en-US" sz="1800"/>
              <a:t> in R package </a:t>
            </a:r>
            <a:r>
              <a:rPr lang="en-US" sz="1800">
                <a:latin typeface="Source Code Pro" charset="0"/>
                <a:ea typeface="Source Code Pro" charset="0"/>
                <a:cs typeface="Source Code Pro" charset="0"/>
              </a:rPr>
              <a:t>nlme</a:t>
            </a:r>
            <a:r>
              <a:rPr lang="en-US" sz="1800"/>
              <a:t> </a:t>
            </a:r>
            <a:r>
              <a:rPr lang="en-US" sz="1100"/>
              <a:t>(Pinheiro </a:t>
            </a:r>
            <a:r>
              <a:rPr lang="en-US" sz="1100" i="1"/>
              <a:t>et al.</a:t>
            </a:r>
            <a:r>
              <a:rPr lang="en-US" sz="1100"/>
              <a:t> 2016)</a:t>
            </a:r>
            <a:r>
              <a:rPr lang="en-US" sz="1800"/>
              <a:t> </a:t>
            </a:r>
            <a:endParaRPr lang="en-US" sz="1800">
              <a:latin typeface="Source Code Pro" charset="0"/>
              <a:ea typeface="Source Code Pro" charset="0"/>
              <a:cs typeface="Source Code Pro" charset="0"/>
            </a:endParaRPr>
          </a:p>
          <a:p>
            <a:r>
              <a:rPr lang="en-US" sz="2000">
                <a:latin typeface="Source Code Pro" charset="0"/>
                <a:ea typeface="Source Code Pro" charset="0"/>
                <a:cs typeface="Source Code Pro" charset="0"/>
              </a:rPr>
              <a:t>	</a:t>
            </a:r>
            <a:r>
              <a:rPr lang="en-US" sz="1600">
                <a:latin typeface="Source Code Pro" charset="0"/>
                <a:ea typeface="Source Code Pro" charset="0"/>
                <a:cs typeface="Source Code Pro" charset="0"/>
              </a:rPr>
              <a:t>glmer()</a:t>
            </a:r>
            <a:r>
              <a:rPr lang="en-US" sz="1800"/>
              <a:t> in the R package </a:t>
            </a:r>
            <a:r>
              <a:rPr lang="en-US" sz="1600">
                <a:latin typeface="Source Code Pro" charset="0"/>
                <a:ea typeface="Source Code Pro" charset="0"/>
                <a:cs typeface="Source Code Pro" charset="0"/>
              </a:rPr>
              <a:t>lme4</a:t>
            </a:r>
            <a:r>
              <a:rPr lang="en-US" sz="1800"/>
              <a:t> </a:t>
            </a:r>
            <a:r>
              <a:rPr lang="en-US" sz="1100"/>
              <a:t>(Bates </a:t>
            </a:r>
            <a:r>
              <a:rPr lang="en-US" sz="1100" i="1"/>
              <a:t>et al. </a:t>
            </a:r>
            <a:r>
              <a:rPr lang="en-US" sz="1100"/>
              <a:t>2015)</a:t>
            </a:r>
          </a:p>
          <a:p>
            <a:endParaRPr lang="en-US"/>
          </a:p>
          <a:p>
            <a:r>
              <a:rPr lang="en-US"/>
              <a:t>Overlap measured with Pillai scores </a:t>
            </a:r>
            <a:r>
              <a:rPr lang="en-US" sz="1400"/>
              <a:t>(Hay, Warren &amp; Drager 2006; Hall-Lew 2010; Nycz &amp; Hall-Lew 2013)</a:t>
            </a:r>
            <a:r>
              <a:rPr lang="en-US">
                <a:effectLst/>
              </a:rPr>
              <a:t> </a:t>
            </a:r>
            <a:endParaRPr lang="en-US"/>
          </a:p>
          <a:p>
            <a:endParaRPr lang="en-US"/>
          </a:p>
          <a:p>
            <a:r>
              <a:rPr lang="en-US"/>
              <a:t>Effects are reported significant if </a:t>
            </a:r>
            <a:r>
              <a:rPr lang="en-US" i="1"/>
              <a:t>p</a:t>
            </a:r>
            <a:r>
              <a:rPr lang="en-US"/>
              <a:t>&lt;0.01.</a:t>
            </a:r>
          </a:p>
          <a:p>
            <a:endParaRPr lang="en-US"/>
          </a:p>
          <a:p>
            <a:r>
              <a:rPr lang="en-US"/>
              <a:t>Appendix slides:</a:t>
            </a:r>
          </a:p>
          <a:p>
            <a:r>
              <a:rPr lang="en-US"/>
              <a:t>	more detailed explanation of statistical methods</a:t>
            </a:r>
          </a:p>
          <a:p>
            <a:r>
              <a:rPr lang="en-US"/>
              <a:t>	all model outputs</a:t>
            </a:r>
          </a:p>
          <a:p>
            <a:r>
              <a:rPr lang="en-US"/>
              <a:t>	interpretation of each mode.</a:t>
            </a:r>
          </a:p>
          <a:p>
            <a:endParaRPr lang="en-US"/>
          </a:p>
        </p:txBody>
      </p:sp>
      <p:sp>
        <p:nvSpPr>
          <p:cNvPr id="3" name="Title 2"/>
          <p:cNvSpPr>
            <a:spLocks noGrp="1"/>
          </p:cNvSpPr>
          <p:nvPr>
            <p:ph type="title"/>
          </p:nvPr>
        </p:nvSpPr>
        <p:spPr/>
        <p:txBody>
          <a:bodyPr/>
          <a:lstStyle/>
          <a:p>
            <a:r>
              <a:rPr lang="en-US"/>
              <a:t>Analysis</a:t>
            </a:r>
          </a:p>
        </p:txBody>
      </p:sp>
      <p:sp>
        <p:nvSpPr>
          <p:cNvPr id="4" name="Slide Number Placeholder 3"/>
          <p:cNvSpPr>
            <a:spLocks noGrp="1"/>
          </p:cNvSpPr>
          <p:nvPr>
            <p:ph type="sldNum" sz="quarter" idx="4"/>
          </p:nvPr>
        </p:nvSpPr>
        <p:spPr/>
        <p:txBody>
          <a:bodyPr/>
          <a:lstStyle/>
          <a:p>
            <a:fld id="{2F4E2E3C-FF33-FC45-91A9-BDC48E1E835D}" type="slidenum">
              <a:rPr lang="en-US" smtClean="0"/>
              <a:pPr/>
              <a:t>9</a:t>
            </a:fld>
            <a:endParaRPr lang="en-US" dirty="0"/>
          </a:p>
        </p:txBody>
      </p:sp>
      <p:sp>
        <p:nvSpPr>
          <p:cNvPr id="5" name="Footer Placeholder 4"/>
          <p:cNvSpPr>
            <a:spLocks noGrp="1"/>
          </p:cNvSpPr>
          <p:nvPr>
            <p:ph type="ftr" sz="quarter" idx="3"/>
          </p:nvPr>
        </p:nvSpPr>
        <p:spPr/>
        <p:txBody>
          <a:bodyPr/>
          <a:lstStyle/>
          <a:p>
            <a:r>
              <a:rPr lang="en-US"/>
              <a:t>Methodology</a:t>
            </a:r>
          </a:p>
        </p:txBody>
      </p:sp>
    </p:spTree>
    <p:extLst>
      <p:ext uri="{BB962C8B-B14F-4D97-AF65-F5344CB8AC3E}">
        <p14:creationId xmlns:p14="http://schemas.microsoft.com/office/powerpoint/2010/main" val="2091647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UG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Var1" id="{D71304AF-F840-5F46-83A1-0DF20035DF72}" vid="{B31352C4-C388-534C-B274-348A9896DF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14972</TotalTime>
  <Words>5099</Words>
  <Application>Microsoft Macintosh PowerPoint</Application>
  <PresentationFormat>Widescreen</PresentationFormat>
  <Paragraphs>1195</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Avenir Book</vt:lpstr>
      <vt:lpstr>Calibri</vt:lpstr>
      <vt:lpstr>Garamond</vt:lpstr>
      <vt:lpstr>Source Code Pro</vt:lpstr>
      <vt:lpstr>Arial</vt:lpstr>
      <vt:lpstr>UGA</vt:lpstr>
      <vt:lpstr>PowerPoint Presentation</vt:lpstr>
      <vt:lpstr>The West</vt:lpstr>
      <vt:lpstr>Pacific Northwest English</vt:lpstr>
      <vt:lpstr>Same Vowels: Other Mergers</vt:lpstr>
      <vt:lpstr>Overview</vt:lpstr>
      <vt:lpstr>PowerPoint Presentation</vt:lpstr>
      <vt:lpstr>Data Collection</vt:lpstr>
      <vt:lpstr>Formant Extraction</vt:lpstr>
      <vt:lpstr>Analysis</vt:lpstr>
      <vt:lpstr>PowerPoint Presentation</vt:lpstr>
      <vt:lpstr>Pre-Laterals: Means</vt:lpstr>
      <vt:lpstr>Pre-Laterals: Overlap</vt:lpstr>
      <vt:lpstr>Pre-Laterals: Speaker Intuition</vt:lpstr>
      <vt:lpstr>Pre-Laterals in other Regions</vt:lpstr>
      <vt:lpstr>Pre-Rhotics: Production</vt:lpstr>
      <vt:lpstr>Pre-Rhotics: Speaker Intuition</vt:lpstr>
      <vt:lpstr>Pre-Rhotics in other Regions</vt:lpstr>
      <vt:lpstr>PowerPoint Presentation</vt:lpstr>
      <vt:lpstr>Conclusion</vt:lpstr>
      <vt:lpstr>References</vt:lpstr>
      <vt:lpstr>PowerPoint Presentation</vt:lpstr>
      <vt:lpstr>PowerPoint Presentation</vt:lpstr>
      <vt:lpstr>Word List Items</vt:lpstr>
      <vt:lpstr>Minimal Pairs &amp; Triplets</vt:lpstr>
      <vt:lpstr>PowerPoint Presentation</vt:lpstr>
      <vt:lpstr>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Abraham Stanley</dc:creator>
  <cp:lastModifiedBy>Joseph Abraham Stanley</cp:lastModifiedBy>
  <cp:revision>311</cp:revision>
  <cp:lastPrinted>2017-02-10T19:44:25Z</cp:lastPrinted>
  <dcterms:created xsi:type="dcterms:W3CDTF">2016-11-17T03:38:23Z</dcterms:created>
  <dcterms:modified xsi:type="dcterms:W3CDTF">2017-02-11T12:54:51Z</dcterms:modified>
</cp:coreProperties>
</file>