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8" r:id="rId3"/>
    <p:sldId id="257" r:id="rId4"/>
    <p:sldId id="300" r:id="rId5"/>
    <p:sldId id="271" r:id="rId6"/>
    <p:sldId id="273" r:id="rId7"/>
    <p:sldId id="275" r:id="rId8"/>
    <p:sldId id="276" r:id="rId9"/>
    <p:sldId id="277" r:id="rId10"/>
    <p:sldId id="278" r:id="rId11"/>
    <p:sldId id="258" r:id="rId12"/>
    <p:sldId id="259" r:id="rId13"/>
    <p:sldId id="263" r:id="rId14"/>
    <p:sldId id="262" r:id="rId15"/>
    <p:sldId id="298" r:id="rId16"/>
    <p:sldId id="264" r:id="rId17"/>
    <p:sldId id="265" r:id="rId18"/>
    <p:sldId id="266" r:id="rId19"/>
    <p:sldId id="299" r:id="rId20"/>
    <p:sldId id="267" r:id="rId21"/>
    <p:sldId id="295" r:id="rId22"/>
    <p:sldId id="280" r:id="rId23"/>
    <p:sldId id="284" r:id="rId24"/>
    <p:sldId id="289" r:id="rId25"/>
    <p:sldId id="281" r:id="rId26"/>
    <p:sldId id="285" r:id="rId27"/>
    <p:sldId id="287" r:id="rId28"/>
    <p:sldId id="282" r:id="rId29"/>
    <p:sldId id="290" r:id="rId30"/>
    <p:sldId id="291" r:id="rId31"/>
    <p:sldId id="293" r:id="rId32"/>
    <p:sldId id="296" r:id="rId33"/>
    <p:sldId id="297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A7F1CC-FBB8-B348-B2A2-3C1312A4618D}">
          <p14:sldIdLst>
            <p14:sldId id="256"/>
          </p14:sldIdLst>
        </p14:section>
        <p14:section name="Background" id="{1D3B125A-6C75-9C4B-B482-67FBB48BCDF0}">
          <p14:sldIdLst>
            <p14:sldId id="268"/>
            <p14:sldId id="257"/>
            <p14:sldId id="300"/>
            <p14:sldId id="271"/>
            <p14:sldId id="273"/>
            <p14:sldId id="275"/>
            <p14:sldId id="276"/>
            <p14:sldId id="277"/>
          </p14:sldIdLst>
        </p14:section>
        <p14:section name="Methodology" id="{CBFE6FC1-5142-AA4B-9734-2ACE0831B697}">
          <p14:sldIdLst>
            <p14:sldId id="278"/>
            <p14:sldId id="258"/>
            <p14:sldId id="259"/>
            <p14:sldId id="263"/>
            <p14:sldId id="262"/>
            <p14:sldId id="298"/>
            <p14:sldId id="264"/>
            <p14:sldId id="265"/>
            <p14:sldId id="266"/>
            <p14:sldId id="299"/>
          </p14:sldIdLst>
        </p14:section>
        <p14:section name="Results" id="{DED6CFAF-7CE9-FD48-9AB4-657902D8A044}">
          <p14:sldIdLst>
            <p14:sldId id="267"/>
            <p14:sldId id="295"/>
            <p14:sldId id="280"/>
            <p14:sldId id="284"/>
            <p14:sldId id="289"/>
            <p14:sldId id="281"/>
            <p14:sldId id="285"/>
            <p14:sldId id="287"/>
            <p14:sldId id="282"/>
          </p14:sldIdLst>
        </p14:section>
        <p14:section name="Discussion" id="{EFB7A62E-1F00-964B-909B-23C6DE9E3FEE}">
          <p14:sldIdLst>
            <p14:sldId id="290"/>
            <p14:sldId id="291"/>
          </p14:sldIdLst>
        </p14:section>
        <p14:section name="Conclusion" id="{821B37D1-B427-9144-B9FF-8E8069BCFFFA}">
          <p14:sldIdLst>
            <p14:sldId id="293"/>
            <p14:sldId id="296"/>
            <p14:sldId id="297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0" autoAdjust="0"/>
    <p:restoredTop sz="94659" autoAdjust="0"/>
  </p:normalViewPr>
  <p:slideViewPr>
    <p:cSldViewPr snapToGrid="0" snapToObjects="1">
      <p:cViewPr>
        <p:scale>
          <a:sx n="105" d="100"/>
          <a:sy n="105" d="100"/>
        </p:scale>
        <p:origin x="-117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Spreadshee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Spreadshee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Spreadshee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Forms%20of%20Address: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ystanley:Desktop:Projects:Mormon%20Terms%20of%20Address:Spread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Analysis!$P$4</c:f>
              <c:strCache>
                <c:ptCount val="1"/>
                <c:pt idx="0">
                  <c:v>FN</c:v>
                </c:pt>
              </c:strCache>
            </c:strRef>
          </c:tx>
          <c:marker>
            <c:symbol val="none"/>
          </c:marker>
          <c:val>
            <c:numRef>
              <c:f>Analysis!$P$5:$P$9</c:f>
              <c:numCache>
                <c:formatCode>0%</c:formatCode>
                <c:ptCount val="5"/>
                <c:pt idx="0">
                  <c:v>0.078391959798995</c:v>
                </c:pt>
                <c:pt idx="1">
                  <c:v>0.270096463022508</c:v>
                </c:pt>
                <c:pt idx="2">
                  <c:v>0.594278283485045</c:v>
                </c:pt>
                <c:pt idx="3">
                  <c:v>0.809756097560976</c:v>
                </c:pt>
                <c:pt idx="4">
                  <c:v>0.909752547307132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773976"/>
        <c:axId val="-2144829448"/>
      </c:lineChart>
      <c:catAx>
        <c:axId val="2107773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Familiarity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44829448"/>
        <c:crosses val="autoZero"/>
        <c:auto val="1"/>
        <c:lblAlgn val="ctr"/>
        <c:lblOffset val="100"/>
        <c:noMultiLvlLbl val="0"/>
      </c:catAx>
      <c:valAx>
        <c:axId val="-2144829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%</a:t>
                </a:r>
                <a:r>
                  <a:rPr lang="en-US" sz="1800" baseline="0"/>
                  <a:t>FN</a:t>
                </a:r>
                <a:endParaRPr lang="en-US" sz="180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21077739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45175266797234"/>
          <c:y val="0.909879300785326"/>
          <c:w val="0.159395659298933"/>
          <c:h val="0.0409241143098903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274551340981"/>
          <c:y val="0.0305164319248826"/>
          <c:w val="0.713745753227547"/>
          <c:h val="0.793718716498466"/>
        </c:manualLayout>
      </c:layout>
      <c:lineChart>
        <c:grouping val="standard"/>
        <c:varyColors val="0"/>
        <c:ser>
          <c:idx val="0"/>
          <c:order val="0"/>
          <c:tx>
            <c:strRef>
              <c:f>Analysis!$BI$35</c:f>
              <c:strCache>
                <c:ptCount val="1"/>
                <c:pt idx="0">
                  <c:v>FN</c:v>
                </c:pt>
              </c:strCache>
            </c:strRef>
          </c:tx>
          <c:marker>
            <c:symbol val="none"/>
          </c:marker>
          <c:cat>
            <c:numRef>
              <c:f>Analysis!$BH$36:$BH$62</c:f>
              <c:numCache>
                <c:formatCode>General</c:formatCode>
                <c:ptCount val="27"/>
                <c:pt idx="0">
                  <c:v>-13.0</c:v>
                </c:pt>
                <c:pt idx="1">
                  <c:v>-12.0</c:v>
                </c:pt>
                <c:pt idx="2">
                  <c:v>-11.0</c:v>
                </c:pt>
                <c:pt idx="3">
                  <c:v>-10.0</c:v>
                </c:pt>
                <c:pt idx="4">
                  <c:v>-9.0</c:v>
                </c:pt>
                <c:pt idx="5">
                  <c:v>-8.0</c:v>
                </c:pt>
                <c:pt idx="6">
                  <c:v>-7.0</c:v>
                </c:pt>
                <c:pt idx="7">
                  <c:v>-6.0</c:v>
                </c:pt>
                <c:pt idx="8">
                  <c:v>-5.0</c:v>
                </c:pt>
                <c:pt idx="9">
                  <c:v>-4.0</c:v>
                </c:pt>
                <c:pt idx="10">
                  <c:v>-3.0</c:v>
                </c:pt>
                <c:pt idx="11">
                  <c:v>-2.0</c:v>
                </c:pt>
                <c:pt idx="12">
                  <c:v>-1.0</c:v>
                </c:pt>
                <c:pt idx="13">
                  <c:v>0.0</c:v>
                </c:pt>
                <c:pt idx="14">
                  <c:v>1.0</c:v>
                </c:pt>
                <c:pt idx="15">
                  <c:v>2.0</c:v>
                </c:pt>
                <c:pt idx="16">
                  <c:v>3.0</c:v>
                </c:pt>
                <c:pt idx="17">
                  <c:v>4.0</c:v>
                </c:pt>
                <c:pt idx="18">
                  <c:v>5.0</c:v>
                </c:pt>
                <c:pt idx="19">
                  <c:v>6.0</c:v>
                </c:pt>
                <c:pt idx="20">
                  <c:v>7.0</c:v>
                </c:pt>
                <c:pt idx="21">
                  <c:v>8.0</c:v>
                </c:pt>
                <c:pt idx="22">
                  <c:v>9.0</c:v>
                </c:pt>
                <c:pt idx="23">
                  <c:v>10.0</c:v>
                </c:pt>
                <c:pt idx="24">
                  <c:v>11.0</c:v>
                </c:pt>
                <c:pt idx="25">
                  <c:v>12.0</c:v>
                </c:pt>
                <c:pt idx="26">
                  <c:v>13.0</c:v>
                </c:pt>
              </c:numCache>
            </c:numRef>
          </c:cat>
          <c:val>
            <c:numRef>
              <c:f>Analysis!$BI$36:$BI$62</c:f>
              <c:numCache>
                <c:formatCode>0%</c:formatCode>
                <c:ptCount val="27"/>
                <c:pt idx="0">
                  <c:v>0.0625</c:v>
                </c:pt>
                <c:pt idx="1">
                  <c:v>0.3</c:v>
                </c:pt>
                <c:pt idx="2">
                  <c:v>0.416666666666667</c:v>
                </c:pt>
                <c:pt idx="3">
                  <c:v>0.1875</c:v>
                </c:pt>
                <c:pt idx="4">
                  <c:v>0.196428571428571</c:v>
                </c:pt>
                <c:pt idx="5">
                  <c:v>0.274193548387097</c:v>
                </c:pt>
                <c:pt idx="6">
                  <c:v>0.25</c:v>
                </c:pt>
                <c:pt idx="7">
                  <c:v>0.376923076923077</c:v>
                </c:pt>
                <c:pt idx="8">
                  <c:v>0.506666666666667</c:v>
                </c:pt>
                <c:pt idx="9">
                  <c:v>0.44311377245509</c:v>
                </c:pt>
                <c:pt idx="10">
                  <c:v>0.484210526315789</c:v>
                </c:pt>
                <c:pt idx="11">
                  <c:v>0.582010582010582</c:v>
                </c:pt>
                <c:pt idx="12">
                  <c:v>0.466321243523316</c:v>
                </c:pt>
                <c:pt idx="13">
                  <c:v>0.585714285714286</c:v>
                </c:pt>
                <c:pt idx="14">
                  <c:v>0.548543689320388</c:v>
                </c:pt>
                <c:pt idx="15">
                  <c:v>0.545454545454545</c:v>
                </c:pt>
                <c:pt idx="16">
                  <c:v>0.510752688172043</c:v>
                </c:pt>
                <c:pt idx="17">
                  <c:v>0.441717791411043</c:v>
                </c:pt>
                <c:pt idx="18">
                  <c:v>0.46</c:v>
                </c:pt>
                <c:pt idx="19">
                  <c:v>0.457364341085271</c:v>
                </c:pt>
                <c:pt idx="20">
                  <c:v>0.264705882352941</c:v>
                </c:pt>
                <c:pt idx="21">
                  <c:v>0.241935483870968</c:v>
                </c:pt>
                <c:pt idx="22">
                  <c:v>0.196428571428571</c:v>
                </c:pt>
                <c:pt idx="23">
                  <c:v>0.166666666666667</c:v>
                </c:pt>
                <c:pt idx="24">
                  <c:v>0.285714285714286</c:v>
                </c:pt>
                <c:pt idx="25">
                  <c:v>0.15</c:v>
                </c:pt>
                <c:pt idx="26">
                  <c:v>0.0625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404824"/>
        <c:axId val="-2146410616"/>
      </c:lineChart>
      <c:catAx>
        <c:axId val="-2146404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Age</a:t>
                </a:r>
                <a:r>
                  <a:rPr lang="en-US" sz="1800" baseline="0"/>
                  <a:t> Difference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46410616"/>
        <c:crosses val="autoZero"/>
        <c:auto val="1"/>
        <c:lblAlgn val="ctr"/>
        <c:lblOffset val="100"/>
        <c:tickLblSkip val="2"/>
        <c:noMultiLvlLbl val="0"/>
      </c:catAx>
      <c:valAx>
        <c:axId val="-214641061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%</a:t>
                </a:r>
                <a:r>
                  <a:rPr lang="en-US" sz="1800" baseline="0"/>
                  <a:t> FN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640482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36545825172869"/>
          <c:y val="0.940200150218525"/>
          <c:w val="0.164471801430912"/>
          <c:h val="0.0421679157110251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Analysis!$CB$37</c:f>
              <c:strCache>
                <c:ptCount val="1"/>
                <c:pt idx="0">
                  <c:v>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Analysis!$CC$37:$CF$37</c:f>
              <c:numCache>
                <c:formatCode>0%</c:formatCode>
                <c:ptCount val="4"/>
                <c:pt idx="0">
                  <c:v>0.384777912529372</c:v>
                </c:pt>
                <c:pt idx="1">
                  <c:v>0.241036913514743</c:v>
                </c:pt>
                <c:pt idx="2">
                  <c:v>0.40829282601408</c:v>
                </c:pt>
                <c:pt idx="3">
                  <c:v>0.415389628134788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Analysis!$CB$38</c:f>
              <c:strCache>
                <c:ptCount val="1"/>
                <c:pt idx="0">
                  <c:v>Women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Analysis!$CC$38:$CF$38</c:f>
              <c:numCache>
                <c:formatCode>0%</c:formatCode>
                <c:ptCount val="4"/>
                <c:pt idx="0">
                  <c:v>0.552495335820895</c:v>
                </c:pt>
                <c:pt idx="1">
                  <c:v>0.405384615384615</c:v>
                </c:pt>
                <c:pt idx="2">
                  <c:v>0.421990301496943</c:v>
                </c:pt>
                <c:pt idx="3">
                  <c:v>0.44452798663325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934904"/>
        <c:axId val="-2125173528"/>
      </c:lineChart>
      <c:catAx>
        <c:axId val="-2124934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25173528"/>
        <c:crosses val="autoZero"/>
        <c:auto val="1"/>
        <c:lblAlgn val="ctr"/>
        <c:lblOffset val="100"/>
        <c:noMultiLvlLbl val="0"/>
      </c:catAx>
      <c:valAx>
        <c:axId val="-2125173528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49349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37226886364"/>
          <c:y val="0.0278663663422905"/>
          <c:w val="0.833807070876329"/>
          <c:h val="0.781356202545106"/>
        </c:manualLayout>
      </c:layout>
      <c:lineChart>
        <c:grouping val="standard"/>
        <c:varyColors val="0"/>
        <c:ser>
          <c:idx val="0"/>
          <c:order val="0"/>
          <c:tx>
            <c:strRef>
              <c:f>Sheet3!$E$2</c:f>
              <c:strCache>
                <c:ptCount val="1"/>
                <c:pt idx="0">
                  <c:v>Hypothesized FN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val>
            <c:numRef>
              <c:f>Sheet3!$E$3:$E$7</c:f>
              <c:numCache>
                <c:formatCode>0%</c:formatCode>
                <c:ptCount val="5"/>
                <c:pt idx="0">
                  <c:v>0.08</c:v>
                </c:pt>
                <c:pt idx="1">
                  <c:v>0.89</c:v>
                </c:pt>
                <c:pt idx="2">
                  <c:v>0.92</c:v>
                </c:pt>
                <c:pt idx="3">
                  <c:v>0.97</c:v>
                </c:pt>
                <c:pt idx="4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831112"/>
        <c:axId val="-2144838040"/>
      </c:lineChart>
      <c:catAx>
        <c:axId val="-214483111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4838040"/>
        <c:crosses val="autoZero"/>
        <c:auto val="1"/>
        <c:lblAlgn val="ctr"/>
        <c:lblOffset val="100"/>
        <c:noMultiLvlLbl val="0"/>
      </c:catAx>
      <c:valAx>
        <c:axId val="-2144838040"/>
        <c:scaling>
          <c:orientation val="minMax"/>
          <c:max val="1.0"/>
        </c:scaling>
        <c:delete val="1"/>
        <c:axPos val="l"/>
        <c:numFmt formatCode="0%" sourceLinked="1"/>
        <c:majorTickMark val="out"/>
        <c:minorTickMark val="none"/>
        <c:tickLblPos val="nextTo"/>
        <c:crossAx val="-21448311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08645791084533"/>
          <c:y val="0.89701765741923"/>
          <c:w val="0.492343923331999"/>
          <c:h val="0.0601110097464768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Analysis!$BT$33</c:f>
              <c:strCache>
                <c:ptCount val="1"/>
                <c:pt idx="0">
                  <c:v>Male → 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Analysis!$BU$33:$BY$33</c:f>
              <c:numCache>
                <c:formatCode>0%</c:formatCode>
                <c:ptCount val="5"/>
                <c:pt idx="0">
                  <c:v>0.0456730769230769</c:v>
                </c:pt>
                <c:pt idx="1">
                  <c:v>0.172043010752688</c:v>
                </c:pt>
                <c:pt idx="2">
                  <c:v>0.58</c:v>
                </c:pt>
                <c:pt idx="3">
                  <c:v>0.741573033707865</c:v>
                </c:pt>
                <c:pt idx="4">
                  <c:v>0.876847290640394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Analysis!$BT$34</c:f>
              <c:strCache>
                <c:ptCount val="1"/>
                <c:pt idx="0">
                  <c:v>Male → Female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Analysis!$BU$34:$BY$34</c:f>
              <c:numCache>
                <c:formatCode>0%</c:formatCode>
                <c:ptCount val="5"/>
                <c:pt idx="0">
                  <c:v>0.0370967741935484</c:v>
                </c:pt>
                <c:pt idx="1">
                  <c:v>0.1875</c:v>
                </c:pt>
                <c:pt idx="2">
                  <c:v>0.572115384615385</c:v>
                </c:pt>
                <c:pt idx="3">
                  <c:v>0.818181818181818</c:v>
                </c:pt>
                <c:pt idx="4">
                  <c:v>0.821428571428571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Analysis!$BT$35</c:f>
              <c:strCache>
                <c:ptCount val="1"/>
                <c:pt idx="0">
                  <c:v>Female → 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Analysis!$BU$35:$BY$35</c:f>
              <c:numCache>
                <c:formatCode>0%</c:formatCode>
                <c:ptCount val="5"/>
                <c:pt idx="0">
                  <c:v>0.090311986863711</c:v>
                </c:pt>
                <c:pt idx="1">
                  <c:v>0.265700483091787</c:v>
                </c:pt>
                <c:pt idx="2">
                  <c:v>0.48792270531401</c:v>
                </c:pt>
                <c:pt idx="3">
                  <c:v>0.7578125</c:v>
                </c:pt>
                <c:pt idx="4">
                  <c:v>0.932203389830508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Analysis!$BT$36</c:f>
              <c:strCache>
                <c:ptCount val="1"/>
                <c:pt idx="0">
                  <c:v>Female → Female</c:v>
                </c:pt>
              </c:strCache>
            </c:strRef>
          </c:tx>
          <c:marker>
            <c:symbol val="none"/>
          </c:marker>
          <c:cat>
            <c:numRef>
              <c:f>Analysis!$BU$32:$BY$32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Analysis!$BU$36:$BY$36</c:f>
              <c:numCache>
                <c:formatCode>0%</c:formatCode>
                <c:ptCount val="5"/>
                <c:pt idx="0">
                  <c:v>0.131403118040089</c:v>
                </c:pt>
                <c:pt idx="1">
                  <c:v>0.365853658536585</c:v>
                </c:pt>
                <c:pt idx="2">
                  <c:v>0.605</c:v>
                </c:pt>
                <c:pt idx="3">
                  <c:v>0.842931937172775</c:v>
                </c:pt>
                <c:pt idx="4">
                  <c:v>0.949612403100775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436072"/>
        <c:axId val="-2144760680"/>
      </c:lineChart>
      <c:catAx>
        <c:axId val="-2145436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Familiarity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-2144760680"/>
        <c:crosses val="autoZero"/>
        <c:auto val="1"/>
        <c:lblAlgn val="ctr"/>
        <c:lblOffset val="100"/>
        <c:noMultiLvlLbl val="0"/>
      </c:catAx>
      <c:valAx>
        <c:axId val="-2144760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543607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Analysis!$AO$36</c:f>
              <c:strCache>
                <c:ptCount val="1"/>
                <c:pt idx="0">
                  <c:v>All Situations</c:v>
                </c:pt>
              </c:strCache>
            </c:strRef>
          </c:tx>
          <c:marker>
            <c:symbol val="none"/>
          </c:marker>
          <c:cat>
            <c:numRef>
              <c:f>Analysis!$AN$37:$AN$41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Analysis!$AO$37:$AO$41</c:f>
              <c:numCache>
                <c:formatCode>0%</c:formatCode>
                <c:ptCount val="5"/>
                <c:pt idx="0">
                  <c:v>0.176978447365509</c:v>
                </c:pt>
                <c:pt idx="1">
                  <c:v>0.288808760683761</c:v>
                </c:pt>
                <c:pt idx="2">
                  <c:v>0.4940951132712</c:v>
                </c:pt>
                <c:pt idx="3">
                  <c:v>0.695065133747076</c:v>
                </c:pt>
                <c:pt idx="4">
                  <c:v>0.804900432980126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457720"/>
        <c:axId val="-2145427336"/>
      </c:lineChart>
      <c:catAx>
        <c:axId val="-2145457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Spouse-3</a:t>
                </a:r>
                <a:r>
                  <a:rPr lang="en-US" sz="1800" baseline="30000" dirty="0" smtClean="0"/>
                  <a:t>rd</a:t>
                </a:r>
                <a:r>
                  <a:rPr lang="en-US" sz="1800" baseline="0" dirty="0" smtClean="0"/>
                  <a:t> Person Relationship</a:t>
                </a:r>
                <a:endParaRPr lang="en-US" sz="1800" dirty="0"/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-2145427336"/>
        <c:crosses val="autoZero"/>
        <c:auto val="1"/>
        <c:lblAlgn val="ctr"/>
        <c:lblOffset val="100"/>
        <c:noMultiLvlLbl val="0"/>
      </c:catAx>
      <c:valAx>
        <c:axId val="-214542733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 (by speaker)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54577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0876249216725258"/>
          <c:y val="0.929834440608824"/>
          <c:w val="0.384772003157709"/>
          <c:h val="0.0405174118667961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297581929118"/>
          <c:y val="0.0275304227012097"/>
          <c:w val="0.800447152855474"/>
          <c:h val="0.773947048875421"/>
        </c:manualLayout>
      </c:layout>
      <c:lineChart>
        <c:grouping val="standard"/>
        <c:varyColors val="0"/>
        <c:ser>
          <c:idx val="0"/>
          <c:order val="0"/>
          <c:tx>
            <c:strRef>
              <c:f>Analysis!$AP$36</c:f>
              <c:strCache>
                <c:ptCount val="1"/>
                <c:pt idx="0">
                  <c:v>Situations 3 and 4 Only</c:v>
                </c:pt>
              </c:strCache>
            </c:strRef>
          </c:tx>
          <c:spPr>
            <a:ln>
              <a:solidFill>
                <a:schemeClr val="accent4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Analysis!$AN$37:$AN$41</c:f>
              <c:numCache>
                <c:formatCode>_(* #,##0_);_(* \(#,##0\);_(* "-"??_);_(@_)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Analysis!$AP$37:$AP$41</c:f>
              <c:numCache>
                <c:formatCode>0%</c:formatCode>
                <c:ptCount val="5"/>
                <c:pt idx="0">
                  <c:v>0.122229973364257</c:v>
                </c:pt>
                <c:pt idx="1">
                  <c:v>0.292361111111111</c:v>
                </c:pt>
                <c:pt idx="2">
                  <c:v>0.560486670893337</c:v>
                </c:pt>
                <c:pt idx="3">
                  <c:v>0.791753074511695</c:v>
                </c:pt>
                <c:pt idx="4">
                  <c:v>0.895440430205256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214712"/>
        <c:axId val="-2146217848"/>
      </c:lineChart>
      <c:catAx>
        <c:axId val="-2146214712"/>
        <c:scaling>
          <c:orientation val="minMax"/>
        </c:scaling>
        <c:delete val="1"/>
        <c:axPos val="b"/>
        <c:numFmt formatCode="_(* #,##0_);_(* \(#,##0\);_(* &quot;-&quot;??_);_(@_)" sourceLinked="1"/>
        <c:majorTickMark val="out"/>
        <c:minorTickMark val="none"/>
        <c:tickLblPos val="nextTo"/>
        <c:crossAx val="-2146217848"/>
        <c:crosses val="autoZero"/>
        <c:auto val="1"/>
        <c:lblAlgn val="ctr"/>
        <c:lblOffset val="100"/>
        <c:noMultiLvlLbl val="0"/>
      </c:catAx>
      <c:valAx>
        <c:axId val="-21462178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-21462147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54319227762096"/>
          <c:y val="0.940423064724674"/>
          <c:w val="0.514990600703101"/>
          <c:h val="0.0405174118667961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Analysis!$K$77</c:f>
              <c:strCache>
                <c:ptCount val="1"/>
                <c:pt idx="0">
                  <c:v>Addressee</c:v>
                </c:pt>
              </c:strCache>
            </c:strRef>
          </c:tx>
          <c:marker>
            <c:symbol val="none"/>
          </c:marker>
          <c:val>
            <c:numRef>
              <c:f>Analysis!$K$78:$K$82</c:f>
              <c:numCache>
                <c:formatCode>0%</c:formatCode>
                <c:ptCount val="5"/>
                <c:pt idx="0">
                  <c:v>0.12</c:v>
                </c:pt>
                <c:pt idx="1">
                  <c:v>0.33</c:v>
                </c:pt>
                <c:pt idx="2">
                  <c:v>0.67</c:v>
                </c:pt>
                <c:pt idx="3">
                  <c:v>0.92</c:v>
                </c:pt>
                <c:pt idx="4">
                  <c:v>0.98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Analysis!$L$77</c:f>
              <c:strCache>
                <c:ptCount val="1"/>
                <c:pt idx="0">
                  <c:v>Auditor</c:v>
                </c:pt>
              </c:strCache>
            </c:strRef>
          </c:tx>
          <c:marker>
            <c:symbol val="none"/>
          </c:marker>
          <c:val>
            <c:numRef>
              <c:f>Analysis!$L$78:$L$82</c:f>
              <c:numCache>
                <c:formatCode>0%</c:formatCode>
                <c:ptCount val="5"/>
                <c:pt idx="0">
                  <c:v>0.114503816793893</c:v>
                </c:pt>
                <c:pt idx="1">
                  <c:v>0.228070175438596</c:v>
                </c:pt>
                <c:pt idx="2">
                  <c:v>0.375609756097561</c:v>
                </c:pt>
                <c:pt idx="3">
                  <c:v>0.512820512820513</c:v>
                </c:pt>
                <c:pt idx="4">
                  <c:v>0.720930232558139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Analysis!$M$77</c:f>
              <c:strCache>
                <c:ptCount val="1"/>
                <c:pt idx="0">
                  <c:v>Overhearer</c:v>
                </c:pt>
              </c:strCache>
            </c:strRef>
          </c:tx>
          <c:marker>
            <c:symbol val="none"/>
          </c:marker>
          <c:val>
            <c:numRef>
              <c:f>Analysis!$M$78:$M$82</c:f>
              <c:numCache>
                <c:formatCode>0%</c:formatCode>
                <c:ptCount val="5"/>
                <c:pt idx="0">
                  <c:v>0.0419847328244275</c:v>
                </c:pt>
                <c:pt idx="1">
                  <c:v>0.207100591715976</c:v>
                </c:pt>
                <c:pt idx="2">
                  <c:v>0.575609756097561</c:v>
                </c:pt>
                <c:pt idx="3">
                  <c:v>0.854430379746835</c:v>
                </c:pt>
                <c:pt idx="4">
                  <c:v>0.959537572254335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Analysis!$N$77</c:f>
              <c:strCache>
                <c:ptCount val="1"/>
                <c:pt idx="0">
                  <c:v>Eavesdropper</c:v>
                </c:pt>
              </c:strCache>
            </c:strRef>
          </c:tx>
          <c:marker>
            <c:symbol val="none"/>
          </c:marker>
          <c:val>
            <c:numRef>
              <c:f>Analysis!$N$78:$N$82</c:f>
              <c:numCache>
                <c:formatCode>0%</c:formatCode>
                <c:ptCount val="5"/>
                <c:pt idx="0">
                  <c:v>0.0230326295585413</c:v>
                </c:pt>
                <c:pt idx="1">
                  <c:v>0.238993710691824</c:v>
                </c:pt>
                <c:pt idx="2">
                  <c:v>0.618090452261306</c:v>
                </c:pt>
                <c:pt idx="3">
                  <c:v>0.879746835443038</c:v>
                </c:pt>
                <c:pt idx="4">
                  <c:v>0.959537572254335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921432"/>
        <c:axId val="-2144747192"/>
      </c:lineChart>
      <c:catAx>
        <c:axId val="-2143921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Familiarity</a:t>
                </a:r>
                <a:endParaRPr lang="en-US" sz="180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4747192"/>
        <c:crosses val="autoZero"/>
        <c:auto val="1"/>
        <c:lblAlgn val="ctr"/>
        <c:lblOffset val="100"/>
        <c:noMultiLvlLbl val="0"/>
      </c:catAx>
      <c:valAx>
        <c:axId val="-214474719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% FN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3921432"/>
        <c:crosses val="autoZero"/>
        <c:crossBetween val="between"/>
        <c:majorUnit val="0.25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 w="3175" cmpd="sng"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Analysis!$CB$37</c:f>
              <c:strCache>
                <c:ptCount val="1"/>
                <c:pt idx="0">
                  <c:v>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Analysis!$CC$37:$CF$37</c:f>
              <c:numCache>
                <c:formatCode>0%</c:formatCode>
                <c:ptCount val="4"/>
                <c:pt idx="0">
                  <c:v>0.384777912529372</c:v>
                </c:pt>
                <c:pt idx="1">
                  <c:v>0.241036913514743</c:v>
                </c:pt>
                <c:pt idx="2">
                  <c:v>0.40829282601408</c:v>
                </c:pt>
                <c:pt idx="3">
                  <c:v>0.415389628134788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Analysis!$CB$38</c:f>
              <c:strCache>
                <c:ptCount val="1"/>
                <c:pt idx="0">
                  <c:v>Women</c:v>
                </c:pt>
              </c:strCache>
            </c:strRef>
          </c:tx>
          <c:marker>
            <c:symbol val="none"/>
          </c:marker>
          <c:cat>
            <c:strRef>
              <c:f>Analysis!$CC$36:$CF$36</c:f>
              <c:strCache>
                <c:ptCount val="4"/>
                <c:pt idx="0">
                  <c:v>Addressee</c:v>
                </c:pt>
                <c:pt idx="1">
                  <c:v>Auditor</c:v>
                </c:pt>
                <c:pt idx="2">
                  <c:v>Overhearer</c:v>
                </c:pt>
                <c:pt idx="3">
                  <c:v>Eavesdropper</c:v>
                </c:pt>
              </c:strCache>
            </c:strRef>
          </c:cat>
          <c:val>
            <c:numRef>
              <c:f>Analysis!$CC$38:$CF$38</c:f>
              <c:numCache>
                <c:formatCode>0%</c:formatCode>
                <c:ptCount val="4"/>
                <c:pt idx="0">
                  <c:v>0.552495335820895</c:v>
                </c:pt>
                <c:pt idx="1">
                  <c:v>0.405384615384615</c:v>
                </c:pt>
                <c:pt idx="2">
                  <c:v>0.421990301496943</c:v>
                </c:pt>
                <c:pt idx="3">
                  <c:v>0.44452798663325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696104"/>
        <c:axId val="-2135200712"/>
      </c:lineChart>
      <c:catAx>
        <c:axId val="-2122696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35200712"/>
        <c:crosses val="autoZero"/>
        <c:auto val="1"/>
        <c:lblAlgn val="ctr"/>
        <c:lblOffset val="100"/>
        <c:noMultiLvlLbl val="0"/>
      </c:catAx>
      <c:valAx>
        <c:axId val="-213520071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26961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Analysis!$CV$31</c:f>
              <c:strCache>
                <c:ptCount val="1"/>
                <c:pt idx="0">
                  <c:v>NN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Analysis!$CV$32:$CV$36</c:f>
              <c:numCache>
                <c:formatCode>0%</c:formatCode>
                <c:ptCount val="5"/>
                <c:pt idx="0">
                  <c:v>0.0597014925373134</c:v>
                </c:pt>
                <c:pt idx="1">
                  <c:v>0.157894736842105</c:v>
                </c:pt>
                <c:pt idx="2">
                  <c:v>0.674418604651163</c:v>
                </c:pt>
                <c:pt idx="3">
                  <c:v>0.846153846153846</c:v>
                </c:pt>
                <c:pt idx="4">
                  <c:v>0.901273885350318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Analysis!$CW$31</c:f>
              <c:strCache>
                <c:ptCount val="1"/>
                <c:pt idx="0">
                  <c:v>NY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Analysis!$CW$32:$CW$36</c:f>
              <c:numCache>
                <c:formatCode>0%</c:formatCode>
                <c:ptCount val="5"/>
                <c:pt idx="0">
                  <c:v>0.0447470817120622</c:v>
                </c:pt>
                <c:pt idx="1">
                  <c:v>0.203703703703704</c:v>
                </c:pt>
                <c:pt idx="2">
                  <c:v>0.556962025316456</c:v>
                </c:pt>
                <c:pt idx="3">
                  <c:v>0.760869565217391</c:v>
                </c:pt>
                <c:pt idx="4">
                  <c:v>0.87719298245614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Analysis!$CX$31</c:f>
              <c:strCache>
                <c:ptCount val="1"/>
                <c:pt idx="0">
                  <c:v>YN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Analysis!$CX$32:$CX$36</c:f>
              <c:numCache>
                <c:formatCode>0%</c:formatCode>
                <c:ptCount val="5"/>
                <c:pt idx="0">
                  <c:v>0.0931952662721893</c:v>
                </c:pt>
                <c:pt idx="1">
                  <c:v>0.290322580645161</c:v>
                </c:pt>
                <c:pt idx="2">
                  <c:v>0.580645161290323</c:v>
                </c:pt>
                <c:pt idx="3">
                  <c:v>0.830188679245283</c:v>
                </c:pt>
                <c:pt idx="4">
                  <c:v>0.916666666666667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Analysis!$CY$31</c:f>
              <c:strCache>
                <c:ptCount val="1"/>
                <c:pt idx="0">
                  <c:v>YY</c:v>
                </c:pt>
              </c:strCache>
            </c:strRef>
          </c:tx>
          <c:marker>
            <c:symbol val="none"/>
          </c:marker>
          <c:cat>
            <c:numRef>
              <c:f>Analysis!$CU$32:$CU$36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Analysis!$CY$32:$CY$36</c:f>
              <c:numCache>
                <c:formatCode>0%</c:formatCode>
                <c:ptCount val="5"/>
                <c:pt idx="0">
                  <c:v>0.0968280467445743</c:v>
                </c:pt>
                <c:pt idx="1">
                  <c:v>0.334615384615385</c:v>
                </c:pt>
                <c:pt idx="2">
                  <c:v>0.597297297297297</c:v>
                </c:pt>
                <c:pt idx="3">
                  <c:v>0.814285714285714</c:v>
                </c:pt>
                <c:pt idx="4">
                  <c:v>0.901273885350318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75704"/>
        <c:axId val="-2142972520"/>
      </c:lineChart>
      <c:catAx>
        <c:axId val="-2142975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 smtClean="0"/>
                  <a:t>Familiarity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2972520"/>
        <c:crosses val="autoZero"/>
        <c:auto val="1"/>
        <c:lblAlgn val="ctr"/>
        <c:lblOffset val="100"/>
        <c:noMultiLvlLbl val="0"/>
      </c:catAx>
      <c:valAx>
        <c:axId val="-2142972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%</a:t>
                </a:r>
                <a:r>
                  <a:rPr lang="en-US" sz="1800" baseline="0" dirty="0" smtClean="0"/>
                  <a:t> FN</a:t>
                </a:r>
                <a:endParaRPr lang="en-US" sz="1800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29757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360406091371"/>
          <c:y val="0.0286518928644812"/>
          <c:w val="0.713054278748151"/>
          <c:h val="0.794736694137312"/>
        </c:manualLayout>
      </c:layout>
      <c:lineChart>
        <c:grouping val="standard"/>
        <c:varyColors val="0"/>
        <c:ser>
          <c:idx val="1"/>
          <c:order val="0"/>
          <c:tx>
            <c:strRef>
              <c:f>Analysis!$BJ$35</c:f>
              <c:strCache>
                <c:ptCount val="1"/>
                <c:pt idx="0">
                  <c:v>Average Relationship</c:v>
                </c:pt>
              </c:strCache>
            </c:strRef>
          </c:tx>
          <c:marker>
            <c:symbol val="none"/>
          </c:marker>
          <c:cat>
            <c:numRef>
              <c:f>Analysis!$BH$36:$BH$62</c:f>
              <c:numCache>
                <c:formatCode>General</c:formatCode>
                <c:ptCount val="27"/>
                <c:pt idx="0">
                  <c:v>-13.0</c:v>
                </c:pt>
                <c:pt idx="1">
                  <c:v>-12.0</c:v>
                </c:pt>
                <c:pt idx="2">
                  <c:v>-11.0</c:v>
                </c:pt>
                <c:pt idx="3">
                  <c:v>-10.0</c:v>
                </c:pt>
                <c:pt idx="4">
                  <c:v>-9.0</c:v>
                </c:pt>
                <c:pt idx="5">
                  <c:v>-8.0</c:v>
                </c:pt>
                <c:pt idx="6">
                  <c:v>-7.0</c:v>
                </c:pt>
                <c:pt idx="7">
                  <c:v>-6.0</c:v>
                </c:pt>
                <c:pt idx="8">
                  <c:v>-5.0</c:v>
                </c:pt>
                <c:pt idx="9">
                  <c:v>-4.0</c:v>
                </c:pt>
                <c:pt idx="10">
                  <c:v>-3.0</c:v>
                </c:pt>
                <c:pt idx="11">
                  <c:v>-2.0</c:v>
                </c:pt>
                <c:pt idx="12">
                  <c:v>-1.0</c:v>
                </c:pt>
                <c:pt idx="13">
                  <c:v>0.0</c:v>
                </c:pt>
                <c:pt idx="14">
                  <c:v>1.0</c:v>
                </c:pt>
                <c:pt idx="15">
                  <c:v>2.0</c:v>
                </c:pt>
                <c:pt idx="16">
                  <c:v>3.0</c:v>
                </c:pt>
                <c:pt idx="17">
                  <c:v>4.0</c:v>
                </c:pt>
                <c:pt idx="18">
                  <c:v>5.0</c:v>
                </c:pt>
                <c:pt idx="19">
                  <c:v>6.0</c:v>
                </c:pt>
                <c:pt idx="20">
                  <c:v>7.0</c:v>
                </c:pt>
                <c:pt idx="21">
                  <c:v>8.0</c:v>
                </c:pt>
                <c:pt idx="22">
                  <c:v>9.0</c:v>
                </c:pt>
                <c:pt idx="23">
                  <c:v>10.0</c:v>
                </c:pt>
                <c:pt idx="24">
                  <c:v>11.0</c:v>
                </c:pt>
                <c:pt idx="25">
                  <c:v>12.0</c:v>
                </c:pt>
                <c:pt idx="26">
                  <c:v>13.0</c:v>
                </c:pt>
              </c:numCache>
            </c:numRef>
          </c:cat>
          <c:val>
            <c:numRef>
              <c:f>Analysis!$BJ$36:$BJ$62</c:f>
              <c:numCache>
                <c:formatCode>General</c:formatCode>
                <c:ptCount val="27"/>
                <c:pt idx="0">
                  <c:v>1.25</c:v>
                </c:pt>
                <c:pt idx="1">
                  <c:v>1.6</c:v>
                </c:pt>
                <c:pt idx="2">
                  <c:v>2.5</c:v>
                </c:pt>
                <c:pt idx="3">
                  <c:v>1.75</c:v>
                </c:pt>
                <c:pt idx="4">
                  <c:v>1.928571428571428</c:v>
                </c:pt>
                <c:pt idx="5">
                  <c:v>2.064516129032258</c:v>
                </c:pt>
                <c:pt idx="6">
                  <c:v>1.92</c:v>
                </c:pt>
                <c:pt idx="7">
                  <c:v>2.606060606060606</c:v>
                </c:pt>
                <c:pt idx="8">
                  <c:v>2.894736842105263</c:v>
                </c:pt>
                <c:pt idx="9">
                  <c:v>2.856287425149681</c:v>
                </c:pt>
                <c:pt idx="10">
                  <c:v>2.583333333333333</c:v>
                </c:pt>
                <c:pt idx="11">
                  <c:v>2.963350785340314</c:v>
                </c:pt>
                <c:pt idx="12">
                  <c:v>2.678391959798995</c:v>
                </c:pt>
                <c:pt idx="13">
                  <c:v>2.473684210526316</c:v>
                </c:pt>
                <c:pt idx="14">
                  <c:v>2.733333333333333</c:v>
                </c:pt>
                <c:pt idx="15">
                  <c:v>2.788359788359788</c:v>
                </c:pt>
                <c:pt idx="16">
                  <c:v>2.736559139784946</c:v>
                </c:pt>
                <c:pt idx="17">
                  <c:v>2.607361963190184</c:v>
                </c:pt>
                <c:pt idx="18">
                  <c:v>2.675675675675676</c:v>
                </c:pt>
                <c:pt idx="19">
                  <c:v>2.366412213740458</c:v>
                </c:pt>
                <c:pt idx="20">
                  <c:v>1.970588235294118</c:v>
                </c:pt>
                <c:pt idx="21">
                  <c:v>1.82258064516129</c:v>
                </c:pt>
                <c:pt idx="22">
                  <c:v>1.571428571428571</c:v>
                </c:pt>
                <c:pt idx="23">
                  <c:v>1.25</c:v>
                </c:pt>
                <c:pt idx="24">
                  <c:v>1.619047619047619</c:v>
                </c:pt>
                <c:pt idx="25">
                  <c:v>1.4</c:v>
                </c:pt>
                <c:pt idx="26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37944"/>
        <c:axId val="-2144643608"/>
      </c:lineChart>
      <c:valAx>
        <c:axId val="-2144643608"/>
        <c:scaling>
          <c:orientation val="minMax"/>
          <c:max val="5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Average</a:t>
                </a:r>
                <a:r>
                  <a:rPr lang="en-US" sz="1800" baseline="0"/>
                  <a:t> Realtionship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4637944"/>
        <c:crosses val="max"/>
        <c:crossBetween val="between"/>
      </c:valAx>
      <c:catAx>
        <c:axId val="-2144637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4464360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509199208601463"/>
          <c:y val="0.937996158459719"/>
          <c:w val="0.458758943203166"/>
          <c:h val="0.0421679157110251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0393D-E115-0345-AB11-E7D460DB5F2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67C-3C2F-ED48-96A4-94A7FED9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4</a:t>
            </a:r>
            <a:r>
              <a:rPr lang="en-US" baseline="30000" dirty="0" smtClean="0"/>
              <a:t>th</a:t>
            </a:r>
            <a:r>
              <a:rPr lang="en-US" dirty="0" smtClean="0"/>
              <a:t> century,</a:t>
            </a:r>
            <a:r>
              <a:rPr lang="en-US" baseline="0" dirty="0" smtClean="0"/>
              <a:t> the Roman empire had two emperors (Constantinople and Rome). When referring to one, you referred to both. </a:t>
            </a:r>
          </a:p>
          <a:p>
            <a:r>
              <a:rPr lang="en-US" baseline="0" dirty="0" smtClean="0"/>
              <a:t>Indicate a difference—two lawyers with equally prestigious education and employment will use V form.</a:t>
            </a:r>
          </a:p>
          <a:p>
            <a:endParaRPr lang="en-US" dirty="0" smtClean="0"/>
          </a:p>
          <a:p>
            <a:r>
              <a:rPr lang="en-US" dirty="0" smtClean="0"/>
              <a:t>I’ll be</a:t>
            </a:r>
            <a:r>
              <a:rPr lang="en-US" baseline="0" dirty="0" smtClean="0"/>
              <a:t> referring to FN and TLN form now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67C-3C2F-ED48-96A4-94A7FED9D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Literature shows</a:t>
            </a:r>
            <a:r>
              <a:rPr lang="en-US" baseline="0" dirty="0" smtClean="0"/>
              <a:t> that </a:t>
            </a:r>
            <a:r>
              <a:rPr lang="en-US" dirty="0" smtClean="0"/>
              <a:t>basically the only</a:t>
            </a:r>
            <a:r>
              <a:rPr lang="en-US" baseline="0" dirty="0" smtClean="0"/>
              <a:t> variable here is status.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67C-3C2F-ED48-96A4-94A7FED9D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Overhearers:</a:t>
            </a:r>
            <a:r>
              <a:rPr lang="en-US" baseline="0" dirty="0" smtClean="0"/>
              <a:t> “innocent earshot of the conversation”</a:t>
            </a:r>
          </a:p>
          <a:p>
            <a:r>
              <a:rPr lang="en-US" baseline="0" dirty="0" smtClean="0"/>
              <a:t>Eavesdroppers: intentionally or unintentionally out-of-sight hearers</a:t>
            </a:r>
          </a:p>
          <a:p>
            <a:r>
              <a:rPr lang="en-US" baseline="0" dirty="0" smtClean="0"/>
              <a:t>Many studies in code-switching and the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67C-3C2F-ED48-96A4-94A7FED9D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Ratified: “licensed to participate”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67C-3C2F-ED48-96A4-94A7FED9D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difference</a:t>
            </a:r>
            <a:r>
              <a:rPr lang="en-US" baseline="0" dirty="0" smtClean="0"/>
              <a:t> &lt; 7 years because teenagers.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67C-3C2F-ED48-96A4-94A7FED9DF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heard people</a:t>
            </a:r>
            <a:r>
              <a:rPr lang="en-US" baseline="0" dirty="0" smtClean="0"/>
              <a:t> call their spouses by TLN in some situations.</a:t>
            </a:r>
            <a:endParaRPr lang="en-US" dirty="0" smtClean="0"/>
          </a:p>
          <a:p>
            <a:r>
              <a:rPr lang="en-US" dirty="0" smtClean="0"/>
              <a:t>Level slope</a:t>
            </a:r>
            <a:r>
              <a:rPr lang="en-US" baseline="0" dirty="0" smtClean="0"/>
              <a:t> implies a gradual transition.</a:t>
            </a:r>
            <a:endParaRPr lang="en-US" dirty="0" smtClean="0"/>
          </a:p>
          <a:p>
            <a:r>
              <a:rPr lang="en-US" dirty="0" smtClean="0"/>
              <a:t>One person didn’t know someone’s last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A4957-F2A9-334B-B3F8-23C2FFCB3F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Either</a:t>
            </a:r>
            <a:r>
              <a:rPr lang="en-US" baseline="0" dirty="0" smtClean="0"/>
              <a:t> by itself, this variable is not significant, or I can’t find the right test to prove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A4957-F2A9-334B-B3F8-23C2FFCB3F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A4957-F2A9-334B-B3F8-23C2FFCB3F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6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I just can’t find the right graph.</a:t>
            </a:r>
          </a:p>
          <a:p>
            <a:r>
              <a:rPr lang="en-US" dirty="0" smtClean="0"/>
              <a:t>YN, NN, YY, NY</a:t>
            </a:r>
          </a:p>
          <a:p>
            <a:r>
              <a:rPr lang="en-US" dirty="0" smtClean="0"/>
              <a:t>I don’t have the statistical know-how to support this social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67C-3C2F-ED48-96A4-94A7FED9DF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Brother Bell’s Audience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15452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147410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210"/>
            <a:ext cx="3429000" cy="4271395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1452210"/>
            <a:ext cx="3429000" cy="4271395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147410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2514600" cy="5969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0" y="482600"/>
            <a:ext cx="5003800" cy="5410200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6900"/>
            <a:ext cx="2514600" cy="40259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3431"/>
            <a:ext cx="2514600" cy="1762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76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59327"/>
            <a:ext cx="6949440" cy="426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Brother Bell’s Audience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6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chart" Target="../charts/char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952" y="2394857"/>
            <a:ext cx="7450667" cy="109241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Brother Bell’s Audience Design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905" y="3487271"/>
            <a:ext cx="7668381" cy="1143000"/>
          </a:xfrm>
        </p:spPr>
        <p:txBody>
          <a:bodyPr>
            <a:noAutofit/>
          </a:bodyPr>
          <a:lstStyle/>
          <a:p>
            <a:r>
              <a:rPr lang="en-US" sz="3200" dirty="0"/>
              <a:t>Forms of Address among </a:t>
            </a:r>
            <a:r>
              <a:rPr lang="en-US" sz="3200" dirty="0" smtClean="0"/>
              <a:t>Latter</a:t>
            </a:r>
            <a:r>
              <a:rPr lang="en-US" sz="3200" dirty="0"/>
              <a:t>-day Saints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6012" y="5128380"/>
            <a:ext cx="6938961" cy="100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None/>
              <a:tabLst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Joey Stanley</a:t>
            </a:r>
          </a:p>
          <a:p>
            <a:r>
              <a:rPr lang="en-US" dirty="0" smtClean="0"/>
              <a:t>February 27,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75" y="1459327"/>
            <a:ext cx="7898191" cy="4733435"/>
          </a:xfrm>
        </p:spPr>
        <p:txBody>
          <a:bodyPr numCol="1"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 smtClean="0"/>
              <a:t>21 married couples from the </a:t>
            </a:r>
            <a:r>
              <a:rPr lang="en-US" i="1" dirty="0" smtClean="0"/>
              <a:t>Athens 1</a:t>
            </a:r>
            <a:r>
              <a:rPr lang="en-US" i="1" baseline="30000" dirty="0" smtClean="0"/>
              <a:t>st</a:t>
            </a:r>
            <a:r>
              <a:rPr lang="en-US" i="1" dirty="0" smtClean="0"/>
              <a:t> Ward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White, heterosexual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Ages 20–36 (mean=28); therefore all the same “status”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From high school education to Ph.D.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Roughly half are from Georgians and half are transplants.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Minimum of 7 years in the church, though most were raised Mormon.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R</a:t>
            </a:r>
            <a:r>
              <a:rPr lang="en-US" dirty="0" smtClean="0"/>
              <a:t>oughly 1/3 of the congregation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/>
          </a:p>
          <a:p>
            <a:pPr>
              <a:spcBef>
                <a:spcPts val="200"/>
              </a:spcBef>
            </a:pPr>
            <a:r>
              <a:rPr lang="en-US" dirty="0" smtClean="0"/>
              <a:t>No singles were included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Divorcees or otherwise unmarried individuals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Most attend another congregation for single members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Anecdotal evidence suggests marital status is an important factor and I didn’t want my data spread too thin.</a:t>
            </a:r>
          </a:p>
          <a:p>
            <a:pPr lvl="1">
              <a:spcBef>
                <a:spcPts val="200"/>
              </a:spcBef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471333"/>
            <a:ext cx="6949440" cy="2252631"/>
          </a:xfrm>
        </p:spPr>
        <p:txBody>
          <a:bodyPr/>
          <a:lstStyle/>
          <a:p>
            <a:r>
              <a:rPr lang="en-US" dirty="0" smtClean="0"/>
              <a:t>42 names down the side, 4 situations across the top</a:t>
            </a:r>
          </a:p>
          <a:p>
            <a:r>
              <a:rPr lang="en-US" dirty="0" smtClean="0"/>
              <a:t>Asks how well participant knows the person</a:t>
            </a:r>
          </a:p>
          <a:p>
            <a:r>
              <a:rPr lang="en-US" dirty="0" smtClean="0"/>
              <a:t>31 participants returned the survey</a:t>
            </a:r>
          </a:p>
          <a:p>
            <a:r>
              <a:rPr lang="en-US" dirty="0" smtClean="0"/>
              <a:t>5147 forms of address, 1270 relationship data points</a:t>
            </a:r>
            <a:endParaRPr lang="en-US" dirty="0"/>
          </a:p>
        </p:txBody>
      </p:sp>
      <p:sp>
        <p:nvSpPr>
          <p:cNvPr id="16" name="Text Box 19"/>
          <p:cNvSpPr txBox="1"/>
          <p:nvPr/>
        </p:nvSpPr>
        <p:spPr>
          <a:xfrm>
            <a:off x="1250950" y="3204104"/>
            <a:ext cx="7315200" cy="28135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 smtClean="0">
                <a:effectLst/>
                <a:latin typeface="Times New Roman"/>
                <a:ea typeface="ＭＳ 明朝"/>
              </a:rPr>
              <a:t>* Names have (obviously) been </a:t>
            </a:r>
            <a:r>
              <a:rPr lang="en-US" sz="900" i="1" dirty="0">
                <a:effectLst/>
                <a:latin typeface="Times New Roman"/>
                <a:ea typeface="ＭＳ 明朝"/>
              </a:rPr>
              <a:t>changed.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i="1" dirty="0">
                <a:effectLst/>
                <a:latin typeface="Times New Roman"/>
                <a:ea typeface="ＭＳ 明朝"/>
              </a:rPr>
              <a:t> 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31669"/>
              </p:ext>
            </p:extLst>
          </p:nvPr>
        </p:nvGraphicFramePr>
        <p:xfrm>
          <a:off x="1250950" y="1616604"/>
          <a:ext cx="6642100" cy="1587500"/>
        </p:xfrm>
        <a:graphic>
          <a:graphicData uri="http://schemas.openxmlformats.org/drawingml/2006/table">
            <a:tbl>
              <a:tblPr/>
              <a:tblGrid>
                <a:gridCol w="1181100"/>
                <a:gridCol w="317500"/>
                <a:gridCol w="469900"/>
                <a:gridCol w="393700"/>
                <a:gridCol w="317500"/>
                <a:gridCol w="469900"/>
                <a:gridCol w="393700"/>
                <a:gridCol w="317500"/>
                <a:gridCol w="469900"/>
                <a:gridCol w="393700"/>
                <a:gridCol w="317500"/>
                <a:gridCol w="469900"/>
                <a:gridCol w="393700"/>
                <a:gridCol w="736600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____________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Situation 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Situation 2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Situation 3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Situation 4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How well do you know this person?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Your Age (optional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Bro/Sis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Other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Mitt Romney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Ken Jennings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Gladys Knight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FULL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FULL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David Archuleta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Glenn Beck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str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str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1  2  3  4  5</a:t>
                      </a:r>
                    </a:p>
                  </a:txBody>
                  <a:tcPr marL="12700" marR="12700" marT="1270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235452" y="21420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7344" y="23266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14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2545" y="2707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0894" y="2898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istral"/>
                <a:cs typeface="Mistral"/>
              </a:rPr>
              <a:t>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istral"/>
              <a:cs typeface="Mistr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71473" y="1676400"/>
            <a:ext cx="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stral"/>
                <a:cs typeface="Mistral"/>
              </a:rPr>
              <a:t>26</a:t>
            </a:r>
            <a:endParaRPr lang="en-US" dirty="0">
              <a:latin typeface="Mistral"/>
              <a:cs typeface="Mistral"/>
            </a:endParaRPr>
          </a:p>
        </p:txBody>
      </p:sp>
    </p:spTree>
    <p:extLst>
      <p:ext uri="{BB962C8B-B14F-4D97-AF65-F5344CB8AC3E}">
        <p14:creationId xmlns:p14="http://schemas.microsoft.com/office/powerpoint/2010/main" val="33598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210"/>
            <a:ext cx="3429000" cy="4934075"/>
          </a:xfrm>
        </p:spPr>
        <p:txBody>
          <a:bodyPr>
            <a:normAutofit/>
          </a:bodyPr>
          <a:lstStyle/>
          <a:p>
            <a:r>
              <a:rPr lang="en-US" dirty="0" smtClean="0"/>
              <a:t>4 Situations based on Audience Design (Bell 1984)</a:t>
            </a:r>
          </a:p>
          <a:p>
            <a:r>
              <a:rPr lang="en-US" dirty="0" smtClean="0"/>
              <a:t>Speakers design their style based on who they are talking to.</a:t>
            </a:r>
          </a:p>
          <a:p>
            <a:r>
              <a:rPr lang="en-US" dirty="0" smtClean="0"/>
              <a:t>Audience Design proposes that they also vary in who else is listening.</a:t>
            </a:r>
          </a:p>
          <a:p>
            <a:r>
              <a:rPr lang="en-US" dirty="0" smtClean="0"/>
              <a:t>Implicational hierarchy: variation with one presupposes variation with Types closer to the speaker.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746234" y="1647747"/>
            <a:ext cx="3918145" cy="3976043"/>
            <a:chOff x="4746234" y="1647747"/>
            <a:chExt cx="3918145" cy="3976043"/>
          </a:xfrm>
        </p:grpSpPr>
        <p:grpSp>
          <p:nvGrpSpPr>
            <p:cNvPr id="7" name="Group 6"/>
            <p:cNvGrpSpPr/>
            <p:nvPr/>
          </p:nvGrpSpPr>
          <p:grpSpPr>
            <a:xfrm>
              <a:off x="4746234" y="1647747"/>
              <a:ext cx="3700728" cy="3485243"/>
              <a:chOff x="0" y="0"/>
              <a:chExt cx="2400300" cy="2400300"/>
            </a:xfrm>
            <a:extLst>
              <a:ext uri="{0CCBE362-F206-4b92-989A-16890622DB6E}">
                <ma14:wrappingTextBoxFlag xmlns:ma14="http://schemas.microsoft.com/office/mac/drawingml/2011/main"/>
              </a:ext>
            </a:extLst>
          </p:grpSpPr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2400300" cy="2400300"/>
                <a:chOff x="0" y="0"/>
                <a:chExt cx="2400300" cy="2400300"/>
              </a:xfrm>
              <a:noFill/>
            </p:grpSpPr>
            <p:sp>
              <p:nvSpPr>
                <p:cNvPr id="15" name="Oval 14"/>
                <p:cNvSpPr/>
                <p:nvPr/>
              </p:nvSpPr>
              <p:spPr>
                <a:xfrm>
                  <a:off x="0" y="0"/>
                  <a:ext cx="2400300" cy="24003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28600" y="228600"/>
                  <a:ext cx="1943100" cy="19431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57200" y="442595"/>
                  <a:ext cx="1485900" cy="14859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85800" y="685800"/>
                  <a:ext cx="1028700" cy="10287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914400" y="914400"/>
                  <a:ext cx="571500" cy="571500"/>
                </a:xfrm>
                <a:prstGeom prst="ellipse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" name="Text Box 51"/>
              <p:cNvSpPr txBox="1"/>
              <p:nvPr/>
            </p:nvSpPr>
            <p:spPr>
              <a:xfrm>
                <a:off x="793115" y="502449"/>
                <a:ext cx="823595" cy="860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effectLst/>
                    <a:latin typeface="Times New Roman"/>
                    <a:ea typeface="ＭＳ 明朝"/>
                  </a:rPr>
                  <a:t>Speaker</a:t>
                </a:r>
                <a:endParaRPr lang="en-US" sz="1200" dirty="0">
                  <a:effectLst/>
                  <a:latin typeface="Times New Roman"/>
                  <a:ea typeface="ＭＳ 明朝"/>
                </a:endParaRP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</p:txBody>
          </p:sp>
          <p:sp>
            <p:nvSpPr>
              <p:cNvPr id="11" name="Text Box 52"/>
              <p:cNvSpPr txBox="1"/>
              <p:nvPr/>
            </p:nvSpPr>
            <p:spPr>
              <a:xfrm>
                <a:off x="656378" y="691178"/>
                <a:ext cx="1058122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>
                    <a:gd name="adj" fmla="val 1501689"/>
                  </a:avLst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Addressee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</p:txBody>
          </p:sp>
          <p:sp>
            <p:nvSpPr>
              <p:cNvPr id="12" name="Text Box 53"/>
              <p:cNvSpPr txBox="1"/>
              <p:nvPr/>
            </p:nvSpPr>
            <p:spPr>
              <a:xfrm>
                <a:off x="532520" y="899007"/>
                <a:ext cx="1341120" cy="927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Auditor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</p:txBody>
          </p:sp>
          <p:sp>
            <p:nvSpPr>
              <p:cNvPr id="13" name="Text Box 54"/>
              <p:cNvSpPr txBox="1"/>
              <p:nvPr/>
            </p:nvSpPr>
            <p:spPr>
              <a:xfrm>
                <a:off x="394809" y="1178761"/>
                <a:ext cx="162179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Overhearer</a:t>
                </a:r>
              </a:p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</p:txBody>
          </p:sp>
          <p:sp>
            <p:nvSpPr>
              <p:cNvPr id="14" name="Text Box 55"/>
              <p:cNvSpPr txBox="1"/>
              <p:nvPr/>
            </p:nvSpPr>
            <p:spPr>
              <a:xfrm>
                <a:off x="314700" y="1369542"/>
                <a:ext cx="176403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="horz" wrap="square" lIns="91440" tIns="45720" rIns="91440" bIns="45720" numCol="1" spcCol="0" rtlCol="0" fromWordArt="0" anchor="t" anchorCtr="0" forceAA="0" compatLnSpc="1">
                <a:prstTxWarp prst="textArchDown">
                  <a:avLst/>
                </a:prstTxWarp>
                <a:noAutofit/>
              </a:bodyPr>
              <a:lstStyle/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Eavesdropper</a:t>
                </a:r>
              </a:p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  <a:p>
                <a:pPr marL="0" marR="0" indent="457200" algn="ct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/>
                    <a:ea typeface="ＭＳ 明朝"/>
                  </a:rPr>
                  <a:t> 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334306" y="5316013"/>
              <a:ext cx="2330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Adapted from Bell (1984:159)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4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83760" y="904504"/>
            <a:ext cx="8378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704596" y="4766276"/>
            <a:ext cx="6057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04596" y="5558222"/>
            <a:ext cx="6057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62961" y="904503"/>
            <a:ext cx="0" cy="3861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07804" y="904503"/>
            <a:ext cx="0" cy="3861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3760" y="4766276"/>
            <a:ext cx="1662961" cy="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3760" y="5558222"/>
            <a:ext cx="1662961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60030" y="5558224"/>
            <a:ext cx="0" cy="84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04873" y="5558222"/>
            <a:ext cx="0" cy="84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56896" y="4114538"/>
            <a:ext cx="0" cy="658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41516" y="5558224"/>
            <a:ext cx="0" cy="658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>
            <a:off x="1410198" y="4114538"/>
            <a:ext cx="1294398" cy="131203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5560535">
            <a:off x="1398460" y="4886088"/>
            <a:ext cx="1326674" cy="131203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29885" y="2761670"/>
            <a:ext cx="451296" cy="45134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858000" y="1066800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858000" y="1827742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6858000" y="2604559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6858000" y="3391942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6858000" y="4098008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125612" y="1116287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125612" y="1886476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138397" y="2655747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112401" y="3443130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141328" y="4149196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5970376" y="1074346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5970376" y="1835288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5970376" y="2612105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5970376" y="3399488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5970376" y="4105554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37988" y="1123833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237988" y="1894022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250773" y="2663293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253704" y="3450676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253704" y="4156742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028880" y="1074346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5028880" y="1835288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5028880" y="2612105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5028880" y="3399488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5028880" y="4105554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296492" y="1123833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296492" y="1894022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5309277" y="2663293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5312208" y="3450676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312208" y="4156742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4109281" y="1040006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4109281" y="1800948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4109281" y="2577765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4109281" y="3365148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4109281" y="4071214"/>
            <a:ext cx="450850" cy="409575"/>
          </a:xfrm>
          <a:custGeom>
            <a:avLst/>
            <a:gdLst>
              <a:gd name="connsiteX0" fmla="*/ 0 w 450850"/>
              <a:gd name="connsiteY0" fmla="*/ 3175 h 409575"/>
              <a:gd name="connsiteX1" fmla="*/ 450850 w 450850"/>
              <a:gd name="connsiteY1" fmla="*/ 0 h 409575"/>
              <a:gd name="connsiteX2" fmla="*/ 450850 w 450850"/>
              <a:gd name="connsiteY2" fmla="*/ 161925 h 409575"/>
              <a:gd name="connsiteX3" fmla="*/ 247650 w 450850"/>
              <a:gd name="connsiteY3" fmla="*/ 161925 h 409575"/>
              <a:gd name="connsiteX4" fmla="*/ 250825 w 450850"/>
              <a:gd name="connsiteY4" fmla="*/ 409575 h 409575"/>
              <a:gd name="connsiteX5" fmla="*/ 3175 w 450850"/>
              <a:gd name="connsiteY5" fmla="*/ 409575 h 409575"/>
              <a:gd name="connsiteX6" fmla="*/ 0 w 450850"/>
              <a:gd name="connsiteY6" fmla="*/ 31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850" h="409575">
                <a:moveTo>
                  <a:pt x="0" y="3175"/>
                </a:moveTo>
                <a:lnTo>
                  <a:pt x="450850" y="0"/>
                </a:lnTo>
                <a:lnTo>
                  <a:pt x="450850" y="161925"/>
                </a:lnTo>
                <a:lnTo>
                  <a:pt x="247650" y="161925"/>
                </a:lnTo>
                <a:cubicBezTo>
                  <a:pt x="248708" y="244475"/>
                  <a:pt x="249767" y="327025"/>
                  <a:pt x="250825" y="409575"/>
                </a:cubicBezTo>
                <a:lnTo>
                  <a:pt x="3175" y="409575"/>
                </a:lnTo>
                <a:cubicBezTo>
                  <a:pt x="2117" y="274108"/>
                  <a:pt x="1058" y="138642"/>
                  <a:pt x="0" y="3175"/>
                </a:cubicBez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376893" y="1859682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389678" y="2628953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392609" y="3416336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392609" y="4122402"/>
            <a:ext cx="366476" cy="35838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517721" y="5765222"/>
            <a:ext cx="451296" cy="4513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363682" y="1018480"/>
            <a:ext cx="451296" cy="4513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556123" y="4859285"/>
            <a:ext cx="854075" cy="165100"/>
          </a:xfrm>
          <a:custGeom>
            <a:avLst/>
            <a:gdLst>
              <a:gd name="connsiteX0" fmla="*/ 0 w 854075"/>
              <a:gd name="connsiteY0" fmla="*/ 0 h 165100"/>
              <a:gd name="connsiteX1" fmla="*/ 3175 w 854075"/>
              <a:gd name="connsiteY1" fmla="*/ 165100 h 165100"/>
              <a:gd name="connsiteX2" fmla="*/ 854075 w 854075"/>
              <a:gd name="connsiteY2" fmla="*/ 161925 h 165100"/>
              <a:gd name="connsiteX3" fmla="*/ 854075 w 854075"/>
              <a:gd name="connsiteY3" fmla="*/ 3175 h 165100"/>
              <a:gd name="connsiteX4" fmla="*/ 0 w 854075"/>
              <a:gd name="connsiteY4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075" h="165100">
                <a:moveTo>
                  <a:pt x="0" y="0"/>
                </a:moveTo>
                <a:cubicBezTo>
                  <a:pt x="1058" y="55033"/>
                  <a:pt x="2117" y="110067"/>
                  <a:pt x="3175" y="165100"/>
                </a:cubicBezTo>
                <a:lnTo>
                  <a:pt x="854075" y="161925"/>
                </a:lnTo>
                <a:lnTo>
                  <a:pt x="854075" y="3175"/>
                </a:lnTo>
                <a:lnTo>
                  <a:pt x="0" y="0"/>
                </a:lnTo>
                <a:close/>
              </a:path>
            </a:pathLst>
          </a:cu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903564" y="4773473"/>
            <a:ext cx="366476" cy="358387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1677952" y="2281449"/>
            <a:ext cx="9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speaker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7492088" y="2052651"/>
            <a:ext cx="12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addressee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517192" y="904504"/>
            <a:ext cx="99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auditor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5099146" y="5196476"/>
            <a:ext cx="13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overhearer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7672" y="3616851"/>
            <a:ext cx="15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eavesdropper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595084" y="2350532"/>
            <a:ext cx="126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known</a:t>
            </a:r>
          </a:p>
          <a:p>
            <a:r>
              <a:rPr lang="en-US" dirty="0" smtClean="0"/>
              <a:t>• ratified</a:t>
            </a:r>
          </a:p>
          <a:p>
            <a:r>
              <a:rPr lang="en-US" dirty="0" smtClean="0"/>
              <a:t>• addressed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590800" y="1143000"/>
            <a:ext cx="167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known</a:t>
            </a:r>
          </a:p>
          <a:p>
            <a:r>
              <a:rPr lang="en-US" dirty="0" smtClean="0"/>
              <a:t>• ratified</a:t>
            </a:r>
          </a:p>
          <a:p>
            <a:r>
              <a:rPr lang="en-US" dirty="0" smtClean="0"/>
              <a:t>• not addressed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190107" y="5529050"/>
            <a:ext cx="167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known</a:t>
            </a:r>
          </a:p>
          <a:p>
            <a:r>
              <a:rPr lang="en-US" dirty="0" smtClean="0"/>
              <a:t>• not ratified</a:t>
            </a:r>
          </a:p>
          <a:p>
            <a:r>
              <a:rPr lang="en-US" dirty="0" smtClean="0"/>
              <a:t>• not addressed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93099" y="3849546"/>
            <a:ext cx="167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not addressed</a:t>
            </a:r>
          </a:p>
          <a:p>
            <a:r>
              <a:rPr lang="en-US" dirty="0" smtClean="0"/>
              <a:t>• not ratified • unknown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70091" y="27370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6" grpId="1" animBg="1"/>
      <p:bldP spid="73" grpId="0" animBg="1"/>
      <p:bldP spid="78" grpId="0" animBg="1"/>
      <p:bldP spid="83" grpId="0" animBg="1"/>
      <p:bldP spid="88" grpId="0" animBg="1"/>
      <p:bldP spid="93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48" grpId="0"/>
      <p:bldP spid="149" grpId="0"/>
      <p:bldP spid="150" grpId="0"/>
      <p:bldP spid="151" grpId="0"/>
      <p:bldP spid="152" grpId="0"/>
      <p:bldP spid="153" grpId="0"/>
      <p:bldP spid="155" grpId="0"/>
      <p:bldP spid="156" grpId="0"/>
      <p:bldP spid="1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Audience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 used much in studying Address Forms</a:t>
            </a:r>
          </a:p>
          <a:p>
            <a:r>
              <a:rPr lang="en-US" dirty="0" err="1" smtClean="0"/>
              <a:t>Fogg</a:t>
            </a:r>
            <a:r>
              <a:rPr lang="en-US" dirty="0"/>
              <a:t> </a:t>
            </a:r>
            <a:r>
              <a:rPr lang="en-US" dirty="0" smtClean="0"/>
              <a:t>(1990) dismisses it “by logical analysis”</a:t>
            </a:r>
          </a:p>
          <a:p>
            <a:r>
              <a:rPr lang="en-US" dirty="0" smtClean="0"/>
              <a:t>Bell says it affects every aspect of language (Bell 2013)</a:t>
            </a:r>
          </a:p>
        </p:txBody>
      </p:sp>
    </p:spTree>
    <p:extLst>
      <p:ext uri="{BB962C8B-B14F-4D97-AF65-F5344CB8AC3E}">
        <p14:creationId xmlns:p14="http://schemas.microsoft.com/office/powerpoint/2010/main" val="250226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Borrowed from social network theory</a:t>
            </a:r>
          </a:p>
          <a:p>
            <a:r>
              <a:rPr lang="en-US" i="1" dirty="0" smtClean="0"/>
              <a:t>Ego</a:t>
            </a:r>
            <a:r>
              <a:rPr lang="en-US" dirty="0" smtClean="0"/>
              <a:t>: the person talking</a:t>
            </a:r>
          </a:p>
          <a:p>
            <a:r>
              <a:rPr lang="en-US" i="1" dirty="0" smtClean="0"/>
              <a:t>Alter</a:t>
            </a:r>
            <a:r>
              <a:rPr lang="en-US" dirty="0" smtClean="0"/>
              <a:t>: the person the ego is talking to or about (</a:t>
            </a:r>
            <a:r>
              <a:rPr lang="en-US" i="1" dirty="0" smtClean="0"/>
              <a:t>i.e.</a:t>
            </a:r>
            <a:r>
              <a:rPr lang="en-US" dirty="0" smtClean="0"/>
              <a:t> whoever’s name is used)</a:t>
            </a:r>
            <a:endParaRPr lang="en-US" dirty="0"/>
          </a:p>
          <a:p>
            <a:pPr lvl="1"/>
            <a:r>
              <a:rPr lang="en-US" dirty="0" smtClean="0"/>
              <a:t>When the ego is talking </a:t>
            </a:r>
            <a:r>
              <a:rPr lang="en-US" i="1" dirty="0" smtClean="0"/>
              <a:t>to</a:t>
            </a:r>
            <a:r>
              <a:rPr lang="en-US" dirty="0" smtClean="0"/>
              <a:t> someone, the alter is the addressee</a:t>
            </a:r>
          </a:p>
          <a:p>
            <a:pPr lvl="1"/>
            <a:r>
              <a:rPr lang="en-US" dirty="0" smtClean="0"/>
              <a:t>When the ego is talking </a:t>
            </a:r>
            <a:r>
              <a:rPr lang="en-US" i="1" dirty="0" smtClean="0"/>
              <a:t>about</a:t>
            </a:r>
            <a:r>
              <a:rPr lang="en-US" dirty="0" smtClean="0"/>
              <a:t> someone, the alter is that 3</a:t>
            </a:r>
            <a:r>
              <a:rPr lang="en-US" baseline="30000" dirty="0" smtClean="0"/>
              <a:t>rd</a:t>
            </a:r>
            <a:r>
              <a:rPr lang="en-US" dirty="0" smtClean="0"/>
              <a:t> person, who is different from the addressee.</a:t>
            </a:r>
          </a:p>
          <a:p>
            <a:r>
              <a:rPr lang="en-US" dirty="0" smtClean="0"/>
              <a:t>(Hopefully) avoids ambiguity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7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59327"/>
            <a:ext cx="6949440" cy="4976405"/>
          </a:xfrm>
        </p:spPr>
        <p:txBody>
          <a:bodyPr>
            <a:normAutofit/>
          </a:bodyPr>
          <a:lstStyle/>
          <a:p>
            <a:r>
              <a:rPr lang="en-US" dirty="0"/>
              <a:t>(Exact descriptions of each refer to a lot of Mormon culture that would be tangential for the purposes of this presentation</a:t>
            </a:r>
            <a:r>
              <a:rPr lang="en-US" dirty="0" smtClean="0"/>
              <a:t>.)</a:t>
            </a:r>
            <a:endParaRPr lang="en-US" dirty="0" smtClean="0"/>
          </a:p>
          <a:p>
            <a:r>
              <a:rPr lang="en-US" dirty="0" smtClean="0"/>
              <a:t>Four </a:t>
            </a:r>
            <a:r>
              <a:rPr lang="en-US" dirty="0" smtClean="0"/>
              <a:t>situations puts the other person in each of the four Audience Types</a:t>
            </a:r>
          </a:p>
          <a:p>
            <a:pPr lvl="1"/>
            <a:r>
              <a:rPr lang="en-US" dirty="0" smtClean="0"/>
              <a:t>Situation 1 (Addressee): </a:t>
            </a:r>
            <a:r>
              <a:rPr lang="en-US" dirty="0"/>
              <a:t>Direct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Situation 2 (Auditor): Small committee meeting</a:t>
            </a:r>
          </a:p>
          <a:p>
            <a:pPr lvl="1"/>
            <a:r>
              <a:rPr lang="en-US" dirty="0" smtClean="0"/>
              <a:t>Situation 3 (Overhearer): Talking to spouse about them at church</a:t>
            </a:r>
          </a:p>
          <a:p>
            <a:pPr lvl="1"/>
            <a:r>
              <a:rPr lang="en-US" dirty="0" smtClean="0"/>
              <a:t>Situation 4 (Eavesdropper): Talking to spouse about them while driving home</a:t>
            </a:r>
          </a:p>
          <a:p>
            <a:r>
              <a:rPr lang="en-US" dirty="0" smtClean="0"/>
              <a:t>Situations 3 and 4 control for the addressee.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59327"/>
            <a:ext cx="6949440" cy="48407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Familiarity</a:t>
            </a:r>
            <a:endParaRPr lang="en-US" dirty="0"/>
          </a:p>
          <a:p>
            <a:pPr lvl="1"/>
            <a:r>
              <a:rPr lang="en-US" dirty="0"/>
              <a:t>Prediction: very significant. The closer the two, the more likely FN is </a:t>
            </a:r>
            <a:r>
              <a:rPr lang="en-US" dirty="0" smtClean="0"/>
              <a:t>used (Brown and Gilman 1960)</a:t>
            </a:r>
            <a:endParaRPr lang="en-US" dirty="0"/>
          </a:p>
          <a:p>
            <a:r>
              <a:rPr lang="en-US" dirty="0"/>
              <a:t>4 Situations</a:t>
            </a:r>
          </a:p>
          <a:p>
            <a:pPr lvl="1"/>
            <a:r>
              <a:rPr lang="en-US" dirty="0"/>
              <a:t>Prediction: </a:t>
            </a:r>
            <a:r>
              <a:rPr lang="en-US" dirty="0" smtClean="0"/>
              <a:t>significant (</a:t>
            </a:r>
            <a:r>
              <a:rPr lang="en-US" dirty="0" err="1" smtClean="0"/>
              <a:t>Fogg</a:t>
            </a:r>
            <a:r>
              <a:rPr lang="en-US" dirty="0" smtClean="0"/>
              <a:t> 1990)</a:t>
            </a:r>
            <a:endParaRPr lang="en-US" dirty="0"/>
          </a:p>
          <a:p>
            <a:r>
              <a:rPr lang="en-US" dirty="0"/>
              <a:t>Familiarity between spouse and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</a:t>
            </a:r>
            <a:endParaRPr lang="en-US" dirty="0"/>
          </a:p>
          <a:p>
            <a:pPr lvl="1"/>
            <a:r>
              <a:rPr lang="en-US" dirty="0"/>
              <a:t>Prediction: </a:t>
            </a:r>
            <a:r>
              <a:rPr lang="en-US" dirty="0" smtClean="0"/>
              <a:t>significant</a:t>
            </a:r>
            <a:r>
              <a:rPr lang="en-US" dirty="0"/>
              <a:t>. Accommodation to addressee’s </a:t>
            </a:r>
            <a:r>
              <a:rPr lang="en-US" dirty="0" smtClean="0"/>
              <a:t>familiarity (Dickey 1997)</a:t>
            </a:r>
            <a:endParaRPr lang="en-US" dirty="0"/>
          </a:p>
          <a:p>
            <a:r>
              <a:rPr lang="en-US" dirty="0"/>
              <a:t>Age </a:t>
            </a:r>
            <a:r>
              <a:rPr lang="en-US" dirty="0" smtClean="0"/>
              <a:t>difference</a:t>
            </a:r>
            <a:endParaRPr lang="en-US" dirty="0"/>
          </a:p>
          <a:p>
            <a:pPr lvl="1"/>
            <a:r>
              <a:rPr lang="en-US" dirty="0"/>
              <a:t>Prediction: </a:t>
            </a:r>
            <a:r>
              <a:rPr lang="en-US" dirty="0" smtClean="0"/>
              <a:t>slightly </a:t>
            </a:r>
            <a:r>
              <a:rPr lang="en-US" dirty="0"/>
              <a:t>significant. &lt; 7 year age difference = more </a:t>
            </a:r>
            <a:r>
              <a:rPr lang="en-US" dirty="0" smtClean="0"/>
              <a:t>FN (Brown and Ford 1961)</a:t>
            </a:r>
            <a:endParaRPr lang="en-US" dirty="0"/>
          </a:p>
          <a:p>
            <a:r>
              <a:rPr lang="en-US" dirty="0"/>
              <a:t>Sex </a:t>
            </a:r>
            <a:endParaRPr lang="en-US" dirty="0" smtClean="0"/>
          </a:p>
          <a:p>
            <a:pPr lvl="1"/>
            <a:r>
              <a:rPr lang="en-US" dirty="0" smtClean="0"/>
              <a:t>Prediction: </a:t>
            </a:r>
            <a:r>
              <a:rPr lang="en-US" dirty="0"/>
              <a:t>women use more </a:t>
            </a:r>
            <a:r>
              <a:rPr lang="en-US" dirty="0" smtClean="0"/>
              <a:t>FN (</a:t>
            </a:r>
            <a:r>
              <a:rPr lang="en-US" dirty="0" err="1" smtClean="0"/>
              <a:t>Fogg</a:t>
            </a:r>
            <a:r>
              <a:rPr lang="en-US" dirty="0" smtClean="0"/>
              <a:t> 1990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Parenthood</a:t>
            </a:r>
            <a:endParaRPr lang="en-US" dirty="0" smtClean="0"/>
          </a:p>
          <a:p>
            <a:pPr lvl="1"/>
            <a:r>
              <a:rPr lang="en-US" dirty="0" smtClean="0"/>
              <a:t>Prediction: parenthood is seen as a higher status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quantitative</a:t>
            </a:r>
          </a:p>
          <a:p>
            <a:pPr lvl="1"/>
            <a:r>
              <a:rPr lang="en-US" dirty="0" err="1"/>
              <a:t>Rbrul</a:t>
            </a:r>
            <a:endParaRPr lang="en-US" dirty="0"/>
          </a:p>
          <a:p>
            <a:pPr lvl="1"/>
            <a:r>
              <a:rPr lang="en-US" dirty="0"/>
              <a:t>Shows which factors are significant</a:t>
            </a:r>
          </a:p>
          <a:p>
            <a:endParaRPr lang="en-US" dirty="0" smtClean="0"/>
          </a:p>
          <a:p>
            <a:r>
              <a:rPr lang="en-US" dirty="0" smtClean="0"/>
              <a:t>Mostly qualitative</a:t>
            </a:r>
          </a:p>
          <a:p>
            <a:pPr lvl="1"/>
            <a:r>
              <a:rPr lang="en-US" dirty="0" smtClean="0"/>
              <a:t>Observation of graphs created in Excel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ignificance often not clear</a:t>
            </a:r>
          </a:p>
        </p:txBody>
      </p:sp>
    </p:spTree>
    <p:extLst>
      <p:ext uri="{BB962C8B-B14F-4D97-AF65-F5344CB8AC3E}">
        <p14:creationId xmlns:p14="http://schemas.microsoft.com/office/powerpoint/2010/main" val="6465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11" y="1459327"/>
            <a:ext cx="7946744" cy="4750593"/>
          </a:xfrm>
        </p:spPr>
        <p:txBody>
          <a:bodyPr>
            <a:normAutofit/>
          </a:bodyPr>
          <a:lstStyle/>
          <a:p>
            <a:r>
              <a:rPr lang="en-US" dirty="0" smtClean="0"/>
              <a:t>Language varies</a:t>
            </a:r>
          </a:p>
          <a:p>
            <a:r>
              <a:rPr lang="en-US" dirty="0" smtClean="0"/>
              <a:t>Sociolinguistics tries to explain that variation is systematic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-</a:t>
            </a:r>
            <a:r>
              <a:rPr lang="en-US" i="1" dirty="0" smtClean="0"/>
              <a:t>V</a:t>
            </a:r>
            <a:r>
              <a:rPr lang="en-US" dirty="0" smtClean="0"/>
              <a:t> distinction</a:t>
            </a:r>
            <a:endParaRPr lang="en-US" dirty="0"/>
          </a:p>
          <a:p>
            <a:r>
              <a:rPr lang="en-US" dirty="0" smtClean="0"/>
              <a:t>English Forms of Address</a:t>
            </a:r>
          </a:p>
          <a:p>
            <a:pPr lvl="1"/>
            <a:r>
              <a:rPr lang="en-US" dirty="0" smtClean="0"/>
              <a:t>First Name (FN)  or  Title + Last Name (TLN)</a:t>
            </a:r>
          </a:p>
          <a:p>
            <a:pPr lvl="1"/>
            <a:r>
              <a:rPr lang="en-US" dirty="0" smtClean="0"/>
              <a:t>Only exists in communities where potentially everyone has a title</a:t>
            </a:r>
          </a:p>
          <a:p>
            <a:pPr lvl="2"/>
            <a:r>
              <a:rPr lang="en-US" dirty="0" smtClean="0"/>
              <a:t>Teachers, military, doctors, politicians, police, etc.</a:t>
            </a:r>
          </a:p>
          <a:p>
            <a:pPr lvl="1"/>
            <a:r>
              <a:rPr lang="en-US" dirty="0" smtClean="0"/>
              <a:t>Slowly on the decline </a:t>
            </a:r>
            <a:r>
              <a:rPr lang="en-US" dirty="0"/>
              <a:t>everywhere </a:t>
            </a:r>
            <a:r>
              <a:rPr lang="en-US" dirty="0" smtClean="0"/>
              <a:t>else in the US</a:t>
            </a:r>
          </a:p>
          <a:p>
            <a:r>
              <a:rPr lang="en-US" dirty="0" smtClean="0"/>
              <a:t>Goal: Show that forms of address in LDS communities are determined by many factors</a:t>
            </a:r>
          </a:p>
          <a:p>
            <a:r>
              <a:rPr lang="en-US" dirty="0" smtClean="0"/>
              <a:t>Outline: Literature review, methodology, results, discussion, conclusion, future work</a:t>
            </a:r>
          </a:p>
        </p:txBody>
      </p:sp>
    </p:spTree>
    <p:extLst>
      <p:ext uri="{BB962C8B-B14F-4D97-AF65-F5344CB8AC3E}">
        <p14:creationId xmlns:p14="http://schemas.microsoft.com/office/powerpoint/2010/main" val="21009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59327"/>
            <a:ext cx="6949440" cy="47051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Familiarity between the two</a:t>
            </a:r>
          </a:p>
          <a:p>
            <a:pPr lvl="1"/>
            <a:r>
              <a:rPr lang="en-US" dirty="0"/>
              <a:t>Very significant.</a:t>
            </a:r>
          </a:p>
          <a:p>
            <a:r>
              <a:rPr lang="en-US" dirty="0"/>
              <a:t>4 Situations</a:t>
            </a:r>
          </a:p>
          <a:p>
            <a:pPr lvl="1"/>
            <a:r>
              <a:rPr lang="en-US" dirty="0" smtClean="0"/>
              <a:t>Auditors were deviant and received less </a:t>
            </a:r>
            <a:r>
              <a:rPr lang="en-US" dirty="0"/>
              <a:t>FN.</a:t>
            </a:r>
          </a:p>
          <a:p>
            <a:r>
              <a:rPr lang="en-US" dirty="0"/>
              <a:t>Familiarity between spouse and 3</a:t>
            </a:r>
            <a:r>
              <a:rPr lang="en-US" baseline="30000" dirty="0"/>
              <a:t>rd</a:t>
            </a:r>
            <a:r>
              <a:rPr lang="en-US" dirty="0"/>
              <a:t> person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difference.</a:t>
            </a:r>
          </a:p>
          <a:p>
            <a:r>
              <a:rPr lang="en-US" dirty="0"/>
              <a:t>Age </a:t>
            </a:r>
            <a:r>
              <a:rPr lang="en-US" dirty="0" smtClean="0"/>
              <a:t>difference</a:t>
            </a:r>
            <a:endParaRPr lang="en-US" dirty="0"/>
          </a:p>
          <a:p>
            <a:pPr lvl="1"/>
            <a:r>
              <a:rPr lang="en-US" dirty="0"/>
              <a:t>&lt; 6 year difference showed more FN.</a:t>
            </a:r>
          </a:p>
          <a:p>
            <a:r>
              <a:rPr lang="en-US" dirty="0"/>
              <a:t>Sex </a:t>
            </a:r>
            <a:endParaRPr lang="en-US" dirty="0" smtClean="0"/>
          </a:p>
          <a:p>
            <a:pPr lvl="1"/>
            <a:r>
              <a:rPr lang="en-US" dirty="0" smtClean="0"/>
              <a:t>Slightly </a:t>
            </a:r>
            <a:r>
              <a:rPr lang="en-US" dirty="0"/>
              <a:t>more FN with women and to women.</a:t>
            </a:r>
          </a:p>
          <a:p>
            <a:r>
              <a:rPr lang="en-US" dirty="0" smtClean="0"/>
              <a:t>Number of children</a:t>
            </a:r>
          </a:p>
          <a:p>
            <a:pPr lvl="1"/>
            <a:r>
              <a:rPr lang="en-US" dirty="0" smtClean="0"/>
              <a:t>Significant. Parenthood is perceived as a higher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1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Rbrul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78052"/>
              </p:ext>
            </p:extLst>
          </p:nvPr>
        </p:nvGraphicFramePr>
        <p:xfrm>
          <a:off x="4971295" y="1441553"/>
          <a:ext cx="3162867" cy="2938779"/>
        </p:xfrm>
        <a:graphic>
          <a:graphicData uri="http://schemas.openxmlformats.org/drawingml/2006/table">
            <a:tbl>
              <a:tblPr/>
              <a:tblGrid>
                <a:gridCol w="1087807"/>
                <a:gridCol w="631810"/>
                <a:gridCol w="721625"/>
                <a:gridCol w="721625"/>
              </a:tblGrid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Situation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Eavesdropper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Overhearer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Children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84421"/>
              </p:ext>
            </p:extLst>
          </p:nvPr>
        </p:nvGraphicFramePr>
        <p:xfrm>
          <a:off x="567332" y="1441553"/>
          <a:ext cx="3580822" cy="4970899"/>
        </p:xfrm>
        <a:graphic>
          <a:graphicData uri="http://schemas.openxmlformats.org/drawingml/2006/table">
            <a:tbl>
              <a:tblPr/>
              <a:tblGrid>
                <a:gridCol w="1585186"/>
                <a:gridCol w="665212"/>
                <a:gridCol w="665212"/>
                <a:gridCol w="665212"/>
              </a:tblGrid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Familiarity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659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0.808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0.577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0.077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77.9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Sexes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Woman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Woman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0.538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1118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29.7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Spouse-3rd Person Relationship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0.289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596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0.382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1954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27.1</a:t>
                      </a: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90" marR="12590" marT="125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7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71745"/>
              </p:ext>
            </p:extLst>
          </p:nvPr>
        </p:nvGraphicFramePr>
        <p:xfrm>
          <a:off x="3683000" y="482600"/>
          <a:ext cx="5003800" cy="593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421772"/>
              </p:ext>
            </p:extLst>
          </p:nvPr>
        </p:nvGraphicFramePr>
        <p:xfrm>
          <a:off x="3967520" y="495299"/>
          <a:ext cx="4839881" cy="592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Clearly the most significant factor.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However, </a:t>
            </a:r>
            <a:r>
              <a:rPr lang="en-US" dirty="0"/>
              <a:t>the extremes are not categorical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Quite a level slope.</a:t>
            </a:r>
          </a:p>
        </p:txBody>
      </p:sp>
    </p:spTree>
    <p:extLst>
      <p:ext uri="{BB962C8B-B14F-4D97-AF65-F5344CB8AC3E}">
        <p14:creationId xmlns:p14="http://schemas.microsoft.com/office/powerpoint/2010/main" val="5891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2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14400"/>
            <a:ext cx="2665947" cy="5969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Male/Female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Women use FN with other women more at all levels of familiarity.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There’s an unexpected leveling off for Man-to-Woman Level 5 relationships.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236332"/>
              </p:ext>
            </p:extLst>
          </p:nvPr>
        </p:nvGraphicFramePr>
        <p:xfrm>
          <a:off x="3504146" y="450075"/>
          <a:ext cx="5232400" cy="599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28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709609"/>
              </p:ext>
            </p:extLst>
          </p:nvPr>
        </p:nvGraphicFramePr>
        <p:xfrm>
          <a:off x="3504147" y="411245"/>
          <a:ext cx="5282310" cy="599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95643"/>
              </p:ext>
            </p:extLst>
          </p:nvPr>
        </p:nvGraphicFramePr>
        <p:xfrm>
          <a:off x="3504147" y="411245"/>
          <a:ext cx="5282310" cy="599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Spouse–3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Person Relationship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6899"/>
            <a:ext cx="2514600" cy="4541347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better the spouse knows a person, the more likely they will use FN.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This may be a a function of how well the speaker knows the person since couples often hang out in pairs.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Overlaid graph suggests some influence in both directions.</a:t>
            </a:r>
          </a:p>
        </p:txBody>
      </p:sp>
    </p:spTree>
    <p:extLst>
      <p:ext uri="{BB962C8B-B14F-4D97-AF65-F5344CB8AC3E}">
        <p14:creationId xmlns:p14="http://schemas.microsoft.com/office/powerpoint/2010/main" val="4225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558365"/>
              </p:ext>
            </p:extLst>
          </p:nvPr>
        </p:nvGraphicFramePr>
        <p:xfrm>
          <a:off x="3483429" y="482599"/>
          <a:ext cx="5491238" cy="581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Situations 1, 3, 4 generally the same.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Situation 2 surprisingly showed less FN, even among close relation-ships.</a:t>
            </a:r>
          </a:p>
        </p:txBody>
      </p:sp>
    </p:spTree>
    <p:extLst>
      <p:ext uri="{BB962C8B-B14F-4D97-AF65-F5344CB8AC3E}">
        <p14:creationId xmlns:p14="http://schemas.microsoft.com/office/powerpoint/2010/main" val="32293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14400"/>
            <a:ext cx="2642429" cy="596900"/>
          </a:xfrm>
        </p:spPr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Women use more FN towards addressees.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Men use less FN towards auditors.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202505"/>
              </p:ext>
            </p:extLst>
          </p:nvPr>
        </p:nvGraphicFramePr>
        <p:xfrm>
          <a:off x="3352800" y="544286"/>
          <a:ext cx="5331581" cy="586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17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6900"/>
            <a:ext cx="2514600" cy="3116338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Children were statistically significant in predicting FN.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However, this may be just a result of social networking.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Parents are friends with parents; non-parents are friends with non-parents.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746426"/>
              </p:ext>
            </p:extLst>
          </p:nvPr>
        </p:nvGraphicFramePr>
        <p:xfrm>
          <a:off x="3520672" y="633898"/>
          <a:ext cx="5207000" cy="5645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02960"/>
              </p:ext>
            </p:extLst>
          </p:nvPr>
        </p:nvGraphicFramePr>
        <p:xfrm>
          <a:off x="661534" y="4983238"/>
          <a:ext cx="3162867" cy="1356359"/>
        </p:xfrm>
        <a:graphic>
          <a:graphicData uri="http://schemas.openxmlformats.org/drawingml/2006/table">
            <a:tbl>
              <a:tblPr/>
              <a:tblGrid>
                <a:gridCol w="1087807"/>
                <a:gridCol w="631810"/>
                <a:gridCol w="721625"/>
                <a:gridCol w="721625"/>
              </a:tblGrid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Children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→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5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FN is used more with people within a certain age range.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Overlay average relationship however, and we see that this reflects social networks, not age.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Conclusion: Age is not a significant predictor of address forms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104145"/>
              </p:ext>
            </p:extLst>
          </p:nvPr>
        </p:nvGraphicFramePr>
        <p:xfrm>
          <a:off x="3683000" y="482600"/>
          <a:ext cx="5003800" cy="5762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161406"/>
              </p:ext>
            </p:extLst>
          </p:nvPr>
        </p:nvGraphicFramePr>
        <p:xfrm>
          <a:off x="3683000" y="482600"/>
          <a:ext cx="5003800" cy="5762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4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Discussion/Summary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is easily the strongest factor</a:t>
            </a:r>
          </a:p>
          <a:p>
            <a:pPr lvl="1"/>
            <a:r>
              <a:rPr lang="en-US" dirty="0" smtClean="0"/>
              <a:t>Perhaps influences other factors as well</a:t>
            </a:r>
          </a:p>
          <a:p>
            <a:r>
              <a:rPr lang="en-US" dirty="0" smtClean="0"/>
              <a:t>People use FN more with others of the same sex, especially women.</a:t>
            </a:r>
          </a:p>
          <a:p>
            <a:pPr lvl="1"/>
            <a:r>
              <a:rPr lang="en-US" dirty="0" smtClean="0"/>
              <a:t>Camaraderie among LDS women (</a:t>
            </a:r>
            <a:r>
              <a:rPr lang="en-US" dirty="0" err="1" smtClean="0"/>
              <a:t>Fogg</a:t>
            </a:r>
            <a:r>
              <a:rPr lang="en-US" dirty="0" smtClean="0"/>
              <a:t> 1990)</a:t>
            </a:r>
          </a:p>
          <a:p>
            <a:r>
              <a:rPr lang="en-US" dirty="0" smtClean="0"/>
              <a:t>Speaker accommodates to Spouse–3</a:t>
            </a:r>
            <a:r>
              <a:rPr lang="en-US" baseline="30000" dirty="0" smtClean="0"/>
              <a:t>rd</a:t>
            </a:r>
            <a:r>
              <a:rPr lang="en-US" dirty="0" smtClean="0"/>
              <a:t> Person relationship</a:t>
            </a:r>
          </a:p>
          <a:p>
            <a:r>
              <a:rPr lang="en-US" dirty="0" smtClean="0"/>
              <a:t>Men are influenced by the presence of an Auditor.</a:t>
            </a:r>
          </a:p>
          <a:p>
            <a:pPr lvl="1"/>
            <a:r>
              <a:rPr lang="en-US" dirty="0" smtClean="0"/>
              <a:t>Possibly because of more leadership meetings</a:t>
            </a:r>
          </a:p>
          <a:p>
            <a:r>
              <a:rPr lang="en-US" dirty="0" smtClean="0"/>
              <a:t>Parents and non-parents are considered slightly different.</a:t>
            </a:r>
            <a:endParaRPr lang="en-US" dirty="0"/>
          </a:p>
          <a:p>
            <a:r>
              <a:rPr lang="en-US" dirty="0" smtClean="0"/>
              <a:t>Age is not a factor, contrary to other studies</a:t>
            </a:r>
          </a:p>
        </p:txBody>
      </p:sp>
    </p:spTree>
    <p:extLst>
      <p:ext uri="{BB962C8B-B14F-4D97-AF65-F5344CB8AC3E}">
        <p14:creationId xmlns:p14="http://schemas.microsoft.com/office/powerpoint/2010/main" val="367891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T-V</a:t>
            </a:r>
            <a:r>
              <a:rPr lang="en-US" dirty="0" smtClean="0"/>
              <a:t> 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59327"/>
            <a:ext cx="6949440" cy="4853115"/>
          </a:xfrm>
        </p:spPr>
        <p:txBody>
          <a:bodyPr>
            <a:normAutofit/>
          </a:bodyPr>
          <a:lstStyle/>
          <a:p>
            <a:r>
              <a:rPr lang="en-US" dirty="0" smtClean="0"/>
              <a:t>Many languages have what is labeled a </a:t>
            </a:r>
            <a:r>
              <a:rPr lang="en-US" i="1" dirty="0" smtClean="0"/>
              <a:t>T</a:t>
            </a:r>
            <a:r>
              <a:rPr lang="en-US" dirty="0" smtClean="0"/>
              <a:t> and a </a:t>
            </a:r>
            <a:r>
              <a:rPr lang="en-US" i="1" dirty="0" smtClean="0"/>
              <a:t>V </a:t>
            </a:r>
            <a:r>
              <a:rPr lang="en-US" dirty="0" smtClean="0"/>
              <a:t>form.</a:t>
            </a:r>
          </a:p>
          <a:p>
            <a:pPr lvl="1"/>
            <a:r>
              <a:rPr lang="en-US" dirty="0" smtClean="0"/>
              <a:t>Originated from Latin </a:t>
            </a:r>
            <a:r>
              <a:rPr lang="en-US" i="1" dirty="0" err="1" smtClean="0"/>
              <a:t>tu</a:t>
            </a:r>
            <a:r>
              <a:rPr lang="en-US" dirty="0" smtClean="0"/>
              <a:t> (2.</a:t>
            </a:r>
            <a:r>
              <a:rPr lang="en-US" cap="small" dirty="0" smtClean="0"/>
              <a:t>sing</a:t>
            </a:r>
            <a:r>
              <a:rPr lang="en-US" dirty="0" smtClean="0"/>
              <a:t>) and </a:t>
            </a:r>
            <a:r>
              <a:rPr lang="en-US" i="1" dirty="0" err="1" smtClean="0"/>
              <a:t>vos</a:t>
            </a:r>
            <a:r>
              <a:rPr lang="en-US" i="1" dirty="0" smtClean="0"/>
              <a:t> </a:t>
            </a:r>
            <a:r>
              <a:rPr lang="en-US" dirty="0" smtClean="0"/>
              <a:t>(2.</a:t>
            </a:r>
            <a:r>
              <a:rPr lang="en-US" cap="small" dirty="0" smtClean="0"/>
              <a:t>pl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V</a:t>
            </a:r>
            <a:r>
              <a:rPr lang="en-US" dirty="0" smtClean="0"/>
              <a:t> is used for people with a greater perceived status</a:t>
            </a:r>
          </a:p>
          <a:p>
            <a:pPr lvl="1"/>
            <a:r>
              <a:rPr lang="en-US" dirty="0" smtClean="0"/>
              <a:t>Age, wealth, birth, power, profession</a:t>
            </a:r>
          </a:p>
          <a:p>
            <a:pPr lvl="1"/>
            <a:r>
              <a:rPr lang="en-US" dirty="0" smtClean="0"/>
              <a:t>Also used to merely indicate a difference between people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 is used everywhere else</a:t>
            </a:r>
          </a:p>
          <a:p>
            <a:pPr lvl="1"/>
            <a:r>
              <a:rPr lang="en-US" dirty="0" smtClean="0"/>
              <a:t>Equal or lower status, same age or younger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 smtClean="0"/>
              <a:t>Morphology—Romance languages</a:t>
            </a:r>
            <a:endParaRPr lang="en-US" dirty="0"/>
          </a:p>
          <a:p>
            <a:pPr lvl="1"/>
            <a:r>
              <a:rPr lang="en-US" dirty="0" smtClean="0"/>
              <a:t>Register—Korean and Japanese honorifics</a:t>
            </a:r>
          </a:p>
          <a:p>
            <a:pPr lvl="1"/>
            <a:r>
              <a:rPr lang="en-US" dirty="0" smtClean="0"/>
              <a:t>Titles—English </a:t>
            </a:r>
          </a:p>
          <a:p>
            <a:pPr lvl="2"/>
            <a:r>
              <a:rPr lang="en-US" dirty="0" smtClean="0"/>
              <a:t>First Name (FN) vs. Title + Last Name (TLN)</a:t>
            </a:r>
          </a:p>
        </p:txBody>
      </p:sp>
    </p:spTree>
    <p:extLst>
      <p:ext uri="{BB962C8B-B14F-4D97-AF65-F5344CB8AC3E}">
        <p14:creationId xmlns:p14="http://schemas.microsoft.com/office/powerpoint/2010/main" val="343444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6" y="1808087"/>
            <a:ext cx="3223380" cy="4451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research challenges the implicational hierarchy of Audience Design.</a:t>
            </a:r>
          </a:p>
          <a:p>
            <a:r>
              <a:rPr lang="en-US" dirty="0" smtClean="0"/>
              <a:t>If variation occurs with one Audience Type, it is expected to occur with Types closer to the speaker.</a:t>
            </a:r>
          </a:p>
          <a:p>
            <a:pPr lvl="1"/>
            <a:r>
              <a:rPr lang="en-US" dirty="0" smtClean="0"/>
              <a:t>Yet, for men, Auditors are different while Addressees are not affected.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674877"/>
              </p:ext>
            </p:extLst>
          </p:nvPr>
        </p:nvGraphicFramePr>
        <p:xfrm>
          <a:off x="3773714" y="544286"/>
          <a:ext cx="4910667" cy="586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19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of Address between equals is determined by many factors: familiarity, audience, situation, </a:t>
            </a:r>
            <a:r>
              <a:rPr lang="en-US" dirty="0" smtClean="0"/>
              <a:t>gender, and parenthood</a:t>
            </a:r>
            <a:endParaRPr lang="en-US" dirty="0"/>
          </a:p>
          <a:p>
            <a:r>
              <a:rPr lang="en-US" dirty="0"/>
              <a:t>Bell’s Audience Design may be different for men and women.</a:t>
            </a:r>
          </a:p>
          <a:p>
            <a:r>
              <a:rPr lang="en-US" dirty="0" smtClean="0"/>
              <a:t>Parenthood may be considered a higher “status.”</a:t>
            </a:r>
          </a:p>
          <a:p>
            <a:r>
              <a:rPr lang="en-US" dirty="0" smtClean="0"/>
              <a:t>There exists a robust address form system, despite a general decline in the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Research:</a:t>
            </a:r>
          </a:p>
          <a:p>
            <a:pPr lvl="1"/>
            <a:r>
              <a:rPr lang="en-US" dirty="0" smtClean="0"/>
              <a:t>More congregations = more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/>
              <a:t>geographic </a:t>
            </a:r>
            <a:r>
              <a:rPr lang="en-US" dirty="0" smtClean="0"/>
              <a:t>trends</a:t>
            </a:r>
          </a:p>
          <a:p>
            <a:pPr lvl="1"/>
            <a:r>
              <a:rPr lang="en-US" dirty="0" smtClean="0"/>
              <a:t>Parenthood &gt; Married &gt; </a:t>
            </a:r>
            <a:r>
              <a:rPr lang="en-US" dirty="0" smtClean="0"/>
              <a:t>Unmarried</a:t>
            </a:r>
          </a:p>
          <a:p>
            <a:pPr lvl="1"/>
            <a:r>
              <a:rPr lang="en-US" dirty="0" smtClean="0"/>
              <a:t>Observed data instead of reported data</a:t>
            </a:r>
            <a:endParaRPr lang="en-US" dirty="0" smtClean="0"/>
          </a:p>
          <a:p>
            <a:pPr lvl="1"/>
            <a:r>
              <a:rPr lang="en-US" dirty="0" smtClean="0"/>
              <a:t>More statistics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situations (other auditor situations, etc.)</a:t>
            </a:r>
            <a:endParaRPr lang="en-US" dirty="0" smtClean="0"/>
          </a:p>
          <a:p>
            <a:pPr lvl="1"/>
            <a:r>
              <a:rPr lang="en-US" dirty="0" smtClean="0"/>
              <a:t>Does this </a:t>
            </a:r>
            <a:r>
              <a:rPr lang="en-US" dirty="0" smtClean="0"/>
              <a:t>spread to non-LDS communities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and…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0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29910" y="1270000"/>
            <a:ext cx="7087521" cy="5168111"/>
            <a:chOff x="1439334" y="1602453"/>
            <a:chExt cx="6448287" cy="4835658"/>
          </a:xfrm>
        </p:grpSpPr>
        <p:pic>
          <p:nvPicPr>
            <p:cNvPr id="8" name="Picture 7" descr="3_5only_Colo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3" t="27059" r="12018" b="14361"/>
            <a:stretch/>
          </p:blipFill>
          <p:spPr>
            <a:xfrm>
              <a:off x="1439334" y="1602453"/>
              <a:ext cx="6192764" cy="4835658"/>
            </a:xfrm>
            <a:prstGeom prst="rect">
              <a:avLst/>
            </a:prstGeom>
          </p:spPr>
        </p:pic>
        <p:pic>
          <p:nvPicPr>
            <p:cNvPr id="2" name="Picture 1" descr="3_5only_Colo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6" t="13265" r="55971" b="77853"/>
            <a:stretch/>
          </p:blipFill>
          <p:spPr>
            <a:xfrm>
              <a:off x="6265337" y="3963251"/>
              <a:ext cx="1622284" cy="733148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9" y="1459327"/>
            <a:ext cx="8273215" cy="49394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Bell, Allan. 1984. Language style as audience design. </a:t>
            </a:r>
            <a:r>
              <a:rPr lang="en-US" i="1" dirty="0"/>
              <a:t>Language in Society</a:t>
            </a:r>
            <a:r>
              <a:rPr lang="en-US" dirty="0"/>
              <a:t> 13(02). 145–204</a:t>
            </a:r>
            <a:r>
              <a:rPr lang="en-US" dirty="0" smtClean="0"/>
              <a:t>.</a:t>
            </a:r>
          </a:p>
          <a:p>
            <a:r>
              <a:rPr lang="en-US" dirty="0"/>
              <a:t>Bell, Allan. 2013. </a:t>
            </a:r>
            <a:r>
              <a:rPr lang="en-US" i="1" dirty="0"/>
              <a:t>The guidebook to sociolinguistics</a:t>
            </a:r>
            <a:r>
              <a:rPr lang="en-US" dirty="0"/>
              <a:t>. John Wiley &amp; </a:t>
            </a:r>
            <a:r>
              <a:rPr lang="en-US" dirty="0" smtClean="0"/>
              <a:t>Sons.</a:t>
            </a:r>
          </a:p>
          <a:p>
            <a:r>
              <a:rPr lang="en-US" dirty="0" smtClean="0"/>
              <a:t>Brown</a:t>
            </a:r>
            <a:r>
              <a:rPr lang="en-US" dirty="0"/>
              <a:t>, Roger &amp; Marguerite Ford. 1961. </a:t>
            </a:r>
            <a:r>
              <a:rPr lang="en-US" dirty="0" smtClean="0"/>
              <a:t>Address </a:t>
            </a:r>
            <a:r>
              <a:rPr lang="en-US" dirty="0"/>
              <a:t>in American English. </a:t>
            </a:r>
            <a:r>
              <a:rPr lang="en-US" i="1" dirty="0"/>
              <a:t>The Journal of Abnormal and Social Psychology</a:t>
            </a:r>
            <a:r>
              <a:rPr lang="en-US" dirty="0"/>
              <a:t> 62(2). 375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Brown</a:t>
            </a:r>
            <a:r>
              <a:rPr lang="en-US" dirty="0"/>
              <a:t>, Roger &amp; Albert Gilman. 1960. The pronouns of power and solidarity. In T. A. </a:t>
            </a:r>
            <a:r>
              <a:rPr lang="en-US" dirty="0" err="1"/>
              <a:t>Sebeok</a:t>
            </a:r>
            <a:r>
              <a:rPr lang="en-US" dirty="0"/>
              <a:t> (ed.), </a:t>
            </a:r>
            <a:r>
              <a:rPr lang="en-US" i="1" dirty="0"/>
              <a:t>Style in Language</a:t>
            </a:r>
            <a:r>
              <a:rPr lang="en-US" dirty="0"/>
              <a:t>, 253–76. Cambridge: MIT Press. </a:t>
            </a:r>
            <a:endParaRPr lang="en-US" dirty="0" smtClean="0"/>
          </a:p>
          <a:p>
            <a:r>
              <a:rPr lang="en-US" dirty="0"/>
              <a:t>Dickey, Eleanor. 1997. Forms of address and terms of reference. </a:t>
            </a:r>
            <a:r>
              <a:rPr lang="en-US" i="1" dirty="0"/>
              <a:t>Journal of Linguistics</a:t>
            </a:r>
            <a:r>
              <a:rPr lang="en-US" dirty="0"/>
              <a:t> 33(2). 255–274. </a:t>
            </a:r>
            <a:endParaRPr lang="en-US" dirty="0" smtClean="0"/>
          </a:p>
          <a:p>
            <a:r>
              <a:rPr lang="en-US" dirty="0" smtClean="0"/>
              <a:t>Jorgenson</a:t>
            </a:r>
            <a:r>
              <a:rPr lang="en-US" dirty="0"/>
              <a:t>, Jane. 1994. Situated address and the social construction of “in‐law” relationships. </a:t>
            </a:r>
            <a:r>
              <a:rPr lang="en-US" i="1" dirty="0"/>
              <a:t>Southern Communication Journal</a:t>
            </a:r>
            <a:r>
              <a:rPr lang="en-US" dirty="0"/>
              <a:t> 59(3). 196–204</a:t>
            </a:r>
            <a:r>
              <a:rPr lang="en-US" dirty="0" smtClean="0"/>
              <a:t>. </a:t>
            </a:r>
          </a:p>
          <a:p>
            <a:r>
              <a:rPr lang="en-US" dirty="0" err="1"/>
              <a:t>Labov</a:t>
            </a:r>
            <a:r>
              <a:rPr lang="en-US" dirty="0"/>
              <a:t>, William. 1964. The social stratification of English in New York City. Columbia university. </a:t>
            </a:r>
            <a:endParaRPr lang="en-US" dirty="0" smtClean="0"/>
          </a:p>
          <a:p>
            <a:r>
              <a:rPr lang="en-US" dirty="0" smtClean="0"/>
              <a:t>Murray</a:t>
            </a:r>
            <a:r>
              <a:rPr lang="en-US" dirty="0"/>
              <a:t>, Thomas E. 2002. A new look at address in American English: The rules have changed. </a:t>
            </a:r>
            <a:r>
              <a:rPr lang="en-US" i="1" dirty="0"/>
              <a:t>Names</a:t>
            </a:r>
            <a:r>
              <a:rPr lang="en-US" dirty="0"/>
              <a:t> 50(1). 43–61. </a:t>
            </a:r>
            <a:endParaRPr lang="en-US" dirty="0" smtClean="0"/>
          </a:p>
          <a:p>
            <a:r>
              <a:rPr lang="en-US" dirty="0"/>
              <a:t>Rubin, Rebecca B. 1981. Ideal traits and terms of address for male and female college professors. </a:t>
            </a:r>
            <a:r>
              <a:rPr lang="en-US" i="1" dirty="0"/>
              <a:t>Journal of Personality and Social Psychology</a:t>
            </a:r>
            <a:r>
              <a:rPr lang="en-US" dirty="0"/>
              <a:t> 41(5)</a:t>
            </a:r>
            <a:r>
              <a:rPr lang="en-US" dirty="0" smtClean="0"/>
              <a:t>.</a:t>
            </a:r>
          </a:p>
          <a:p>
            <a:r>
              <a:rPr lang="en-US" dirty="0" err="1"/>
              <a:t>Takiff</a:t>
            </a:r>
            <a:r>
              <a:rPr lang="en-US" dirty="0"/>
              <a:t>, Hilary A., Diana T. Sanchez &amp; Tracie L. Stewart. 2001. What’s in a name? The status implications of students’ terms of address for male and female professors. </a:t>
            </a:r>
            <a:r>
              <a:rPr lang="en-US" i="1" dirty="0"/>
              <a:t>Psychology of Women Quarterly</a:t>
            </a:r>
            <a:r>
              <a:rPr lang="en-US" dirty="0"/>
              <a:t> 25(2). 134–144</a:t>
            </a:r>
            <a:r>
              <a:rPr lang="en-US" dirty="0" smtClean="0"/>
              <a:t>.</a:t>
            </a:r>
          </a:p>
          <a:p>
            <a:r>
              <a:rPr lang="en-US" dirty="0" err="1"/>
              <a:t>Uscinski</a:t>
            </a:r>
            <a:r>
              <a:rPr lang="en-US" dirty="0"/>
              <a:t>, Joseph E. &amp; Lily J. Goren. 2010. What’s in a Name? Coverage of Senator Hillary Clinton during the 2008 Democratic Primary. </a:t>
            </a:r>
            <a:r>
              <a:rPr lang="en-US" i="1" dirty="0"/>
              <a:t>Political Research Quarterly</a:t>
            </a:r>
            <a:r>
              <a:rPr lang="en-US" dirty="0"/>
              <a:t> 64(4). 884–896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35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9" y="1459327"/>
            <a:ext cx="7874000" cy="475762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Power</a:t>
            </a:r>
            <a:r>
              <a:rPr lang="en-US" dirty="0"/>
              <a:t>, solidarity, intimacy, status, etc. determine </a:t>
            </a:r>
            <a:r>
              <a:rPr lang="en-US" i="1" dirty="0"/>
              <a:t>T</a:t>
            </a:r>
            <a:r>
              <a:rPr lang="en-US" dirty="0"/>
              <a:t>-</a:t>
            </a:r>
            <a:r>
              <a:rPr lang="en-US" i="1" dirty="0"/>
              <a:t>V </a:t>
            </a:r>
            <a:r>
              <a:rPr lang="en-US" dirty="0"/>
              <a:t>forms </a:t>
            </a:r>
            <a:r>
              <a:rPr lang="en-US" sz="1800" dirty="0"/>
              <a:t>(Brown &amp; Gilman 1960, Brown </a:t>
            </a:r>
            <a:r>
              <a:rPr lang="en-US" sz="1800" dirty="0" smtClean="0"/>
              <a:t>&amp; Ford </a:t>
            </a:r>
            <a:r>
              <a:rPr lang="en-US" sz="1800" dirty="0"/>
              <a:t>1961, </a:t>
            </a:r>
            <a:r>
              <a:rPr lang="en-US" sz="1800" dirty="0" err="1"/>
              <a:t>Slobin</a:t>
            </a:r>
            <a:r>
              <a:rPr lang="en-US" sz="1800" dirty="0"/>
              <a:t> </a:t>
            </a:r>
            <a:r>
              <a:rPr lang="en-US" sz="1800" i="1" dirty="0"/>
              <a:t>et al</a:t>
            </a:r>
            <a:r>
              <a:rPr lang="en-US" sz="1800" dirty="0"/>
              <a:t> 1968 )</a:t>
            </a:r>
          </a:p>
          <a:p>
            <a:pPr>
              <a:spcBef>
                <a:spcPts val="1200"/>
              </a:spcBef>
            </a:pPr>
            <a:r>
              <a:rPr lang="en-US" dirty="0"/>
              <a:t>Titles aren’t used as much in the general population. </a:t>
            </a:r>
            <a:r>
              <a:rPr lang="tr-TR" sz="1800" dirty="0"/>
              <a:t>(</a:t>
            </a:r>
            <a:r>
              <a:rPr lang="tr-TR" sz="1800" dirty="0" err="1"/>
              <a:t>Murray</a:t>
            </a:r>
            <a:r>
              <a:rPr lang="tr-TR" sz="1800" dirty="0"/>
              <a:t> 2002)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dirty="0"/>
              <a:t>Female professors received more FN. Female students used more FN with professors. </a:t>
            </a:r>
            <a:r>
              <a:rPr lang="en-US" sz="1800" dirty="0"/>
              <a:t>(Rubin 1981; </a:t>
            </a:r>
            <a:r>
              <a:rPr lang="en-US" sz="1800" dirty="0" err="1"/>
              <a:t>Takiff</a:t>
            </a:r>
            <a:r>
              <a:rPr lang="en-US" sz="1800" dirty="0"/>
              <a:t>, Sanchez &amp; Stewart 2001)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Hillary </a:t>
            </a:r>
            <a:r>
              <a:rPr lang="en-US" dirty="0"/>
              <a:t>Clinton often called FN in the media. </a:t>
            </a:r>
            <a:r>
              <a:rPr lang="en-US" sz="1800" dirty="0"/>
              <a:t>(</a:t>
            </a:r>
            <a:r>
              <a:rPr lang="en-US" sz="1800" dirty="0" err="1"/>
              <a:t>Uscinski</a:t>
            </a:r>
            <a:r>
              <a:rPr lang="en-US" sz="1800" dirty="0"/>
              <a:t> &amp; Goren 2010)</a:t>
            </a:r>
          </a:p>
          <a:p>
            <a:pPr>
              <a:spcBef>
                <a:spcPts val="1200"/>
              </a:spcBef>
            </a:pPr>
            <a:r>
              <a:rPr lang="en-US" dirty="0"/>
              <a:t>Different talking </a:t>
            </a:r>
            <a:r>
              <a:rPr lang="en-US" i="1" dirty="0"/>
              <a:t>to</a:t>
            </a:r>
            <a:r>
              <a:rPr lang="en-US" dirty="0"/>
              <a:t> or talking </a:t>
            </a:r>
            <a:r>
              <a:rPr lang="en-US" i="1" dirty="0"/>
              <a:t>about</a:t>
            </a:r>
            <a:r>
              <a:rPr lang="en-US" dirty="0"/>
              <a:t> people </a:t>
            </a:r>
            <a:r>
              <a:rPr lang="en-US" sz="1800" dirty="0"/>
              <a:t>(Dickey 1997)</a:t>
            </a:r>
          </a:p>
          <a:p>
            <a:pPr>
              <a:spcBef>
                <a:spcPts val="1200"/>
              </a:spcBef>
            </a:pPr>
            <a:r>
              <a:rPr lang="en-US" dirty="0"/>
              <a:t>Lots of messy things with newlyweds and in-laws </a:t>
            </a:r>
            <a:r>
              <a:rPr lang="en-US" sz="1800" dirty="0"/>
              <a:t>(Jorgenson 1994)</a:t>
            </a:r>
            <a:endParaRPr lang="tr-T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Dyads </a:t>
            </a:r>
            <a:br>
              <a:rPr lang="en-US" dirty="0" smtClean="0"/>
            </a:br>
            <a:r>
              <a:rPr lang="en-US" sz="1800" dirty="0" smtClean="0"/>
              <a:t>(Brown &amp; Ford 1961)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Non-reciprocal relationship</a:t>
            </a:r>
          </a:p>
          <a:p>
            <a:pPr lvl="1"/>
            <a:r>
              <a:rPr lang="en-US" dirty="0" smtClean="0"/>
              <a:t>One person receives TLN, the other receives FN</a:t>
            </a:r>
          </a:p>
          <a:p>
            <a:pPr lvl="1"/>
            <a:r>
              <a:rPr lang="en-US" dirty="0" smtClean="0"/>
              <a:t>Employer-employee</a:t>
            </a:r>
          </a:p>
          <a:p>
            <a:pPr lvl="1"/>
            <a:r>
              <a:rPr lang="en-US" dirty="0" smtClean="0"/>
              <a:t>Age difference</a:t>
            </a:r>
          </a:p>
          <a:p>
            <a:pPr lvl="2"/>
            <a:r>
              <a:rPr lang="en-US" dirty="0" smtClean="0"/>
              <a:t>Adult-child</a:t>
            </a:r>
          </a:p>
          <a:p>
            <a:pPr lvl="2"/>
            <a:r>
              <a:rPr lang="en-US" dirty="0" smtClean="0"/>
              <a:t>+15 years for adults</a:t>
            </a:r>
          </a:p>
          <a:p>
            <a:pPr lvl="1"/>
            <a:r>
              <a:rPr lang="en-US" dirty="0" smtClean="0"/>
              <a:t>Service occupations (butlers, waiters, etc.)</a:t>
            </a:r>
          </a:p>
          <a:p>
            <a:pPr lvl="1"/>
            <a:r>
              <a:rPr lang="en-US" dirty="0" smtClean="0"/>
              <a:t>Teacher-student</a:t>
            </a:r>
          </a:p>
          <a:p>
            <a:pPr marL="290513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Reciprocal Relationship ( </a:t>
            </a:r>
            <a:r>
              <a:rPr lang="en-US" i="1" dirty="0" smtClean="0"/>
              <a:t>T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Mutual FN</a:t>
            </a:r>
          </a:p>
          <a:p>
            <a:pPr lvl="1"/>
            <a:r>
              <a:rPr lang="en-US" dirty="0" smtClean="0"/>
              <a:t>Friends, equals, colleagues, etc.</a:t>
            </a:r>
          </a:p>
          <a:p>
            <a:r>
              <a:rPr lang="en-US" dirty="0" smtClean="0"/>
              <a:t>Reciprocal Relationship ( </a:t>
            </a:r>
            <a:r>
              <a:rPr lang="en-US" i="1" dirty="0" smtClean="0"/>
              <a:t>V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Mutual TLN</a:t>
            </a:r>
          </a:p>
          <a:p>
            <a:pPr lvl="1"/>
            <a:r>
              <a:rPr lang="en-US" dirty="0" smtClean="0"/>
              <a:t>People with potentially equal status, but who don’t know each other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seems likely that the two reciprocal </a:t>
            </a:r>
            <a:r>
              <a:rPr lang="en-US" dirty="0" smtClean="0"/>
              <a:t>patterns </a:t>
            </a:r>
            <a:r>
              <a:rPr lang="en-US" dirty="0"/>
              <a:t>are on a dimension that ranges from acquaintance to intimacy. However, in modern American English the distance between the two points is small with the Mutual FN usually representing only a very small increment of intimacy over the Mutual TLN; </a:t>
            </a:r>
            <a:r>
              <a:rPr lang="en-US" b="1" dirty="0"/>
              <a:t>as small sometimes as 5 minutes of </a:t>
            </a:r>
            <a:r>
              <a:rPr lang="en-US" b="1" dirty="0" smtClean="0"/>
              <a:t>conversation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the segment of the line that lies between the two patterns is usually so very short, </a:t>
            </a:r>
            <a:r>
              <a:rPr lang="en-US" b="1" dirty="0"/>
              <a:t>it is </a:t>
            </a:r>
            <a:r>
              <a:rPr lang="en-US" b="1" dirty="0" smtClean="0"/>
              <a:t>not </a:t>
            </a:r>
            <a:r>
              <a:rPr lang="en-US" b="1" dirty="0"/>
              <a:t>easy to make out its exact character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Brown &amp; Ford (1961:377)</a:t>
            </a:r>
          </a:p>
          <a:p>
            <a:pPr marL="0" indent="0" algn="r">
              <a:buNone/>
            </a:pPr>
            <a:r>
              <a:rPr lang="en-US" dirty="0" smtClean="0"/>
              <a:t>(emphasis added)</a:t>
            </a:r>
            <a:endParaRPr lang="en-US" dirty="0"/>
          </a:p>
        </p:txBody>
      </p:sp>
      <p:pic>
        <p:nvPicPr>
          <p:cNvPr id="4" name="Picture 3" descr="barn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9" y="4494891"/>
            <a:ext cx="355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6282"/>
            <a:ext cx="8229600" cy="4299882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What factors influence forms of address between two people who are of roughly equal status</a:t>
            </a:r>
            <a:r>
              <a:rPr lang="en-US" sz="3200" dirty="0" smtClean="0"/>
              <a:t>?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283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Latter-day Saints?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59327"/>
            <a:ext cx="6949440" cy="4712873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Brother </a:t>
            </a:r>
            <a:r>
              <a:rPr lang="en-US" dirty="0"/>
              <a:t>or </a:t>
            </a:r>
            <a:r>
              <a:rPr lang="en-US" i="1" dirty="0"/>
              <a:t>Sister</a:t>
            </a:r>
            <a:r>
              <a:rPr lang="en-US" dirty="0"/>
              <a:t> + last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Cultural norms</a:t>
            </a:r>
          </a:p>
          <a:p>
            <a:pPr lvl="1"/>
            <a:r>
              <a:rPr lang="en-US" dirty="0" smtClean="0"/>
              <a:t>Strong and active </a:t>
            </a:r>
            <a:r>
              <a:rPr lang="en-US" dirty="0"/>
              <a:t>but largely below the radar</a:t>
            </a:r>
          </a:p>
          <a:p>
            <a:pPr lvl="1"/>
            <a:r>
              <a:rPr lang="en-US" dirty="0"/>
              <a:t>Interaction with general tendency of FN with familiarity</a:t>
            </a:r>
          </a:p>
          <a:p>
            <a:r>
              <a:rPr lang="en-US" dirty="0" smtClean="0"/>
              <a:t>Ward organization and composition</a:t>
            </a:r>
            <a:endParaRPr lang="en-US" dirty="0"/>
          </a:p>
          <a:p>
            <a:pPr lvl="1"/>
            <a:r>
              <a:rPr lang="en-US" dirty="0"/>
              <a:t>Congregations (aka “wards”) have strict delineated </a:t>
            </a:r>
            <a:r>
              <a:rPr lang="en-US" dirty="0" smtClean="0"/>
              <a:t>boundaries</a:t>
            </a:r>
          </a:p>
          <a:p>
            <a:pPr lvl="2"/>
            <a:r>
              <a:rPr lang="en-US" dirty="0" smtClean="0"/>
              <a:t>People only share one feature: where they live</a:t>
            </a:r>
            <a:endParaRPr lang="en-US" dirty="0"/>
          </a:p>
          <a:p>
            <a:pPr lvl="1"/>
            <a:r>
              <a:rPr lang="en-US" dirty="0" smtClean="0"/>
              <a:t>Roughly 100–150 people</a:t>
            </a:r>
          </a:p>
          <a:p>
            <a:pPr lvl="1"/>
            <a:r>
              <a:rPr lang="en-US" dirty="0"/>
              <a:t>Interaction </a:t>
            </a:r>
            <a:r>
              <a:rPr lang="en-US" dirty="0" smtClean="0"/>
              <a:t>with anyone from strangers to close friends/family on a weekly basis</a:t>
            </a:r>
          </a:p>
          <a:p>
            <a:pPr lvl="1"/>
            <a:r>
              <a:rPr lang="en-US" dirty="0" smtClean="0"/>
              <a:t>Address forms go from mutual TLN to mutual FN over the course of months or years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forms among Mormons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Fogg</a:t>
            </a:r>
            <a:r>
              <a:rPr lang="en-US" sz="2000" dirty="0" smtClean="0"/>
              <a:t> 1990)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Observed 6 congregations in Utah</a:t>
            </a:r>
          </a:p>
          <a:p>
            <a:pPr lvl="1"/>
            <a:r>
              <a:rPr lang="en-US" dirty="0" smtClean="0"/>
              <a:t>No observer’s effect, but no metadata</a:t>
            </a:r>
          </a:p>
          <a:p>
            <a:pPr lvl="1"/>
            <a:r>
              <a:rPr lang="en-US" dirty="0" smtClean="0"/>
              <a:t>Did </a:t>
            </a:r>
            <a:r>
              <a:rPr lang="en-US" dirty="0"/>
              <a:t>not include 3</a:t>
            </a:r>
            <a:r>
              <a:rPr lang="en-US" baseline="30000" dirty="0"/>
              <a:t>rd</a:t>
            </a:r>
            <a:r>
              <a:rPr lang="en-US" dirty="0"/>
              <a:t> person reference </a:t>
            </a:r>
            <a:r>
              <a:rPr lang="en-US" dirty="0" smtClean="0"/>
              <a:t>terms and dismisses them as irrelevant</a:t>
            </a:r>
          </a:p>
          <a:p>
            <a:r>
              <a:rPr lang="en-US" dirty="0" smtClean="0"/>
              <a:t>Marked 3 levels of formality: “over the </a:t>
            </a:r>
            <a:r>
              <a:rPr lang="en-US" dirty="0" smtClean="0"/>
              <a:t>pulpit,” </a:t>
            </a:r>
            <a:r>
              <a:rPr lang="en-US" dirty="0" smtClean="0"/>
              <a:t>Sunday school, and casual</a:t>
            </a:r>
          </a:p>
          <a:p>
            <a:pPr lvl="1"/>
            <a:r>
              <a:rPr lang="en-US" dirty="0"/>
              <a:t>more formal = more TLN</a:t>
            </a:r>
            <a:endParaRPr lang="en-US" dirty="0" smtClean="0"/>
          </a:p>
          <a:p>
            <a:pPr lvl="1"/>
            <a:r>
              <a:rPr lang="en-US" dirty="0" smtClean="0"/>
              <a:t>His strongest predictor. </a:t>
            </a:r>
          </a:p>
          <a:p>
            <a:r>
              <a:rPr lang="en-US" dirty="0" smtClean="0"/>
              <a:t>“Status” determined by &gt;15 year age difference </a:t>
            </a:r>
            <a:r>
              <a:rPr lang="en-US" sz="1900" dirty="0"/>
              <a:t>(Brown &amp; Ford 1961:377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FN towards younger people</a:t>
            </a:r>
          </a:p>
          <a:p>
            <a:r>
              <a:rPr lang="en-US" dirty="0" smtClean="0"/>
              <a:t>Gender of speaker and addressee</a:t>
            </a:r>
          </a:p>
          <a:p>
            <a:pPr lvl="1"/>
            <a:r>
              <a:rPr lang="en-US" dirty="0" smtClean="0"/>
              <a:t>A hint of more FN between women</a:t>
            </a:r>
          </a:p>
        </p:txBody>
      </p:sp>
    </p:spTree>
    <p:extLst>
      <p:ext uri="{BB962C8B-B14F-4D97-AF65-F5344CB8AC3E}">
        <p14:creationId xmlns:p14="http://schemas.microsoft.com/office/powerpoint/2010/main" val="25864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5285</TotalTime>
  <Words>2584</Words>
  <Application>Microsoft Macintosh PowerPoint</Application>
  <PresentationFormat>On-screen Show (4:3)</PresentationFormat>
  <Paragraphs>524</Paragraphs>
  <Slides>34</Slides>
  <Notes>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Formal</vt:lpstr>
      <vt:lpstr>Brother Bell’s Audience Design</vt:lpstr>
      <vt:lpstr>Introduction</vt:lpstr>
      <vt:lpstr>T-V distinction</vt:lpstr>
      <vt:lpstr>Literature Review</vt:lpstr>
      <vt:lpstr>Social Dyads  (Brown &amp; Ford 1961)</vt:lpstr>
      <vt:lpstr>Transition Phase</vt:lpstr>
      <vt:lpstr>Research Questions</vt:lpstr>
      <vt:lpstr>Why Latter-day Saints?</vt:lpstr>
      <vt:lpstr>Address forms among Mormons (Fogg 1990)</vt:lpstr>
      <vt:lpstr>Methodology</vt:lpstr>
      <vt:lpstr>Target Population</vt:lpstr>
      <vt:lpstr>Survey</vt:lpstr>
      <vt:lpstr>Audience Design</vt:lpstr>
      <vt:lpstr>PowerPoint Presentation</vt:lpstr>
      <vt:lpstr>Why Audience Design?</vt:lpstr>
      <vt:lpstr>Terminology</vt:lpstr>
      <vt:lpstr>The Four Situations</vt:lpstr>
      <vt:lpstr>Independent Variables</vt:lpstr>
      <vt:lpstr>Analysis</vt:lpstr>
      <vt:lpstr>Results</vt:lpstr>
      <vt:lpstr>Results (Rbrul)</vt:lpstr>
      <vt:lpstr>Familiarity</vt:lpstr>
      <vt:lpstr> Male/Female</vt:lpstr>
      <vt:lpstr>Spouse–3rd Person Relationship</vt:lpstr>
      <vt:lpstr>Situation</vt:lpstr>
      <vt:lpstr>Situation</vt:lpstr>
      <vt:lpstr>Children</vt:lpstr>
      <vt:lpstr>Age</vt:lpstr>
      <vt:lpstr>Discussion/Summary</vt:lpstr>
      <vt:lpstr>Audience Design</vt:lpstr>
      <vt:lpstr>Conclusions</vt:lpstr>
      <vt:lpstr>Future Research</vt:lpstr>
      <vt:lpstr>Social Network Analysis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Brother Bell’s Audience Design</dc:title>
  <dc:creator>Joey Stanley</dc:creator>
  <cp:lastModifiedBy>Joey Stanley</cp:lastModifiedBy>
  <cp:revision>102</cp:revision>
  <dcterms:created xsi:type="dcterms:W3CDTF">2015-02-18T17:00:49Z</dcterms:created>
  <dcterms:modified xsi:type="dcterms:W3CDTF">2015-02-27T19:18:16Z</dcterms:modified>
</cp:coreProperties>
</file>