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6" r:id="rId3"/>
    <p:sldId id="269" r:id="rId4"/>
    <p:sldId id="267" r:id="rId5"/>
    <p:sldId id="268" r:id="rId6"/>
    <p:sldId id="270" r:id="rId7"/>
    <p:sldId id="271" r:id="rId8"/>
    <p:sldId id="272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0" r:id="rId17"/>
    <p:sldId id="283" r:id="rId18"/>
    <p:sldId id="284" r:id="rId19"/>
    <p:sldId id="285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2FF4C25-330A-CA4C-972C-D559EBAE0EE3}">
          <p14:sldIdLst>
            <p14:sldId id="261"/>
          </p14:sldIdLst>
        </p14:section>
        <p14:section name="Background" id="{4CAB686E-1C94-2D4F-8743-B23109AEB933}">
          <p14:sldIdLst>
            <p14:sldId id="266"/>
            <p14:sldId id="269"/>
            <p14:sldId id="267"/>
            <p14:sldId id="268"/>
          </p14:sldIdLst>
        </p14:section>
        <p14:section name="Methodology" id="{E2BC8F52-5A9F-CD40-A052-1C588755B75E}">
          <p14:sldIdLst>
            <p14:sldId id="270"/>
            <p14:sldId id="271"/>
            <p14:sldId id="272"/>
            <p14:sldId id="275"/>
            <p14:sldId id="276"/>
          </p14:sldIdLst>
        </p14:section>
        <p14:section name="Results" id="{D5446065-33C5-5C4F-98AD-972C83496B35}">
          <p14:sldIdLst>
            <p14:sldId id="277"/>
            <p14:sldId id="278"/>
            <p14:sldId id="279"/>
            <p14:sldId id="281"/>
            <p14:sldId id="282"/>
            <p14:sldId id="280"/>
            <p14:sldId id="283"/>
          </p14:sldIdLst>
        </p14:section>
        <p14:section name="Discussion" id="{6AA41AB5-4A29-7747-A072-A86C2CBBAF21}">
          <p14:sldIdLst>
            <p14:sldId id="284"/>
            <p14:sldId id="285"/>
          </p14:sldIdLst>
        </p14:section>
        <p14:section name="Conclusion" id="{19B314DE-6BE2-9F45-B15D-DBAAB5D58BE1}">
          <p14:sldIdLst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D05"/>
    <a:srgbClr val="831717"/>
    <a:srgbClr val="841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6" autoAdjust="0"/>
  </p:normalViewPr>
  <p:slideViewPr>
    <p:cSldViewPr snapToGrid="0" snapToObjects="1">
      <p:cViewPr varScale="1">
        <p:scale>
          <a:sx n="116" d="100"/>
          <a:sy n="116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Spreadshe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37226886364"/>
          <c:y val="0.0278663663422905"/>
          <c:w val="0.833807070876329"/>
          <c:h val="0.781356202545106"/>
        </c:manualLayout>
      </c:layout>
      <c:lineChart>
        <c:grouping val="standard"/>
        <c:varyColors val="0"/>
        <c:ser>
          <c:idx val="0"/>
          <c:order val="0"/>
          <c:tx>
            <c:strRef>
              <c:f>Sheet3!$E$2</c:f>
              <c:strCache>
                <c:ptCount val="1"/>
                <c:pt idx="0">
                  <c:v>Hypothesized FN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val>
            <c:numRef>
              <c:f>Sheet3!$E$3:$E$7</c:f>
              <c:numCache>
                <c:formatCode>0%</c:formatCode>
                <c:ptCount val="5"/>
                <c:pt idx="0">
                  <c:v>0.08</c:v>
                </c:pt>
                <c:pt idx="1">
                  <c:v>0.89</c:v>
                </c:pt>
                <c:pt idx="2">
                  <c:v>0.92</c:v>
                </c:pt>
                <c:pt idx="3">
                  <c:v>0.97</c:v>
                </c:pt>
                <c:pt idx="4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003544"/>
        <c:axId val="-2144736632"/>
      </c:lineChart>
      <c:catAx>
        <c:axId val="212500354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44736632"/>
        <c:crosses val="autoZero"/>
        <c:auto val="1"/>
        <c:lblAlgn val="ctr"/>
        <c:lblOffset val="100"/>
        <c:noMultiLvlLbl val="0"/>
      </c:catAx>
      <c:valAx>
        <c:axId val="-2144736632"/>
        <c:scaling>
          <c:orientation val="minMax"/>
          <c:max val="1.0"/>
        </c:scaling>
        <c:delete val="1"/>
        <c:axPos val="l"/>
        <c:numFmt formatCode="0%" sourceLinked="1"/>
        <c:majorTickMark val="out"/>
        <c:minorTickMark val="none"/>
        <c:tickLblPos val="nextTo"/>
        <c:crossAx val="21250035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08645791084533"/>
          <c:y val="0.89701765741923"/>
          <c:w val="0.492343923331999"/>
          <c:h val="0.0601110097464768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Analysis!$P$4</c:f>
              <c:strCache>
                <c:ptCount val="1"/>
                <c:pt idx="0">
                  <c:v>FN</c:v>
                </c:pt>
              </c:strCache>
            </c:strRef>
          </c:tx>
          <c:marker>
            <c:symbol val="none"/>
          </c:marker>
          <c:val>
            <c:numRef>
              <c:f>Analysis!$P$5:$P$9</c:f>
              <c:numCache>
                <c:formatCode>0%</c:formatCode>
                <c:ptCount val="5"/>
                <c:pt idx="0">
                  <c:v>0.078391959798995</c:v>
                </c:pt>
                <c:pt idx="1">
                  <c:v>0.270096463022508</c:v>
                </c:pt>
                <c:pt idx="2">
                  <c:v>0.594278283485045</c:v>
                </c:pt>
                <c:pt idx="3">
                  <c:v>0.809756097560976</c:v>
                </c:pt>
                <c:pt idx="4">
                  <c:v>0.909752547307132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642552"/>
        <c:axId val="-2144637096"/>
      </c:lineChart>
      <c:catAx>
        <c:axId val="-2144642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Familiarity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44637096"/>
        <c:crosses val="autoZero"/>
        <c:auto val="1"/>
        <c:lblAlgn val="ctr"/>
        <c:lblOffset val="100"/>
        <c:noMultiLvlLbl val="0"/>
      </c:catAx>
      <c:valAx>
        <c:axId val="-21446370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%</a:t>
                </a:r>
                <a:r>
                  <a:rPr lang="en-US" sz="1800" baseline="0"/>
                  <a:t>FN</a:t>
                </a:r>
                <a:endParaRPr lang="en-US" sz="180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46425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45175266797234"/>
          <c:y val="0.909879300785326"/>
          <c:w val="0.159395659298933"/>
          <c:h val="0.0409241143098903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Analysis!$BT$33</c:f>
              <c:strCache>
                <c:ptCount val="1"/>
                <c:pt idx="0">
                  <c:v>Male → 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Analysis!$BU$33:$BY$33</c:f>
              <c:numCache>
                <c:formatCode>0%</c:formatCode>
                <c:ptCount val="5"/>
                <c:pt idx="0">
                  <c:v>0.0456730769230769</c:v>
                </c:pt>
                <c:pt idx="1">
                  <c:v>0.172043010752688</c:v>
                </c:pt>
                <c:pt idx="2">
                  <c:v>0.58</c:v>
                </c:pt>
                <c:pt idx="3">
                  <c:v>0.741573033707865</c:v>
                </c:pt>
                <c:pt idx="4">
                  <c:v>0.876847290640394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Analysis!$BT$34</c:f>
              <c:strCache>
                <c:ptCount val="1"/>
                <c:pt idx="0">
                  <c:v>Male → Female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Analysis!$BU$34:$BY$34</c:f>
              <c:numCache>
                <c:formatCode>0%</c:formatCode>
                <c:ptCount val="5"/>
                <c:pt idx="0">
                  <c:v>0.0370967741935484</c:v>
                </c:pt>
                <c:pt idx="1">
                  <c:v>0.1875</c:v>
                </c:pt>
                <c:pt idx="2">
                  <c:v>0.572115384615385</c:v>
                </c:pt>
                <c:pt idx="3">
                  <c:v>0.818181818181818</c:v>
                </c:pt>
                <c:pt idx="4">
                  <c:v>0.821428571428571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Analysis!$BT$35</c:f>
              <c:strCache>
                <c:ptCount val="1"/>
                <c:pt idx="0">
                  <c:v>Female → 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Analysis!$BU$35:$BY$35</c:f>
              <c:numCache>
                <c:formatCode>0%</c:formatCode>
                <c:ptCount val="5"/>
                <c:pt idx="0">
                  <c:v>0.090311986863711</c:v>
                </c:pt>
                <c:pt idx="1">
                  <c:v>0.265700483091787</c:v>
                </c:pt>
                <c:pt idx="2">
                  <c:v>0.48792270531401</c:v>
                </c:pt>
                <c:pt idx="3">
                  <c:v>0.7578125</c:v>
                </c:pt>
                <c:pt idx="4">
                  <c:v>0.932203389830508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Analysis!$BT$36</c:f>
              <c:strCache>
                <c:ptCount val="1"/>
                <c:pt idx="0">
                  <c:v>Female → Female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Analysis!$BU$36:$BY$36</c:f>
              <c:numCache>
                <c:formatCode>0%</c:formatCode>
                <c:ptCount val="5"/>
                <c:pt idx="0">
                  <c:v>0.131403118040089</c:v>
                </c:pt>
                <c:pt idx="1">
                  <c:v>0.365853658536585</c:v>
                </c:pt>
                <c:pt idx="2">
                  <c:v>0.605</c:v>
                </c:pt>
                <c:pt idx="3">
                  <c:v>0.842931937172775</c:v>
                </c:pt>
                <c:pt idx="4">
                  <c:v>0.949612403100775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656200"/>
        <c:axId val="-2143650712"/>
      </c:lineChart>
      <c:catAx>
        <c:axId val="-2143656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Familiarity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-2143650712"/>
        <c:crosses val="autoZero"/>
        <c:auto val="1"/>
        <c:lblAlgn val="ctr"/>
        <c:lblOffset val="100"/>
        <c:noMultiLvlLbl val="0"/>
      </c:catAx>
      <c:valAx>
        <c:axId val="-2143650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%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36562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81887279259995"/>
          <c:y val="0.832325431910902"/>
          <c:w val="0.789138062839232"/>
          <c:h val="0.126024845535281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Analysis!$K$64</c:f>
              <c:strCache>
                <c:ptCount val="1"/>
                <c:pt idx="0">
                  <c:v>Addressee</c:v>
                </c:pt>
              </c:strCache>
            </c:strRef>
          </c:tx>
          <c:marker>
            <c:symbol val="none"/>
          </c:marker>
          <c:val>
            <c:numRef>
              <c:f>Analysis!$K$65:$K$69</c:f>
              <c:numCache>
                <c:formatCode>0%</c:formatCode>
                <c:ptCount val="5"/>
                <c:pt idx="0">
                  <c:v>0.118095238095238</c:v>
                </c:pt>
                <c:pt idx="1">
                  <c:v>0.329411764705882</c:v>
                </c:pt>
                <c:pt idx="2">
                  <c:v>0.674757281553398</c:v>
                </c:pt>
                <c:pt idx="3">
                  <c:v>0.917197452229299</c:v>
                </c:pt>
                <c:pt idx="4">
                  <c:v>0.976878612716763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Analysis!$L$64</c:f>
              <c:strCache>
                <c:ptCount val="1"/>
                <c:pt idx="0">
                  <c:v>Auditor</c:v>
                </c:pt>
              </c:strCache>
            </c:strRef>
          </c:tx>
          <c:marker>
            <c:symbol val="none"/>
          </c:marker>
          <c:val>
            <c:numRef>
              <c:f>Analysis!$L$65:$L$69</c:f>
              <c:numCache>
                <c:formatCode>0%</c:formatCode>
                <c:ptCount val="5"/>
                <c:pt idx="0">
                  <c:v>0.1171875</c:v>
                </c:pt>
                <c:pt idx="1">
                  <c:v>0.230769230769231</c:v>
                </c:pt>
                <c:pt idx="2">
                  <c:v>0.377450980392157</c:v>
                </c:pt>
                <c:pt idx="3">
                  <c:v>0.512820512820513</c:v>
                </c:pt>
                <c:pt idx="4">
                  <c:v>0.720930232558139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Analysis!$M$64</c:f>
              <c:strCache>
                <c:ptCount val="1"/>
                <c:pt idx="0">
                  <c:v>Overhearer</c:v>
                </c:pt>
              </c:strCache>
            </c:strRef>
          </c:tx>
          <c:marker>
            <c:symbol val="none"/>
          </c:marker>
          <c:val>
            <c:numRef>
              <c:f>Analysis!$M$65:$M$69</c:f>
              <c:numCache>
                <c:formatCode>0%</c:formatCode>
                <c:ptCount val="5"/>
                <c:pt idx="0">
                  <c:v>0.0450819672131147</c:v>
                </c:pt>
                <c:pt idx="1">
                  <c:v>0.243055555555556</c:v>
                </c:pt>
                <c:pt idx="2">
                  <c:v>0.651933701657458</c:v>
                </c:pt>
                <c:pt idx="3">
                  <c:v>0.888157894736842</c:v>
                </c:pt>
                <c:pt idx="4">
                  <c:v>0.970760233918129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Analysis!$N$64</c:f>
              <c:strCache>
                <c:ptCount val="1"/>
                <c:pt idx="0">
                  <c:v>Eavesdropper</c:v>
                </c:pt>
              </c:strCache>
            </c:strRef>
          </c:tx>
          <c:marker>
            <c:symbol val="none"/>
          </c:marker>
          <c:val>
            <c:numRef>
              <c:f>Analysis!$N$65:$N$69</c:f>
              <c:numCache>
                <c:formatCode>0%</c:formatCode>
                <c:ptCount val="5"/>
                <c:pt idx="0">
                  <c:v>0.0258064516129032</c:v>
                </c:pt>
                <c:pt idx="1">
                  <c:v>0.273381294964029</c:v>
                </c:pt>
                <c:pt idx="2">
                  <c:v>0.691011235955056</c:v>
                </c:pt>
                <c:pt idx="3">
                  <c:v>0.926666666666667</c:v>
                </c:pt>
                <c:pt idx="4">
                  <c:v>0.970760233918129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227416"/>
        <c:axId val="2080233240"/>
      </c:lineChart>
      <c:catAx>
        <c:axId val="2080227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Familiarity</a:t>
                </a:r>
                <a:r>
                  <a:rPr lang="en-US" sz="1800" baseline="0"/>
                  <a:t> </a:t>
                </a:r>
                <a:endParaRPr lang="en-US" sz="1800"/>
              </a:p>
            </c:rich>
          </c:tx>
          <c:layout/>
          <c:overlay val="0"/>
        </c:title>
        <c:majorTickMark val="out"/>
        <c:minorTickMark val="none"/>
        <c:tickLblPos val="nextTo"/>
        <c:crossAx val="2080233240"/>
        <c:crosses val="autoZero"/>
        <c:auto val="1"/>
        <c:lblAlgn val="ctr"/>
        <c:lblOffset val="100"/>
        <c:noMultiLvlLbl val="0"/>
      </c:catAx>
      <c:valAx>
        <c:axId val="2080233240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% FN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8022741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 w="3175" cmpd="sng"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Analysis!$CB$37</c:f>
              <c:strCache>
                <c:ptCount val="1"/>
                <c:pt idx="0">
                  <c:v>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Analysis!$CC$37:$CF$37</c:f>
              <c:numCache>
                <c:formatCode>0%</c:formatCode>
                <c:ptCount val="4"/>
                <c:pt idx="0">
                  <c:v>0.384777912529372</c:v>
                </c:pt>
                <c:pt idx="1">
                  <c:v>0.241036913514743</c:v>
                </c:pt>
                <c:pt idx="2">
                  <c:v>0.40829282601408</c:v>
                </c:pt>
                <c:pt idx="3">
                  <c:v>0.415389628134788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Analysis!$CB$38</c:f>
              <c:strCache>
                <c:ptCount val="1"/>
                <c:pt idx="0">
                  <c:v>Women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Analysis!$CC$38:$CF$38</c:f>
              <c:numCache>
                <c:formatCode>0%</c:formatCode>
                <c:ptCount val="4"/>
                <c:pt idx="0">
                  <c:v>0.552495335820895</c:v>
                </c:pt>
                <c:pt idx="1">
                  <c:v>0.405384615384615</c:v>
                </c:pt>
                <c:pt idx="2">
                  <c:v>0.421990301496943</c:v>
                </c:pt>
                <c:pt idx="3">
                  <c:v>0.44452798663325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556248"/>
        <c:axId val="-2144553240"/>
      </c:lineChart>
      <c:catAx>
        <c:axId val="-21445562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44553240"/>
        <c:crosses val="autoZero"/>
        <c:auto val="1"/>
        <c:lblAlgn val="ctr"/>
        <c:lblOffset val="100"/>
        <c:noMultiLvlLbl val="0"/>
      </c:catAx>
      <c:valAx>
        <c:axId val="-2144553240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455624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Analysis!$AP$36</c:f>
              <c:strCache>
                <c:ptCount val="1"/>
                <c:pt idx="0">
                  <c:v>Situations 3 and 4 Only</c:v>
                </c:pt>
              </c:strCache>
            </c:strRef>
          </c:tx>
          <c:marker>
            <c:symbol val="none"/>
          </c:marker>
          <c:cat>
            <c:numRef>
              <c:f>Analysis!$AN$37:$AN$41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Analysis!$AP$37:$AP$41</c:f>
              <c:numCache>
                <c:formatCode>0%</c:formatCode>
                <c:ptCount val="5"/>
                <c:pt idx="0">
                  <c:v>0.122229973364257</c:v>
                </c:pt>
                <c:pt idx="1">
                  <c:v>0.292361111111111</c:v>
                </c:pt>
                <c:pt idx="2">
                  <c:v>0.560486670893337</c:v>
                </c:pt>
                <c:pt idx="3">
                  <c:v>0.791753074511695</c:v>
                </c:pt>
                <c:pt idx="4">
                  <c:v>0.895440430205256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503416"/>
        <c:axId val="-2144497432"/>
      </c:lineChart>
      <c:catAx>
        <c:axId val="-2144503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 smtClean="0"/>
                  <a:t>Spouse-3</a:t>
                </a:r>
                <a:r>
                  <a:rPr lang="en-US" sz="1800" baseline="30000" dirty="0" smtClean="0"/>
                  <a:t>rd</a:t>
                </a:r>
                <a:r>
                  <a:rPr lang="en-US" sz="1800" baseline="0" dirty="0" smtClean="0"/>
                  <a:t> Person </a:t>
                </a:r>
                <a:r>
                  <a:rPr lang="en-US" sz="1800" dirty="0" smtClean="0"/>
                  <a:t>Familiarity</a:t>
                </a:r>
                <a:endParaRPr lang="en-US" sz="1800" dirty="0"/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-2144497432"/>
        <c:crosses val="autoZero"/>
        <c:auto val="1"/>
        <c:lblAlgn val="ctr"/>
        <c:lblOffset val="100"/>
        <c:noMultiLvlLbl val="0"/>
      </c:catAx>
      <c:valAx>
        <c:axId val="-2144497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4503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Analysis!$CV$31</c:f>
              <c:strCache>
                <c:ptCount val="1"/>
                <c:pt idx="0">
                  <c:v>NN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Analysis!$CV$32:$CV$36</c:f>
              <c:numCache>
                <c:formatCode>0%</c:formatCode>
                <c:ptCount val="5"/>
                <c:pt idx="0">
                  <c:v>0.0597014925373134</c:v>
                </c:pt>
                <c:pt idx="1">
                  <c:v>0.157894736842105</c:v>
                </c:pt>
                <c:pt idx="2">
                  <c:v>0.674418604651163</c:v>
                </c:pt>
                <c:pt idx="3">
                  <c:v>0.846153846153846</c:v>
                </c:pt>
                <c:pt idx="4">
                  <c:v>0.901273885350318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Analysis!$CW$31</c:f>
              <c:strCache>
                <c:ptCount val="1"/>
                <c:pt idx="0">
                  <c:v>NY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Analysis!$CW$32:$CW$36</c:f>
              <c:numCache>
                <c:formatCode>0%</c:formatCode>
                <c:ptCount val="5"/>
                <c:pt idx="0">
                  <c:v>0.0447470817120622</c:v>
                </c:pt>
                <c:pt idx="1">
                  <c:v>0.203703703703704</c:v>
                </c:pt>
                <c:pt idx="2">
                  <c:v>0.556962025316456</c:v>
                </c:pt>
                <c:pt idx="3">
                  <c:v>0.760869565217391</c:v>
                </c:pt>
                <c:pt idx="4">
                  <c:v>0.87719298245614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Analysis!$CX$31</c:f>
              <c:strCache>
                <c:ptCount val="1"/>
                <c:pt idx="0">
                  <c:v>YN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Analysis!$CX$32:$CX$36</c:f>
              <c:numCache>
                <c:formatCode>0%</c:formatCode>
                <c:ptCount val="5"/>
                <c:pt idx="0">
                  <c:v>0.0931952662721893</c:v>
                </c:pt>
                <c:pt idx="1">
                  <c:v>0.290322580645161</c:v>
                </c:pt>
                <c:pt idx="2">
                  <c:v>0.580645161290323</c:v>
                </c:pt>
                <c:pt idx="3">
                  <c:v>0.830188679245283</c:v>
                </c:pt>
                <c:pt idx="4">
                  <c:v>0.916666666666667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Analysis!$CY$31</c:f>
              <c:strCache>
                <c:ptCount val="1"/>
                <c:pt idx="0">
                  <c:v>YY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Analysis!$CY$32:$CY$36</c:f>
              <c:numCache>
                <c:formatCode>0%</c:formatCode>
                <c:ptCount val="5"/>
                <c:pt idx="0">
                  <c:v>0.0968280467445743</c:v>
                </c:pt>
                <c:pt idx="1">
                  <c:v>0.334615384615385</c:v>
                </c:pt>
                <c:pt idx="2">
                  <c:v>0.597297297297297</c:v>
                </c:pt>
                <c:pt idx="3">
                  <c:v>0.814285714285714</c:v>
                </c:pt>
                <c:pt idx="4">
                  <c:v>0.901273885350318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507656"/>
        <c:axId val="-2143501992"/>
      </c:lineChart>
      <c:catAx>
        <c:axId val="-2143507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Familiarity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3501992"/>
        <c:crosses val="autoZero"/>
        <c:auto val="1"/>
        <c:lblAlgn val="ctr"/>
        <c:lblOffset val="100"/>
        <c:noMultiLvlLbl val="0"/>
      </c:catAx>
      <c:valAx>
        <c:axId val="-21435019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</a:t>
                </a:r>
                <a:r>
                  <a:rPr lang="en-US" sz="1800" baseline="0" dirty="0" smtClean="0"/>
                  <a:t>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350765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Analysis!$CB$37</c:f>
              <c:strCache>
                <c:ptCount val="1"/>
                <c:pt idx="0">
                  <c:v>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Analysis!$CC$37:$CF$37</c:f>
              <c:numCache>
                <c:formatCode>0%</c:formatCode>
                <c:ptCount val="4"/>
                <c:pt idx="0">
                  <c:v>0.384777912529372</c:v>
                </c:pt>
                <c:pt idx="1">
                  <c:v>0.241036913514743</c:v>
                </c:pt>
                <c:pt idx="2">
                  <c:v>0.40829282601408</c:v>
                </c:pt>
                <c:pt idx="3">
                  <c:v>0.415389628134788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Analysis!$CB$38</c:f>
              <c:strCache>
                <c:ptCount val="1"/>
                <c:pt idx="0">
                  <c:v>Women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Analysis!$CC$38:$CF$38</c:f>
              <c:numCache>
                <c:formatCode>0%</c:formatCode>
                <c:ptCount val="4"/>
                <c:pt idx="0">
                  <c:v>0.552495335820895</c:v>
                </c:pt>
                <c:pt idx="1">
                  <c:v>0.405384615384615</c:v>
                </c:pt>
                <c:pt idx="2">
                  <c:v>0.421990301496943</c:v>
                </c:pt>
                <c:pt idx="3">
                  <c:v>0.44452798663325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440808"/>
        <c:axId val="-2143437800"/>
      </c:lineChart>
      <c:catAx>
        <c:axId val="-21434408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43437800"/>
        <c:crosses val="autoZero"/>
        <c:auto val="1"/>
        <c:lblAlgn val="ctr"/>
        <c:lblOffset val="100"/>
        <c:noMultiLvlLbl val="0"/>
      </c:catAx>
      <c:valAx>
        <c:axId val="-2143437800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344080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411724731367"/>
          <c:y val="0.0537918702006408"/>
          <c:w val="0.673413701181266"/>
          <c:h val="0.800493908375132"/>
        </c:manualLayout>
      </c:layout>
      <c:lineChart>
        <c:grouping val="standard"/>
        <c:varyColors val="0"/>
        <c:ser>
          <c:idx val="0"/>
          <c:order val="0"/>
          <c:tx>
            <c:strRef>
              <c:f>Analysis!$CF$84</c:f>
              <c:strCache>
                <c:ptCount val="1"/>
                <c:pt idx="0">
                  <c:v>Hypothetical Data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strRef>
              <c:f>Analysis!$CG$83:$CJ$83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Analysis!$CG$84:$CJ$84</c:f>
              <c:numCache>
                <c:formatCode>0%</c:formatCode>
                <c:ptCount val="4"/>
                <c:pt idx="0">
                  <c:v>0.23</c:v>
                </c:pt>
                <c:pt idx="1">
                  <c:v>0.241036913514743</c:v>
                </c:pt>
                <c:pt idx="2">
                  <c:v>0.40829282601408</c:v>
                </c:pt>
                <c:pt idx="3">
                  <c:v>0.415389628134788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416216"/>
        <c:axId val="-2143413416"/>
      </c:lineChart>
      <c:catAx>
        <c:axId val="-214341621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43413416"/>
        <c:crosses val="autoZero"/>
        <c:auto val="1"/>
        <c:lblAlgn val="ctr"/>
        <c:lblOffset val="100"/>
        <c:noMultiLvlLbl val="0"/>
      </c:catAx>
      <c:valAx>
        <c:axId val="-2143413416"/>
        <c:scaling>
          <c:orientation val="minMax"/>
          <c:max val="1.0"/>
        </c:scaling>
        <c:delete val="1"/>
        <c:axPos val="l"/>
        <c:numFmt formatCode="0%" sourceLinked="1"/>
        <c:majorTickMark val="out"/>
        <c:minorTickMark val="none"/>
        <c:tickLblPos val="nextTo"/>
        <c:crossAx val="-21434162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584BB-F3EB-D549-BBCC-E1C5C2272E19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8D5-BEE4-AF43-B048-4D3109A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1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B2FA0-8B87-E54A-9A72-E4778A953777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933FC-8204-E243-89A9-101EB8CC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Why use Audience Design?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Age difference</a:t>
            </a:r>
            <a:r>
              <a:rPr lang="en-US" baseline="0" dirty="0" smtClean="0"/>
              <a:t> &lt; 7 years because teenagers. </a:t>
            </a:r>
            <a:endParaRPr lang="en-US" dirty="0" smtClean="0"/>
          </a:p>
          <a:p>
            <a:r>
              <a:rPr lang="en-US" dirty="0" smtClean="0"/>
              <a:t>Analysis: mostly qualitative,</a:t>
            </a:r>
            <a:r>
              <a:rPr lang="en-US" baseline="0" dirty="0" smtClean="0"/>
              <a:t> some quantitative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0" dirty="0" smtClean="0"/>
              <a:t> minutes!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21417" y="2859614"/>
            <a:ext cx="51011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tima"/>
                <a:cs typeface="Optima"/>
              </a:rPr>
              <a:t>Joseph Stanley</a:t>
            </a:r>
          </a:p>
          <a:p>
            <a:pPr algn="ctr"/>
            <a:endParaRPr lang="en-US" sz="800" dirty="0" smtClean="0">
              <a:latin typeface="Optima"/>
              <a:cs typeface="Optima"/>
            </a:endParaRPr>
          </a:p>
          <a:p>
            <a:pPr algn="ctr"/>
            <a:r>
              <a:rPr lang="en-US" dirty="0" smtClean="0">
                <a:latin typeface="Optima"/>
                <a:cs typeface="Optima"/>
              </a:rPr>
              <a:t>University of Georgia</a:t>
            </a:r>
          </a:p>
          <a:p>
            <a:pPr algn="ctr"/>
            <a:r>
              <a:rPr lang="en-US" dirty="0" err="1" smtClean="0">
                <a:latin typeface="Optima"/>
                <a:cs typeface="Optima"/>
              </a:rPr>
              <a:t>joeystan@uga.edu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27027" y="1352948"/>
            <a:ext cx="7889947" cy="622515"/>
          </a:xfrm>
        </p:spPr>
        <p:txBody>
          <a:bodyPr>
            <a:normAutofit/>
          </a:bodyPr>
          <a:lstStyle>
            <a:lvl1pPr marL="0" indent="0" algn="ctr">
              <a:buNone/>
              <a:defRPr sz="3600" cap="small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Main Title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27027" y="1962635"/>
            <a:ext cx="7889947" cy="333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cap="small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Subtitle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2" hasCustomPrompt="1"/>
          </p:nvPr>
        </p:nvSpPr>
        <p:spPr>
          <a:xfrm>
            <a:off x="2179395" y="4724400"/>
            <a:ext cx="4785211" cy="1308100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latin typeface="Optima"/>
                <a:cs typeface="Optima"/>
              </a:defRPr>
            </a:lvl1pPr>
          </a:lstStyle>
          <a:p>
            <a:pPr lvl="0"/>
            <a:r>
              <a:rPr lang="x-none" dirty="0" smtClean="0"/>
              <a:t>Conference, Location, Date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2743200" y="2599132"/>
            <a:ext cx="365760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743200" y="4367957"/>
            <a:ext cx="365760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916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</p:grpSpPr>
        <p:sp>
          <p:nvSpPr>
            <p:cNvPr id="19" name="Rectangle 18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908"/>
            <a:ext cx="8229600" cy="4779256"/>
          </a:xfrm>
        </p:spPr>
        <p:txBody>
          <a:bodyPr/>
          <a:lstStyle>
            <a:lvl1pPr>
              <a:defRPr sz="2200">
                <a:latin typeface="Garamond"/>
                <a:cs typeface="Garamond"/>
              </a:defRPr>
            </a:lvl1pPr>
            <a:lvl2pPr>
              <a:defRPr sz="2000">
                <a:latin typeface="Garamond"/>
                <a:cs typeface="Garamond"/>
              </a:defRPr>
            </a:lvl2pPr>
            <a:lvl3pPr>
              <a:defRPr sz="1800">
                <a:latin typeface="Garamond"/>
                <a:cs typeface="Garamond"/>
              </a:defRPr>
            </a:lvl3pPr>
            <a:lvl4pPr>
              <a:defRPr sz="1600">
                <a:latin typeface="Garamond"/>
                <a:cs typeface="Garamond"/>
              </a:defRPr>
            </a:lvl4pPr>
            <a:lvl5pPr>
              <a:defRPr sz="1400">
                <a:latin typeface="Garamond"/>
                <a:cs typeface="Garamond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64666" y="6356350"/>
            <a:ext cx="2895600" cy="365125"/>
          </a:xfrm>
        </p:spPr>
        <p:txBody>
          <a:bodyPr/>
          <a:lstStyle>
            <a:lvl1pPr algn="r">
              <a:defRPr sz="160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556" y="6356350"/>
            <a:ext cx="488243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57200" y="1192140"/>
            <a:ext cx="822960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457200" y="286849"/>
            <a:ext cx="8229600" cy="905291"/>
          </a:xfrm>
        </p:spPr>
        <p:txBody>
          <a:bodyPr anchor="ctr">
            <a:normAutofit/>
          </a:bodyPr>
          <a:lstStyle>
            <a:lvl1pPr algn="ctr">
              <a:defRPr sz="3600" cap="small">
                <a:latin typeface="Optima"/>
                <a:cs typeface="Optima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5080000" y="73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</p:grpSpPr>
        <p:sp>
          <p:nvSpPr>
            <p:cNvPr id="15" name="Rectangle 14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043874"/>
          </a:xfrm>
        </p:spPr>
        <p:txBody>
          <a:bodyPr anchor="b">
            <a:noAutofit/>
          </a:bodyPr>
          <a:lstStyle>
            <a:lvl1pPr algn="ctr">
              <a:defRPr sz="3600" b="0">
                <a:latin typeface="Optima"/>
                <a:cs typeface="Optima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5606"/>
            <a:ext cx="3008313" cy="4550557"/>
          </a:xfrm>
        </p:spPr>
        <p:txBody>
          <a:bodyPr/>
          <a:lstStyle>
            <a:lvl1pPr>
              <a:defRPr sz="2200">
                <a:latin typeface="Garamond"/>
                <a:cs typeface="Garamond"/>
              </a:defRPr>
            </a:lvl1pPr>
            <a:lvl2pPr>
              <a:defRPr sz="2000">
                <a:latin typeface="Garamond"/>
                <a:cs typeface="Garamond"/>
              </a:defRPr>
            </a:lvl2pPr>
            <a:lvl3pPr>
              <a:defRPr sz="1800">
                <a:latin typeface="Garamond"/>
                <a:cs typeface="Garamond"/>
              </a:defRPr>
            </a:lvl3pPr>
            <a:lvl4pPr>
              <a:defRPr sz="1600">
                <a:latin typeface="Garamond"/>
                <a:cs typeface="Garamond"/>
              </a:defRPr>
            </a:lvl4pPr>
            <a:lvl5pPr>
              <a:defRPr sz="1400">
                <a:latin typeface="Garamond"/>
                <a:cs typeface="Garamond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64666" y="6356350"/>
            <a:ext cx="2895600" cy="365125"/>
          </a:xfrm>
        </p:spPr>
        <p:txBody>
          <a:bodyPr/>
          <a:lstStyle>
            <a:lvl1pPr algn="r">
              <a:defRPr sz="160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556" y="6356350"/>
            <a:ext cx="488243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7199" y="1425955"/>
            <a:ext cx="301752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0397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</p:grpSpPr>
        <p:sp>
          <p:nvSpPr>
            <p:cNvPr id="19" name="Rectangle 18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64666" y="6356350"/>
            <a:ext cx="2895600" cy="365125"/>
          </a:xfrm>
        </p:spPr>
        <p:txBody>
          <a:bodyPr/>
          <a:lstStyle>
            <a:lvl1pPr algn="r">
              <a:defRPr sz="160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556" y="6356350"/>
            <a:ext cx="488243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57200" y="1192140"/>
            <a:ext cx="8229600" cy="18288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457200" y="286849"/>
            <a:ext cx="8229600" cy="905291"/>
          </a:xfrm>
        </p:spPr>
        <p:txBody>
          <a:bodyPr anchor="ctr">
            <a:normAutofit/>
          </a:bodyPr>
          <a:lstStyle>
            <a:lvl1pPr algn="ctr">
              <a:defRPr sz="3600" cap="small">
                <a:latin typeface="Optima"/>
                <a:cs typeface="Optima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5080000" y="73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1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</p:grpSpPr>
        <p:sp>
          <p:nvSpPr>
            <p:cNvPr id="19" name="Rectangle 18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64666" y="6356350"/>
            <a:ext cx="2895600" cy="365125"/>
          </a:xfrm>
        </p:spPr>
        <p:txBody>
          <a:bodyPr/>
          <a:lstStyle>
            <a:lvl1pPr algn="r">
              <a:defRPr sz="160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556" y="6356350"/>
            <a:ext cx="488243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080000" y="73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2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8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1FCE-93B2-3646-8A59-D08BAEE53B80}" type="datetime1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90717" y="5285909"/>
            <a:ext cx="9234717" cy="1665648"/>
            <a:chOff x="-90717" y="5285909"/>
            <a:chExt cx="9234717" cy="1665648"/>
          </a:xfrm>
        </p:grpSpPr>
        <p:sp>
          <p:nvSpPr>
            <p:cNvPr id="7" name="Freeform 6"/>
            <p:cNvSpPr/>
            <p:nvPr/>
          </p:nvSpPr>
          <p:spPr>
            <a:xfrm>
              <a:off x="-90717" y="5285909"/>
              <a:ext cx="9234717" cy="1665648"/>
            </a:xfrm>
            <a:custGeom>
              <a:avLst/>
              <a:gdLst>
                <a:gd name="connsiteX0" fmla="*/ 12879 w 10058400"/>
                <a:gd name="connsiteY0" fmla="*/ 1043189 h 1777284"/>
                <a:gd name="connsiteX1" fmla="*/ 10058400 w 10058400"/>
                <a:gd name="connsiteY1" fmla="*/ 0 h 1777284"/>
                <a:gd name="connsiteX2" fmla="*/ 10058400 w 10058400"/>
                <a:gd name="connsiteY2" fmla="*/ 1777284 h 1777284"/>
                <a:gd name="connsiteX3" fmla="*/ 0 w 10058400"/>
                <a:gd name="connsiteY3" fmla="*/ 1764406 h 1777284"/>
                <a:gd name="connsiteX4" fmla="*/ 12879 w 10058400"/>
                <a:gd name="connsiteY4" fmla="*/ 1043189 h 177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0" h="1777284">
                  <a:moveTo>
                    <a:pt x="12879" y="1043189"/>
                  </a:moveTo>
                  <a:lnTo>
                    <a:pt x="10058400" y="0"/>
                  </a:lnTo>
                  <a:lnTo>
                    <a:pt x="10058400" y="1777284"/>
                  </a:lnTo>
                  <a:lnTo>
                    <a:pt x="0" y="1764406"/>
                  </a:lnTo>
                  <a:lnTo>
                    <a:pt x="12879" y="1043189"/>
                  </a:lnTo>
                  <a:close/>
                </a:path>
              </a:pathLst>
            </a:custGeom>
            <a:solidFill>
              <a:srgbClr val="BC0D05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2341" y="6214521"/>
              <a:ext cx="1598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Optima"/>
                  <a:cs typeface="Optima"/>
                </a:rPr>
                <a:t>The University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Optima"/>
                  <a:cs typeface="Optima"/>
                </a:rPr>
                <a:t>of Georgia</a:t>
              </a:r>
              <a:endParaRPr lang="en-US" dirty="0">
                <a:solidFill>
                  <a:schemeClr val="bg1"/>
                </a:solidFill>
                <a:latin typeface="Optima"/>
                <a:cs typeface="Optima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4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1546"/>
            <a:ext cx="9144000" cy="626454"/>
            <a:chOff x="0" y="6231546"/>
            <a:chExt cx="9144000" cy="626454"/>
          </a:xfrm>
        </p:grpSpPr>
        <p:sp>
          <p:nvSpPr>
            <p:cNvPr id="10" name="Rectangle 9"/>
            <p:cNvSpPr/>
            <p:nvPr/>
          </p:nvSpPr>
          <p:spPr>
            <a:xfrm>
              <a:off x="0" y="6231546"/>
              <a:ext cx="9144000" cy="626454"/>
            </a:xfrm>
            <a:prstGeom prst="rect">
              <a:avLst/>
            </a:prstGeom>
            <a:solidFill>
              <a:srgbClr val="BC0D0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0" y="6316504"/>
              <a:ext cx="527324" cy="5273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21417" y="4646868"/>
            <a:ext cx="51011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tima"/>
                <a:cs typeface="Optima"/>
              </a:rPr>
              <a:t>Joseph Stanley</a:t>
            </a:r>
          </a:p>
          <a:p>
            <a:pPr algn="ctr"/>
            <a:endParaRPr lang="en-US" sz="800" dirty="0" smtClean="0">
              <a:latin typeface="Optima"/>
              <a:cs typeface="Optima"/>
            </a:endParaRPr>
          </a:p>
          <a:p>
            <a:pPr algn="ctr"/>
            <a:r>
              <a:rPr lang="en-US" dirty="0" smtClean="0">
                <a:latin typeface="Optima"/>
                <a:cs typeface="Optima"/>
              </a:rPr>
              <a:t>University of Georgia</a:t>
            </a:r>
          </a:p>
          <a:p>
            <a:pPr algn="ctr"/>
            <a:r>
              <a:rPr lang="en-US" dirty="0" err="1" smtClean="0">
                <a:latin typeface="Optima"/>
                <a:cs typeface="Optima"/>
              </a:rPr>
              <a:t>joeystan@uga.edu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27027" y="2459504"/>
            <a:ext cx="78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Optima"/>
                <a:cs typeface="Optim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6235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255D-3240-7241-9337-25D0B4A32170}" type="datetime1">
              <a:rPr lang="en-US" smtClean="0"/>
              <a:t>3/21/15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2E3C-FF33-FC45-91A9-BDC48E1E83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70" r:id="rId4"/>
    <p:sldLayoutId id="2147483671" r:id="rId5"/>
    <p:sldLayoutId id="2147483667" r:id="rId6"/>
    <p:sldLayoutId id="2147483669" r:id="rId7"/>
    <p:sldLayoutId id="2147483673" r:id="rId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Relationship Id="rId3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Brother Bell’s Audience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Forms of Address among Latter-day Saints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39</a:t>
            </a:r>
            <a:r>
              <a:rPr lang="en-US" baseline="30000" dirty="0" smtClean="0"/>
              <a:t>th</a:t>
            </a:r>
            <a:r>
              <a:rPr lang="en-US" dirty="0" smtClean="0"/>
              <a:t> Penn Linguistics Conference</a:t>
            </a:r>
          </a:p>
          <a:p>
            <a:r>
              <a:rPr lang="en-US" dirty="0" smtClean="0"/>
              <a:t>University of Pennsylvania</a:t>
            </a:r>
          </a:p>
          <a:p>
            <a:r>
              <a:rPr lang="en-US" dirty="0" smtClean="0"/>
              <a:t>March 21,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6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Familiarity</a:t>
            </a:r>
          </a:p>
          <a:p>
            <a:pPr lvl="1"/>
            <a:r>
              <a:rPr lang="en-US" dirty="0"/>
              <a:t>Prediction: t</a:t>
            </a:r>
            <a:r>
              <a:rPr lang="en-US" dirty="0" smtClean="0"/>
              <a:t>he </a:t>
            </a:r>
            <a:r>
              <a:rPr lang="en-US" dirty="0"/>
              <a:t>closer the two, the more likely FN is used (Brown and Gilman 1960)</a:t>
            </a:r>
          </a:p>
          <a:p>
            <a:r>
              <a:rPr lang="en-US" dirty="0"/>
              <a:t>4 Situations</a:t>
            </a:r>
          </a:p>
          <a:p>
            <a:pPr lvl="1"/>
            <a:r>
              <a:rPr lang="en-US" dirty="0"/>
              <a:t>Prediction: </a:t>
            </a:r>
            <a:r>
              <a:rPr lang="en-US" dirty="0" smtClean="0"/>
              <a:t>significant in some way (contrary to </a:t>
            </a:r>
            <a:r>
              <a:rPr lang="en-US" dirty="0" err="1" smtClean="0"/>
              <a:t>Fogg</a:t>
            </a:r>
            <a:r>
              <a:rPr lang="en-US" dirty="0" smtClean="0"/>
              <a:t> </a:t>
            </a:r>
            <a:r>
              <a:rPr lang="en-US" dirty="0"/>
              <a:t>1990)</a:t>
            </a:r>
          </a:p>
          <a:p>
            <a:r>
              <a:rPr lang="en-US" dirty="0"/>
              <a:t>Familiarity between spouse and 3</a:t>
            </a:r>
            <a:r>
              <a:rPr lang="en-US" baseline="30000" dirty="0"/>
              <a:t>rd</a:t>
            </a:r>
            <a:r>
              <a:rPr lang="en-US" dirty="0"/>
              <a:t> person</a:t>
            </a:r>
          </a:p>
          <a:p>
            <a:pPr lvl="1"/>
            <a:r>
              <a:rPr lang="en-US" dirty="0"/>
              <a:t>Prediction: a</a:t>
            </a:r>
            <a:r>
              <a:rPr lang="en-US" dirty="0" smtClean="0"/>
              <a:t>ccommodation </a:t>
            </a:r>
            <a:r>
              <a:rPr lang="en-US" dirty="0"/>
              <a:t>to </a:t>
            </a:r>
            <a:r>
              <a:rPr lang="en-US" dirty="0" smtClean="0"/>
              <a:t>addressee (</a:t>
            </a:r>
            <a:r>
              <a:rPr lang="en-US" dirty="0"/>
              <a:t>Dickey 1997)</a:t>
            </a:r>
          </a:p>
          <a:p>
            <a:r>
              <a:rPr lang="en-US" dirty="0"/>
              <a:t>Age difference</a:t>
            </a:r>
          </a:p>
          <a:p>
            <a:pPr lvl="1"/>
            <a:r>
              <a:rPr lang="en-US" dirty="0"/>
              <a:t>Prediction</a:t>
            </a:r>
            <a:r>
              <a:rPr lang="en-US" dirty="0" smtClean="0"/>
              <a:t>: </a:t>
            </a:r>
            <a:r>
              <a:rPr lang="en-US" dirty="0" smtClean="0"/>
              <a:t>smaller age </a:t>
            </a:r>
            <a:r>
              <a:rPr lang="en-US" dirty="0"/>
              <a:t>difference = more FN (Brown and Ford 1961)</a:t>
            </a:r>
          </a:p>
          <a:p>
            <a:r>
              <a:rPr lang="en-US" dirty="0"/>
              <a:t>Sex </a:t>
            </a:r>
          </a:p>
          <a:p>
            <a:pPr lvl="1"/>
            <a:r>
              <a:rPr lang="en-US" dirty="0"/>
              <a:t>Prediction: women use more FN (</a:t>
            </a:r>
            <a:r>
              <a:rPr lang="en-US" dirty="0" err="1"/>
              <a:t>Fogg</a:t>
            </a:r>
            <a:r>
              <a:rPr lang="en-US" dirty="0"/>
              <a:t> 1990).</a:t>
            </a:r>
          </a:p>
          <a:p>
            <a:r>
              <a:rPr lang="en-US" dirty="0"/>
              <a:t>Parenthood</a:t>
            </a:r>
          </a:p>
          <a:p>
            <a:pPr lvl="1"/>
            <a:r>
              <a:rPr lang="en-US" dirty="0"/>
              <a:t>Prediction: </a:t>
            </a:r>
            <a:r>
              <a:rPr lang="en-US" dirty="0" smtClean="0"/>
              <a:t>parenthood is seen as a higher status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 err="1" smtClean="0"/>
              <a:t>rbrul</a:t>
            </a:r>
            <a:r>
              <a:rPr lang="en-US" sz="2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4446"/>
              </p:ext>
            </p:extLst>
          </p:nvPr>
        </p:nvGraphicFramePr>
        <p:xfrm>
          <a:off x="567332" y="1441553"/>
          <a:ext cx="3580822" cy="4745609"/>
        </p:xfrm>
        <a:graphic>
          <a:graphicData uri="http://schemas.openxmlformats.org/drawingml/2006/table">
            <a:tbl>
              <a:tblPr/>
              <a:tblGrid>
                <a:gridCol w="1468925"/>
                <a:gridCol w="781473"/>
                <a:gridCol w="665212"/>
                <a:gridCol w="665212"/>
              </a:tblGrid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Familiarity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%FN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659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0.577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77.9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Sexes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1118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29.7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Situation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Eavesdropper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Overhearer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64389"/>
              </p:ext>
            </p:extLst>
          </p:nvPr>
        </p:nvGraphicFramePr>
        <p:xfrm>
          <a:off x="4971295" y="1441553"/>
          <a:ext cx="3162867" cy="3164069"/>
        </p:xfrm>
        <a:graphic>
          <a:graphicData uri="http://schemas.openxmlformats.org/drawingml/2006/table">
            <a:tbl>
              <a:tblPr/>
              <a:tblGrid>
                <a:gridCol w="1087807"/>
                <a:gridCol w="631810"/>
                <a:gridCol w="721625"/>
                <a:gridCol w="721625"/>
              </a:tblGrid>
              <a:tr h="22555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Spouse-3rd Person Relationship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Children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3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Clearly the most significant </a:t>
            </a:r>
            <a:r>
              <a:rPr lang="en-US" dirty="0" smtClean="0"/>
              <a:t>factor</a:t>
            </a:r>
            <a:endParaRPr lang="en-US" dirty="0"/>
          </a:p>
          <a:p>
            <a:pPr marL="285750" indent="-285750"/>
            <a:r>
              <a:rPr lang="en-US" dirty="0"/>
              <a:t>E</a:t>
            </a:r>
            <a:r>
              <a:rPr lang="en-US" dirty="0" smtClean="0"/>
              <a:t>xtremes </a:t>
            </a:r>
            <a:r>
              <a:rPr lang="en-US" dirty="0"/>
              <a:t>are not </a:t>
            </a:r>
            <a:r>
              <a:rPr lang="en-US" dirty="0" smtClean="0"/>
              <a:t>categorical</a:t>
            </a:r>
            <a:endParaRPr lang="en-US" dirty="0"/>
          </a:p>
          <a:p>
            <a:pPr marL="285750" indent="-285750"/>
            <a:r>
              <a:rPr lang="en-US" dirty="0"/>
              <a:t>L</a:t>
            </a:r>
            <a:r>
              <a:rPr lang="en-US" dirty="0" smtClean="0"/>
              <a:t>evel slope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987712"/>
              </p:ext>
            </p:extLst>
          </p:nvPr>
        </p:nvGraphicFramePr>
        <p:xfrm>
          <a:off x="3967520" y="495299"/>
          <a:ext cx="4839881" cy="592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763447"/>
              </p:ext>
            </p:extLst>
          </p:nvPr>
        </p:nvGraphicFramePr>
        <p:xfrm>
          <a:off x="3683000" y="482600"/>
          <a:ext cx="5003800" cy="5937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412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Male/Female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Women use FN with other women more at all levels of familiarity.</a:t>
            </a:r>
          </a:p>
          <a:p>
            <a:pPr marL="285750" indent="-285750"/>
            <a:r>
              <a:rPr lang="en-US" dirty="0" smtClean="0"/>
              <a:t>Unexpected </a:t>
            </a:r>
            <a:r>
              <a:rPr lang="en-US" dirty="0"/>
              <a:t>leveling off </a:t>
            </a:r>
            <a:r>
              <a:rPr lang="en-US" dirty="0" smtClean="0"/>
              <a:t>at the 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727725"/>
              </p:ext>
            </p:extLst>
          </p:nvPr>
        </p:nvGraphicFramePr>
        <p:xfrm>
          <a:off x="3504146" y="450076"/>
          <a:ext cx="5232400" cy="57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34932"/>
              </p:ext>
            </p:extLst>
          </p:nvPr>
        </p:nvGraphicFramePr>
        <p:xfrm>
          <a:off x="304335" y="4403675"/>
          <a:ext cx="3580822" cy="1416659"/>
        </p:xfrm>
        <a:graphic>
          <a:graphicData uri="http://schemas.openxmlformats.org/drawingml/2006/table">
            <a:tbl>
              <a:tblPr/>
              <a:tblGrid>
                <a:gridCol w="1469180"/>
                <a:gridCol w="781218"/>
                <a:gridCol w="665212"/>
                <a:gridCol w="665212"/>
              </a:tblGrid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Sexes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%FN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1118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854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Situations 1, 3, 4 generally the same.</a:t>
            </a:r>
          </a:p>
          <a:p>
            <a:pPr marL="285750" indent="-285750"/>
            <a:r>
              <a:rPr lang="en-US" dirty="0"/>
              <a:t>Situation 2 surprisingly showed less FN, even among close relation-ships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698521"/>
              </p:ext>
            </p:extLst>
          </p:nvPr>
        </p:nvGraphicFramePr>
        <p:xfrm>
          <a:off x="3633494" y="423783"/>
          <a:ext cx="5228687" cy="5525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16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Women use more FN towards addressees.</a:t>
            </a:r>
          </a:p>
          <a:p>
            <a:pPr marL="285750" indent="-285750"/>
            <a:r>
              <a:rPr lang="en-US" dirty="0"/>
              <a:t>Men use less FN towards auditors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359238"/>
              </p:ext>
            </p:extLst>
          </p:nvPr>
        </p:nvGraphicFramePr>
        <p:xfrm>
          <a:off x="3646772" y="323489"/>
          <a:ext cx="5331581" cy="586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02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Spouse-3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Person Relationship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5606"/>
            <a:ext cx="3008313" cy="3174727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The better the spouse knows a person, the more likely they will use FN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890807"/>
              </p:ext>
            </p:extLst>
          </p:nvPr>
        </p:nvGraphicFramePr>
        <p:xfrm>
          <a:off x="3680530" y="308031"/>
          <a:ext cx="5282310" cy="5524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6030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5606"/>
            <a:ext cx="3008313" cy="239868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Parenthood was statistically </a:t>
            </a:r>
            <a:r>
              <a:rPr lang="en-US" dirty="0"/>
              <a:t>significant in predicting FN</a:t>
            </a:r>
            <a:r>
              <a:rPr lang="en-US" dirty="0" smtClean="0"/>
              <a:t>.</a:t>
            </a:r>
          </a:p>
          <a:p>
            <a:pPr marL="285750" indent="-285750"/>
            <a:r>
              <a:rPr lang="en-US" dirty="0"/>
              <a:t>S</a:t>
            </a:r>
            <a:r>
              <a:rPr lang="en-US" dirty="0" smtClean="0"/>
              <a:t>een </a:t>
            </a:r>
            <a:r>
              <a:rPr lang="en-US" dirty="0" smtClean="0"/>
              <a:t>a higher “status.”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26296"/>
              </p:ext>
            </p:extLst>
          </p:nvPr>
        </p:nvGraphicFramePr>
        <p:xfrm>
          <a:off x="557706" y="4492126"/>
          <a:ext cx="3162867" cy="1417319"/>
        </p:xfrm>
        <a:graphic>
          <a:graphicData uri="http://schemas.openxmlformats.org/drawingml/2006/table">
            <a:tbl>
              <a:tblPr/>
              <a:tblGrid>
                <a:gridCol w="1087807"/>
                <a:gridCol w="631810"/>
                <a:gridCol w="721625"/>
                <a:gridCol w="721625"/>
              </a:tblGrid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Children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%FN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367737"/>
              </p:ext>
            </p:extLst>
          </p:nvPr>
        </p:nvGraphicFramePr>
        <p:xfrm>
          <a:off x="3720573" y="403954"/>
          <a:ext cx="5207000" cy="5645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44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Familiarity is easily the strongest factor</a:t>
            </a:r>
          </a:p>
          <a:p>
            <a:pPr lvl="1"/>
            <a:r>
              <a:rPr lang="en-US" dirty="0" smtClean="0"/>
              <a:t>However, it’s not </a:t>
            </a:r>
            <a:r>
              <a:rPr lang="en-US" dirty="0" smtClean="0"/>
              <a:t>categorical</a:t>
            </a:r>
          </a:p>
          <a:p>
            <a:r>
              <a:rPr lang="en-US" dirty="0"/>
              <a:t>People use FN more with others of the same sex, especially women.</a:t>
            </a:r>
          </a:p>
          <a:p>
            <a:pPr lvl="1"/>
            <a:r>
              <a:rPr lang="en-US" dirty="0"/>
              <a:t>Camaraderie among LDS women (</a:t>
            </a:r>
            <a:r>
              <a:rPr lang="en-US" dirty="0" err="1"/>
              <a:t>Fogg</a:t>
            </a:r>
            <a:r>
              <a:rPr lang="en-US" dirty="0"/>
              <a:t> 1990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Men are influenced by the presence of an Auditor.</a:t>
            </a:r>
          </a:p>
          <a:p>
            <a:pPr lvl="1"/>
            <a:r>
              <a:rPr lang="en-US" dirty="0"/>
              <a:t>Possibly because of more leadership </a:t>
            </a:r>
            <a:r>
              <a:rPr lang="en-US" dirty="0" smtClean="0"/>
              <a:t>meetings</a:t>
            </a:r>
            <a:endParaRPr lang="en-US" dirty="0"/>
          </a:p>
          <a:p>
            <a:r>
              <a:rPr lang="en-US" dirty="0" smtClean="0"/>
              <a:t>Parenthood </a:t>
            </a:r>
            <a:r>
              <a:rPr lang="en-US" dirty="0" smtClean="0"/>
              <a:t>is higher in “status”</a:t>
            </a:r>
            <a:endParaRPr lang="en-US" dirty="0"/>
          </a:p>
          <a:p>
            <a:r>
              <a:rPr lang="en-US" dirty="0"/>
              <a:t>Age is not a factor, contrary to other </a:t>
            </a:r>
            <a:r>
              <a:rPr lang="en-US" dirty="0" smtClean="0"/>
              <a:t>studies</a:t>
            </a:r>
          </a:p>
          <a:p>
            <a:endParaRPr lang="en-US" dirty="0"/>
          </a:p>
          <a:p>
            <a:r>
              <a:rPr lang="en-US" dirty="0" smtClean="0"/>
              <a:t>Forms of address in reciprocal relationships are determined by different factors than those in non-reciprocal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11538"/>
            <a:ext cx="3008313" cy="905385"/>
          </a:xfrm>
        </p:spPr>
        <p:txBody>
          <a:bodyPr/>
          <a:lstStyle/>
          <a:p>
            <a:r>
              <a:rPr lang="en-US" sz="3200" dirty="0" smtClean="0"/>
              <a:t>Audience Design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the </a:t>
            </a:r>
            <a:r>
              <a:rPr lang="en-US" dirty="0"/>
              <a:t>implicational </a:t>
            </a:r>
            <a:r>
              <a:rPr lang="en-US" dirty="0" smtClean="0"/>
              <a:t>hierarchy</a:t>
            </a:r>
            <a:endParaRPr lang="en-US" dirty="0"/>
          </a:p>
          <a:p>
            <a:r>
              <a:rPr lang="en-US" dirty="0"/>
              <a:t>If variation occurs with one Audience Type, it is expected to occur with Types closer to the speaker.</a:t>
            </a:r>
          </a:p>
          <a:p>
            <a:pPr lvl="1"/>
            <a:r>
              <a:rPr lang="en-US" dirty="0"/>
              <a:t>Yet, for men, Auditors are different while Addressees are not affected.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67230"/>
              </p:ext>
            </p:extLst>
          </p:nvPr>
        </p:nvGraphicFramePr>
        <p:xfrm>
          <a:off x="3820750" y="275138"/>
          <a:ext cx="5229179" cy="586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070745"/>
              </p:ext>
            </p:extLst>
          </p:nvPr>
        </p:nvGraphicFramePr>
        <p:xfrm>
          <a:off x="3854019" y="186128"/>
          <a:ext cx="6168636" cy="6044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89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Forms of Address</a:t>
            </a:r>
          </a:p>
          <a:p>
            <a:pPr lvl="1"/>
            <a:r>
              <a:rPr lang="en-US" dirty="0"/>
              <a:t>First Name (FN)  or  Title + Last Name (TLN)</a:t>
            </a:r>
          </a:p>
          <a:p>
            <a:pPr lvl="1"/>
            <a:r>
              <a:rPr lang="en-US" dirty="0"/>
              <a:t>Only exists in communities where potentially everyone has a title</a:t>
            </a:r>
          </a:p>
          <a:p>
            <a:pPr lvl="2"/>
            <a:r>
              <a:rPr lang="en-US" dirty="0"/>
              <a:t>Teachers, military, doctors, politicians, police, etc.</a:t>
            </a:r>
          </a:p>
          <a:p>
            <a:pPr lvl="1"/>
            <a:r>
              <a:rPr lang="en-US" dirty="0"/>
              <a:t>Generally on the decline everywhere else in US </a:t>
            </a:r>
            <a:r>
              <a:rPr lang="tr-TR" sz="1600" dirty="0"/>
              <a:t>(</a:t>
            </a:r>
            <a:r>
              <a:rPr lang="tr-TR" sz="1600" dirty="0" err="1"/>
              <a:t>Murray</a:t>
            </a:r>
            <a:r>
              <a:rPr lang="tr-TR" sz="1600" dirty="0"/>
              <a:t> 2002)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Goal: Show what factors affect forms of address in </a:t>
            </a:r>
            <a:r>
              <a:rPr lang="en-US" dirty="0" smtClean="0"/>
              <a:t>Latter-day Saint (LDS) communities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Outline: Literature review, methodology, </a:t>
            </a:r>
            <a:r>
              <a:rPr lang="en-US" dirty="0" smtClean="0"/>
              <a:t>results, </a:t>
            </a:r>
            <a:r>
              <a:rPr lang="en-US" dirty="0"/>
              <a:t>conclusion, future </a:t>
            </a:r>
            <a:r>
              <a:rPr lang="en-US" dirty="0" smtClean="0"/>
              <a:t>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Research:</a:t>
            </a:r>
          </a:p>
          <a:p>
            <a:pPr lvl="1"/>
            <a:r>
              <a:rPr lang="en-US" dirty="0" smtClean="0"/>
              <a:t>Parenthood </a:t>
            </a:r>
            <a:r>
              <a:rPr lang="en-US" dirty="0"/>
              <a:t>&gt; Married &gt; Unmarried</a:t>
            </a:r>
          </a:p>
          <a:p>
            <a:pPr lvl="1"/>
            <a:r>
              <a:rPr lang="en-US" dirty="0" smtClean="0"/>
              <a:t>Other auditor situations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Acquisition</a:t>
            </a:r>
          </a:p>
          <a:p>
            <a:pPr lvl="1"/>
            <a:r>
              <a:rPr lang="en-US" dirty="0" smtClean="0"/>
              <a:t>Social network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753597" y="1814885"/>
            <a:ext cx="6244755" cy="4541466"/>
            <a:chOff x="1439334" y="1602453"/>
            <a:chExt cx="6448287" cy="4835658"/>
          </a:xfrm>
        </p:grpSpPr>
        <p:pic>
          <p:nvPicPr>
            <p:cNvPr id="7" name="Picture 6" descr="3_5only_Colo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3" t="27059" r="12018" b="14361"/>
            <a:stretch/>
          </p:blipFill>
          <p:spPr>
            <a:xfrm>
              <a:off x="1439334" y="1602453"/>
              <a:ext cx="6192764" cy="4835658"/>
            </a:xfrm>
            <a:prstGeom prst="rect">
              <a:avLst/>
            </a:prstGeom>
          </p:spPr>
        </p:pic>
        <p:pic>
          <p:nvPicPr>
            <p:cNvPr id="8" name="Picture 7" descr="3_5only_Colo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6" t="13265" r="55971" b="77853"/>
            <a:stretch/>
          </p:blipFill>
          <p:spPr>
            <a:xfrm>
              <a:off x="6265337" y="3963251"/>
              <a:ext cx="1622284" cy="73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524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Bell, Allan. 1984. Language style as audience design. </a:t>
            </a:r>
            <a:r>
              <a:rPr lang="en-US" i="1" dirty="0"/>
              <a:t>Language in Society</a:t>
            </a:r>
            <a:r>
              <a:rPr lang="en-US" dirty="0"/>
              <a:t> 13(02). 145–204.</a:t>
            </a:r>
          </a:p>
          <a:p>
            <a:r>
              <a:rPr lang="en-US" dirty="0"/>
              <a:t>Bell, Allan. 2013. </a:t>
            </a:r>
            <a:r>
              <a:rPr lang="en-US" i="1" dirty="0"/>
              <a:t>The guidebook to sociolinguistics</a:t>
            </a:r>
            <a:r>
              <a:rPr lang="en-US" dirty="0"/>
              <a:t>. John Wiley &amp; Sons.</a:t>
            </a:r>
          </a:p>
          <a:p>
            <a:r>
              <a:rPr lang="en-US" dirty="0"/>
              <a:t>Brown, Roger &amp; Marguerite Ford. 1961. Address in American English. </a:t>
            </a:r>
            <a:r>
              <a:rPr lang="en-US" i="1" dirty="0"/>
              <a:t>The Journal of Abnormal and Social Psychology</a:t>
            </a:r>
            <a:r>
              <a:rPr lang="en-US" dirty="0"/>
              <a:t> 62(2). 375.</a:t>
            </a:r>
          </a:p>
          <a:p>
            <a:r>
              <a:rPr lang="en-US" dirty="0"/>
              <a:t>Brown, Roger &amp; Albert Gilman. 1960. The pronouns of power and solidarity. In T. A. </a:t>
            </a:r>
            <a:r>
              <a:rPr lang="en-US" dirty="0" err="1"/>
              <a:t>Sebeok</a:t>
            </a:r>
            <a:r>
              <a:rPr lang="en-US" dirty="0"/>
              <a:t> (ed.), </a:t>
            </a:r>
            <a:r>
              <a:rPr lang="en-US" i="1" dirty="0"/>
              <a:t>Style in Language</a:t>
            </a:r>
            <a:r>
              <a:rPr lang="en-US" dirty="0"/>
              <a:t>, 253–76. Cambridge: MIT Press. </a:t>
            </a:r>
          </a:p>
          <a:p>
            <a:r>
              <a:rPr lang="en-US" dirty="0"/>
              <a:t>Dickey, Eleanor. 1997. Forms of address and terms of reference. </a:t>
            </a:r>
            <a:r>
              <a:rPr lang="en-US" i="1" dirty="0"/>
              <a:t>Journal of Linguistics</a:t>
            </a:r>
            <a:r>
              <a:rPr lang="en-US" dirty="0"/>
              <a:t> 33(2). 255–274. </a:t>
            </a:r>
          </a:p>
          <a:p>
            <a:r>
              <a:rPr lang="en-US" dirty="0"/>
              <a:t>Jorgenson, Jane. 1994. Situated address and the social construction of “in‐law” relationships. </a:t>
            </a:r>
            <a:r>
              <a:rPr lang="en-US" i="1" dirty="0"/>
              <a:t>Southern Communication Journal</a:t>
            </a:r>
            <a:r>
              <a:rPr lang="en-US" dirty="0"/>
              <a:t> 59(3). 196–204. </a:t>
            </a:r>
          </a:p>
          <a:p>
            <a:r>
              <a:rPr lang="en-US" dirty="0" smtClean="0"/>
              <a:t>Murray</a:t>
            </a:r>
            <a:r>
              <a:rPr lang="en-US" dirty="0"/>
              <a:t>, Thomas E. 2002. A new look at address in American English: The rules have changed. </a:t>
            </a:r>
            <a:r>
              <a:rPr lang="en-US" i="1" dirty="0"/>
              <a:t>Names</a:t>
            </a:r>
            <a:r>
              <a:rPr lang="en-US" dirty="0"/>
              <a:t> 50(1). 43–61. </a:t>
            </a:r>
          </a:p>
          <a:p>
            <a:r>
              <a:rPr lang="en-US" dirty="0"/>
              <a:t>Rubin, </a:t>
            </a:r>
            <a:r>
              <a:rPr lang="en-US" dirty="0" smtClean="0"/>
              <a:t>Rebecca </a:t>
            </a:r>
            <a:r>
              <a:rPr lang="en-US" dirty="0"/>
              <a:t>B. 1981. Ideal traits and terms of address for male and female college professors. </a:t>
            </a:r>
            <a:r>
              <a:rPr lang="en-US" i="1" dirty="0"/>
              <a:t>Journal of Personality and Social Psychology</a:t>
            </a:r>
            <a:r>
              <a:rPr lang="en-US" dirty="0"/>
              <a:t> 41(5).</a:t>
            </a:r>
          </a:p>
          <a:p>
            <a:r>
              <a:rPr lang="en-US" dirty="0" err="1"/>
              <a:t>Takiff</a:t>
            </a:r>
            <a:r>
              <a:rPr lang="en-US" dirty="0"/>
              <a:t>, Hilary A., Diana T. Sanchez &amp; Tracie L. Stewart. 2001. What’s in a name? The status implications of students’ terms of address for male and female professors. </a:t>
            </a:r>
            <a:r>
              <a:rPr lang="en-US" i="1" dirty="0"/>
              <a:t>Psychology of Women Quarterly</a:t>
            </a:r>
            <a:r>
              <a:rPr lang="en-US" dirty="0"/>
              <a:t> 25(2). 134–144.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78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Power, solidarity, intimacy, status</a:t>
            </a:r>
            <a:r>
              <a:rPr lang="en-US" dirty="0" smtClean="0"/>
              <a:t>, and age </a:t>
            </a:r>
            <a:r>
              <a:rPr lang="en-US" dirty="0"/>
              <a:t>determine address forms </a:t>
            </a:r>
            <a:r>
              <a:rPr lang="en-US" sz="1800" dirty="0"/>
              <a:t>(Brown &amp; Gilman 1960, Brown &amp; Ford 1961, </a:t>
            </a:r>
            <a:r>
              <a:rPr lang="en-US" sz="1800" dirty="0" err="1"/>
              <a:t>Slobin</a:t>
            </a:r>
            <a:r>
              <a:rPr lang="en-US" sz="1800" dirty="0"/>
              <a:t> </a:t>
            </a:r>
            <a:r>
              <a:rPr lang="en-US" sz="1800" i="1" dirty="0"/>
              <a:t>et al</a:t>
            </a:r>
            <a:r>
              <a:rPr lang="en-US" sz="1800" dirty="0"/>
              <a:t> 1968 )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Female </a:t>
            </a:r>
            <a:r>
              <a:rPr lang="en-US" dirty="0"/>
              <a:t>professors received more FN. Female students used more FN with professors. </a:t>
            </a:r>
            <a:r>
              <a:rPr lang="en-US" sz="1800" dirty="0"/>
              <a:t>(Rubin 1981; </a:t>
            </a:r>
            <a:r>
              <a:rPr lang="en-US" sz="1800" dirty="0" err="1"/>
              <a:t>Takiff</a:t>
            </a:r>
            <a:r>
              <a:rPr lang="en-US" sz="1800" dirty="0"/>
              <a:t>, Sanchez &amp; Stewart 2001)</a:t>
            </a:r>
          </a:p>
          <a:p>
            <a:pPr>
              <a:spcBef>
                <a:spcPts val="1200"/>
              </a:spcBef>
            </a:pPr>
            <a:r>
              <a:rPr lang="en-US" dirty="0"/>
              <a:t>Different talking </a:t>
            </a:r>
            <a:r>
              <a:rPr lang="en-US" i="1" dirty="0"/>
              <a:t>to</a:t>
            </a:r>
            <a:r>
              <a:rPr lang="en-US" dirty="0"/>
              <a:t> or talking </a:t>
            </a:r>
            <a:r>
              <a:rPr lang="en-US" i="1" dirty="0"/>
              <a:t>about</a:t>
            </a:r>
            <a:r>
              <a:rPr lang="en-US" dirty="0"/>
              <a:t> people </a:t>
            </a:r>
            <a:r>
              <a:rPr lang="en-US" sz="1800" dirty="0"/>
              <a:t>(Dickey 1997)</a:t>
            </a:r>
          </a:p>
          <a:p>
            <a:pPr>
              <a:spcBef>
                <a:spcPts val="1200"/>
              </a:spcBef>
            </a:pPr>
            <a:r>
              <a:rPr lang="en-US" dirty="0"/>
              <a:t>Lots of messy things with newlyweds and in-laws </a:t>
            </a:r>
            <a:r>
              <a:rPr lang="en-US" sz="1800" dirty="0"/>
              <a:t>(Jorgenson 1994)</a:t>
            </a:r>
            <a:endParaRPr lang="tr-TR" sz="1600" dirty="0"/>
          </a:p>
          <a:p>
            <a:endParaRPr lang="en-US" dirty="0"/>
          </a:p>
          <a:p>
            <a:r>
              <a:rPr lang="en-US" dirty="0"/>
              <a:t>Most of the research is on non-reciprocal relationships</a:t>
            </a:r>
          </a:p>
          <a:p>
            <a:pPr marL="914400" lvl="2"/>
            <a:r>
              <a:rPr lang="en-US" dirty="0"/>
              <a:t>One person receives TLN, the other receives </a:t>
            </a:r>
            <a:r>
              <a:rPr lang="en-US" dirty="0" smtClean="0"/>
              <a:t>FN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Reciprocal TLN</a:t>
            </a:r>
          </a:p>
          <a:p>
            <a:pPr lvl="1"/>
            <a:r>
              <a:rPr lang="en-US" dirty="0"/>
              <a:t>People with potentially equal status, but who don’t know each other well</a:t>
            </a:r>
          </a:p>
          <a:p>
            <a:r>
              <a:rPr lang="en-US" dirty="0"/>
              <a:t>Reciprocal FN</a:t>
            </a:r>
          </a:p>
          <a:p>
            <a:pPr lvl="1"/>
            <a:r>
              <a:rPr lang="en-US" dirty="0"/>
              <a:t>Between friends, colleagues, etc.</a:t>
            </a:r>
          </a:p>
          <a:p>
            <a:pPr lvl="1"/>
            <a:endParaRPr lang="en-US" dirty="0"/>
          </a:p>
          <a:p>
            <a:r>
              <a:rPr lang="en-US" dirty="0"/>
              <a:t>Transition Phase</a:t>
            </a:r>
          </a:p>
          <a:p>
            <a:pPr lvl="1"/>
            <a:r>
              <a:rPr lang="en-US" dirty="0"/>
              <a:t>“…as small sometimes as 5 minutes of </a:t>
            </a:r>
            <a:r>
              <a:rPr lang="en-US" dirty="0" smtClean="0"/>
              <a:t>conversation … [so] it </a:t>
            </a:r>
            <a:r>
              <a:rPr lang="en-US" dirty="0"/>
              <a:t>is not easy to make out its exact character.”</a:t>
            </a:r>
            <a:r>
              <a:rPr lang="en-US" sz="1500" dirty="0"/>
              <a:t> (1961:377</a:t>
            </a:r>
            <a:r>
              <a:rPr lang="en-US" sz="1500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Between Equals?</a:t>
            </a:r>
            <a:br>
              <a:rPr lang="en-US" dirty="0"/>
            </a:br>
            <a:r>
              <a:rPr lang="en-US" sz="1800" dirty="0"/>
              <a:t>(Brown &amp; Ford 1961)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4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Cultural norms</a:t>
            </a:r>
          </a:p>
          <a:p>
            <a:pPr lvl="1"/>
            <a:r>
              <a:rPr lang="en-US" i="1" dirty="0"/>
              <a:t>Brother </a:t>
            </a:r>
            <a:r>
              <a:rPr lang="en-US" dirty="0"/>
              <a:t>or </a:t>
            </a:r>
            <a:r>
              <a:rPr lang="en-US" i="1" dirty="0"/>
              <a:t>Sister</a:t>
            </a:r>
            <a:r>
              <a:rPr lang="en-US" dirty="0"/>
              <a:t> + last name.</a:t>
            </a:r>
          </a:p>
          <a:p>
            <a:pPr lvl="1"/>
            <a:r>
              <a:rPr lang="en-US" dirty="0"/>
              <a:t>Strong and active, but largely below the radar</a:t>
            </a:r>
          </a:p>
          <a:p>
            <a:r>
              <a:rPr lang="en-US" dirty="0"/>
              <a:t>Congregations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trict </a:t>
            </a:r>
            <a:r>
              <a:rPr lang="en-US" dirty="0"/>
              <a:t>delineated boundaries (like a public school system)</a:t>
            </a:r>
          </a:p>
          <a:p>
            <a:pPr lvl="1"/>
            <a:r>
              <a:rPr lang="en-US" dirty="0"/>
              <a:t>Interaction with anyone from strangers to close friends on a weekly basis</a:t>
            </a:r>
          </a:p>
          <a:p>
            <a:pPr lvl="1"/>
            <a:r>
              <a:rPr lang="en-US" dirty="0"/>
              <a:t>Address forms go from mutual TLN to mutual FN over the course of months or years</a:t>
            </a:r>
          </a:p>
          <a:p>
            <a:r>
              <a:rPr lang="en-US" dirty="0" err="1"/>
              <a:t>Fogg</a:t>
            </a:r>
            <a:r>
              <a:rPr lang="en-US" dirty="0"/>
              <a:t> (1990) studied address forms among Mormons</a:t>
            </a:r>
          </a:p>
          <a:p>
            <a:pPr lvl="1"/>
            <a:r>
              <a:rPr lang="en-US" dirty="0"/>
              <a:t>No metadata</a:t>
            </a:r>
          </a:p>
          <a:p>
            <a:pPr lvl="1"/>
            <a:r>
              <a:rPr lang="en-US" dirty="0"/>
              <a:t>Formality was strongest </a:t>
            </a:r>
            <a:r>
              <a:rPr lang="en-US" dirty="0" smtClean="0"/>
              <a:t>predictor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baseline="30000" dirty="0" smtClean="0"/>
              <a:t>*</a:t>
            </a:r>
            <a:r>
              <a:rPr lang="en-US" sz="1600" dirty="0" smtClean="0"/>
              <a:t> Members of The </a:t>
            </a:r>
            <a:r>
              <a:rPr lang="en-US" sz="1600" dirty="0"/>
              <a:t>Church of Jesus Christ of Latter-day </a:t>
            </a:r>
            <a:r>
              <a:rPr lang="en-US" sz="1600" dirty="0" smtClean="0"/>
              <a:t>Saints (a.k.a. Mormons)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Latter-day </a:t>
            </a:r>
            <a:r>
              <a:rPr lang="en-US" dirty="0" smtClean="0"/>
              <a:t>Saints?*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51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/>
              <a:t>21 </a:t>
            </a:r>
            <a:r>
              <a:rPr lang="en-US" dirty="0" smtClean="0"/>
              <a:t>young, married </a:t>
            </a:r>
            <a:r>
              <a:rPr lang="en-US" dirty="0"/>
              <a:t>couples from the </a:t>
            </a:r>
            <a:r>
              <a:rPr lang="en-US" i="1" dirty="0"/>
              <a:t>Athens 1</a:t>
            </a:r>
            <a:r>
              <a:rPr lang="en-US" i="1" baseline="30000" dirty="0"/>
              <a:t>st</a:t>
            </a:r>
            <a:r>
              <a:rPr lang="en-US" i="1" dirty="0"/>
              <a:t> Ward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White, heterosexual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Ages 20–36 (</a:t>
            </a:r>
            <a:r>
              <a:rPr lang="en-US" dirty="0" smtClean="0"/>
              <a:t>mean = 28)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From high school education to Ph.D.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Roughly half are </a:t>
            </a:r>
            <a:r>
              <a:rPr lang="en-US" dirty="0" smtClean="0"/>
              <a:t>from Georgia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 smtClean="0"/>
              <a:t>At least </a:t>
            </a:r>
            <a:r>
              <a:rPr lang="en-US" dirty="0" smtClean="0"/>
              <a:t>10 </a:t>
            </a:r>
            <a:r>
              <a:rPr lang="en-US" dirty="0"/>
              <a:t>years in the church, though most were raised Mormon.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About 1/3 of </a:t>
            </a:r>
            <a:r>
              <a:rPr lang="en-US" dirty="0"/>
              <a:t>the </a:t>
            </a:r>
            <a:r>
              <a:rPr lang="en-US" dirty="0" smtClean="0"/>
              <a:t>congregation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Young people are in a transition phase into adulthood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No singles were </a:t>
            </a:r>
            <a:r>
              <a:rPr lang="en-US" dirty="0" smtClean="0"/>
              <a:t>included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Not enough for a representative sample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 smtClean="0"/>
              <a:t>Most </a:t>
            </a:r>
            <a:r>
              <a:rPr lang="en-US" dirty="0"/>
              <a:t>attend another congregation for single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Population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41888"/>
            <a:ext cx="8229600" cy="2584275"/>
          </a:xfrm>
        </p:spPr>
        <p:txBody>
          <a:bodyPr/>
          <a:lstStyle/>
          <a:p>
            <a:r>
              <a:rPr lang="en-US" dirty="0"/>
              <a:t>42 names down the side, 4 situations across the top</a:t>
            </a:r>
          </a:p>
          <a:p>
            <a:r>
              <a:rPr lang="en-US" dirty="0"/>
              <a:t>Asks how well participant knows the person</a:t>
            </a:r>
          </a:p>
          <a:p>
            <a:r>
              <a:rPr lang="en-US" dirty="0"/>
              <a:t>31 participants returned the survey</a:t>
            </a:r>
          </a:p>
          <a:p>
            <a:r>
              <a:rPr lang="en-US" dirty="0"/>
              <a:t>5147 forms of address, 1270 relationship data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Excluded lesser common forms (Brother John, John Smith, Brother John Smith, Smith, etc.)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96649"/>
              </p:ext>
            </p:extLst>
          </p:nvPr>
        </p:nvGraphicFramePr>
        <p:xfrm>
          <a:off x="1250950" y="1404943"/>
          <a:ext cx="6642100" cy="1783080"/>
        </p:xfrm>
        <a:graphic>
          <a:graphicData uri="http://schemas.openxmlformats.org/drawingml/2006/table">
            <a:tbl>
              <a:tblPr/>
              <a:tblGrid>
                <a:gridCol w="1181100"/>
                <a:gridCol w="317500"/>
                <a:gridCol w="469900"/>
                <a:gridCol w="393700"/>
                <a:gridCol w="317500"/>
                <a:gridCol w="469900"/>
                <a:gridCol w="393700"/>
                <a:gridCol w="317500"/>
                <a:gridCol w="469900"/>
                <a:gridCol w="393700"/>
                <a:gridCol w="317500"/>
                <a:gridCol w="469900"/>
                <a:gridCol w="393700"/>
                <a:gridCol w="736600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____________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Situation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Situation 2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Situation 3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Situation 4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How well do you know this person?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Your Age (optional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Mitt Romney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Ken Jennings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Gladys Knight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FULL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FULL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David Archuleta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Glenn Beck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Orson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 Scott Card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aramond"/>
                        <a:cs typeface="Garamond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/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/>
                          <a:cs typeface="Garamond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 Box 19"/>
          <p:cNvSpPr txBox="1"/>
          <p:nvPr/>
        </p:nvSpPr>
        <p:spPr>
          <a:xfrm>
            <a:off x="1250950" y="3204104"/>
            <a:ext cx="7315200" cy="28135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 smtClean="0">
                <a:effectLst/>
                <a:latin typeface="Times New Roman"/>
                <a:ea typeface="ＭＳ 明朝"/>
              </a:rPr>
              <a:t>* Names have (obviously) been </a:t>
            </a:r>
            <a:r>
              <a:rPr lang="en-US" sz="900" i="1" dirty="0">
                <a:effectLst/>
                <a:latin typeface="Times New Roman"/>
                <a:ea typeface="ＭＳ 明朝"/>
              </a:rPr>
              <a:t>changed.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>
                <a:effectLst/>
                <a:latin typeface="Times New Roman"/>
                <a:ea typeface="ＭＳ 明朝"/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447800"/>
            <a:ext cx="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stral"/>
                <a:cs typeface="Mistral"/>
              </a:rPr>
              <a:t>26</a:t>
            </a:r>
            <a:endParaRPr lang="en-US" dirty="0">
              <a:latin typeface="Mistral"/>
              <a:cs typeface="Mistr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7344" y="21420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00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3641" y="23266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2545" y="2522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0894" y="28987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2469" y="2714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22375" y="2809983"/>
            <a:ext cx="6703076" cy="41899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  <a:gs pos="86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6908"/>
            <a:ext cx="3426650" cy="47792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 situations based on Audience</a:t>
            </a:r>
          </a:p>
          <a:p>
            <a:r>
              <a:rPr lang="en-US" dirty="0" smtClean="0"/>
              <a:t>Speakers </a:t>
            </a:r>
            <a:r>
              <a:rPr lang="en-US" dirty="0"/>
              <a:t>design their style based on who they are talking to.</a:t>
            </a:r>
          </a:p>
          <a:p>
            <a:r>
              <a:rPr lang="en-US" dirty="0"/>
              <a:t>Audience Design proposes that they also vary in who else is listening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Implicational </a:t>
            </a:r>
            <a:r>
              <a:rPr lang="en-US" dirty="0"/>
              <a:t>hierarchy: variation with one </a:t>
            </a:r>
            <a:r>
              <a:rPr lang="en-US" dirty="0" smtClean="0"/>
              <a:t>Audienc</a:t>
            </a:r>
            <a:r>
              <a:rPr lang="en-US" dirty="0" smtClean="0"/>
              <a:t>e </a:t>
            </a:r>
            <a:r>
              <a:rPr lang="en-US" dirty="0" smtClean="0"/>
              <a:t>Type </a:t>
            </a:r>
            <a:r>
              <a:rPr lang="en-US" dirty="0" smtClean="0"/>
              <a:t>presupposes </a:t>
            </a:r>
            <a:r>
              <a:rPr lang="en-US" dirty="0"/>
              <a:t>variation with </a:t>
            </a:r>
            <a:r>
              <a:rPr lang="en-US" dirty="0" smtClean="0"/>
              <a:t>Types closer </a:t>
            </a:r>
            <a:r>
              <a:rPr lang="en-US" dirty="0"/>
              <a:t>to the speaker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Audience Design</a:t>
            </a:r>
            <a:br>
              <a:rPr lang="en-US" dirty="0" smtClean="0"/>
            </a:br>
            <a:r>
              <a:rPr lang="en-US" sz="1800" dirty="0" smtClean="0"/>
              <a:t>Bell (1984)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46234" y="1647747"/>
            <a:ext cx="3918145" cy="3976043"/>
            <a:chOff x="4746234" y="1647747"/>
            <a:chExt cx="3918145" cy="3976043"/>
          </a:xfrm>
        </p:grpSpPr>
        <p:grpSp>
          <p:nvGrpSpPr>
            <p:cNvPr id="7" name="Group 6"/>
            <p:cNvGrpSpPr/>
            <p:nvPr/>
          </p:nvGrpSpPr>
          <p:grpSpPr>
            <a:xfrm>
              <a:off x="4746234" y="1647747"/>
              <a:ext cx="3700728" cy="3485243"/>
              <a:chOff x="0" y="0"/>
              <a:chExt cx="2400300" cy="2400300"/>
            </a:xfrm>
            <a:extLst>
              <a:ext uri="{0CCBE362-F206-4b92-989A-16890622DB6E}">
                <ma14:wrappingTextBoxFlag xmlns:ma14="http://schemas.microsoft.com/office/mac/drawingml/2011/main"/>
              </a:ext>
            </a:extLst>
          </p:grpSpPr>
          <p:grpSp>
            <p:nvGrpSpPr>
              <p:cNvPr id="9" name="Group 8"/>
              <p:cNvGrpSpPr/>
              <p:nvPr/>
            </p:nvGrpSpPr>
            <p:grpSpPr>
              <a:xfrm>
                <a:off x="0" y="0"/>
                <a:ext cx="2400300" cy="2400300"/>
                <a:chOff x="0" y="0"/>
                <a:chExt cx="2400300" cy="2400300"/>
              </a:xfrm>
              <a:noFill/>
            </p:grpSpPr>
            <p:sp>
              <p:nvSpPr>
                <p:cNvPr id="15" name="Oval 14"/>
                <p:cNvSpPr/>
                <p:nvPr/>
              </p:nvSpPr>
              <p:spPr>
                <a:xfrm>
                  <a:off x="0" y="0"/>
                  <a:ext cx="2400300" cy="24003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Garamond"/>
                    <a:cs typeface="Garamond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28600" y="228600"/>
                  <a:ext cx="1943100" cy="19431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Garamond"/>
                    <a:cs typeface="Garamond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57200" y="442595"/>
                  <a:ext cx="1485900" cy="14859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Garamond"/>
                    <a:cs typeface="Garamond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85800" y="685800"/>
                  <a:ext cx="1028700" cy="10287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Garamond"/>
                    <a:cs typeface="Garamond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914400" y="914400"/>
                  <a:ext cx="571500" cy="5715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Garamond"/>
                    <a:cs typeface="Garamond"/>
                  </a:endParaRPr>
                </a:p>
              </p:txBody>
            </p:sp>
          </p:grpSp>
          <p:sp>
            <p:nvSpPr>
              <p:cNvPr id="10" name="Text Box 51"/>
              <p:cNvSpPr txBox="1"/>
              <p:nvPr/>
            </p:nvSpPr>
            <p:spPr>
              <a:xfrm>
                <a:off x="793115" y="502449"/>
                <a:ext cx="823595" cy="860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effectLst/>
                    <a:latin typeface="Garamond"/>
                    <a:ea typeface="ＭＳ 明朝"/>
                    <a:cs typeface="Garamond"/>
                  </a:rPr>
                  <a:t>Speaker</a:t>
                </a:r>
                <a:endParaRPr lang="en-US" sz="1200" dirty="0">
                  <a:effectLst/>
                  <a:latin typeface="Garamond"/>
                  <a:ea typeface="ＭＳ 明朝"/>
                  <a:cs typeface="Garamond"/>
                </a:endParaRP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</p:txBody>
          </p:sp>
          <p:sp>
            <p:nvSpPr>
              <p:cNvPr id="11" name="Text Box 52"/>
              <p:cNvSpPr txBox="1"/>
              <p:nvPr/>
            </p:nvSpPr>
            <p:spPr>
              <a:xfrm>
                <a:off x="656378" y="691178"/>
                <a:ext cx="1058122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>
                    <a:gd name="adj" fmla="val 1501689"/>
                  </a:avLst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Addressee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</p:txBody>
          </p:sp>
          <p:sp>
            <p:nvSpPr>
              <p:cNvPr id="12" name="Text Box 53"/>
              <p:cNvSpPr txBox="1"/>
              <p:nvPr/>
            </p:nvSpPr>
            <p:spPr>
              <a:xfrm>
                <a:off x="532520" y="899007"/>
                <a:ext cx="1341120" cy="927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Auditor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</p:txBody>
          </p:sp>
          <p:sp>
            <p:nvSpPr>
              <p:cNvPr id="13" name="Text Box 54"/>
              <p:cNvSpPr txBox="1"/>
              <p:nvPr/>
            </p:nvSpPr>
            <p:spPr>
              <a:xfrm>
                <a:off x="394809" y="1148378"/>
                <a:ext cx="162179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Overhearer</a:t>
                </a:r>
              </a:p>
              <a:p>
                <a:pPr marL="0" marR="0" indent="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</p:txBody>
          </p:sp>
          <p:sp>
            <p:nvSpPr>
              <p:cNvPr id="14" name="Text Box 55"/>
              <p:cNvSpPr txBox="1"/>
              <p:nvPr/>
            </p:nvSpPr>
            <p:spPr>
              <a:xfrm>
                <a:off x="314700" y="1369542"/>
                <a:ext cx="176403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Eavesdropper</a:t>
                </a:r>
              </a:p>
              <a:p>
                <a:pPr marL="0" marR="0" indent="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Garamond"/>
                    <a:ea typeface="ＭＳ 明朝"/>
                    <a:cs typeface="Garamond"/>
                  </a:rPr>
                  <a:t> 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334306" y="5316013"/>
              <a:ext cx="2330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Garamond"/>
                  <a:cs typeface="Garamond"/>
                </a:rPr>
                <a:t>Adapted from Bell (1984:159)</a:t>
              </a:r>
              <a:endParaRPr lang="en-US" sz="1400" dirty="0">
                <a:latin typeface="Garamond"/>
                <a:cs typeface="Garamond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2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Exact descriptions of each refer to a lot of Mormon culture that would be tangential for the purposes of this presentation.)</a:t>
            </a:r>
          </a:p>
          <a:p>
            <a:r>
              <a:rPr lang="en-US" dirty="0" smtClean="0"/>
              <a:t>The situations put </a:t>
            </a:r>
            <a:r>
              <a:rPr lang="en-US" dirty="0"/>
              <a:t>the other person in each of the four Audience Types</a:t>
            </a:r>
          </a:p>
          <a:p>
            <a:pPr lvl="1"/>
            <a:r>
              <a:rPr lang="en-US" dirty="0"/>
              <a:t>Situation 1 (Addressee): Direct address</a:t>
            </a:r>
          </a:p>
          <a:p>
            <a:pPr lvl="1"/>
            <a:r>
              <a:rPr lang="en-US" dirty="0"/>
              <a:t>Situation 2 (Auditor): </a:t>
            </a:r>
            <a:r>
              <a:rPr lang="en-US" dirty="0" smtClean="0"/>
              <a:t>Small, informal </a:t>
            </a:r>
            <a:r>
              <a:rPr lang="en-US" dirty="0"/>
              <a:t>committee meeting</a:t>
            </a:r>
          </a:p>
          <a:p>
            <a:pPr lvl="1"/>
            <a:r>
              <a:rPr lang="en-US" dirty="0"/>
              <a:t>Situation 3 (Overhearer): Talking to spouse about them at church</a:t>
            </a:r>
          </a:p>
          <a:p>
            <a:pPr lvl="1"/>
            <a:r>
              <a:rPr lang="en-US" dirty="0"/>
              <a:t>Situation 4 (Eavesdropper): Talking to spouse about them while driving home</a:t>
            </a:r>
          </a:p>
          <a:p>
            <a:r>
              <a:rPr lang="en-US" dirty="0"/>
              <a:t>Situations 3 and 4 control for the </a:t>
            </a:r>
            <a:r>
              <a:rPr lang="en-US" dirty="0" smtClean="0"/>
              <a:t>addressee.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|9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"/>
</p:tagLst>
</file>

<file path=ppt/theme/theme1.xml><?xml version="1.0" encoding="utf-8"?>
<a:theme xmlns:a="http://schemas.openxmlformats.org/drawingml/2006/main" name="UGA Presenta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</TotalTime>
  <Words>1690</Words>
  <Application>Microsoft Macintosh PowerPoint</Application>
  <PresentationFormat>On-screen Show (4:3)</PresentationFormat>
  <Paragraphs>472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UGA Presentations</vt:lpstr>
      <vt:lpstr>PowerPoint Presentation</vt:lpstr>
      <vt:lpstr>Introduction</vt:lpstr>
      <vt:lpstr>Literature Review</vt:lpstr>
      <vt:lpstr>Between Equals? (Brown &amp; Ford 1961)</vt:lpstr>
      <vt:lpstr>Why Latter-day Saints?*</vt:lpstr>
      <vt:lpstr>Target Population</vt:lpstr>
      <vt:lpstr>Survey</vt:lpstr>
      <vt:lpstr>Audience Design Bell (1984)</vt:lpstr>
      <vt:lpstr>The Four Situations</vt:lpstr>
      <vt:lpstr>Independent Variables</vt:lpstr>
      <vt:lpstr>Results (rbrul)</vt:lpstr>
      <vt:lpstr>Familiarity</vt:lpstr>
      <vt:lpstr>Male/Female</vt:lpstr>
      <vt:lpstr>Situation</vt:lpstr>
      <vt:lpstr>Situation</vt:lpstr>
      <vt:lpstr>Spouse-3rd Person Relationship</vt:lpstr>
      <vt:lpstr>Parenthood</vt:lpstr>
      <vt:lpstr>Conclusion</vt:lpstr>
      <vt:lpstr>Audience Design</vt:lpstr>
      <vt:lpstr>Future Research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Stanley</dc:creator>
  <cp:lastModifiedBy>Joey Stanley</cp:lastModifiedBy>
  <cp:revision>53</cp:revision>
  <dcterms:created xsi:type="dcterms:W3CDTF">2015-03-11T14:57:13Z</dcterms:created>
  <dcterms:modified xsi:type="dcterms:W3CDTF">2015-03-21T11:48:17Z</dcterms:modified>
</cp:coreProperties>
</file>