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1" r:id="rId2"/>
    <p:sldId id="266" r:id="rId3"/>
    <p:sldId id="291" r:id="rId4"/>
    <p:sldId id="269" r:id="rId5"/>
    <p:sldId id="267" r:id="rId6"/>
    <p:sldId id="268" r:id="rId7"/>
    <p:sldId id="292" r:id="rId8"/>
    <p:sldId id="270" r:id="rId9"/>
    <p:sldId id="271" r:id="rId10"/>
    <p:sldId id="272" r:id="rId11"/>
    <p:sldId id="275" r:id="rId12"/>
    <p:sldId id="276" r:id="rId13"/>
    <p:sldId id="293" r:id="rId14"/>
    <p:sldId id="290" r:id="rId15"/>
    <p:sldId id="278" r:id="rId16"/>
    <p:sldId id="279" r:id="rId17"/>
    <p:sldId id="281" r:id="rId18"/>
    <p:sldId id="282" r:id="rId19"/>
    <p:sldId id="283" r:id="rId20"/>
    <p:sldId id="295" r:id="rId21"/>
    <p:sldId id="296" r:id="rId22"/>
    <p:sldId id="294" r:id="rId23"/>
    <p:sldId id="284" r:id="rId24"/>
    <p:sldId id="285" r:id="rId25"/>
    <p:sldId id="287" r:id="rId26"/>
    <p:sldId id="288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2FF4C25-330A-CA4C-972C-D559EBAE0EE3}">
          <p14:sldIdLst>
            <p14:sldId id="261"/>
            <p14:sldId id="266"/>
          </p14:sldIdLst>
        </p14:section>
        <p14:section name="Background" id="{4CAB686E-1C94-2D4F-8743-B23109AEB933}">
          <p14:sldIdLst>
            <p14:sldId id="291"/>
            <p14:sldId id="269"/>
            <p14:sldId id="267"/>
            <p14:sldId id="268"/>
          </p14:sldIdLst>
        </p14:section>
        <p14:section name="Methodology" id="{E2BC8F52-5A9F-CD40-A052-1C588755B75E}">
          <p14:sldIdLst>
            <p14:sldId id="292"/>
            <p14:sldId id="270"/>
            <p14:sldId id="271"/>
            <p14:sldId id="272"/>
            <p14:sldId id="275"/>
            <p14:sldId id="276"/>
          </p14:sldIdLst>
        </p14:section>
        <p14:section name="Results" id="{D5446065-33C5-5C4F-98AD-972C83496B35}">
          <p14:sldIdLst>
            <p14:sldId id="293"/>
            <p14:sldId id="290"/>
            <p14:sldId id="278"/>
            <p14:sldId id="279"/>
            <p14:sldId id="281"/>
            <p14:sldId id="282"/>
            <p14:sldId id="283"/>
            <p14:sldId id="295"/>
            <p14:sldId id="296"/>
          </p14:sldIdLst>
        </p14:section>
        <p14:section name="Discussion" id="{6AA41AB5-4A29-7747-A072-A86C2CBBAF21}">
          <p14:sldIdLst>
            <p14:sldId id="294"/>
            <p14:sldId id="284"/>
            <p14:sldId id="285"/>
          </p14:sldIdLst>
        </p14:section>
        <p14:section name="Conclusion" id="{19B314DE-6BE2-9F45-B15D-DBAAB5D58BE1}">
          <p14:sldIdLst>
            <p14:sldId id="287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D05"/>
    <a:srgbClr val="831717"/>
    <a:srgbClr val="841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21" autoAdjust="0"/>
  </p:normalViewPr>
  <p:slideViewPr>
    <p:cSldViewPr snapToGrid="0" snapToObjects="1">
      <p:cViewPr varScale="1">
        <p:scale>
          <a:sx n="10" d="100"/>
          <a:sy n="10" d="100"/>
        </p:scale>
        <p:origin x="-464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Forms%20of%20Address: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Spreadshe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Forms%20of%20Address: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Forms%20of%20Address: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Forms%20of%20Address: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Forms%20of%20Address: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Forms%20of%20Address: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337226886364"/>
          <c:y val="0.0278663663422905"/>
          <c:w val="0.833807070876329"/>
          <c:h val="0.781356202545106"/>
        </c:manualLayout>
      </c:layout>
      <c:lineChart>
        <c:grouping val="standard"/>
        <c:varyColors val="0"/>
        <c:ser>
          <c:idx val="0"/>
          <c:order val="0"/>
          <c:tx>
            <c:strRef>
              <c:f>Sheet3!$E$2</c:f>
              <c:strCache>
                <c:ptCount val="1"/>
                <c:pt idx="0">
                  <c:v>Hypothesized FN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val>
            <c:numRef>
              <c:f>Sheet3!$E$3:$E$7</c:f>
              <c:numCache>
                <c:formatCode>0%</c:formatCode>
                <c:ptCount val="5"/>
                <c:pt idx="0">
                  <c:v>0.08</c:v>
                </c:pt>
                <c:pt idx="1">
                  <c:v>0.89</c:v>
                </c:pt>
                <c:pt idx="2">
                  <c:v>0.92</c:v>
                </c:pt>
                <c:pt idx="3">
                  <c:v>0.97</c:v>
                </c:pt>
                <c:pt idx="4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0747432"/>
        <c:axId val="2100750424"/>
      </c:lineChart>
      <c:catAx>
        <c:axId val="2100747432"/>
        <c:scaling>
          <c:orientation val="minMax"/>
        </c:scaling>
        <c:delete val="1"/>
        <c:axPos val="b"/>
        <c:majorTickMark val="out"/>
        <c:minorTickMark val="none"/>
        <c:tickLblPos val="nextTo"/>
        <c:crossAx val="2100750424"/>
        <c:crosses val="autoZero"/>
        <c:auto val="1"/>
        <c:lblAlgn val="ctr"/>
        <c:lblOffset val="100"/>
        <c:noMultiLvlLbl val="0"/>
      </c:catAx>
      <c:valAx>
        <c:axId val="2100750424"/>
        <c:scaling>
          <c:orientation val="minMax"/>
          <c:max val="1.0"/>
        </c:scaling>
        <c:delete val="1"/>
        <c:axPos val="l"/>
        <c:numFmt formatCode="0%" sourceLinked="1"/>
        <c:majorTickMark val="out"/>
        <c:minorTickMark val="none"/>
        <c:tickLblPos val="nextTo"/>
        <c:crossAx val="21007474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08645791084533"/>
          <c:y val="0.89701765741923"/>
          <c:w val="0.492343923331999"/>
          <c:h val="0.0601110097464768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411724731367"/>
          <c:y val="0.0537918702006408"/>
          <c:w val="0.673413701181266"/>
          <c:h val="0.800493908375132"/>
        </c:manualLayout>
      </c:layout>
      <c:lineChart>
        <c:grouping val="standard"/>
        <c:varyColors val="0"/>
        <c:ser>
          <c:idx val="0"/>
          <c:order val="0"/>
          <c:tx>
            <c:strRef>
              <c:f>Analysis!$CF$84</c:f>
              <c:strCache>
                <c:ptCount val="1"/>
                <c:pt idx="0">
                  <c:v>Hypothetical Data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cat>
            <c:strRef>
              <c:f>Analysis!$CG$83:$CJ$83</c:f>
              <c:strCache>
                <c:ptCount val="4"/>
                <c:pt idx="0">
                  <c:v>Addressee</c:v>
                </c:pt>
                <c:pt idx="1">
                  <c:v>Auditor</c:v>
                </c:pt>
                <c:pt idx="2">
                  <c:v>Overhearer</c:v>
                </c:pt>
                <c:pt idx="3">
                  <c:v>Eavesdropper</c:v>
                </c:pt>
              </c:strCache>
            </c:strRef>
          </c:cat>
          <c:val>
            <c:numRef>
              <c:f>Analysis!$CG$84:$CJ$84</c:f>
              <c:numCache>
                <c:formatCode>0%</c:formatCode>
                <c:ptCount val="4"/>
                <c:pt idx="0">
                  <c:v>0.23</c:v>
                </c:pt>
                <c:pt idx="1">
                  <c:v>0.241036913514743</c:v>
                </c:pt>
                <c:pt idx="2">
                  <c:v>0.40829282601408</c:v>
                </c:pt>
                <c:pt idx="3">
                  <c:v>0.415389628134788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289800"/>
        <c:axId val="2101292744"/>
      </c:lineChart>
      <c:catAx>
        <c:axId val="2101289800"/>
        <c:scaling>
          <c:orientation val="minMax"/>
        </c:scaling>
        <c:delete val="1"/>
        <c:axPos val="b"/>
        <c:majorTickMark val="out"/>
        <c:minorTickMark val="none"/>
        <c:tickLblPos val="nextTo"/>
        <c:crossAx val="2101292744"/>
        <c:crosses val="autoZero"/>
        <c:auto val="1"/>
        <c:lblAlgn val="ctr"/>
        <c:lblOffset val="100"/>
        <c:noMultiLvlLbl val="0"/>
      </c:catAx>
      <c:valAx>
        <c:axId val="2101292744"/>
        <c:scaling>
          <c:orientation val="minMax"/>
          <c:max val="1.0"/>
        </c:scaling>
        <c:delete val="1"/>
        <c:axPos val="l"/>
        <c:numFmt formatCode="0%" sourceLinked="1"/>
        <c:majorTickMark val="out"/>
        <c:minorTickMark val="none"/>
        <c:tickLblPos val="nextTo"/>
        <c:crossAx val="21012898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Analysis!$P$4</c:f>
              <c:strCache>
                <c:ptCount val="1"/>
                <c:pt idx="0">
                  <c:v>FN</c:v>
                </c:pt>
              </c:strCache>
            </c:strRef>
          </c:tx>
          <c:marker>
            <c:symbol val="none"/>
          </c:marker>
          <c:val>
            <c:numRef>
              <c:f>Analysis!$P$5:$P$9</c:f>
              <c:numCache>
                <c:formatCode>0%</c:formatCode>
                <c:ptCount val="5"/>
                <c:pt idx="0">
                  <c:v>0.078391959798995</c:v>
                </c:pt>
                <c:pt idx="1">
                  <c:v>0.270096463022508</c:v>
                </c:pt>
                <c:pt idx="2">
                  <c:v>0.594278283485045</c:v>
                </c:pt>
                <c:pt idx="3">
                  <c:v>0.809756097560976</c:v>
                </c:pt>
                <c:pt idx="4">
                  <c:v>0.909752547307132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0807960"/>
        <c:axId val="2100813416"/>
      </c:lineChart>
      <c:catAx>
        <c:axId val="2100807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Familiarity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00813416"/>
        <c:crosses val="autoZero"/>
        <c:auto val="1"/>
        <c:lblAlgn val="ctr"/>
        <c:lblOffset val="100"/>
        <c:noMultiLvlLbl val="0"/>
      </c:catAx>
      <c:valAx>
        <c:axId val="21008134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%</a:t>
                </a:r>
                <a:r>
                  <a:rPr lang="en-US" sz="1800" baseline="0"/>
                  <a:t>FN</a:t>
                </a:r>
                <a:endParaRPr lang="en-US" sz="180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1008079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45175266797234"/>
          <c:y val="0.909879300785326"/>
          <c:w val="0.159395659298933"/>
          <c:h val="0.0409241143098903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Analysis!$BT$33</c:f>
              <c:strCache>
                <c:ptCount val="1"/>
                <c:pt idx="0">
                  <c:v>Male → Male</c:v>
                </c:pt>
              </c:strCache>
            </c:strRef>
          </c:tx>
          <c:marker>
            <c:symbol val="none"/>
          </c:marker>
          <c:cat>
            <c:numRef>
              <c:f>Analysis!$BU$32:$BY$32</c:f>
              <c:numCache>
                <c:formatCode>_(* #,##0_);_(* \(#,##0\);_(* "-"??_);_(@_)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Analysis!$BU$33:$BY$33</c:f>
              <c:numCache>
                <c:formatCode>0%</c:formatCode>
                <c:ptCount val="5"/>
                <c:pt idx="0">
                  <c:v>0.0456730769230769</c:v>
                </c:pt>
                <c:pt idx="1">
                  <c:v>0.172043010752688</c:v>
                </c:pt>
                <c:pt idx="2">
                  <c:v>0.58</c:v>
                </c:pt>
                <c:pt idx="3">
                  <c:v>0.741573033707865</c:v>
                </c:pt>
                <c:pt idx="4">
                  <c:v>0.876847290640394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Analysis!$BT$34</c:f>
              <c:strCache>
                <c:ptCount val="1"/>
                <c:pt idx="0">
                  <c:v>Male → Female</c:v>
                </c:pt>
              </c:strCache>
            </c:strRef>
          </c:tx>
          <c:marker>
            <c:symbol val="none"/>
          </c:marker>
          <c:cat>
            <c:numRef>
              <c:f>Analysis!$BU$32:$BY$32</c:f>
              <c:numCache>
                <c:formatCode>_(* #,##0_);_(* \(#,##0\);_(* "-"??_);_(@_)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Analysis!$BU$34:$BY$34</c:f>
              <c:numCache>
                <c:formatCode>0%</c:formatCode>
                <c:ptCount val="5"/>
                <c:pt idx="0">
                  <c:v>0.0370967741935484</c:v>
                </c:pt>
                <c:pt idx="1">
                  <c:v>0.1875</c:v>
                </c:pt>
                <c:pt idx="2">
                  <c:v>0.572115384615385</c:v>
                </c:pt>
                <c:pt idx="3">
                  <c:v>0.818181818181818</c:v>
                </c:pt>
                <c:pt idx="4">
                  <c:v>0.821428571428571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Analysis!$BT$35</c:f>
              <c:strCache>
                <c:ptCount val="1"/>
                <c:pt idx="0">
                  <c:v>Female → Male</c:v>
                </c:pt>
              </c:strCache>
            </c:strRef>
          </c:tx>
          <c:marker>
            <c:symbol val="none"/>
          </c:marker>
          <c:cat>
            <c:numRef>
              <c:f>Analysis!$BU$32:$BY$32</c:f>
              <c:numCache>
                <c:formatCode>_(* #,##0_);_(* \(#,##0\);_(* "-"??_);_(@_)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Analysis!$BU$35:$BY$35</c:f>
              <c:numCache>
                <c:formatCode>0%</c:formatCode>
                <c:ptCount val="5"/>
                <c:pt idx="0">
                  <c:v>0.090311986863711</c:v>
                </c:pt>
                <c:pt idx="1">
                  <c:v>0.265700483091787</c:v>
                </c:pt>
                <c:pt idx="2">
                  <c:v>0.48792270531401</c:v>
                </c:pt>
                <c:pt idx="3">
                  <c:v>0.7578125</c:v>
                </c:pt>
                <c:pt idx="4">
                  <c:v>0.932203389830508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Analysis!$BT$36</c:f>
              <c:strCache>
                <c:ptCount val="1"/>
                <c:pt idx="0">
                  <c:v>Female → Female</c:v>
                </c:pt>
              </c:strCache>
            </c:strRef>
          </c:tx>
          <c:marker>
            <c:symbol val="none"/>
          </c:marker>
          <c:cat>
            <c:numRef>
              <c:f>Analysis!$BU$32:$BY$32</c:f>
              <c:numCache>
                <c:formatCode>_(* #,##0_);_(* \(#,##0\);_(* "-"??_);_(@_)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Analysis!$BU$36:$BY$36</c:f>
              <c:numCache>
                <c:formatCode>0%</c:formatCode>
                <c:ptCount val="5"/>
                <c:pt idx="0">
                  <c:v>0.131403118040089</c:v>
                </c:pt>
                <c:pt idx="1">
                  <c:v>0.365853658536585</c:v>
                </c:pt>
                <c:pt idx="2">
                  <c:v>0.605</c:v>
                </c:pt>
                <c:pt idx="3">
                  <c:v>0.842931937172775</c:v>
                </c:pt>
                <c:pt idx="4">
                  <c:v>0.949612403100775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0889944"/>
        <c:axId val="2100895480"/>
      </c:lineChart>
      <c:catAx>
        <c:axId val="2100889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Familiarity</a:t>
                </a:r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2100895480"/>
        <c:crosses val="autoZero"/>
        <c:auto val="1"/>
        <c:lblAlgn val="ctr"/>
        <c:lblOffset val="100"/>
        <c:noMultiLvlLbl val="0"/>
      </c:catAx>
      <c:valAx>
        <c:axId val="21008954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% FN</a:t>
                </a:r>
                <a:endParaRPr lang="en-US" sz="180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1008899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81887279259995"/>
          <c:y val="0.832325431910902"/>
          <c:w val="0.789138062839232"/>
          <c:h val="0.126024845535281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Analysis!$K$64</c:f>
              <c:strCache>
                <c:ptCount val="1"/>
                <c:pt idx="0">
                  <c:v>Addressee</c:v>
                </c:pt>
              </c:strCache>
            </c:strRef>
          </c:tx>
          <c:marker>
            <c:symbol val="none"/>
          </c:marker>
          <c:val>
            <c:numRef>
              <c:f>Analysis!$K$65:$K$69</c:f>
              <c:numCache>
                <c:formatCode>0%</c:formatCode>
                <c:ptCount val="5"/>
                <c:pt idx="0">
                  <c:v>0.118095238095238</c:v>
                </c:pt>
                <c:pt idx="1">
                  <c:v>0.329411764705882</c:v>
                </c:pt>
                <c:pt idx="2">
                  <c:v>0.674757281553398</c:v>
                </c:pt>
                <c:pt idx="3">
                  <c:v>0.917197452229299</c:v>
                </c:pt>
                <c:pt idx="4">
                  <c:v>0.976878612716763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Analysis!$L$64</c:f>
              <c:strCache>
                <c:ptCount val="1"/>
                <c:pt idx="0">
                  <c:v>Auditor</c:v>
                </c:pt>
              </c:strCache>
            </c:strRef>
          </c:tx>
          <c:marker>
            <c:symbol val="none"/>
          </c:marker>
          <c:val>
            <c:numRef>
              <c:f>Analysis!$L$65:$L$69</c:f>
              <c:numCache>
                <c:formatCode>0%</c:formatCode>
                <c:ptCount val="5"/>
                <c:pt idx="0">
                  <c:v>0.1171875</c:v>
                </c:pt>
                <c:pt idx="1">
                  <c:v>0.230769230769231</c:v>
                </c:pt>
                <c:pt idx="2">
                  <c:v>0.377450980392157</c:v>
                </c:pt>
                <c:pt idx="3">
                  <c:v>0.512820512820513</c:v>
                </c:pt>
                <c:pt idx="4">
                  <c:v>0.720930232558139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Analysis!$M$64</c:f>
              <c:strCache>
                <c:ptCount val="1"/>
                <c:pt idx="0">
                  <c:v>Overhearer</c:v>
                </c:pt>
              </c:strCache>
            </c:strRef>
          </c:tx>
          <c:marker>
            <c:symbol val="none"/>
          </c:marker>
          <c:val>
            <c:numRef>
              <c:f>Analysis!$M$65:$M$69</c:f>
              <c:numCache>
                <c:formatCode>0%</c:formatCode>
                <c:ptCount val="5"/>
                <c:pt idx="0">
                  <c:v>0.0450819672131147</c:v>
                </c:pt>
                <c:pt idx="1">
                  <c:v>0.243055555555556</c:v>
                </c:pt>
                <c:pt idx="2">
                  <c:v>0.651933701657458</c:v>
                </c:pt>
                <c:pt idx="3">
                  <c:v>0.888157894736842</c:v>
                </c:pt>
                <c:pt idx="4">
                  <c:v>0.970760233918129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Analysis!$N$64</c:f>
              <c:strCache>
                <c:ptCount val="1"/>
                <c:pt idx="0">
                  <c:v>Eavesdropper</c:v>
                </c:pt>
              </c:strCache>
            </c:strRef>
          </c:tx>
          <c:marker>
            <c:symbol val="none"/>
          </c:marker>
          <c:val>
            <c:numRef>
              <c:f>Analysis!$N$65:$N$69</c:f>
              <c:numCache>
                <c:formatCode>0%</c:formatCode>
                <c:ptCount val="5"/>
                <c:pt idx="0">
                  <c:v>0.0258064516129032</c:v>
                </c:pt>
                <c:pt idx="1">
                  <c:v>0.273381294964029</c:v>
                </c:pt>
                <c:pt idx="2">
                  <c:v>0.691011235955056</c:v>
                </c:pt>
                <c:pt idx="3">
                  <c:v>0.926666666666667</c:v>
                </c:pt>
                <c:pt idx="4">
                  <c:v>0.970760233918129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0989064"/>
        <c:axId val="2100994888"/>
      </c:lineChart>
      <c:catAx>
        <c:axId val="2100989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Familiarity</a:t>
                </a:r>
                <a:r>
                  <a:rPr lang="en-US" sz="1800" baseline="0"/>
                  <a:t> </a:t>
                </a:r>
                <a:endParaRPr lang="en-US" sz="1800"/>
              </a:p>
            </c:rich>
          </c:tx>
          <c:layout/>
          <c:overlay val="0"/>
        </c:title>
        <c:majorTickMark val="out"/>
        <c:minorTickMark val="none"/>
        <c:tickLblPos val="nextTo"/>
        <c:crossAx val="2100994888"/>
        <c:crosses val="autoZero"/>
        <c:auto val="1"/>
        <c:lblAlgn val="ctr"/>
        <c:lblOffset val="100"/>
        <c:noMultiLvlLbl val="0"/>
      </c:catAx>
      <c:valAx>
        <c:axId val="2100994888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% FN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10098906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 w="3175" cmpd="sng"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Analysis!$CB$37</c:f>
              <c:strCache>
                <c:ptCount val="1"/>
                <c:pt idx="0">
                  <c:v>Men</c:v>
                </c:pt>
              </c:strCache>
            </c:strRef>
          </c:tx>
          <c:marker>
            <c:symbol val="none"/>
          </c:marker>
          <c:cat>
            <c:strRef>
              <c:f>Analysis!$CC$36:$CF$36</c:f>
              <c:strCache>
                <c:ptCount val="4"/>
                <c:pt idx="0">
                  <c:v>Addressee</c:v>
                </c:pt>
                <c:pt idx="1">
                  <c:v>Auditor</c:v>
                </c:pt>
                <c:pt idx="2">
                  <c:v>Overhearer</c:v>
                </c:pt>
                <c:pt idx="3">
                  <c:v>Eavesdropper</c:v>
                </c:pt>
              </c:strCache>
            </c:strRef>
          </c:cat>
          <c:val>
            <c:numRef>
              <c:f>Analysis!$CC$37:$CF$37</c:f>
              <c:numCache>
                <c:formatCode>0%</c:formatCode>
                <c:ptCount val="4"/>
                <c:pt idx="0">
                  <c:v>0.384777912529372</c:v>
                </c:pt>
                <c:pt idx="1">
                  <c:v>0.241036913514743</c:v>
                </c:pt>
                <c:pt idx="2">
                  <c:v>0.40829282601408</c:v>
                </c:pt>
                <c:pt idx="3">
                  <c:v>0.415389628134788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Analysis!$CB$38</c:f>
              <c:strCache>
                <c:ptCount val="1"/>
                <c:pt idx="0">
                  <c:v>Women</c:v>
                </c:pt>
              </c:strCache>
            </c:strRef>
          </c:tx>
          <c:marker>
            <c:symbol val="none"/>
          </c:marker>
          <c:cat>
            <c:strRef>
              <c:f>Analysis!$CC$36:$CF$36</c:f>
              <c:strCache>
                <c:ptCount val="4"/>
                <c:pt idx="0">
                  <c:v>Addressee</c:v>
                </c:pt>
                <c:pt idx="1">
                  <c:v>Auditor</c:v>
                </c:pt>
                <c:pt idx="2">
                  <c:v>Overhearer</c:v>
                </c:pt>
                <c:pt idx="3">
                  <c:v>Eavesdropper</c:v>
                </c:pt>
              </c:strCache>
            </c:strRef>
          </c:cat>
          <c:val>
            <c:numRef>
              <c:f>Analysis!$CC$38:$CF$38</c:f>
              <c:numCache>
                <c:formatCode>0%</c:formatCode>
                <c:ptCount val="4"/>
                <c:pt idx="0">
                  <c:v>0.552495335820895</c:v>
                </c:pt>
                <c:pt idx="1">
                  <c:v>0.405384615384615</c:v>
                </c:pt>
                <c:pt idx="2">
                  <c:v>0.421990301496943</c:v>
                </c:pt>
                <c:pt idx="3">
                  <c:v>0.44452798663325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037144"/>
        <c:axId val="2101040152"/>
      </c:lineChart>
      <c:catAx>
        <c:axId val="2101037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01040152"/>
        <c:crosses val="autoZero"/>
        <c:auto val="1"/>
        <c:lblAlgn val="ctr"/>
        <c:lblOffset val="100"/>
        <c:noMultiLvlLbl val="0"/>
      </c:catAx>
      <c:valAx>
        <c:axId val="2101040152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% FN</a:t>
                </a:r>
                <a:endParaRPr lang="en-US" sz="180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10103714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Analysis!$CV$31</c:f>
              <c:strCache>
                <c:ptCount val="1"/>
                <c:pt idx="0">
                  <c:v>NN</c:v>
                </c:pt>
              </c:strCache>
            </c:strRef>
          </c:tx>
          <c:marker>
            <c:symbol val="none"/>
          </c:marker>
          <c:cat>
            <c:numRef>
              <c:f>Analysis!$CU$32:$CU$36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Analysis!$CV$32:$CV$36</c:f>
              <c:numCache>
                <c:formatCode>0%</c:formatCode>
                <c:ptCount val="5"/>
                <c:pt idx="0">
                  <c:v>0.0597014925373134</c:v>
                </c:pt>
                <c:pt idx="1">
                  <c:v>0.157894736842105</c:v>
                </c:pt>
                <c:pt idx="2">
                  <c:v>0.674418604651163</c:v>
                </c:pt>
                <c:pt idx="3">
                  <c:v>0.846153846153846</c:v>
                </c:pt>
                <c:pt idx="4">
                  <c:v>0.901273885350318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Analysis!$CW$31</c:f>
              <c:strCache>
                <c:ptCount val="1"/>
                <c:pt idx="0">
                  <c:v>NY</c:v>
                </c:pt>
              </c:strCache>
            </c:strRef>
          </c:tx>
          <c:marker>
            <c:symbol val="none"/>
          </c:marker>
          <c:cat>
            <c:numRef>
              <c:f>Analysis!$CU$32:$CU$36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Analysis!$CW$32:$CW$36</c:f>
              <c:numCache>
                <c:formatCode>0%</c:formatCode>
                <c:ptCount val="5"/>
                <c:pt idx="0">
                  <c:v>0.0447470817120622</c:v>
                </c:pt>
                <c:pt idx="1">
                  <c:v>0.203703703703704</c:v>
                </c:pt>
                <c:pt idx="2">
                  <c:v>0.556962025316456</c:v>
                </c:pt>
                <c:pt idx="3">
                  <c:v>0.760869565217391</c:v>
                </c:pt>
                <c:pt idx="4">
                  <c:v>0.87719298245614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Analysis!$CX$31</c:f>
              <c:strCache>
                <c:ptCount val="1"/>
                <c:pt idx="0">
                  <c:v>YN</c:v>
                </c:pt>
              </c:strCache>
            </c:strRef>
          </c:tx>
          <c:marker>
            <c:symbol val="none"/>
          </c:marker>
          <c:cat>
            <c:numRef>
              <c:f>Analysis!$CU$32:$CU$36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Analysis!$CX$32:$CX$36</c:f>
              <c:numCache>
                <c:formatCode>0%</c:formatCode>
                <c:ptCount val="5"/>
                <c:pt idx="0">
                  <c:v>0.0931952662721893</c:v>
                </c:pt>
                <c:pt idx="1">
                  <c:v>0.290322580645161</c:v>
                </c:pt>
                <c:pt idx="2">
                  <c:v>0.580645161290323</c:v>
                </c:pt>
                <c:pt idx="3">
                  <c:v>0.830188679245283</c:v>
                </c:pt>
                <c:pt idx="4">
                  <c:v>0.916666666666667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Analysis!$CY$31</c:f>
              <c:strCache>
                <c:ptCount val="1"/>
                <c:pt idx="0">
                  <c:v>YY</c:v>
                </c:pt>
              </c:strCache>
            </c:strRef>
          </c:tx>
          <c:marker>
            <c:symbol val="none"/>
          </c:marker>
          <c:cat>
            <c:numRef>
              <c:f>Analysis!$CU$32:$CU$36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Analysis!$CY$32:$CY$36</c:f>
              <c:numCache>
                <c:formatCode>0%</c:formatCode>
                <c:ptCount val="5"/>
                <c:pt idx="0">
                  <c:v>0.0968280467445743</c:v>
                </c:pt>
                <c:pt idx="1">
                  <c:v>0.334615384615385</c:v>
                </c:pt>
                <c:pt idx="2">
                  <c:v>0.597297297297297</c:v>
                </c:pt>
                <c:pt idx="3">
                  <c:v>0.814285714285714</c:v>
                </c:pt>
                <c:pt idx="4">
                  <c:v>0.901273885350318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189736"/>
        <c:axId val="2101195400"/>
      </c:lineChart>
      <c:catAx>
        <c:axId val="2101189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 smtClean="0"/>
                  <a:t>Familiarity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1195400"/>
        <c:crosses val="autoZero"/>
        <c:auto val="1"/>
        <c:lblAlgn val="ctr"/>
        <c:lblOffset val="100"/>
        <c:noMultiLvlLbl val="0"/>
      </c:catAx>
      <c:valAx>
        <c:axId val="21011954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%</a:t>
                </a:r>
                <a:r>
                  <a:rPr lang="en-US" sz="1800" baseline="0" dirty="0" smtClean="0"/>
                  <a:t> FN</a:t>
                </a:r>
                <a:endParaRPr lang="en-US" sz="180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10118973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Analysis!$ET$28</c:f>
              <c:strCache>
                <c:ptCount val="1"/>
                <c:pt idx="0">
                  <c:v>Non-Southern</c:v>
                </c:pt>
              </c:strCache>
            </c:strRef>
          </c:tx>
          <c:marker>
            <c:symbol val="none"/>
          </c:marker>
          <c:cat>
            <c:numRef>
              <c:f>Analysis!$ER$29:$ER$33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Analysis!$ET$29:$ET$33</c:f>
              <c:numCache>
                <c:formatCode>0%</c:formatCode>
                <c:ptCount val="5"/>
                <c:pt idx="0">
                  <c:v>0.503753811194295</c:v>
                </c:pt>
                <c:pt idx="1">
                  <c:v>0.505256635154795</c:v>
                </c:pt>
                <c:pt idx="2">
                  <c:v>0.541018290235652</c:v>
                </c:pt>
                <c:pt idx="3">
                  <c:v>0.532012532623062</c:v>
                </c:pt>
                <c:pt idx="4">
                  <c:v>0.495641591006339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Analysis!$ES$28</c:f>
              <c:strCache>
                <c:ptCount val="1"/>
                <c:pt idx="0">
                  <c:v>Southern</c:v>
                </c:pt>
              </c:strCache>
            </c:strRef>
          </c:tx>
          <c:marker>
            <c:symbol val="none"/>
          </c:marker>
          <c:cat>
            <c:numRef>
              <c:f>Analysis!$ER$29:$ER$33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Analysis!$ES$29:$ES$33</c:f>
              <c:numCache>
                <c:formatCode>0%</c:formatCode>
                <c:ptCount val="5"/>
                <c:pt idx="0">
                  <c:v>0.495152405888746</c:v>
                </c:pt>
                <c:pt idx="1">
                  <c:v>0.493211690119066</c:v>
                </c:pt>
                <c:pt idx="2">
                  <c:v>0.44702982864396</c:v>
                </c:pt>
                <c:pt idx="3">
                  <c:v>0.458659677698839</c:v>
                </c:pt>
                <c:pt idx="4">
                  <c:v>0.505628359200435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5286680"/>
        <c:axId val="2115127672"/>
      </c:lineChart>
      <c:catAx>
        <c:axId val="2115286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 smtClean="0"/>
                  <a:t>Familiarity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5127672"/>
        <c:crosses val="autoZero"/>
        <c:auto val="1"/>
        <c:lblAlgn val="ctr"/>
        <c:lblOffset val="100"/>
        <c:noMultiLvlLbl val="0"/>
      </c:catAx>
      <c:valAx>
        <c:axId val="2115127672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% FN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1152866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15524722018246"/>
          <c:y val="0.916788574125014"/>
          <c:w val="0.650727797551092"/>
          <c:h val="0.0653922512036252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Analysis!$EZ$16</c:f>
              <c:strCache>
                <c:ptCount val="1"/>
                <c:pt idx="0">
                  <c:v>Non-Southern</c:v>
                </c:pt>
              </c:strCache>
            </c:strRef>
          </c:tx>
          <c:marker>
            <c:symbol val="none"/>
          </c:marker>
          <c:cat>
            <c:numRef>
              <c:f>Analysis!$EY$17:$EY$20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cat>
          <c:val>
            <c:numRef>
              <c:f>Analysis!$EZ$17:$EZ$20</c:f>
              <c:numCache>
                <c:formatCode>0%</c:formatCode>
                <c:ptCount val="4"/>
                <c:pt idx="0">
                  <c:v>0.500036475780082</c:v>
                </c:pt>
                <c:pt idx="1">
                  <c:v>0.499830732048833</c:v>
                </c:pt>
                <c:pt idx="2">
                  <c:v>0.500496285620137</c:v>
                </c:pt>
                <c:pt idx="3">
                  <c:v>0.499631167279356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Analysis!$FA$16</c:f>
              <c:strCache>
                <c:ptCount val="1"/>
                <c:pt idx="0">
                  <c:v>Southern</c:v>
                </c:pt>
              </c:strCache>
            </c:strRef>
          </c:tx>
          <c:marker>
            <c:symbol val="none"/>
          </c:marker>
          <c:cat>
            <c:numRef>
              <c:f>Analysis!$EY$17:$EY$20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cat>
          <c:val>
            <c:numRef>
              <c:f>Analysis!$FA$17:$FA$20</c:f>
              <c:numCache>
                <c:formatCode>0%</c:formatCode>
                <c:ptCount val="4"/>
                <c:pt idx="0">
                  <c:v>0.499952895932273</c:v>
                </c:pt>
                <c:pt idx="1">
                  <c:v>0.500218589130041</c:v>
                </c:pt>
                <c:pt idx="2">
                  <c:v>0.499359107018134</c:v>
                </c:pt>
                <c:pt idx="3">
                  <c:v>0.500476302944418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5090696"/>
        <c:axId val="2116231816"/>
      </c:lineChart>
      <c:catAx>
        <c:axId val="2115090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 smtClean="0"/>
                  <a:t>Situation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6231816"/>
        <c:crosses val="autoZero"/>
        <c:auto val="1"/>
        <c:lblAlgn val="ctr"/>
        <c:lblOffset val="100"/>
        <c:noMultiLvlLbl val="0"/>
      </c:catAx>
      <c:valAx>
        <c:axId val="2116231816"/>
        <c:scaling>
          <c:orientation val="minMax"/>
          <c:max val="1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%</a:t>
                </a:r>
                <a:r>
                  <a:rPr lang="en-US" sz="1800" baseline="0" dirty="0" smtClean="0"/>
                  <a:t> FN</a:t>
                </a:r>
                <a:endParaRPr lang="en-US" sz="180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11509069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Analysis!$CB$37</c:f>
              <c:strCache>
                <c:ptCount val="1"/>
                <c:pt idx="0">
                  <c:v>Men</c:v>
                </c:pt>
              </c:strCache>
            </c:strRef>
          </c:tx>
          <c:marker>
            <c:symbol val="none"/>
          </c:marker>
          <c:cat>
            <c:strRef>
              <c:f>Analysis!$CC$36:$CF$36</c:f>
              <c:strCache>
                <c:ptCount val="4"/>
                <c:pt idx="0">
                  <c:v>Addressee</c:v>
                </c:pt>
                <c:pt idx="1">
                  <c:v>Auditor</c:v>
                </c:pt>
                <c:pt idx="2">
                  <c:v>Overhearer</c:v>
                </c:pt>
                <c:pt idx="3">
                  <c:v>Eavesdropper</c:v>
                </c:pt>
              </c:strCache>
            </c:strRef>
          </c:cat>
          <c:val>
            <c:numRef>
              <c:f>Analysis!$CC$37:$CF$37</c:f>
              <c:numCache>
                <c:formatCode>0%</c:formatCode>
                <c:ptCount val="4"/>
                <c:pt idx="0">
                  <c:v>0.384777912529372</c:v>
                </c:pt>
                <c:pt idx="1">
                  <c:v>0.241036913514743</c:v>
                </c:pt>
                <c:pt idx="2">
                  <c:v>0.40829282601408</c:v>
                </c:pt>
                <c:pt idx="3">
                  <c:v>0.415389628134788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Analysis!$CB$38</c:f>
              <c:strCache>
                <c:ptCount val="1"/>
                <c:pt idx="0">
                  <c:v>Women</c:v>
                </c:pt>
              </c:strCache>
            </c:strRef>
          </c:tx>
          <c:marker>
            <c:symbol val="none"/>
          </c:marker>
          <c:cat>
            <c:strRef>
              <c:f>Analysis!$CC$36:$CF$36</c:f>
              <c:strCache>
                <c:ptCount val="4"/>
                <c:pt idx="0">
                  <c:v>Addressee</c:v>
                </c:pt>
                <c:pt idx="1">
                  <c:v>Auditor</c:v>
                </c:pt>
                <c:pt idx="2">
                  <c:v>Overhearer</c:v>
                </c:pt>
                <c:pt idx="3">
                  <c:v>Eavesdropper</c:v>
                </c:pt>
              </c:strCache>
            </c:strRef>
          </c:cat>
          <c:val>
            <c:numRef>
              <c:f>Analysis!$CC$38:$CF$38</c:f>
              <c:numCache>
                <c:formatCode>0%</c:formatCode>
                <c:ptCount val="4"/>
                <c:pt idx="0">
                  <c:v>0.552495335820895</c:v>
                </c:pt>
                <c:pt idx="1">
                  <c:v>0.405384615384615</c:v>
                </c:pt>
                <c:pt idx="2">
                  <c:v>0.421990301496943</c:v>
                </c:pt>
                <c:pt idx="3">
                  <c:v>0.44452798663325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265368"/>
        <c:axId val="2101268376"/>
      </c:lineChart>
      <c:catAx>
        <c:axId val="21012653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01268376"/>
        <c:crosses val="autoZero"/>
        <c:auto val="1"/>
        <c:lblAlgn val="ctr"/>
        <c:lblOffset val="100"/>
        <c:noMultiLvlLbl val="0"/>
      </c:catAx>
      <c:valAx>
        <c:axId val="2101268376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% FN</a:t>
                </a:r>
                <a:endParaRPr lang="en-US" sz="180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10126536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584BB-F3EB-D549-BBCC-E1C5C2272E19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8D5-BEE4-AF43-B048-4D3109A4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1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B2FA0-8B87-E54A-9A72-E4778A953777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933FC-8204-E243-89A9-101EB8CCE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0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Why use Audience Design?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7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Age difference</a:t>
            </a:r>
            <a:r>
              <a:rPr lang="en-US" baseline="0" dirty="0" smtClean="0"/>
              <a:t> &lt; 7 years because teenagers. </a:t>
            </a:r>
            <a:endParaRPr lang="en-US" dirty="0" smtClean="0"/>
          </a:p>
          <a:p>
            <a:r>
              <a:rPr lang="en-US" dirty="0" smtClean="0"/>
              <a:t>Analysis: mostly qualitative,</a:t>
            </a:r>
            <a:r>
              <a:rPr lang="en-US" baseline="0" dirty="0" smtClean="0"/>
              <a:t> some quantitative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0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Generalized Linear Mixed Model</a:t>
            </a:r>
          </a:p>
          <a:p>
            <a:r>
              <a:rPr lang="en-US" dirty="0" smtClean="0"/>
              <a:t>Speaker and Other</a:t>
            </a:r>
            <a:r>
              <a:rPr lang="en-US" baseline="0" dirty="0" smtClean="0"/>
              <a:t> person as random variables</a:t>
            </a:r>
            <a:endParaRPr lang="en-US" dirty="0" smtClean="0"/>
          </a:p>
          <a:p>
            <a:r>
              <a:rPr lang="en-US" dirty="0" smtClean="0"/>
              <a:t>Situation</a:t>
            </a:r>
            <a:r>
              <a:rPr lang="en-US" baseline="0" dirty="0" smtClean="0"/>
              <a:t> and Relative </a:t>
            </a:r>
            <a:r>
              <a:rPr lang="en-US" dirty="0" smtClean="0"/>
              <a:t>as Ordinal Factors</a:t>
            </a:r>
          </a:p>
          <a:p>
            <a:r>
              <a:rPr lang="en-US" dirty="0" smtClean="0"/>
              <a:t>I’ve included each variable on it’s own,</a:t>
            </a:r>
            <a:r>
              <a:rPr lang="en-US" baseline="0" dirty="0" smtClean="0"/>
              <a:t> plus only the most significant interactions.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0" dirty="0" smtClean="0"/>
              <a:t> minutes!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251820"/>
          </a:xfrm>
          <a:prstGeom prst="rect">
            <a:avLst/>
          </a:prstGeom>
          <a:solidFill>
            <a:srgbClr val="BC0D0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1546"/>
            <a:ext cx="9144000" cy="626454"/>
            <a:chOff x="0" y="6231546"/>
            <a:chExt cx="9144000" cy="626454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/>
            <p:cNvSpPr/>
            <p:nvPr/>
          </p:nvSpPr>
          <p:spPr>
            <a:xfrm>
              <a:off x="0" y="6231546"/>
              <a:ext cx="9144000" cy="626454"/>
            </a:xfrm>
            <a:prstGeom prst="rect">
              <a:avLst/>
            </a:prstGeom>
            <a:solidFill>
              <a:srgbClr val="BC0D0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0" y="6316504"/>
              <a:ext cx="527324" cy="52732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2021417" y="2859614"/>
            <a:ext cx="51011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Optima"/>
                <a:cs typeface="Optima"/>
              </a:rPr>
              <a:t>Joseph Stanley</a:t>
            </a:r>
          </a:p>
          <a:p>
            <a:pPr algn="ctr"/>
            <a:endParaRPr lang="en-US" sz="800" dirty="0" smtClean="0">
              <a:latin typeface="Optima"/>
              <a:cs typeface="Optima"/>
            </a:endParaRPr>
          </a:p>
          <a:p>
            <a:pPr algn="ctr"/>
            <a:r>
              <a:rPr lang="en-US" dirty="0" smtClean="0">
                <a:latin typeface="Optima"/>
                <a:cs typeface="Optima"/>
              </a:rPr>
              <a:t>University of Georgia</a:t>
            </a:r>
          </a:p>
          <a:p>
            <a:pPr algn="ctr"/>
            <a:r>
              <a:rPr lang="en-US" dirty="0" err="1" smtClean="0">
                <a:latin typeface="Optima"/>
                <a:cs typeface="Optima"/>
              </a:rPr>
              <a:t>joeystan@uga.edu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27027" y="1352948"/>
            <a:ext cx="7889947" cy="622515"/>
          </a:xfrm>
        </p:spPr>
        <p:txBody>
          <a:bodyPr>
            <a:normAutofit/>
          </a:bodyPr>
          <a:lstStyle>
            <a:lvl1pPr marL="0" indent="0" algn="ctr">
              <a:buNone/>
              <a:defRPr sz="3600" cap="small">
                <a:latin typeface="Optima"/>
                <a:cs typeface="Optima"/>
              </a:defRPr>
            </a:lvl1pPr>
          </a:lstStyle>
          <a:p>
            <a:pPr lvl="0"/>
            <a:r>
              <a:rPr lang="x-none" dirty="0" smtClean="0"/>
              <a:t>Main Title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27027" y="1962635"/>
            <a:ext cx="7889947" cy="33352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cap="small">
                <a:latin typeface="Optima"/>
                <a:cs typeface="Optima"/>
              </a:defRPr>
            </a:lvl1pPr>
          </a:lstStyle>
          <a:p>
            <a:pPr lvl="0"/>
            <a:r>
              <a:rPr lang="x-none" dirty="0" smtClean="0"/>
              <a:t>Subtitle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2" hasCustomPrompt="1"/>
          </p:nvPr>
        </p:nvSpPr>
        <p:spPr>
          <a:xfrm>
            <a:off x="2179395" y="4386245"/>
            <a:ext cx="4785211" cy="184530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>
                <a:latin typeface="Optima"/>
                <a:cs typeface="Optima"/>
              </a:defRPr>
            </a:lvl1pPr>
          </a:lstStyle>
          <a:p>
            <a:pPr lvl="0"/>
            <a:r>
              <a:rPr lang="x-none" dirty="0" smtClean="0"/>
              <a:t>Conference </a:t>
            </a:r>
          </a:p>
          <a:p>
            <a:pPr lvl="0"/>
            <a:r>
              <a:rPr lang="x-none" dirty="0" smtClean="0"/>
              <a:t>Location</a:t>
            </a:r>
          </a:p>
          <a:p>
            <a:pPr lvl="0"/>
            <a:r>
              <a:rPr lang="x-none" dirty="0" smtClean="0"/>
              <a:t>City</a:t>
            </a:r>
          </a:p>
          <a:p>
            <a:pPr lvl="0"/>
            <a:r>
              <a:rPr lang="x-none" dirty="0" smtClean="0"/>
              <a:t>Date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2743200" y="2599132"/>
            <a:ext cx="3657600" cy="18288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2743200" y="4367957"/>
            <a:ext cx="3657600" cy="18288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4916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251820"/>
          </a:xfrm>
          <a:prstGeom prst="rect">
            <a:avLst/>
          </a:prstGeom>
          <a:solidFill>
            <a:srgbClr val="BC0D0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1546"/>
            <a:ext cx="9144000" cy="626454"/>
            <a:chOff x="0" y="6231546"/>
            <a:chExt cx="9144000" cy="626454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/>
            <p:cNvSpPr/>
            <p:nvPr/>
          </p:nvSpPr>
          <p:spPr>
            <a:xfrm>
              <a:off x="0" y="6231546"/>
              <a:ext cx="9144000" cy="626454"/>
            </a:xfrm>
            <a:prstGeom prst="rect">
              <a:avLst/>
            </a:prstGeom>
            <a:solidFill>
              <a:srgbClr val="BC0D0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0" y="6316504"/>
              <a:ext cx="527324" cy="52732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27027" y="2485365"/>
            <a:ext cx="7889947" cy="622515"/>
          </a:xfrm>
        </p:spPr>
        <p:txBody>
          <a:bodyPr>
            <a:normAutofit/>
          </a:bodyPr>
          <a:lstStyle>
            <a:lvl1pPr marL="0" indent="0" algn="ctr">
              <a:buNone/>
              <a:defRPr sz="3600" cap="small">
                <a:latin typeface="Optima"/>
                <a:cs typeface="Optima"/>
              </a:defRPr>
            </a:lvl1pPr>
          </a:lstStyle>
          <a:p>
            <a:pPr lvl="0"/>
            <a:r>
              <a:rPr lang="x-none" dirty="0" smtClean="0"/>
              <a:t>Section Title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2743200" y="3350549"/>
            <a:ext cx="3657600" cy="18288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8556" y="6356350"/>
            <a:ext cx="488243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F4E2E3C-FF33-FC45-91A9-BDC48E1E83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2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0" y="6231546"/>
            <a:ext cx="9144000" cy="626454"/>
            <a:chOff x="0" y="6231546"/>
            <a:chExt cx="9144000" cy="626454"/>
          </a:xfrm>
        </p:grpSpPr>
        <p:sp>
          <p:nvSpPr>
            <p:cNvPr id="19" name="Rectangle 18"/>
            <p:cNvSpPr/>
            <p:nvPr/>
          </p:nvSpPr>
          <p:spPr>
            <a:xfrm>
              <a:off x="0" y="6231546"/>
              <a:ext cx="9144000" cy="626454"/>
            </a:xfrm>
            <a:prstGeom prst="rect">
              <a:avLst/>
            </a:prstGeom>
            <a:solidFill>
              <a:srgbClr val="BC0D0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0" y="6316504"/>
              <a:ext cx="527324" cy="52732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908"/>
            <a:ext cx="8229600" cy="4779256"/>
          </a:xfrm>
        </p:spPr>
        <p:txBody>
          <a:bodyPr/>
          <a:lstStyle>
            <a:lvl1pPr>
              <a:defRPr sz="2200">
                <a:latin typeface="Garamond"/>
                <a:cs typeface="Garamond"/>
              </a:defRPr>
            </a:lvl1pPr>
            <a:lvl2pPr>
              <a:defRPr sz="2000">
                <a:latin typeface="Garamond"/>
                <a:cs typeface="Garamond"/>
              </a:defRPr>
            </a:lvl2pPr>
            <a:lvl3pPr>
              <a:defRPr sz="1800">
                <a:latin typeface="Garamond"/>
                <a:cs typeface="Garamond"/>
              </a:defRPr>
            </a:lvl3pPr>
            <a:lvl4pPr>
              <a:defRPr sz="1600">
                <a:latin typeface="Garamond"/>
                <a:cs typeface="Garamond"/>
              </a:defRPr>
            </a:lvl4pPr>
            <a:lvl5pPr>
              <a:defRPr sz="1400">
                <a:latin typeface="Garamond"/>
                <a:cs typeface="Garamond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64666" y="6356350"/>
            <a:ext cx="2895600" cy="365125"/>
          </a:xfrm>
        </p:spPr>
        <p:txBody>
          <a:bodyPr/>
          <a:lstStyle>
            <a:lvl1pPr algn="r">
              <a:defRPr sz="1600">
                <a:solidFill>
                  <a:srgbClr val="FFFFFF"/>
                </a:solidFill>
                <a:latin typeface="Optima"/>
                <a:cs typeface="Optima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8556" y="6356350"/>
            <a:ext cx="488243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F4E2E3C-FF33-FC45-91A9-BDC48E1E83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251820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57200" y="1192140"/>
            <a:ext cx="8229600" cy="18288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457200" y="286849"/>
            <a:ext cx="8229600" cy="905291"/>
          </a:xfrm>
        </p:spPr>
        <p:txBody>
          <a:bodyPr anchor="ctr">
            <a:normAutofit/>
          </a:bodyPr>
          <a:lstStyle>
            <a:lvl1pPr algn="ctr">
              <a:defRPr sz="3600" cap="small">
                <a:latin typeface="Optima"/>
                <a:cs typeface="Optima"/>
              </a:defRPr>
            </a:lvl1pPr>
          </a:lstStyle>
          <a:p>
            <a:r>
              <a:rPr lang="x-none" dirty="0" smtClean="0"/>
              <a:t>Title</a:t>
            </a:r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5080000" y="73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5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6231546"/>
            <a:ext cx="9144000" cy="626454"/>
            <a:chOff x="0" y="6231546"/>
            <a:chExt cx="9144000" cy="626454"/>
          </a:xfrm>
        </p:grpSpPr>
        <p:sp>
          <p:nvSpPr>
            <p:cNvPr id="15" name="Rectangle 14"/>
            <p:cNvSpPr/>
            <p:nvPr/>
          </p:nvSpPr>
          <p:spPr>
            <a:xfrm>
              <a:off x="0" y="6231546"/>
              <a:ext cx="9144000" cy="626454"/>
            </a:xfrm>
            <a:prstGeom prst="rect">
              <a:avLst/>
            </a:prstGeom>
            <a:solidFill>
              <a:srgbClr val="BC0D0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0" y="6316504"/>
              <a:ext cx="527324" cy="52732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043874"/>
          </a:xfrm>
        </p:spPr>
        <p:txBody>
          <a:bodyPr anchor="b">
            <a:noAutofit/>
          </a:bodyPr>
          <a:lstStyle>
            <a:lvl1pPr algn="ctr">
              <a:defRPr sz="3600" b="0">
                <a:latin typeface="Optima"/>
                <a:cs typeface="Optima"/>
              </a:defRPr>
            </a:lvl1pPr>
          </a:lstStyle>
          <a:p>
            <a:r>
              <a:rPr lang="x-none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5606"/>
            <a:ext cx="3008313" cy="4550557"/>
          </a:xfrm>
        </p:spPr>
        <p:txBody>
          <a:bodyPr/>
          <a:lstStyle>
            <a:lvl1pPr>
              <a:defRPr sz="2200">
                <a:latin typeface="Garamond"/>
                <a:cs typeface="Garamond"/>
              </a:defRPr>
            </a:lvl1pPr>
            <a:lvl2pPr>
              <a:defRPr sz="2000">
                <a:latin typeface="Garamond"/>
                <a:cs typeface="Garamond"/>
              </a:defRPr>
            </a:lvl2pPr>
            <a:lvl3pPr>
              <a:defRPr sz="1800">
                <a:latin typeface="Garamond"/>
                <a:cs typeface="Garamond"/>
              </a:defRPr>
            </a:lvl3pPr>
            <a:lvl4pPr>
              <a:defRPr sz="1600">
                <a:latin typeface="Garamond"/>
                <a:cs typeface="Garamond"/>
              </a:defRPr>
            </a:lvl4pPr>
            <a:lvl5pPr>
              <a:defRPr sz="1400">
                <a:latin typeface="Garamond"/>
                <a:cs typeface="Garamond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251820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64666" y="6356350"/>
            <a:ext cx="2895600" cy="365125"/>
          </a:xfrm>
        </p:spPr>
        <p:txBody>
          <a:bodyPr/>
          <a:lstStyle>
            <a:lvl1pPr algn="r">
              <a:defRPr sz="1600">
                <a:solidFill>
                  <a:srgbClr val="FFFFFF"/>
                </a:solidFill>
                <a:latin typeface="Optima"/>
                <a:cs typeface="Optima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8556" y="6356350"/>
            <a:ext cx="488243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F4E2E3C-FF33-FC45-91A9-BDC48E1E83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57199" y="1425955"/>
            <a:ext cx="3017520" cy="18288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0397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0" y="6231546"/>
            <a:ext cx="9144000" cy="626454"/>
            <a:chOff x="0" y="6231546"/>
            <a:chExt cx="9144000" cy="626454"/>
          </a:xfrm>
        </p:grpSpPr>
        <p:sp>
          <p:nvSpPr>
            <p:cNvPr id="19" name="Rectangle 18"/>
            <p:cNvSpPr/>
            <p:nvPr/>
          </p:nvSpPr>
          <p:spPr>
            <a:xfrm>
              <a:off x="0" y="6231546"/>
              <a:ext cx="9144000" cy="626454"/>
            </a:xfrm>
            <a:prstGeom prst="rect">
              <a:avLst/>
            </a:prstGeom>
            <a:solidFill>
              <a:srgbClr val="BC0D0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0" y="6316504"/>
              <a:ext cx="527324" cy="52732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64666" y="6356350"/>
            <a:ext cx="2895600" cy="365125"/>
          </a:xfrm>
        </p:spPr>
        <p:txBody>
          <a:bodyPr/>
          <a:lstStyle>
            <a:lvl1pPr algn="r">
              <a:defRPr sz="1600">
                <a:solidFill>
                  <a:srgbClr val="FFFFFF"/>
                </a:solidFill>
                <a:latin typeface="Optima"/>
                <a:cs typeface="Optima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8556" y="6356350"/>
            <a:ext cx="488243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F4E2E3C-FF33-FC45-91A9-BDC48E1E83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251820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57200" y="1192140"/>
            <a:ext cx="8229600" cy="18288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457200" y="286849"/>
            <a:ext cx="8229600" cy="905291"/>
          </a:xfrm>
        </p:spPr>
        <p:txBody>
          <a:bodyPr anchor="ctr">
            <a:normAutofit/>
          </a:bodyPr>
          <a:lstStyle>
            <a:lvl1pPr algn="ctr">
              <a:defRPr sz="3600" cap="small">
                <a:latin typeface="Optima"/>
                <a:cs typeface="Optima"/>
              </a:defRPr>
            </a:lvl1pPr>
          </a:lstStyle>
          <a:p>
            <a:r>
              <a:rPr lang="x-none" dirty="0" smtClean="0"/>
              <a:t>Title</a:t>
            </a:r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5080000" y="73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1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0" y="6231546"/>
            <a:ext cx="9144000" cy="626454"/>
            <a:chOff x="0" y="6231546"/>
            <a:chExt cx="9144000" cy="626454"/>
          </a:xfrm>
        </p:grpSpPr>
        <p:sp>
          <p:nvSpPr>
            <p:cNvPr id="19" name="Rectangle 18"/>
            <p:cNvSpPr/>
            <p:nvPr/>
          </p:nvSpPr>
          <p:spPr>
            <a:xfrm>
              <a:off x="0" y="6231546"/>
              <a:ext cx="9144000" cy="626454"/>
            </a:xfrm>
            <a:prstGeom prst="rect">
              <a:avLst/>
            </a:prstGeom>
            <a:solidFill>
              <a:srgbClr val="BC0D0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0" y="6316504"/>
              <a:ext cx="527324" cy="52732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64666" y="6356350"/>
            <a:ext cx="2895600" cy="365125"/>
          </a:xfrm>
        </p:spPr>
        <p:txBody>
          <a:bodyPr/>
          <a:lstStyle>
            <a:lvl1pPr algn="r">
              <a:defRPr sz="1600">
                <a:solidFill>
                  <a:srgbClr val="FFFFFF"/>
                </a:solidFill>
                <a:latin typeface="Optima"/>
                <a:cs typeface="Optima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8556" y="6356350"/>
            <a:ext cx="488243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F4E2E3C-FF33-FC45-91A9-BDC48E1E83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251820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5080000" y="73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2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18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1FCE-93B2-3646-8A59-D08BAEE53B80}" type="datetime1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90717" y="5285909"/>
            <a:ext cx="9234717" cy="1665648"/>
            <a:chOff x="-90717" y="5285909"/>
            <a:chExt cx="9234717" cy="1665648"/>
          </a:xfrm>
        </p:grpSpPr>
        <p:sp>
          <p:nvSpPr>
            <p:cNvPr id="7" name="Freeform 6"/>
            <p:cNvSpPr/>
            <p:nvPr/>
          </p:nvSpPr>
          <p:spPr>
            <a:xfrm>
              <a:off x="-90717" y="5285909"/>
              <a:ext cx="9234717" cy="1665648"/>
            </a:xfrm>
            <a:custGeom>
              <a:avLst/>
              <a:gdLst>
                <a:gd name="connsiteX0" fmla="*/ 12879 w 10058400"/>
                <a:gd name="connsiteY0" fmla="*/ 1043189 h 1777284"/>
                <a:gd name="connsiteX1" fmla="*/ 10058400 w 10058400"/>
                <a:gd name="connsiteY1" fmla="*/ 0 h 1777284"/>
                <a:gd name="connsiteX2" fmla="*/ 10058400 w 10058400"/>
                <a:gd name="connsiteY2" fmla="*/ 1777284 h 1777284"/>
                <a:gd name="connsiteX3" fmla="*/ 0 w 10058400"/>
                <a:gd name="connsiteY3" fmla="*/ 1764406 h 1777284"/>
                <a:gd name="connsiteX4" fmla="*/ 12879 w 10058400"/>
                <a:gd name="connsiteY4" fmla="*/ 1043189 h 177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00" h="1777284">
                  <a:moveTo>
                    <a:pt x="12879" y="1043189"/>
                  </a:moveTo>
                  <a:lnTo>
                    <a:pt x="10058400" y="0"/>
                  </a:lnTo>
                  <a:lnTo>
                    <a:pt x="10058400" y="1777284"/>
                  </a:lnTo>
                  <a:lnTo>
                    <a:pt x="0" y="1764406"/>
                  </a:lnTo>
                  <a:lnTo>
                    <a:pt x="12879" y="1043189"/>
                  </a:lnTo>
                  <a:close/>
                </a:path>
              </a:pathLst>
            </a:custGeom>
            <a:solidFill>
              <a:srgbClr val="BC0D05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2341" y="6214521"/>
              <a:ext cx="1598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Optima"/>
                  <a:cs typeface="Optima"/>
                </a:rPr>
                <a:t>The University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Optima"/>
                  <a:cs typeface="Optima"/>
                </a:rPr>
                <a:t>of Georgia</a:t>
              </a:r>
              <a:endParaRPr lang="en-US" dirty="0">
                <a:solidFill>
                  <a:schemeClr val="bg1"/>
                </a:solidFill>
                <a:latin typeface="Optima"/>
                <a:cs typeface="Optima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0" y="6316504"/>
              <a:ext cx="527324" cy="52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49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251820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1546"/>
            <a:ext cx="9144000" cy="626454"/>
            <a:chOff x="0" y="6231546"/>
            <a:chExt cx="9144000" cy="626454"/>
          </a:xfrm>
        </p:grpSpPr>
        <p:sp>
          <p:nvSpPr>
            <p:cNvPr id="10" name="Rectangle 9"/>
            <p:cNvSpPr/>
            <p:nvPr/>
          </p:nvSpPr>
          <p:spPr>
            <a:xfrm>
              <a:off x="0" y="6231546"/>
              <a:ext cx="9144000" cy="626454"/>
            </a:xfrm>
            <a:prstGeom prst="rect">
              <a:avLst/>
            </a:prstGeom>
            <a:solidFill>
              <a:srgbClr val="BC0D0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0" y="6316504"/>
              <a:ext cx="527324" cy="52732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2021417" y="4646868"/>
            <a:ext cx="51011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Optima"/>
                <a:cs typeface="Optima"/>
              </a:rPr>
              <a:t>Joseph Stanley</a:t>
            </a:r>
          </a:p>
          <a:p>
            <a:pPr algn="ctr"/>
            <a:endParaRPr lang="en-US" sz="800" dirty="0" smtClean="0">
              <a:latin typeface="Optima"/>
              <a:cs typeface="Optima"/>
            </a:endParaRPr>
          </a:p>
          <a:p>
            <a:pPr algn="ctr"/>
            <a:r>
              <a:rPr lang="en-US" dirty="0" smtClean="0">
                <a:latin typeface="Optima"/>
                <a:cs typeface="Optima"/>
              </a:rPr>
              <a:t>University of Georgia</a:t>
            </a:r>
          </a:p>
          <a:p>
            <a:pPr algn="ctr"/>
            <a:r>
              <a:rPr lang="en-US" dirty="0" err="1" smtClean="0">
                <a:latin typeface="Optima"/>
                <a:cs typeface="Optima"/>
              </a:rPr>
              <a:t>joeystan@uga.edu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27027" y="1549337"/>
            <a:ext cx="788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Optima"/>
                <a:cs typeface="Optima"/>
              </a:rPr>
              <a:t>Thank You!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968251"/>
            <a:ext cx="8229600" cy="10273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Garamond"/>
                <a:cs typeface="Garamond"/>
              </a:defRPr>
            </a:lvl1pPr>
            <a:lvl2pPr>
              <a:defRPr sz="2000">
                <a:latin typeface="Garamond"/>
                <a:cs typeface="Garamond"/>
              </a:defRPr>
            </a:lvl2pPr>
            <a:lvl3pPr>
              <a:defRPr sz="1800">
                <a:latin typeface="Garamond"/>
                <a:cs typeface="Garamond"/>
              </a:defRPr>
            </a:lvl3pPr>
            <a:lvl4pPr>
              <a:defRPr sz="1600">
                <a:latin typeface="Garamond"/>
                <a:cs typeface="Garamond"/>
              </a:defRPr>
            </a:lvl4pPr>
            <a:lvl5pPr>
              <a:defRPr sz="1400">
                <a:latin typeface="Garamond"/>
                <a:cs typeface="Garamond"/>
              </a:defRPr>
            </a:lvl5pPr>
          </a:lstStyle>
          <a:p>
            <a:pPr lvl="0"/>
            <a:r>
              <a:rPr lang="x-none" dirty="0" smtClean="0"/>
              <a:t>Special thanks</a:t>
            </a:r>
          </a:p>
        </p:txBody>
      </p:sp>
    </p:spTree>
    <p:extLst>
      <p:ext uri="{BB962C8B-B14F-4D97-AF65-F5344CB8AC3E}">
        <p14:creationId xmlns:p14="http://schemas.microsoft.com/office/powerpoint/2010/main" val="76235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255D-3240-7241-9337-25D0B4A32170}" type="datetime1">
              <a:rPr lang="en-US" smtClean="0"/>
              <a:t>4/9/15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E2E3C-FF33-FC45-91A9-BDC48E1E83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6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68" r:id="rId4"/>
    <p:sldLayoutId id="2147483670" r:id="rId5"/>
    <p:sldLayoutId id="2147483671" r:id="rId6"/>
    <p:sldLayoutId id="2147483667" r:id="rId7"/>
    <p:sldLayoutId id="2147483669" r:id="rId8"/>
    <p:sldLayoutId id="2147483673" r:id="rId9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Brother Bell’s Audience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Forms of Address among Latter-day Saint Young Adults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179395" y="4379485"/>
            <a:ext cx="4785211" cy="181748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82</a:t>
            </a:r>
            <a:r>
              <a:rPr lang="en-US" baseline="30000" dirty="0" smtClean="0"/>
              <a:t>nd</a:t>
            </a:r>
            <a:r>
              <a:rPr lang="en-US" dirty="0" smtClean="0"/>
              <a:t> Annual Meeting of </a:t>
            </a:r>
          </a:p>
          <a:p>
            <a:r>
              <a:rPr lang="en-US" dirty="0" smtClean="0"/>
              <a:t>The Southeastern Conference on Linguistics</a:t>
            </a:r>
          </a:p>
          <a:p>
            <a:r>
              <a:rPr lang="en-US" dirty="0" smtClean="0"/>
              <a:t>North </a:t>
            </a:r>
            <a:r>
              <a:rPr lang="en-US" dirty="0" smtClean="0"/>
              <a:t>Carolina State University</a:t>
            </a:r>
          </a:p>
          <a:p>
            <a:r>
              <a:rPr lang="en-US" dirty="0" smtClean="0"/>
              <a:t>Raleigh, NC</a:t>
            </a:r>
          </a:p>
          <a:p>
            <a:r>
              <a:rPr lang="en-US" dirty="0" smtClean="0"/>
              <a:t>April 9–11,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6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6908"/>
            <a:ext cx="3426650" cy="47792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4 situations based on Audience</a:t>
            </a:r>
          </a:p>
          <a:p>
            <a:r>
              <a:rPr lang="en-US" dirty="0" smtClean="0"/>
              <a:t>Speakers </a:t>
            </a:r>
            <a:r>
              <a:rPr lang="en-US" dirty="0"/>
              <a:t>design their style based on who they are talking to.</a:t>
            </a:r>
          </a:p>
          <a:p>
            <a:r>
              <a:rPr lang="en-US" dirty="0"/>
              <a:t>Audience Design proposes that they also vary in who else is listening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Implicational </a:t>
            </a:r>
            <a:r>
              <a:rPr lang="en-US" dirty="0"/>
              <a:t>hierarchy: variation with one </a:t>
            </a:r>
            <a:r>
              <a:rPr lang="en-US" dirty="0" smtClean="0"/>
              <a:t>Audience Type presupposes </a:t>
            </a:r>
            <a:r>
              <a:rPr lang="en-US" dirty="0"/>
              <a:t>variation with </a:t>
            </a:r>
            <a:r>
              <a:rPr lang="en-US" dirty="0" smtClean="0"/>
              <a:t>Types closer </a:t>
            </a:r>
            <a:r>
              <a:rPr lang="en-US" dirty="0"/>
              <a:t>to the speaker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Audience Design</a:t>
            </a:r>
            <a:br>
              <a:rPr lang="en-US" dirty="0" smtClean="0"/>
            </a:br>
            <a:r>
              <a:rPr lang="en-US" sz="1800" dirty="0" smtClean="0"/>
              <a:t>Bell (1984)</a:t>
            </a: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746234" y="1647747"/>
            <a:ext cx="3918145" cy="3976043"/>
            <a:chOff x="4746234" y="1647747"/>
            <a:chExt cx="3918145" cy="3976043"/>
          </a:xfrm>
        </p:grpSpPr>
        <p:grpSp>
          <p:nvGrpSpPr>
            <p:cNvPr id="7" name="Group 6"/>
            <p:cNvGrpSpPr/>
            <p:nvPr/>
          </p:nvGrpSpPr>
          <p:grpSpPr>
            <a:xfrm>
              <a:off x="4746234" y="1647747"/>
              <a:ext cx="3700728" cy="3485243"/>
              <a:chOff x="0" y="0"/>
              <a:chExt cx="2400300" cy="2400300"/>
            </a:xfrm>
            <a:extLst>
              <a:ext uri="{0CCBE362-F206-4b92-989A-16890622DB6E}">
                <ma14:wrappingTextBoxFlag xmlns:ma14="http://schemas.microsoft.com/office/mac/drawingml/2011/main"/>
              </a:ext>
            </a:extLst>
          </p:grpSpPr>
          <p:grpSp>
            <p:nvGrpSpPr>
              <p:cNvPr id="9" name="Group 8"/>
              <p:cNvGrpSpPr/>
              <p:nvPr/>
            </p:nvGrpSpPr>
            <p:grpSpPr>
              <a:xfrm>
                <a:off x="0" y="0"/>
                <a:ext cx="2400300" cy="2400300"/>
                <a:chOff x="0" y="0"/>
                <a:chExt cx="2400300" cy="2400300"/>
              </a:xfrm>
              <a:noFill/>
            </p:grpSpPr>
            <p:sp>
              <p:nvSpPr>
                <p:cNvPr id="15" name="Oval 14"/>
                <p:cNvSpPr/>
                <p:nvPr/>
              </p:nvSpPr>
              <p:spPr>
                <a:xfrm>
                  <a:off x="0" y="0"/>
                  <a:ext cx="2400300" cy="2400300"/>
                </a:xfrm>
                <a:prstGeom prst="ellipse">
                  <a:avLst/>
                </a:prstGeom>
                <a:grpFill/>
                <a:ln w="19050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Garamond"/>
                    <a:cs typeface="Garamond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28600" y="228600"/>
                  <a:ext cx="1943100" cy="1943100"/>
                </a:xfrm>
                <a:prstGeom prst="ellipse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Garamond"/>
                    <a:cs typeface="Garamond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57200" y="442595"/>
                  <a:ext cx="1485900" cy="1485900"/>
                </a:xfrm>
                <a:prstGeom prst="ellipse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Garamond"/>
                    <a:cs typeface="Garamond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85800" y="685800"/>
                  <a:ext cx="1028700" cy="1028700"/>
                </a:xfrm>
                <a:prstGeom prst="ellipse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Garamond"/>
                    <a:cs typeface="Garamond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914400" y="914400"/>
                  <a:ext cx="571500" cy="571500"/>
                </a:xfrm>
                <a:prstGeom prst="ellipse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Garamond"/>
                    <a:cs typeface="Garamond"/>
                  </a:endParaRPr>
                </a:p>
              </p:txBody>
            </p:sp>
          </p:grpSp>
          <p:sp>
            <p:nvSpPr>
              <p:cNvPr id="10" name="Text Box 51"/>
              <p:cNvSpPr txBox="1"/>
              <p:nvPr/>
            </p:nvSpPr>
            <p:spPr>
              <a:xfrm>
                <a:off x="793115" y="502449"/>
                <a:ext cx="823595" cy="860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="horz" wrap="square" lIns="91440" tIns="45720" rIns="91440" bIns="45720" numCol="1" spcCol="0" rtlCol="0" fromWordArt="0" anchor="t" anchorCtr="0" forceAA="0" compatLnSpc="1">
                <a:prstTxWarp prst="textArchDown">
                  <a:avLst/>
                </a:prstTxWarp>
                <a:noAutofit/>
              </a:bodyPr>
              <a:lstStyle/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effectLst/>
                    <a:latin typeface="Garamond"/>
                    <a:ea typeface="ＭＳ 明朝"/>
                    <a:cs typeface="Garamond"/>
                  </a:rPr>
                  <a:t>Speaker</a:t>
                </a:r>
                <a:endParaRPr lang="en-US" sz="1200" dirty="0">
                  <a:effectLst/>
                  <a:latin typeface="Garamond"/>
                  <a:ea typeface="ＭＳ 明朝"/>
                  <a:cs typeface="Garamond"/>
                </a:endParaRP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</p:txBody>
          </p:sp>
          <p:sp>
            <p:nvSpPr>
              <p:cNvPr id="11" name="Text Box 52"/>
              <p:cNvSpPr txBox="1"/>
              <p:nvPr/>
            </p:nvSpPr>
            <p:spPr>
              <a:xfrm>
                <a:off x="656378" y="691178"/>
                <a:ext cx="1058122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="horz" wrap="square" lIns="91440" tIns="45720" rIns="91440" bIns="45720" numCol="1" spcCol="0" rtlCol="0" fromWordArt="0" anchor="t" anchorCtr="0" forceAA="0" compatLnSpc="1">
                <a:prstTxWarp prst="textArchDown">
                  <a:avLst>
                    <a:gd name="adj" fmla="val 1501689"/>
                  </a:avLst>
                </a:prstTxWarp>
                <a:noAutofit/>
              </a:bodyPr>
              <a:lstStyle/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Addressee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</p:txBody>
          </p:sp>
          <p:sp>
            <p:nvSpPr>
              <p:cNvPr id="12" name="Text Box 53"/>
              <p:cNvSpPr txBox="1"/>
              <p:nvPr/>
            </p:nvSpPr>
            <p:spPr>
              <a:xfrm>
                <a:off x="532520" y="899007"/>
                <a:ext cx="1341120" cy="9277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="horz" wrap="square" lIns="91440" tIns="45720" rIns="91440" bIns="45720" numCol="1" spcCol="0" rtlCol="0" fromWordArt="0" anchor="t" anchorCtr="0" forceAA="0" compatLnSpc="1">
                <a:prstTxWarp prst="textArchDown">
                  <a:avLst/>
                </a:prstTxWarp>
                <a:noAutofit/>
              </a:bodyPr>
              <a:lstStyle/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Auditor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</p:txBody>
          </p:sp>
          <p:sp>
            <p:nvSpPr>
              <p:cNvPr id="13" name="Text Box 54"/>
              <p:cNvSpPr txBox="1"/>
              <p:nvPr/>
            </p:nvSpPr>
            <p:spPr>
              <a:xfrm>
                <a:off x="394809" y="1148378"/>
                <a:ext cx="162179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="horz" wrap="square" lIns="91440" tIns="45720" rIns="91440" bIns="45720" numCol="1" spcCol="0" rtlCol="0" fromWordArt="0" anchor="t" anchorCtr="0" forceAA="0" compatLnSpc="1">
                <a:prstTxWarp prst="textArchDown">
                  <a:avLst/>
                </a:prstTxWarp>
                <a:noAutofit/>
              </a:bodyPr>
              <a:lstStyle/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Overhearer</a:t>
                </a:r>
              </a:p>
              <a:p>
                <a:pPr marL="0" marR="0" indent="4572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</p:txBody>
          </p:sp>
          <p:sp>
            <p:nvSpPr>
              <p:cNvPr id="14" name="Text Box 55"/>
              <p:cNvSpPr txBox="1"/>
              <p:nvPr/>
            </p:nvSpPr>
            <p:spPr>
              <a:xfrm>
                <a:off x="314700" y="1369542"/>
                <a:ext cx="176403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="horz" wrap="square" lIns="91440" tIns="45720" rIns="91440" bIns="45720" numCol="1" spcCol="0" rtlCol="0" fromWordArt="0" anchor="t" anchorCtr="0" forceAA="0" compatLnSpc="1">
                <a:prstTxWarp prst="textArchDown">
                  <a:avLst/>
                </a:prstTxWarp>
                <a:noAutofit/>
              </a:bodyPr>
              <a:lstStyle/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Eavesdropper</a:t>
                </a:r>
              </a:p>
              <a:p>
                <a:pPr marL="0" marR="0" indent="4572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334306" y="5316013"/>
              <a:ext cx="2330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Garamond"/>
                  <a:cs typeface="Garamond"/>
                </a:rPr>
                <a:t>Adapted from Bell (1984:159)</a:t>
              </a:r>
              <a:endParaRPr lang="en-US" sz="1400" dirty="0">
                <a:latin typeface="Garamond"/>
                <a:cs typeface="Garamond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2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Exact descriptions of each refer to a lot of Mormon culture that would be tangential for the purposes of this presentation.)</a:t>
            </a:r>
          </a:p>
          <a:p>
            <a:r>
              <a:rPr lang="en-US" dirty="0" smtClean="0"/>
              <a:t>The situations put </a:t>
            </a:r>
            <a:r>
              <a:rPr lang="en-US" dirty="0"/>
              <a:t>the other person in each of the four Audience Types</a:t>
            </a:r>
          </a:p>
          <a:p>
            <a:pPr lvl="1"/>
            <a:r>
              <a:rPr lang="en-US" dirty="0"/>
              <a:t>Situation 1 (Addressee): Direct address</a:t>
            </a:r>
          </a:p>
          <a:p>
            <a:pPr lvl="1"/>
            <a:r>
              <a:rPr lang="en-US" dirty="0"/>
              <a:t>Situation 2 (Auditor): </a:t>
            </a:r>
            <a:r>
              <a:rPr lang="en-US" dirty="0" smtClean="0"/>
              <a:t>Small, informal </a:t>
            </a:r>
            <a:r>
              <a:rPr lang="en-US" dirty="0"/>
              <a:t>committee meeting</a:t>
            </a:r>
          </a:p>
          <a:p>
            <a:pPr lvl="1"/>
            <a:r>
              <a:rPr lang="en-US" dirty="0"/>
              <a:t>Situation 3 (Overhearer): Talking to spouse about them at church</a:t>
            </a:r>
          </a:p>
          <a:p>
            <a:pPr lvl="1"/>
            <a:r>
              <a:rPr lang="en-US" dirty="0"/>
              <a:t>Situation 4 (Eavesdropper): Talking to spouse about them while driving home</a:t>
            </a:r>
          </a:p>
          <a:p>
            <a:r>
              <a:rPr lang="en-US" dirty="0"/>
              <a:t>Situations 3 and 4 control for the </a:t>
            </a:r>
            <a:r>
              <a:rPr lang="en-US" dirty="0" smtClean="0"/>
              <a:t>addressee.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Relationship</a:t>
            </a:r>
            <a:endParaRPr lang="en-US" dirty="0"/>
          </a:p>
          <a:p>
            <a:pPr lvl="1"/>
            <a:r>
              <a:rPr lang="en-US" dirty="0"/>
              <a:t>Prediction: t</a:t>
            </a:r>
            <a:r>
              <a:rPr lang="en-US" dirty="0" smtClean="0"/>
              <a:t>he </a:t>
            </a:r>
            <a:r>
              <a:rPr lang="en-US" dirty="0"/>
              <a:t>closer the two, the more likely FN is used (Brown and Gilman 1960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Overall relationship, if they’re married, siblings, in-laws, or otherwise related</a:t>
            </a:r>
            <a:endParaRPr lang="en-US" dirty="0"/>
          </a:p>
          <a:p>
            <a:r>
              <a:rPr lang="en-US" dirty="0"/>
              <a:t>4 Situations</a:t>
            </a:r>
          </a:p>
          <a:p>
            <a:pPr lvl="1"/>
            <a:r>
              <a:rPr lang="en-US" dirty="0"/>
              <a:t>Prediction: </a:t>
            </a:r>
            <a:r>
              <a:rPr lang="en-US" dirty="0" smtClean="0"/>
              <a:t>significant in some way (contrary to </a:t>
            </a:r>
            <a:r>
              <a:rPr lang="en-US" dirty="0" err="1" smtClean="0"/>
              <a:t>Fogg</a:t>
            </a:r>
            <a:r>
              <a:rPr lang="en-US" dirty="0" smtClean="0"/>
              <a:t> </a:t>
            </a:r>
            <a:r>
              <a:rPr lang="en-US" dirty="0"/>
              <a:t>1990)</a:t>
            </a:r>
          </a:p>
          <a:p>
            <a:r>
              <a:rPr lang="en-US" dirty="0"/>
              <a:t>Familiarity between spouse and 3</a:t>
            </a:r>
            <a:r>
              <a:rPr lang="en-US" baseline="30000" dirty="0"/>
              <a:t>rd</a:t>
            </a:r>
            <a:r>
              <a:rPr lang="en-US" dirty="0"/>
              <a:t> person</a:t>
            </a:r>
          </a:p>
          <a:p>
            <a:pPr lvl="1"/>
            <a:r>
              <a:rPr lang="en-US" dirty="0"/>
              <a:t>Prediction: a</a:t>
            </a:r>
            <a:r>
              <a:rPr lang="en-US" dirty="0" smtClean="0"/>
              <a:t>ccommodation </a:t>
            </a:r>
            <a:r>
              <a:rPr lang="en-US" dirty="0"/>
              <a:t>to </a:t>
            </a:r>
            <a:r>
              <a:rPr lang="en-US" dirty="0" smtClean="0"/>
              <a:t>addressee (</a:t>
            </a:r>
            <a:r>
              <a:rPr lang="en-US" dirty="0"/>
              <a:t>Dickey 1997)</a:t>
            </a:r>
          </a:p>
          <a:p>
            <a:r>
              <a:rPr lang="en-US" dirty="0"/>
              <a:t>Age difference</a:t>
            </a:r>
          </a:p>
          <a:p>
            <a:pPr lvl="1"/>
            <a:r>
              <a:rPr lang="en-US" dirty="0"/>
              <a:t>Prediction</a:t>
            </a:r>
            <a:r>
              <a:rPr lang="en-US" dirty="0" smtClean="0"/>
              <a:t>: smaller age </a:t>
            </a:r>
            <a:r>
              <a:rPr lang="en-US" dirty="0"/>
              <a:t>difference = more FN (Brown and Ford 1961)</a:t>
            </a:r>
          </a:p>
          <a:p>
            <a:r>
              <a:rPr lang="en-US" dirty="0"/>
              <a:t>Sex </a:t>
            </a:r>
          </a:p>
          <a:p>
            <a:pPr lvl="1"/>
            <a:r>
              <a:rPr lang="en-US" dirty="0"/>
              <a:t>Prediction: women use more FN (</a:t>
            </a:r>
            <a:r>
              <a:rPr lang="en-US" dirty="0" err="1"/>
              <a:t>Fogg</a:t>
            </a:r>
            <a:r>
              <a:rPr lang="en-US" dirty="0"/>
              <a:t> 1990).</a:t>
            </a:r>
          </a:p>
          <a:p>
            <a:r>
              <a:rPr lang="en-US" dirty="0"/>
              <a:t>Parenthood</a:t>
            </a:r>
          </a:p>
          <a:p>
            <a:pPr lvl="1"/>
            <a:r>
              <a:rPr lang="en-US" dirty="0"/>
              <a:t>Prediction: </a:t>
            </a:r>
            <a:r>
              <a:rPr lang="en-US" dirty="0" smtClean="0"/>
              <a:t>parenthood is seen as a higher status </a:t>
            </a:r>
          </a:p>
          <a:p>
            <a:r>
              <a:rPr lang="en-US" dirty="0" smtClean="0"/>
              <a:t>Southern vs. Non-Southern</a:t>
            </a:r>
          </a:p>
          <a:p>
            <a:pPr lvl="1"/>
            <a:r>
              <a:rPr lang="en-US" dirty="0" smtClean="0"/>
              <a:t>Prediction: southerners use </a:t>
            </a:r>
            <a:r>
              <a:rPr lang="en-US" smtClean="0"/>
              <a:t>more TLN.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1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2100" y="261433"/>
            <a:ext cx="7319800" cy="6001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Random effects:</a:t>
            </a:r>
          </a:p>
          <a:p>
            <a:r>
              <a:rPr lang="en-US" sz="1200" dirty="0">
                <a:latin typeface="Courier"/>
                <a:cs typeface="Courier"/>
              </a:rPr>
              <a:t> Groups  Name        Variance </a:t>
            </a:r>
            <a:r>
              <a:rPr lang="en-US" sz="1200" dirty="0" err="1">
                <a:latin typeface="Courier"/>
                <a:cs typeface="Courier"/>
              </a:rPr>
              <a:t>Std.Dev</a:t>
            </a:r>
            <a:r>
              <a:rPr lang="en-US" sz="1200" dirty="0">
                <a:latin typeface="Courier"/>
                <a:cs typeface="Courier"/>
              </a:rPr>
              <a:t>.</a:t>
            </a:r>
          </a:p>
          <a:p>
            <a:r>
              <a:rPr lang="en-US" sz="1200" dirty="0">
                <a:latin typeface="Courier"/>
                <a:cs typeface="Courier"/>
              </a:rPr>
              <a:t> Alter   (Intercept) 0.06526  0.2555  </a:t>
            </a:r>
          </a:p>
          <a:p>
            <a:r>
              <a:rPr lang="en-US" sz="1200" dirty="0">
                <a:latin typeface="Courier"/>
                <a:cs typeface="Courier"/>
              </a:rPr>
              <a:t> Alter.1 (Intercept) 0.16193  0.4024  </a:t>
            </a:r>
          </a:p>
          <a:p>
            <a:r>
              <a:rPr lang="en-US" sz="1200" dirty="0">
                <a:latin typeface="Courier"/>
                <a:cs typeface="Courier"/>
              </a:rPr>
              <a:t> Ego     (Intercept) 2.84905  1.6879  </a:t>
            </a:r>
          </a:p>
          <a:p>
            <a:r>
              <a:rPr lang="en-US" sz="1200" dirty="0">
                <a:latin typeface="Courier"/>
                <a:cs typeface="Courier"/>
              </a:rPr>
              <a:t> Ego.1   (Intercept) 0.24702  0.4970  </a:t>
            </a:r>
          </a:p>
          <a:p>
            <a:r>
              <a:rPr lang="en-US" sz="1200" dirty="0">
                <a:latin typeface="Courier"/>
                <a:cs typeface="Courier"/>
              </a:rPr>
              <a:t>Number of </a:t>
            </a:r>
            <a:r>
              <a:rPr lang="en-US" sz="1200" dirty="0" err="1">
                <a:latin typeface="Courier"/>
                <a:cs typeface="Courier"/>
              </a:rPr>
              <a:t>obs</a:t>
            </a:r>
            <a:r>
              <a:rPr lang="en-US" sz="1200" dirty="0">
                <a:latin typeface="Courier"/>
                <a:cs typeface="Courier"/>
              </a:rPr>
              <a:t>: 4830, groups:  Alter, 42; Ego, 34</a:t>
            </a:r>
          </a:p>
          <a:p>
            <a:r>
              <a:rPr lang="en-US" sz="1200" dirty="0">
                <a:latin typeface="Courier"/>
                <a:cs typeface="Courier"/>
              </a:rPr>
              <a:t> </a:t>
            </a:r>
          </a:p>
          <a:p>
            <a:r>
              <a:rPr lang="en-US" sz="1200" dirty="0">
                <a:latin typeface="Courier"/>
                <a:cs typeface="Courier"/>
              </a:rPr>
              <a:t>Fixed effects:</a:t>
            </a:r>
          </a:p>
          <a:p>
            <a:r>
              <a:rPr lang="en-US" sz="1200" dirty="0">
                <a:latin typeface="Courier"/>
                <a:cs typeface="Courier"/>
              </a:rPr>
              <a:t>                                    Estimate Std. Error z value </a:t>
            </a:r>
            <a:r>
              <a:rPr lang="en-US" sz="1200" dirty="0" err="1">
                <a:latin typeface="Courier"/>
                <a:cs typeface="Courier"/>
              </a:rPr>
              <a:t>Pr</a:t>
            </a:r>
            <a:r>
              <a:rPr lang="en-US" sz="1200" dirty="0">
                <a:latin typeface="Courier"/>
                <a:cs typeface="Courier"/>
              </a:rPr>
              <a:t>(&gt;|z|)    </a:t>
            </a:r>
          </a:p>
          <a:p>
            <a:r>
              <a:rPr lang="en-US" sz="1200" dirty="0">
                <a:latin typeface="Courier"/>
                <a:cs typeface="Courier"/>
              </a:rPr>
              <a:t>(Intercept)                       -4.035e+00  9.864e-01  -4.090 4.31e-05 ***</a:t>
            </a:r>
          </a:p>
          <a:p>
            <a:r>
              <a:rPr lang="en-US" sz="1200" dirty="0">
                <a:latin typeface="Courier"/>
                <a:cs typeface="Courier"/>
              </a:rPr>
              <a:t>Situation2                         1.831e+00  4.607e-01   3.975 7.05e-05 ***</a:t>
            </a:r>
          </a:p>
          <a:p>
            <a:r>
              <a:rPr lang="en-US" sz="1200" dirty="0">
                <a:latin typeface="Courier"/>
                <a:cs typeface="Courier"/>
              </a:rPr>
              <a:t>Situation3                        -2.586e+00  5.775e-01  -4.478 7.53e-06 ***</a:t>
            </a:r>
          </a:p>
          <a:p>
            <a:r>
              <a:rPr lang="en-US" sz="1200" dirty="0">
                <a:latin typeface="Courier"/>
                <a:cs typeface="Courier"/>
              </a:rPr>
              <a:t>Situation4                        -2.765e+00  5.982e-01  -4.622 3.80e-06 ***</a:t>
            </a:r>
          </a:p>
          <a:p>
            <a:r>
              <a:rPr lang="en-US" sz="1200" dirty="0">
                <a:latin typeface="Courier"/>
                <a:cs typeface="Courier"/>
              </a:rPr>
              <a:t>Relationship                       1.742e+00  2.209e-01   7.890 3.03e-15 ***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SpouseRelationship</a:t>
            </a:r>
            <a:r>
              <a:rPr lang="en-US" sz="1200" dirty="0" smtClean="0">
                <a:latin typeface="Courier"/>
                <a:cs typeface="Courier"/>
              </a:rPr>
              <a:t>                 2.887e-03  1.872e-01   0.015 0.987696    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Relatedrelated</a:t>
            </a:r>
            <a:r>
              <a:rPr lang="en-US" sz="1200" dirty="0" smtClean="0">
                <a:latin typeface="Courier"/>
                <a:cs typeface="Courier"/>
              </a:rPr>
              <a:t>                     </a:t>
            </a:r>
            <a:r>
              <a:rPr lang="en-US" sz="1200" dirty="0">
                <a:latin typeface="Courier"/>
                <a:cs typeface="Courier"/>
              </a:rPr>
              <a:t>2.094e+01  1.039e+01   2.015 0.043882 *  </a:t>
            </a:r>
          </a:p>
          <a:p>
            <a:r>
              <a:rPr lang="en-US" sz="1200" dirty="0" err="1">
                <a:latin typeface="Courier"/>
                <a:cs typeface="Courier"/>
              </a:rPr>
              <a:t>AlterSexM</a:t>
            </a:r>
            <a:r>
              <a:rPr lang="en-US" sz="1200" dirty="0">
                <a:latin typeface="Courier"/>
                <a:cs typeface="Courier"/>
              </a:rPr>
              <a:t>                         -8.440e-01  4.560e-01  -1.851 0.064169 .  </a:t>
            </a:r>
          </a:p>
          <a:p>
            <a:r>
              <a:rPr lang="en-US" sz="1200" dirty="0" err="1">
                <a:latin typeface="Courier"/>
                <a:cs typeface="Courier"/>
              </a:rPr>
              <a:t>SameSexY</a:t>
            </a:r>
            <a:r>
              <a:rPr lang="en-US" sz="1200" dirty="0">
                <a:latin typeface="Courier"/>
                <a:cs typeface="Courier"/>
              </a:rPr>
              <a:t>                           8.546e-01  3.924e-01   2.178 0.029418 *  </a:t>
            </a:r>
          </a:p>
          <a:p>
            <a:r>
              <a:rPr lang="en-US" sz="1200" dirty="0" err="1">
                <a:latin typeface="Courier"/>
                <a:cs typeface="Courier"/>
              </a:rPr>
              <a:t>alterChildrenY</a:t>
            </a:r>
            <a:r>
              <a:rPr lang="en-US" sz="1200" dirty="0">
                <a:latin typeface="Courier"/>
                <a:cs typeface="Courier"/>
              </a:rPr>
              <a:t>                    -9.410e-01  4.982e-01  -1.889 0.058924 .  </a:t>
            </a:r>
          </a:p>
          <a:p>
            <a:r>
              <a:rPr lang="en-US" sz="1200" dirty="0">
                <a:latin typeface="Courier"/>
                <a:cs typeface="Courier"/>
              </a:rPr>
              <a:t>Situation2:Relationship           -9.016e-01  1.402e-01  -6.432 1.26e-10 ***</a:t>
            </a:r>
          </a:p>
          <a:p>
            <a:r>
              <a:rPr lang="en-US" sz="1200" dirty="0" smtClean="0">
                <a:latin typeface="Courier"/>
                <a:cs typeface="Courier"/>
              </a:rPr>
              <a:t>Situation3</a:t>
            </a:r>
            <a:r>
              <a:rPr lang="en-US" sz="1200" dirty="0">
                <a:latin typeface="Courier"/>
                <a:cs typeface="Courier"/>
              </a:rPr>
              <a:t>:SpouseRelationship      3.952e-01  1.318e-01   2.997 0.002725 ** </a:t>
            </a:r>
          </a:p>
          <a:p>
            <a:r>
              <a:rPr lang="en-US" sz="1200" dirty="0">
                <a:latin typeface="Courier"/>
                <a:cs typeface="Courier"/>
              </a:rPr>
              <a:t>Situation4:SpouseRelationship      4.921e-01  1.358e-01   3.624 0.000290 ***</a:t>
            </a:r>
          </a:p>
          <a:p>
            <a:r>
              <a:rPr lang="en-US" sz="1200" dirty="0">
                <a:latin typeface="Courier"/>
                <a:cs typeface="Courier"/>
              </a:rPr>
              <a:t>Situation3:EgoSexM                 2.008e+00  3.018e-01   6.653 2.87e-11 ***</a:t>
            </a:r>
          </a:p>
          <a:p>
            <a:r>
              <a:rPr lang="en-US" sz="1200" dirty="0">
                <a:latin typeface="Courier"/>
                <a:cs typeface="Courier"/>
              </a:rPr>
              <a:t>Situation4:EgoSexM                 2.030e+00  3.098e-01   6.553 5.64e-11 ***</a:t>
            </a:r>
          </a:p>
          <a:p>
            <a:r>
              <a:rPr lang="en-US" sz="1200" dirty="0">
                <a:latin typeface="Courier"/>
                <a:cs typeface="Courier"/>
              </a:rPr>
              <a:t>Situation3:SameSexY               -8.577e-01  3.300e-01  -2.599 0.009361 ** </a:t>
            </a:r>
          </a:p>
          <a:p>
            <a:r>
              <a:rPr lang="en-US" sz="1200" dirty="0">
                <a:latin typeface="Courier"/>
                <a:cs typeface="Courier"/>
              </a:rPr>
              <a:t>Situation4:SameSexY               -8.953e-01  3.448e-01  -2.597 0.009411 **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SpouseRelationship:egoChildrenY</a:t>
            </a:r>
            <a:r>
              <a:rPr lang="en-US" sz="1200" dirty="0">
                <a:latin typeface="Courier"/>
                <a:cs typeface="Courier"/>
              </a:rPr>
              <a:t>    3.539e-01  1.203e-01   2.941 0.003273 ** </a:t>
            </a:r>
          </a:p>
          <a:p>
            <a:r>
              <a:rPr lang="en-US" sz="1200" dirty="0" err="1">
                <a:latin typeface="Courier"/>
                <a:cs typeface="Courier"/>
              </a:rPr>
              <a:t>Relatedrelated:egoChildrenY</a:t>
            </a:r>
            <a:r>
              <a:rPr lang="en-US" sz="1200" dirty="0">
                <a:latin typeface="Courier"/>
                <a:cs typeface="Courier"/>
              </a:rPr>
              <a:t>       -4.490e+00  1.470e+00  -3.053 0.002263 ** 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EgoSexM:alterChildrenY</a:t>
            </a:r>
            <a:r>
              <a:rPr lang="en-US" sz="1200" dirty="0" smtClean="0">
                <a:latin typeface="Courier"/>
                <a:cs typeface="Courier"/>
              </a:rPr>
              <a:t>             </a:t>
            </a:r>
            <a:r>
              <a:rPr lang="en-US" sz="1200" dirty="0">
                <a:latin typeface="Courier"/>
                <a:cs typeface="Courier"/>
              </a:rPr>
              <a:t>6.901e-01  2.442e-01   2.826 0.004713 ** </a:t>
            </a:r>
          </a:p>
          <a:p>
            <a:r>
              <a:rPr lang="en-US" sz="1200" dirty="0" err="1">
                <a:latin typeface="Courier"/>
                <a:cs typeface="Courier"/>
              </a:rPr>
              <a:t>AlterSexM:egoChildrenY</a:t>
            </a:r>
            <a:r>
              <a:rPr lang="en-US" sz="1200" dirty="0">
                <a:latin typeface="Courier"/>
                <a:cs typeface="Courier"/>
              </a:rPr>
              <a:t>             8.000e-01  2.318e-01   3.451 0.000558 ***</a:t>
            </a:r>
          </a:p>
          <a:p>
            <a:r>
              <a:rPr lang="en-US" sz="1200" dirty="0" err="1">
                <a:latin typeface="Courier"/>
                <a:cs typeface="Courier"/>
              </a:rPr>
              <a:t>egoChildrenY:alterChildrenY</a:t>
            </a:r>
            <a:r>
              <a:rPr lang="en-US" sz="1200" dirty="0">
                <a:latin typeface="Courier"/>
                <a:cs typeface="Courier"/>
              </a:rPr>
              <a:t>        1.310e+00  2.579e-01   5.077 3.83e-07 *** </a:t>
            </a:r>
          </a:p>
        </p:txBody>
      </p:sp>
    </p:spTree>
    <p:extLst>
      <p:ext uri="{BB962C8B-B14F-4D97-AF65-F5344CB8AC3E}">
        <p14:creationId xmlns:p14="http://schemas.microsoft.com/office/powerpoint/2010/main" val="278546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Clearly the most significant </a:t>
            </a:r>
            <a:r>
              <a:rPr lang="en-US" dirty="0" smtClean="0"/>
              <a:t>factor</a:t>
            </a:r>
          </a:p>
          <a:p>
            <a:pPr marL="285750" indent="-285750"/>
            <a:r>
              <a:rPr lang="en-US" dirty="0"/>
              <a:t>Level slope</a:t>
            </a:r>
            <a:endParaRPr lang="en-US" dirty="0"/>
          </a:p>
          <a:p>
            <a:pPr marL="285750" indent="-285750"/>
            <a:r>
              <a:rPr lang="en-US" dirty="0"/>
              <a:t>E</a:t>
            </a:r>
            <a:r>
              <a:rPr lang="en-US" dirty="0" smtClean="0"/>
              <a:t>xtremes </a:t>
            </a:r>
            <a:r>
              <a:rPr lang="en-US" dirty="0"/>
              <a:t>are not </a:t>
            </a:r>
            <a:r>
              <a:rPr lang="en-US" dirty="0" smtClean="0"/>
              <a:t>categorical</a:t>
            </a:r>
            <a:endParaRPr lang="en-US" dirty="0"/>
          </a:p>
          <a:p>
            <a:pPr marL="285750" indent="-28575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987712"/>
              </p:ext>
            </p:extLst>
          </p:nvPr>
        </p:nvGraphicFramePr>
        <p:xfrm>
          <a:off x="3967520" y="495299"/>
          <a:ext cx="4839881" cy="592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763447"/>
              </p:ext>
            </p:extLst>
          </p:nvPr>
        </p:nvGraphicFramePr>
        <p:xfrm>
          <a:off x="3683000" y="482600"/>
          <a:ext cx="5003800" cy="5937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4124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Male/Female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Women use FN with other women more at all levels of familiarity.</a:t>
            </a:r>
          </a:p>
          <a:p>
            <a:pPr marL="285750" indent="-285750"/>
            <a:r>
              <a:rPr lang="en-US" dirty="0" smtClean="0"/>
              <a:t>Unexpected </a:t>
            </a:r>
            <a:r>
              <a:rPr lang="en-US" dirty="0"/>
              <a:t>leveling off </a:t>
            </a:r>
            <a:r>
              <a:rPr lang="en-US" dirty="0" smtClean="0"/>
              <a:t>at the top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727725"/>
              </p:ext>
            </p:extLst>
          </p:nvPr>
        </p:nvGraphicFramePr>
        <p:xfrm>
          <a:off x="3504146" y="450076"/>
          <a:ext cx="5232400" cy="579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245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Situations 1, 3, 4 generally the same.</a:t>
            </a:r>
          </a:p>
          <a:p>
            <a:pPr marL="285750" indent="-285750"/>
            <a:r>
              <a:rPr lang="en-US" dirty="0"/>
              <a:t>Situation 2 surprisingly showed less FN, even among close relation-ships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698521"/>
              </p:ext>
            </p:extLst>
          </p:nvPr>
        </p:nvGraphicFramePr>
        <p:xfrm>
          <a:off x="3633494" y="423783"/>
          <a:ext cx="5228687" cy="5525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167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Women use more FN towards addressees.</a:t>
            </a:r>
          </a:p>
          <a:p>
            <a:pPr marL="285750" indent="-285750"/>
            <a:r>
              <a:rPr lang="en-US" dirty="0"/>
              <a:t>Men use less FN towards auditors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359238"/>
              </p:ext>
            </p:extLst>
          </p:nvPr>
        </p:nvGraphicFramePr>
        <p:xfrm>
          <a:off x="3646772" y="323489"/>
          <a:ext cx="5331581" cy="586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025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5606"/>
            <a:ext cx="3008313" cy="2398683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Parenthood was statistically </a:t>
            </a:r>
            <a:r>
              <a:rPr lang="en-US" dirty="0"/>
              <a:t>significant in predicting FN</a:t>
            </a:r>
            <a:r>
              <a:rPr lang="en-US" dirty="0" smtClean="0"/>
              <a:t>.</a:t>
            </a:r>
          </a:p>
          <a:p>
            <a:pPr marL="285750" indent="-285750"/>
            <a:r>
              <a:rPr lang="en-US" dirty="0"/>
              <a:t>S</a:t>
            </a:r>
            <a:r>
              <a:rPr lang="en-US" dirty="0" smtClean="0"/>
              <a:t>een a higher “status.”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26296"/>
              </p:ext>
            </p:extLst>
          </p:nvPr>
        </p:nvGraphicFramePr>
        <p:xfrm>
          <a:off x="557706" y="4492126"/>
          <a:ext cx="3162867" cy="1417319"/>
        </p:xfrm>
        <a:graphic>
          <a:graphicData uri="http://schemas.openxmlformats.org/drawingml/2006/table">
            <a:tbl>
              <a:tblPr/>
              <a:tblGrid>
                <a:gridCol w="1087807"/>
                <a:gridCol w="631810"/>
                <a:gridCol w="721625"/>
                <a:gridCol w="721625"/>
              </a:tblGrid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Children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%FN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367737"/>
              </p:ext>
            </p:extLst>
          </p:nvPr>
        </p:nvGraphicFramePr>
        <p:xfrm>
          <a:off x="3720573" y="403954"/>
          <a:ext cx="5207000" cy="5645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4407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English Forms of Address</a:t>
            </a:r>
          </a:p>
          <a:p>
            <a:pPr lvl="1"/>
            <a:r>
              <a:rPr lang="en-US" dirty="0"/>
              <a:t>First Name (FN)  or  Title + Last Name (TLN)</a:t>
            </a:r>
          </a:p>
          <a:p>
            <a:pPr lvl="1"/>
            <a:r>
              <a:rPr lang="en-US" dirty="0"/>
              <a:t>Only exists in communities where potentially everyone has a title</a:t>
            </a:r>
          </a:p>
          <a:p>
            <a:pPr lvl="2"/>
            <a:r>
              <a:rPr lang="en-US" dirty="0"/>
              <a:t>Teachers, military, doctors, politicians, police, etc.</a:t>
            </a:r>
          </a:p>
          <a:p>
            <a:pPr lvl="1"/>
            <a:r>
              <a:rPr lang="en-US" dirty="0"/>
              <a:t>Generally on the decline everywhere else in US </a:t>
            </a:r>
            <a:r>
              <a:rPr lang="tr-TR" sz="1600" dirty="0"/>
              <a:t>(</a:t>
            </a:r>
            <a:r>
              <a:rPr lang="tr-TR" sz="1600" dirty="0" err="1"/>
              <a:t>Murray</a:t>
            </a:r>
            <a:r>
              <a:rPr lang="tr-TR" sz="1600" dirty="0"/>
              <a:t> 2002)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that there are Southern communities with a robust form of address </a:t>
            </a:r>
            <a:r>
              <a:rPr lang="en-US" dirty="0" smtClean="0"/>
              <a:t>system</a:t>
            </a:r>
            <a:endParaRPr lang="en-US" dirty="0"/>
          </a:p>
          <a:p>
            <a:pPr lvl="1"/>
            <a:r>
              <a:rPr lang="en-US" dirty="0" smtClean="0"/>
              <a:t>Show </a:t>
            </a:r>
            <a:r>
              <a:rPr lang="en-US" dirty="0"/>
              <a:t>what factors affect forms of address in </a:t>
            </a:r>
            <a:r>
              <a:rPr lang="en-US" dirty="0" smtClean="0"/>
              <a:t>Latter-day Saint (LDS) </a:t>
            </a:r>
            <a:r>
              <a:rPr lang="en-US" dirty="0" smtClean="0"/>
              <a:t>communities</a:t>
            </a:r>
          </a:p>
          <a:p>
            <a:endParaRPr lang="en-US" dirty="0"/>
          </a:p>
          <a:p>
            <a:r>
              <a:rPr lang="en-US" dirty="0"/>
              <a:t>Outline: Literature review, methodology, </a:t>
            </a:r>
            <a:r>
              <a:rPr lang="en-US" dirty="0" smtClean="0"/>
              <a:t>results, </a:t>
            </a:r>
            <a:r>
              <a:rPr lang="en-US" dirty="0"/>
              <a:t>conclusion, future </a:t>
            </a:r>
            <a:r>
              <a:rPr lang="en-US" dirty="0" smtClean="0"/>
              <a:t>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5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statistical significance</a:t>
            </a:r>
          </a:p>
          <a:p>
            <a:r>
              <a:rPr lang="en-US" dirty="0" smtClean="0"/>
              <a:t>Southerners perhaps slightly more titles than non-Southerners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979438"/>
              </p:ext>
            </p:extLst>
          </p:nvPr>
        </p:nvGraphicFramePr>
        <p:xfrm>
          <a:off x="4018124" y="454924"/>
          <a:ext cx="5125876" cy="5776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339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statistical significance</a:t>
            </a:r>
          </a:p>
          <a:p>
            <a:r>
              <a:rPr lang="en-US" dirty="0"/>
              <a:t>Southerners perhaps slightly more titles than non-Southerners</a:t>
            </a:r>
          </a:p>
          <a:p>
            <a:r>
              <a:rPr lang="en-US" dirty="0" smtClean="0"/>
              <a:t>Absolutely no difference in Situation.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921278"/>
              </p:ext>
            </p:extLst>
          </p:nvPr>
        </p:nvGraphicFramePr>
        <p:xfrm>
          <a:off x="4244474" y="526145"/>
          <a:ext cx="4899525" cy="5600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913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Discussion and 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6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6908"/>
            <a:ext cx="8229600" cy="4683147"/>
          </a:xfrm>
        </p:spPr>
        <p:txBody>
          <a:bodyPr>
            <a:normAutofit/>
          </a:bodyPr>
          <a:lstStyle/>
          <a:p>
            <a:r>
              <a:rPr lang="en-US" dirty="0"/>
              <a:t>Familiarity is easily the strongest factor</a:t>
            </a:r>
          </a:p>
          <a:p>
            <a:pPr lvl="1"/>
            <a:r>
              <a:rPr lang="en-US" dirty="0" smtClean="0"/>
              <a:t>However, it’s not categorical</a:t>
            </a:r>
          </a:p>
          <a:p>
            <a:r>
              <a:rPr lang="en-US" dirty="0"/>
              <a:t>People use FN more with others of the same sex, especially women.</a:t>
            </a:r>
          </a:p>
          <a:p>
            <a:pPr lvl="1"/>
            <a:r>
              <a:rPr lang="en-US" dirty="0"/>
              <a:t>Camaraderie among LDS women (</a:t>
            </a:r>
            <a:r>
              <a:rPr lang="en-US" dirty="0" err="1"/>
              <a:t>Fogg</a:t>
            </a:r>
            <a:r>
              <a:rPr lang="en-US" dirty="0"/>
              <a:t> 1990</a:t>
            </a:r>
            <a:r>
              <a:rPr lang="en-US" dirty="0" smtClean="0"/>
              <a:t>)</a:t>
            </a:r>
          </a:p>
          <a:p>
            <a:r>
              <a:rPr lang="en-US" dirty="0"/>
              <a:t>Men are influenced by the presence of an Auditor.</a:t>
            </a:r>
          </a:p>
          <a:p>
            <a:pPr lvl="1"/>
            <a:r>
              <a:rPr lang="en-US" dirty="0"/>
              <a:t>Possibly because of more leadership </a:t>
            </a:r>
            <a:r>
              <a:rPr lang="en-US" dirty="0" smtClean="0"/>
              <a:t>meetings</a:t>
            </a:r>
            <a:endParaRPr lang="en-US" dirty="0"/>
          </a:p>
          <a:p>
            <a:r>
              <a:rPr lang="en-US" dirty="0" smtClean="0"/>
              <a:t>No regional difference.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Forms of address in reciprocal relationships are determined by different factors than those in non-reciprocal </a:t>
            </a:r>
            <a:r>
              <a:rPr lang="en-US" dirty="0" smtClean="0"/>
              <a:t>relationships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11538"/>
            <a:ext cx="3008313" cy="905385"/>
          </a:xfrm>
        </p:spPr>
        <p:txBody>
          <a:bodyPr/>
          <a:lstStyle/>
          <a:p>
            <a:r>
              <a:rPr lang="en-US" sz="3200" dirty="0" smtClean="0"/>
              <a:t>Audience Design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the </a:t>
            </a:r>
            <a:r>
              <a:rPr lang="en-US" dirty="0"/>
              <a:t>implicational </a:t>
            </a:r>
            <a:r>
              <a:rPr lang="en-US" dirty="0" smtClean="0"/>
              <a:t>hierarchy</a:t>
            </a:r>
            <a:endParaRPr lang="en-US" dirty="0"/>
          </a:p>
          <a:p>
            <a:r>
              <a:rPr lang="en-US" dirty="0"/>
              <a:t>If variation occurs with one Audience Type, it is expected to occur with Types closer to the speaker.</a:t>
            </a:r>
          </a:p>
          <a:p>
            <a:pPr lvl="1"/>
            <a:r>
              <a:rPr lang="en-US" dirty="0" smtClean="0"/>
              <a:t>Auditors </a:t>
            </a:r>
            <a:r>
              <a:rPr lang="en-US" dirty="0"/>
              <a:t>are different while Addressees are not affected.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67230"/>
              </p:ext>
            </p:extLst>
          </p:nvPr>
        </p:nvGraphicFramePr>
        <p:xfrm>
          <a:off x="3820750" y="275138"/>
          <a:ext cx="5229179" cy="586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070745"/>
              </p:ext>
            </p:extLst>
          </p:nvPr>
        </p:nvGraphicFramePr>
        <p:xfrm>
          <a:off x="3854019" y="186128"/>
          <a:ext cx="6168636" cy="6044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899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Research:</a:t>
            </a:r>
          </a:p>
          <a:p>
            <a:pPr lvl="1"/>
            <a:r>
              <a:rPr lang="en-US" dirty="0" smtClean="0"/>
              <a:t>Other </a:t>
            </a:r>
            <a:r>
              <a:rPr lang="en-US" dirty="0" smtClean="0"/>
              <a:t>auditor situations</a:t>
            </a:r>
          </a:p>
          <a:p>
            <a:pPr lvl="1"/>
            <a:r>
              <a:rPr lang="en-US" dirty="0" smtClean="0"/>
              <a:t>More regional data</a:t>
            </a:r>
          </a:p>
          <a:p>
            <a:pPr lvl="1"/>
            <a:r>
              <a:rPr lang="en-US" dirty="0" smtClean="0"/>
              <a:t>Other languages with T–V distinction.</a:t>
            </a:r>
            <a:endParaRPr lang="en-US" dirty="0" smtClean="0"/>
          </a:p>
          <a:p>
            <a:pPr lvl="1"/>
            <a:r>
              <a:rPr lang="en-US" dirty="0" smtClean="0"/>
              <a:t>Parenthood &gt; Married &gt; Single</a:t>
            </a:r>
          </a:p>
          <a:p>
            <a:pPr lvl="1"/>
            <a:r>
              <a:rPr lang="en-US" dirty="0" smtClean="0"/>
              <a:t>Do new members acquire this system perfectly?</a:t>
            </a:r>
          </a:p>
          <a:p>
            <a:pPr lvl="1"/>
            <a:r>
              <a:rPr lang="en-US" dirty="0" smtClean="0"/>
              <a:t>Do Mormons use more titles in other communities?</a:t>
            </a:r>
            <a:endParaRPr lang="en-US" dirty="0" smtClean="0"/>
          </a:p>
          <a:p>
            <a:pPr lvl="1"/>
            <a:r>
              <a:rPr lang="en-US" dirty="0" smtClean="0"/>
              <a:t>Social </a:t>
            </a:r>
            <a:r>
              <a:rPr lang="en-US" dirty="0" smtClean="0"/>
              <a:t>network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118732" y="3714350"/>
            <a:ext cx="3585839" cy="2607782"/>
            <a:chOff x="1439334" y="1602453"/>
            <a:chExt cx="6448287" cy="4835658"/>
          </a:xfrm>
        </p:grpSpPr>
        <p:pic>
          <p:nvPicPr>
            <p:cNvPr id="7" name="Picture 6" descr="3_5only_Color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3" t="27059" r="12018" b="14361"/>
            <a:stretch/>
          </p:blipFill>
          <p:spPr>
            <a:xfrm>
              <a:off x="1439334" y="1602453"/>
              <a:ext cx="6192764" cy="4835658"/>
            </a:xfrm>
            <a:prstGeom prst="rect">
              <a:avLst/>
            </a:prstGeom>
          </p:spPr>
        </p:pic>
        <p:pic>
          <p:nvPicPr>
            <p:cNvPr id="8" name="Picture 7" descr="3_5only_Color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76" t="13265" r="55971" b="77853"/>
            <a:stretch/>
          </p:blipFill>
          <p:spPr>
            <a:xfrm>
              <a:off x="6265337" y="3963251"/>
              <a:ext cx="1622284" cy="733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524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Bell, Allan. 1984. Language style as audience design. </a:t>
            </a:r>
            <a:r>
              <a:rPr lang="en-US" i="1" dirty="0"/>
              <a:t>Language in Society</a:t>
            </a:r>
            <a:r>
              <a:rPr lang="en-US" dirty="0"/>
              <a:t> 13(02). 145–204.</a:t>
            </a:r>
          </a:p>
          <a:p>
            <a:r>
              <a:rPr lang="en-US" dirty="0"/>
              <a:t>Bell, Allan. 2013. </a:t>
            </a:r>
            <a:r>
              <a:rPr lang="en-US" i="1" dirty="0"/>
              <a:t>The guidebook to sociolinguistics</a:t>
            </a:r>
            <a:r>
              <a:rPr lang="en-US" dirty="0"/>
              <a:t>. John Wiley &amp; Sons.</a:t>
            </a:r>
          </a:p>
          <a:p>
            <a:r>
              <a:rPr lang="en-US" dirty="0"/>
              <a:t>Brown, Roger &amp; Marguerite Ford. 1961. Address in American English. </a:t>
            </a:r>
            <a:r>
              <a:rPr lang="en-US" i="1" dirty="0"/>
              <a:t>The Journal of Abnormal and Social Psychology</a:t>
            </a:r>
            <a:r>
              <a:rPr lang="en-US" dirty="0"/>
              <a:t> 62(2). 375.</a:t>
            </a:r>
          </a:p>
          <a:p>
            <a:r>
              <a:rPr lang="en-US" dirty="0"/>
              <a:t>Brown, Roger &amp; Albert Gilman. 1960. The pronouns of power and solidarity. In T. A. </a:t>
            </a:r>
            <a:r>
              <a:rPr lang="en-US" dirty="0" err="1"/>
              <a:t>Sebeok</a:t>
            </a:r>
            <a:r>
              <a:rPr lang="en-US" dirty="0"/>
              <a:t> (ed.), </a:t>
            </a:r>
            <a:r>
              <a:rPr lang="en-US" i="1" dirty="0"/>
              <a:t>Style in Language</a:t>
            </a:r>
            <a:r>
              <a:rPr lang="en-US" dirty="0"/>
              <a:t>, 253–76. Cambridge: MIT Press. </a:t>
            </a:r>
          </a:p>
          <a:p>
            <a:r>
              <a:rPr lang="en-US" dirty="0"/>
              <a:t>Dickey, Eleanor. 1997. Forms of address and terms of reference. </a:t>
            </a:r>
            <a:r>
              <a:rPr lang="en-US" i="1" dirty="0"/>
              <a:t>Journal of Linguistics</a:t>
            </a:r>
            <a:r>
              <a:rPr lang="en-US" dirty="0"/>
              <a:t> 33(2). 255–274. </a:t>
            </a:r>
          </a:p>
          <a:p>
            <a:r>
              <a:rPr lang="en-US" dirty="0"/>
              <a:t>Jorgenson, Jane. 1994. Situated address and the social construction of “in‐law” relationships. </a:t>
            </a:r>
            <a:r>
              <a:rPr lang="en-US" i="1" dirty="0"/>
              <a:t>Southern Communication Journal</a:t>
            </a:r>
            <a:r>
              <a:rPr lang="en-US" dirty="0"/>
              <a:t> 59(3). 196–204. </a:t>
            </a:r>
          </a:p>
          <a:p>
            <a:r>
              <a:rPr lang="en-US" dirty="0" smtClean="0"/>
              <a:t>Murray</a:t>
            </a:r>
            <a:r>
              <a:rPr lang="en-US" dirty="0"/>
              <a:t>, Thomas E. 2002. A new look at address in American English: The rules have changed. </a:t>
            </a:r>
            <a:r>
              <a:rPr lang="en-US" i="1" dirty="0"/>
              <a:t>Names</a:t>
            </a:r>
            <a:r>
              <a:rPr lang="en-US" dirty="0"/>
              <a:t> 50(1). 43–61. </a:t>
            </a:r>
          </a:p>
          <a:p>
            <a:r>
              <a:rPr lang="en-US" dirty="0"/>
              <a:t>Rubin, </a:t>
            </a:r>
            <a:r>
              <a:rPr lang="en-US" dirty="0" smtClean="0"/>
              <a:t>Rebecca </a:t>
            </a:r>
            <a:r>
              <a:rPr lang="en-US" dirty="0"/>
              <a:t>B. 1981. Ideal traits and terms of address for male and female college professors. </a:t>
            </a:r>
            <a:r>
              <a:rPr lang="en-US" i="1" dirty="0"/>
              <a:t>Journal of Personality and Social Psychology</a:t>
            </a:r>
            <a:r>
              <a:rPr lang="en-US" dirty="0"/>
              <a:t> 41(5).</a:t>
            </a:r>
          </a:p>
          <a:p>
            <a:r>
              <a:rPr lang="en-US" dirty="0" err="1"/>
              <a:t>Takiff</a:t>
            </a:r>
            <a:r>
              <a:rPr lang="en-US" dirty="0"/>
              <a:t>, Hilary A., Diana T. Sanchez &amp; Tracie L. Stewart. 2001. What’s in a name? The status implications of students’ terms of address for male and female professors. </a:t>
            </a:r>
            <a:r>
              <a:rPr lang="en-US" i="1" dirty="0"/>
              <a:t>Psychology of Women Quarterly</a:t>
            </a:r>
            <a:r>
              <a:rPr lang="en-US" dirty="0"/>
              <a:t> 25(2). 134–144.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thanks to Chad Howe and Margaret Renwick.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6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8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Power, solidarity, intimacy, status</a:t>
            </a:r>
            <a:r>
              <a:rPr lang="en-US" dirty="0" smtClean="0"/>
              <a:t>, and age </a:t>
            </a:r>
            <a:r>
              <a:rPr lang="en-US" dirty="0"/>
              <a:t>determine address forms </a:t>
            </a:r>
            <a:r>
              <a:rPr lang="en-US" sz="1800" dirty="0"/>
              <a:t>(Brown &amp; Gilman 1960, Brown &amp; Ford 1961, </a:t>
            </a:r>
            <a:r>
              <a:rPr lang="en-US" sz="1800" dirty="0" err="1"/>
              <a:t>Slobin</a:t>
            </a:r>
            <a:r>
              <a:rPr lang="en-US" sz="1800" dirty="0"/>
              <a:t> </a:t>
            </a:r>
            <a:r>
              <a:rPr lang="en-US" sz="1800" i="1" dirty="0"/>
              <a:t>et al</a:t>
            </a:r>
            <a:r>
              <a:rPr lang="en-US" sz="1800" dirty="0"/>
              <a:t> 1968 )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Female </a:t>
            </a:r>
            <a:r>
              <a:rPr lang="en-US" dirty="0"/>
              <a:t>professors received more FN. Female students used more FN with professors. </a:t>
            </a:r>
            <a:r>
              <a:rPr lang="en-US" sz="1800" dirty="0"/>
              <a:t>(Rubin 1981; </a:t>
            </a:r>
            <a:r>
              <a:rPr lang="en-US" sz="1800" dirty="0" err="1"/>
              <a:t>Takiff</a:t>
            </a:r>
            <a:r>
              <a:rPr lang="en-US" sz="1800" dirty="0"/>
              <a:t>, Sanchez &amp; Stewart 2001)</a:t>
            </a:r>
          </a:p>
          <a:p>
            <a:pPr>
              <a:spcBef>
                <a:spcPts val="1200"/>
              </a:spcBef>
            </a:pPr>
            <a:r>
              <a:rPr lang="en-US" dirty="0"/>
              <a:t>Different talking </a:t>
            </a:r>
            <a:r>
              <a:rPr lang="en-US" i="1" dirty="0"/>
              <a:t>to</a:t>
            </a:r>
            <a:r>
              <a:rPr lang="en-US" dirty="0"/>
              <a:t> or talking </a:t>
            </a:r>
            <a:r>
              <a:rPr lang="en-US" i="1" dirty="0"/>
              <a:t>about</a:t>
            </a:r>
            <a:r>
              <a:rPr lang="en-US" dirty="0"/>
              <a:t> people </a:t>
            </a:r>
            <a:r>
              <a:rPr lang="en-US" sz="1800" dirty="0"/>
              <a:t>(Dickey 1997)</a:t>
            </a:r>
          </a:p>
          <a:p>
            <a:pPr>
              <a:spcBef>
                <a:spcPts val="1200"/>
              </a:spcBef>
            </a:pPr>
            <a:r>
              <a:rPr lang="en-US" dirty="0"/>
              <a:t>Lots of messy things with newlyweds and in-laws </a:t>
            </a:r>
            <a:r>
              <a:rPr lang="en-US" sz="1800" dirty="0"/>
              <a:t>(Jorgenson 1994)</a:t>
            </a:r>
            <a:endParaRPr lang="tr-TR" sz="1600" dirty="0"/>
          </a:p>
          <a:p>
            <a:endParaRPr lang="en-US" dirty="0"/>
          </a:p>
          <a:p>
            <a:r>
              <a:rPr lang="en-US" dirty="0"/>
              <a:t>Most of the research is on non-reciprocal relationships</a:t>
            </a:r>
          </a:p>
          <a:p>
            <a:pPr marL="914400" lvl="2"/>
            <a:r>
              <a:rPr lang="en-US" dirty="0"/>
              <a:t>One person receives TLN, the other receives </a:t>
            </a:r>
            <a:r>
              <a:rPr lang="en-US" dirty="0" smtClean="0"/>
              <a:t>FN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7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Reciprocal TLN</a:t>
            </a:r>
          </a:p>
          <a:p>
            <a:pPr lvl="1"/>
            <a:r>
              <a:rPr lang="en-US" dirty="0"/>
              <a:t>People with potentially equal status, but who don’t know each other well</a:t>
            </a:r>
          </a:p>
          <a:p>
            <a:r>
              <a:rPr lang="en-US" dirty="0"/>
              <a:t>Reciprocal FN</a:t>
            </a:r>
          </a:p>
          <a:p>
            <a:pPr lvl="1"/>
            <a:r>
              <a:rPr lang="en-US" dirty="0"/>
              <a:t>Between friends, colleagues, etc.</a:t>
            </a:r>
          </a:p>
          <a:p>
            <a:pPr lvl="1"/>
            <a:endParaRPr lang="en-US" dirty="0"/>
          </a:p>
          <a:p>
            <a:r>
              <a:rPr lang="en-US" dirty="0"/>
              <a:t>Transition Phase</a:t>
            </a:r>
          </a:p>
          <a:p>
            <a:pPr lvl="1"/>
            <a:r>
              <a:rPr lang="en-US" dirty="0"/>
              <a:t>“…as small sometimes as 5 minutes of </a:t>
            </a:r>
            <a:r>
              <a:rPr lang="en-US" dirty="0" smtClean="0"/>
              <a:t>conversation … [so] it </a:t>
            </a:r>
            <a:r>
              <a:rPr lang="en-US" dirty="0"/>
              <a:t>is not easy to make out its exact character.”</a:t>
            </a:r>
            <a:r>
              <a:rPr lang="en-US" sz="1500" dirty="0"/>
              <a:t> (1961:377</a:t>
            </a:r>
            <a:r>
              <a:rPr lang="en-US" sz="1500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Between Equals?</a:t>
            </a:r>
            <a:br>
              <a:rPr lang="en-US" dirty="0"/>
            </a:br>
            <a:r>
              <a:rPr lang="en-US" sz="1800" dirty="0"/>
              <a:t>(Brown &amp; Ford 1961)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4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Cultural norms</a:t>
            </a:r>
          </a:p>
          <a:p>
            <a:pPr lvl="1"/>
            <a:r>
              <a:rPr lang="en-US" i="1" dirty="0"/>
              <a:t>Brother </a:t>
            </a:r>
            <a:r>
              <a:rPr lang="en-US" dirty="0"/>
              <a:t>or </a:t>
            </a:r>
            <a:r>
              <a:rPr lang="en-US" i="1" dirty="0"/>
              <a:t>Sister</a:t>
            </a:r>
            <a:r>
              <a:rPr lang="en-US" dirty="0"/>
              <a:t> + last name.</a:t>
            </a:r>
          </a:p>
          <a:p>
            <a:pPr lvl="1"/>
            <a:r>
              <a:rPr lang="en-US" dirty="0"/>
              <a:t>Strong and active, but largely below the radar</a:t>
            </a:r>
          </a:p>
          <a:p>
            <a:r>
              <a:rPr lang="en-US" dirty="0"/>
              <a:t>Congregations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trict </a:t>
            </a:r>
            <a:r>
              <a:rPr lang="en-US" dirty="0"/>
              <a:t>delineated boundaries (like a public school system)</a:t>
            </a:r>
          </a:p>
          <a:p>
            <a:pPr lvl="1"/>
            <a:r>
              <a:rPr lang="en-US" dirty="0"/>
              <a:t>Interaction with anyone from strangers to close friends on a weekly basis</a:t>
            </a:r>
          </a:p>
          <a:p>
            <a:pPr lvl="1"/>
            <a:r>
              <a:rPr lang="en-US" dirty="0"/>
              <a:t>Address forms go from mutual TLN to mutual FN over the course of months or years</a:t>
            </a:r>
          </a:p>
          <a:p>
            <a:r>
              <a:rPr lang="en-US" dirty="0" err="1"/>
              <a:t>Fogg</a:t>
            </a:r>
            <a:r>
              <a:rPr lang="en-US" dirty="0"/>
              <a:t> (1990) studied address forms among Mormons</a:t>
            </a:r>
          </a:p>
          <a:p>
            <a:pPr lvl="1"/>
            <a:r>
              <a:rPr lang="en-US" dirty="0"/>
              <a:t>No metadata</a:t>
            </a:r>
          </a:p>
          <a:p>
            <a:pPr lvl="1"/>
            <a:r>
              <a:rPr lang="en-US" dirty="0"/>
              <a:t>Formality was strongest </a:t>
            </a:r>
            <a:r>
              <a:rPr lang="en-US" dirty="0" smtClean="0"/>
              <a:t>predictor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baseline="30000" dirty="0" smtClean="0"/>
              <a:t>*</a:t>
            </a:r>
            <a:r>
              <a:rPr lang="en-US" sz="1600" dirty="0" smtClean="0"/>
              <a:t> Members of The </a:t>
            </a:r>
            <a:r>
              <a:rPr lang="en-US" sz="1600" dirty="0"/>
              <a:t>Church of Jesus Christ of Latter-day </a:t>
            </a:r>
            <a:r>
              <a:rPr lang="en-US" sz="1600" dirty="0" smtClean="0"/>
              <a:t>Saints (a.k.a. Mormons)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Latter-day </a:t>
            </a:r>
            <a:r>
              <a:rPr lang="en-US" dirty="0" smtClean="0"/>
              <a:t>Saints?*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51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5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dirty="0"/>
              <a:t>21 </a:t>
            </a:r>
            <a:r>
              <a:rPr lang="en-US" dirty="0" smtClean="0"/>
              <a:t>young, married </a:t>
            </a:r>
            <a:r>
              <a:rPr lang="en-US" dirty="0"/>
              <a:t>couples from the </a:t>
            </a:r>
            <a:r>
              <a:rPr lang="en-US" i="1" dirty="0"/>
              <a:t>Athens 1</a:t>
            </a:r>
            <a:r>
              <a:rPr lang="en-US" i="1" baseline="30000" dirty="0"/>
              <a:t>st</a:t>
            </a:r>
            <a:r>
              <a:rPr lang="en-US" i="1" dirty="0"/>
              <a:t> Ward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White, heterosexual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Ages 20–36 (</a:t>
            </a:r>
            <a:r>
              <a:rPr lang="en-US" dirty="0" smtClean="0"/>
              <a:t>mean = 28)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 smtClean="0"/>
              <a:t>From high school education to Ph.D.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Roughly half are </a:t>
            </a:r>
            <a:r>
              <a:rPr lang="en-US" dirty="0" smtClean="0"/>
              <a:t>from Georgia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 smtClean="0"/>
              <a:t>At least 10 </a:t>
            </a:r>
            <a:r>
              <a:rPr lang="en-US" dirty="0"/>
              <a:t>years in the church, though most were raised Mormon.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About 1/3 of </a:t>
            </a:r>
            <a:r>
              <a:rPr lang="en-US" dirty="0"/>
              <a:t>the </a:t>
            </a:r>
            <a:r>
              <a:rPr lang="en-US" dirty="0" smtClean="0"/>
              <a:t>congregation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Young people are in a transition phase into adulthood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No singles were </a:t>
            </a:r>
            <a:r>
              <a:rPr lang="en-US" dirty="0" smtClean="0"/>
              <a:t>included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Most </a:t>
            </a:r>
            <a:r>
              <a:rPr lang="en-US" dirty="0"/>
              <a:t>attend another congregation for single </a:t>
            </a:r>
            <a:r>
              <a:rPr lang="en-US" dirty="0" smtClean="0"/>
              <a:t>members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Not enough for a representative sample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Population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41888"/>
            <a:ext cx="8229600" cy="2584275"/>
          </a:xfrm>
        </p:spPr>
        <p:txBody>
          <a:bodyPr/>
          <a:lstStyle/>
          <a:p>
            <a:r>
              <a:rPr lang="en-US" dirty="0"/>
              <a:t>42 names down the side, 4 situations across the top</a:t>
            </a:r>
          </a:p>
          <a:p>
            <a:r>
              <a:rPr lang="en-US" dirty="0"/>
              <a:t>Asks how well participant knows the person</a:t>
            </a:r>
          </a:p>
          <a:p>
            <a:r>
              <a:rPr lang="en-US" dirty="0"/>
              <a:t>31 participants returned the survey</a:t>
            </a:r>
          </a:p>
          <a:p>
            <a:r>
              <a:rPr lang="en-US" dirty="0"/>
              <a:t>5147 forms of address, 1270 relationship data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Excluded lesser common forms (Brother John, John Smith, Brother John Smith, Smith, etc.)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96649"/>
              </p:ext>
            </p:extLst>
          </p:nvPr>
        </p:nvGraphicFramePr>
        <p:xfrm>
          <a:off x="1250950" y="1404943"/>
          <a:ext cx="6642100" cy="1783080"/>
        </p:xfrm>
        <a:graphic>
          <a:graphicData uri="http://schemas.openxmlformats.org/drawingml/2006/table">
            <a:tbl>
              <a:tblPr/>
              <a:tblGrid>
                <a:gridCol w="1181100"/>
                <a:gridCol w="317500"/>
                <a:gridCol w="469900"/>
                <a:gridCol w="393700"/>
                <a:gridCol w="317500"/>
                <a:gridCol w="469900"/>
                <a:gridCol w="393700"/>
                <a:gridCol w="317500"/>
                <a:gridCol w="469900"/>
                <a:gridCol w="393700"/>
                <a:gridCol w="317500"/>
                <a:gridCol w="469900"/>
                <a:gridCol w="393700"/>
                <a:gridCol w="736600"/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____________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Situation 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Situation 2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Situation 3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Situation 4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How well do you know this person?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Your Age (optional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First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Bro/Sis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Other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First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Bro/Sis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Other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First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Bro/Sis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Other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First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Bro/Sis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Other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Mitt Romney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Ken Jennings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Gladys Knight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FULL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FULL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David Archuleta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Glenn Beck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Orson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 Scott Card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  <a:cs typeface="Garamond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 Box 19"/>
          <p:cNvSpPr txBox="1"/>
          <p:nvPr/>
        </p:nvSpPr>
        <p:spPr>
          <a:xfrm>
            <a:off x="1250950" y="3204104"/>
            <a:ext cx="7315200" cy="28135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i="1" dirty="0" smtClean="0">
                <a:effectLst/>
                <a:latin typeface="Times New Roman"/>
                <a:ea typeface="ＭＳ 明朝"/>
              </a:rPr>
              <a:t>* Names have (obviously) been </a:t>
            </a:r>
            <a:r>
              <a:rPr lang="en-US" sz="900" i="1" dirty="0">
                <a:effectLst/>
                <a:latin typeface="Times New Roman"/>
                <a:ea typeface="ＭＳ 明朝"/>
              </a:rPr>
              <a:t>changed.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i="1" dirty="0">
                <a:effectLst/>
                <a:latin typeface="Times New Roman"/>
                <a:ea typeface="ＭＳ 明朝"/>
              </a:rPr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1447800"/>
            <a:ext cx="6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stral"/>
                <a:cs typeface="Mistral"/>
              </a:rPr>
              <a:t>26</a:t>
            </a:r>
            <a:endParaRPr lang="en-US" dirty="0">
              <a:latin typeface="Mistral"/>
              <a:cs typeface="Mistr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7344" y="21420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9000" y="190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3641" y="23266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2545" y="2522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0894" y="28987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22469" y="2714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22375" y="2809983"/>
            <a:ext cx="6703076" cy="418992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  <a:gs pos="86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7|9.3"/>
</p:tagLst>
</file>

<file path=ppt/theme/theme1.xml><?xml version="1.0" encoding="utf-8"?>
<a:theme xmlns:a="http://schemas.openxmlformats.org/drawingml/2006/main" name="UGA Presentati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</TotalTime>
  <Words>1707</Words>
  <Application>Microsoft Macintosh PowerPoint</Application>
  <PresentationFormat>On-screen Show (4:3)</PresentationFormat>
  <Paragraphs>406</Paragraphs>
  <Slides>27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UGA Presentations</vt:lpstr>
      <vt:lpstr>PowerPoint Presentation</vt:lpstr>
      <vt:lpstr>Introduction</vt:lpstr>
      <vt:lpstr>PowerPoint Presentation</vt:lpstr>
      <vt:lpstr>Previous Research</vt:lpstr>
      <vt:lpstr>Between Equals? (Brown &amp; Ford 1961)</vt:lpstr>
      <vt:lpstr>Why Latter-day Saints?*</vt:lpstr>
      <vt:lpstr>PowerPoint Presentation</vt:lpstr>
      <vt:lpstr>Target Population</vt:lpstr>
      <vt:lpstr>Survey</vt:lpstr>
      <vt:lpstr>Audience Design Bell (1984)</vt:lpstr>
      <vt:lpstr>The Four Situations</vt:lpstr>
      <vt:lpstr>Independent Variables</vt:lpstr>
      <vt:lpstr>PowerPoint Presentation</vt:lpstr>
      <vt:lpstr>PowerPoint Presentation</vt:lpstr>
      <vt:lpstr>Familiarity</vt:lpstr>
      <vt:lpstr>Male/Female</vt:lpstr>
      <vt:lpstr>Situation</vt:lpstr>
      <vt:lpstr>Situation</vt:lpstr>
      <vt:lpstr>Parenthood</vt:lpstr>
      <vt:lpstr>Region</vt:lpstr>
      <vt:lpstr>Region</vt:lpstr>
      <vt:lpstr>PowerPoint Presentation</vt:lpstr>
      <vt:lpstr>Summary</vt:lpstr>
      <vt:lpstr>Audience Design</vt:lpstr>
      <vt:lpstr>Future Research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Stanley</dc:creator>
  <cp:lastModifiedBy>Joey Stanley</cp:lastModifiedBy>
  <cp:revision>73</cp:revision>
  <dcterms:created xsi:type="dcterms:W3CDTF">2015-03-11T14:57:13Z</dcterms:created>
  <dcterms:modified xsi:type="dcterms:W3CDTF">2015-04-10T17:02:19Z</dcterms:modified>
</cp:coreProperties>
</file>