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7" r:id="rId2"/>
    <p:sldId id="286" r:id="rId3"/>
    <p:sldId id="261" r:id="rId4"/>
    <p:sldId id="260" r:id="rId5"/>
    <p:sldId id="263" r:id="rId6"/>
    <p:sldId id="264" r:id="rId7"/>
    <p:sldId id="266" r:id="rId8"/>
    <p:sldId id="265" r:id="rId9"/>
    <p:sldId id="267" r:id="rId10"/>
    <p:sldId id="268" r:id="rId11"/>
    <p:sldId id="269" r:id="rId12"/>
    <p:sldId id="270" r:id="rId13"/>
    <p:sldId id="259" r:id="rId14"/>
    <p:sldId id="288" r:id="rId15"/>
    <p:sldId id="272" r:id="rId16"/>
    <p:sldId id="273" r:id="rId17"/>
    <p:sldId id="271" r:id="rId18"/>
    <p:sldId id="274" r:id="rId19"/>
    <p:sldId id="276" r:id="rId20"/>
    <p:sldId id="287" r:id="rId21"/>
    <p:sldId id="278" r:id="rId22"/>
    <p:sldId id="277" r:id="rId23"/>
    <p:sldId id="282" r:id="rId24"/>
    <p:sldId id="284" r:id="rId25"/>
    <p:sldId id="280" r:id="rId26"/>
    <p:sldId id="283" r:id="rId27"/>
    <p:sldId id="28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68107E-5EC0-ED42-9ED9-775EB4977EFA}">
          <p14:sldIdLst>
            <p14:sldId id="257"/>
            <p14:sldId id="286"/>
          </p14:sldIdLst>
        </p14:section>
        <p14:section name="Paradigm" id="{99BA66AF-D644-4641-96DC-2EA72AA50EC3}">
          <p14:sldIdLst>
            <p14:sldId id="261"/>
            <p14:sldId id="260"/>
            <p14:sldId id="263"/>
            <p14:sldId id="264"/>
            <p14:sldId id="266"/>
            <p14:sldId id="265"/>
            <p14:sldId id="267"/>
            <p14:sldId id="268"/>
            <p14:sldId id="269"/>
            <p14:sldId id="270"/>
            <p14:sldId id="259"/>
          </p14:sldIdLst>
        </p14:section>
        <p14:section name="Theories" id="{6EA53AC7-A50B-134D-9006-F29A5ACF9475}">
          <p14:sldIdLst>
            <p14:sldId id="288"/>
            <p14:sldId id="272"/>
            <p14:sldId id="273"/>
            <p14:sldId id="271"/>
            <p14:sldId id="274"/>
          </p14:sldIdLst>
        </p14:section>
        <p14:section name="Literature Review" id="{DC5DA467-DD63-444A-8FA9-C71AAA7C6399}">
          <p14:sldIdLst>
            <p14:sldId id="276"/>
          </p14:sldIdLst>
        </p14:section>
        <p14:section name="Results" id="{B471E8EB-964A-E541-AA6F-ADD07B1F9E43}">
          <p14:sldIdLst>
            <p14:sldId id="287"/>
            <p14:sldId id="278"/>
            <p14:sldId id="277"/>
          </p14:sldIdLst>
        </p14:section>
        <p14:section name="Discussion" id="{F3F08881-99BD-C848-B8BE-FE3DD49F7D05}">
          <p14:sldIdLst>
            <p14:sldId id="282"/>
            <p14:sldId id="284"/>
            <p14:sldId id="280"/>
            <p14:sldId id="283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0D05"/>
    <a:srgbClr val="831717"/>
    <a:srgbClr val="8417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38"/>
    <p:restoredTop sz="92830" autoAdjust="0"/>
  </p:normalViewPr>
  <p:slideViewPr>
    <p:cSldViewPr snapToGrid="0" snapToObjects="1">
      <p:cViewPr varScale="1">
        <p:scale>
          <a:sx n="124" d="100"/>
          <a:sy n="124" d="100"/>
        </p:scale>
        <p:origin x="496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584BB-F3EB-D549-BBCC-E1C5C2272E19}" type="datetimeFigureOut">
              <a:rPr lang="en-US" smtClean="0"/>
              <a:t>9/15/16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C18D5-BEE4-AF43-B048-4D3109A46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411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B2FA0-8B87-E54A-9A72-E4778A953777}" type="datetimeFigureOut">
              <a:rPr lang="en-US" smtClean="0"/>
              <a:t>9/15/16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933FC-8204-E243-89A9-101EB8CCE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101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 </a:t>
            </a:r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933FC-8204-E243-89A9-101EB8CCEF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47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Conjugates</a:t>
            </a:r>
            <a:r>
              <a:rPr lang="en-US" baseline="0"/>
              <a:t> for subjects and objects</a:t>
            </a:r>
          </a:p>
          <a:p>
            <a:endParaRPr lang="en-US" baseline="0"/>
          </a:p>
          <a:p>
            <a:r>
              <a:rPr lang="en-US"/>
              <a:t>147 possible cells, 51 are reflexive</a:t>
            </a:r>
            <a:r>
              <a:rPr lang="en-US" baseline="0"/>
              <a:t> </a:t>
            </a:r>
            <a:r>
              <a:rPr lang="en-US"/>
              <a:t>, leaving 96 </a:t>
            </a:r>
          </a:p>
          <a:p>
            <a:r>
              <a:rPr lang="en-US"/>
              <a:t>"68" unique</a:t>
            </a:r>
            <a:r>
              <a:rPr lang="en-US" baseline="0"/>
              <a:t> forms to work with</a:t>
            </a:r>
          </a:p>
          <a:p>
            <a:endParaRPr lang="en-US" baseline="0"/>
          </a:p>
          <a:p>
            <a:r>
              <a:rPr lang="en-US" baseline="0"/>
              <a:t>Data taken from a native speaker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933FC-8204-E243-89A9-101EB8CCEF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6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</a:t>
            </a:r>
            <a:r>
              <a:rPr lang="en-US" baseline="0"/>
              <a:t> are 12 chunks of phonetic material. </a:t>
            </a:r>
          </a:p>
          <a:p>
            <a:r>
              <a:rPr lang="en-US" baseline="0"/>
              <a:t>Mutual exclusivity, and same order.</a:t>
            </a:r>
          </a:p>
          <a:p>
            <a:r>
              <a:rPr lang="en-US" baseline="0"/>
              <a:t>Up to 5 suffixes per 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933FC-8204-E243-89A9-101EB8CCEF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05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Move</a:t>
            </a:r>
            <a:r>
              <a:rPr lang="en-US" baseline="0"/>
              <a:t> the theoretical descriptions up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933FC-8204-E243-89A9-101EB8CCEF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3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Vocabulary</a:t>
            </a:r>
            <a:r>
              <a:rPr lang="en-US" sz="2000" baseline="0"/>
              <a:t> Items are competing for insertion.</a:t>
            </a:r>
            <a:endParaRPr lang="en-US" sz="2000"/>
          </a:p>
          <a:p>
            <a:r>
              <a:rPr lang="en-US" sz="2000"/>
              <a:t>More</a:t>
            </a:r>
            <a:r>
              <a:rPr lang="en-US" sz="2000" baseline="0"/>
              <a:t> specific rules apply first.</a:t>
            </a:r>
          </a:p>
          <a:p>
            <a:r>
              <a:rPr lang="en-US" sz="2000" baseline="0"/>
              <a:t>If same number of parameters, a hierarchy of features</a:t>
            </a:r>
            <a:endParaRPr lang="en-US" sz="2000"/>
          </a:p>
          <a:p>
            <a:endParaRPr lang="en-US" sz="2000"/>
          </a:p>
          <a:p>
            <a:r>
              <a:rPr lang="en-US" sz="2000"/>
              <a:t>Underspecification!</a:t>
            </a:r>
            <a:r>
              <a:rPr lang="en-US" sz="2000" baseline="0"/>
              <a:t> </a:t>
            </a:r>
          </a:p>
          <a:p>
            <a:r>
              <a:rPr lang="en-US" sz="2000" baseline="0"/>
              <a:t>Impoverishment rules</a:t>
            </a:r>
          </a:p>
          <a:p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933FC-8204-E243-89A9-101EB8CCEF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19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 never thought I’d say this, but I wish</a:t>
            </a:r>
            <a:r>
              <a:rPr lang="en-US" baseline="0"/>
              <a:t> Quechua were as easy as Georgian!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933FC-8204-E243-89A9-101EB8CCEF4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37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933FC-8204-E243-89A9-101EB8CCEF4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46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933FC-8204-E243-89A9-101EB8CCEF4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31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Superior</a:t>
            </a:r>
            <a:r>
              <a:rPr lang="en-US" baseline="0"/>
              <a:t> is mispelled. </a:t>
            </a:r>
          </a:p>
          <a:p>
            <a:endParaRPr lang="en-US" baseline="0"/>
          </a:p>
          <a:p>
            <a:r>
              <a:rPr lang="en-US" baseline="0"/>
              <a:t>black boxes instead of red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933FC-8204-E243-89A9-101EB8CCEF4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73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2695223" y="2859615"/>
            <a:ext cx="68015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Optima"/>
                <a:cs typeface="Optima"/>
              </a:rPr>
              <a:t>Joseph Stanley</a:t>
            </a:r>
          </a:p>
          <a:p>
            <a:pPr algn="ctr"/>
            <a:endParaRPr lang="en-US" sz="800" dirty="0" smtClean="0">
              <a:latin typeface="Optima"/>
              <a:cs typeface="Optima"/>
            </a:endParaRPr>
          </a:p>
          <a:p>
            <a:pPr algn="ctr"/>
            <a:r>
              <a:rPr lang="en-US" sz="1800" dirty="0" smtClean="0">
                <a:latin typeface="Optima"/>
                <a:cs typeface="Optima"/>
              </a:rPr>
              <a:t>University of Georgia</a:t>
            </a:r>
          </a:p>
          <a:p>
            <a:pPr algn="ctr"/>
            <a:r>
              <a:rPr lang="en-US" sz="1800" dirty="0" err="1" smtClean="0">
                <a:latin typeface="Optima"/>
                <a:cs typeface="Optima"/>
              </a:rPr>
              <a:t>joeystan@uga.edu</a:t>
            </a:r>
            <a:endParaRPr lang="en-US" sz="1800" dirty="0">
              <a:latin typeface="Optima"/>
              <a:cs typeface="Optima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657600" y="2599132"/>
            <a:ext cx="4876800" cy="18288"/>
          </a:xfrm>
          <a:prstGeom prst="rect">
            <a:avLst/>
          </a:prstGeom>
          <a:solidFill>
            <a:srgbClr val="3760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noFill/>
            </a:endParaRP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836037" y="1352949"/>
            <a:ext cx="10519929" cy="6225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 cap="small">
                <a:latin typeface="Optima"/>
                <a:cs typeface="Optima"/>
              </a:defRPr>
            </a:lvl1pPr>
          </a:lstStyle>
          <a:p>
            <a:pPr lvl="0"/>
            <a:r>
              <a:rPr lang="x-none" dirty="0" smtClean="0"/>
              <a:t>Main Title</a:t>
            </a:r>
            <a:endParaRPr lang="en-US" dirty="0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836037" y="1962635"/>
            <a:ext cx="10519929" cy="3335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cap="small">
                <a:latin typeface="Optima"/>
                <a:cs typeface="Optima"/>
              </a:defRPr>
            </a:lvl1pPr>
          </a:lstStyle>
          <a:p>
            <a:pPr lvl="0"/>
            <a:r>
              <a:rPr lang="x-none" dirty="0" smtClean="0"/>
              <a:t>Subtitle</a:t>
            </a:r>
            <a:endParaRPr lang="en-US" dirty="0"/>
          </a:p>
        </p:txBody>
      </p:sp>
      <p:sp>
        <p:nvSpPr>
          <p:cNvPr id="10" name="Content Placeholder 23"/>
          <p:cNvSpPr>
            <a:spLocks noGrp="1"/>
          </p:cNvSpPr>
          <p:nvPr>
            <p:ph sz="quarter" idx="14" hasCustomPrompt="1"/>
          </p:nvPr>
        </p:nvSpPr>
        <p:spPr>
          <a:xfrm>
            <a:off x="2905861" y="4386246"/>
            <a:ext cx="6380281" cy="18453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90000"/>
              </a:lnSpc>
              <a:buNone/>
              <a:defRPr sz="1800">
                <a:latin typeface="Optima"/>
                <a:cs typeface="Optima"/>
              </a:defRPr>
            </a:lvl1pPr>
          </a:lstStyle>
          <a:p>
            <a:pPr lvl="0"/>
            <a:r>
              <a:rPr lang="x-none" dirty="0" smtClean="0"/>
              <a:t>Conference </a:t>
            </a:r>
          </a:p>
          <a:p>
            <a:pPr lvl="0"/>
            <a:r>
              <a:rPr lang="x-none" dirty="0" smtClean="0"/>
              <a:t>Location</a:t>
            </a:r>
          </a:p>
          <a:p>
            <a:pPr lvl="0"/>
            <a:r>
              <a:rPr lang="x-none" dirty="0" smtClean="0"/>
              <a:t>City</a:t>
            </a:r>
          </a:p>
          <a:p>
            <a:pPr lvl="0"/>
            <a:r>
              <a:rPr lang="x-none" dirty="0" smtClean="0"/>
              <a:t>Date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4367957"/>
            <a:ext cx="4876800" cy="18288"/>
          </a:xfrm>
          <a:prstGeom prst="rect">
            <a:avLst/>
          </a:prstGeom>
          <a:solidFill>
            <a:srgbClr val="3760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92732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836037" y="2485366"/>
            <a:ext cx="10519929" cy="6225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 cap="small">
                <a:latin typeface="Optima"/>
                <a:cs typeface="Optima"/>
              </a:defRPr>
            </a:lvl1pPr>
          </a:lstStyle>
          <a:p>
            <a:pPr lvl="0"/>
            <a:r>
              <a:rPr lang="x-none" dirty="0" smtClean="0"/>
              <a:t>Section Title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57600" y="3350549"/>
            <a:ext cx="4876800" cy="18288"/>
          </a:xfrm>
          <a:prstGeom prst="rect">
            <a:avLst/>
          </a:prstGeom>
          <a:solidFill>
            <a:srgbClr val="3760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325442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46908"/>
            <a:ext cx="10972800" cy="4779256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Garamond"/>
                <a:cs typeface="Garamond"/>
              </a:defRPr>
            </a:lvl1pPr>
            <a:lvl2pPr>
              <a:defRPr sz="2000">
                <a:latin typeface="Garamond"/>
                <a:cs typeface="Garamond"/>
              </a:defRPr>
            </a:lvl2pPr>
            <a:lvl3pPr>
              <a:defRPr sz="1800">
                <a:latin typeface="Garamond"/>
                <a:cs typeface="Garamond"/>
              </a:defRPr>
            </a:lvl3pPr>
            <a:lvl4pPr>
              <a:defRPr sz="1600">
                <a:latin typeface="Garamond"/>
                <a:cs typeface="Garamond"/>
              </a:defRPr>
            </a:lvl4pPr>
            <a:lvl5pPr>
              <a:defRPr sz="1400">
                <a:latin typeface="Garamond"/>
                <a:cs typeface="Garamon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09600" y="1192140"/>
            <a:ext cx="10972800" cy="18288"/>
          </a:xfrm>
          <a:prstGeom prst="rect">
            <a:avLst/>
          </a:prstGeom>
          <a:solidFill>
            <a:srgbClr val="3760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solidFill>
                  <a:srgbClr val="000000"/>
                </a:solidFill>
              </a:ln>
              <a:noFill/>
            </a:endParaRPr>
          </a:p>
        </p:txBody>
      </p:sp>
      <p:sp>
        <p:nvSpPr>
          <p:cNvPr id="7" name="Title 24"/>
          <p:cNvSpPr>
            <a:spLocks noGrp="1"/>
          </p:cNvSpPr>
          <p:nvPr>
            <p:ph type="title" hasCustomPrompt="1"/>
          </p:nvPr>
        </p:nvSpPr>
        <p:spPr>
          <a:xfrm>
            <a:off x="609600" y="286850"/>
            <a:ext cx="10972800" cy="90529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 cap="small">
                <a:latin typeface="Optima"/>
                <a:cs typeface="Optima"/>
              </a:defRPr>
            </a:lvl1pPr>
          </a:lstStyle>
          <a:p>
            <a:r>
              <a:rPr lang="x-none" dirty="0" smtClean="0"/>
              <a:t>Title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773334" y="7337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3514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273050"/>
            <a:ext cx="4011084" cy="1043874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3600" b="0">
                <a:latin typeface="Optima"/>
                <a:cs typeface="Optima"/>
              </a:defRPr>
            </a:lvl1pPr>
          </a:lstStyle>
          <a:p>
            <a:r>
              <a:rPr lang="x-none" dirty="0" smtClean="0"/>
              <a:t>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1" y="1575607"/>
            <a:ext cx="4011084" cy="4550557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Garamond"/>
                <a:cs typeface="Garamond"/>
              </a:defRPr>
            </a:lvl1pPr>
            <a:lvl2pPr>
              <a:defRPr sz="2000">
                <a:latin typeface="Garamond"/>
                <a:cs typeface="Garamond"/>
              </a:defRPr>
            </a:lvl2pPr>
            <a:lvl3pPr>
              <a:defRPr sz="1800">
                <a:latin typeface="Garamond"/>
                <a:cs typeface="Garamond"/>
              </a:defRPr>
            </a:lvl3pPr>
            <a:lvl4pPr>
              <a:defRPr sz="1600">
                <a:latin typeface="Garamond"/>
                <a:cs typeface="Garamond"/>
              </a:defRPr>
            </a:lvl4pPr>
            <a:lvl5pPr>
              <a:defRPr sz="1400">
                <a:latin typeface="Garamond"/>
                <a:cs typeface="Garamond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09599" y="1425955"/>
            <a:ext cx="4023360" cy="18288"/>
          </a:xfrm>
          <a:prstGeom prst="rect">
            <a:avLst/>
          </a:prstGeom>
          <a:solidFill>
            <a:srgbClr val="3760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solidFill>
                  <a:srgbClr val="00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17214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09600" y="1192140"/>
            <a:ext cx="10972800" cy="18288"/>
          </a:xfrm>
          <a:prstGeom prst="rect">
            <a:avLst/>
          </a:prstGeom>
          <a:solidFill>
            <a:srgbClr val="3760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solidFill>
                  <a:srgbClr val="000000"/>
                </a:solidFill>
              </a:ln>
              <a:noFill/>
            </a:endParaRPr>
          </a:p>
        </p:txBody>
      </p:sp>
      <p:sp>
        <p:nvSpPr>
          <p:cNvPr id="6" name="Title 24"/>
          <p:cNvSpPr>
            <a:spLocks noGrp="1"/>
          </p:cNvSpPr>
          <p:nvPr>
            <p:ph type="title" hasCustomPrompt="1"/>
          </p:nvPr>
        </p:nvSpPr>
        <p:spPr>
          <a:xfrm>
            <a:off x="609600" y="286850"/>
            <a:ext cx="10972800" cy="90529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 cap="small">
                <a:latin typeface="Optima"/>
                <a:cs typeface="Optima"/>
              </a:defRPr>
            </a:lvl1pPr>
          </a:lstStyle>
          <a:p>
            <a:r>
              <a:rPr lang="x-none" dirty="0" smtClean="0"/>
              <a:t>Title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773334" y="7337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6364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3187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-1509889" y="-762000"/>
            <a:ext cx="12192000" cy="251820"/>
          </a:xfrm>
          <a:prstGeom prst="rect">
            <a:avLst/>
          </a:prstGeom>
          <a:solidFill>
            <a:srgbClr val="BC0D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solidFill>
                  <a:srgbClr val="000000"/>
                </a:solidFill>
              </a:ln>
              <a:noFill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6773334" y="7337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61829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2695223" y="4646869"/>
            <a:ext cx="68015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Optima"/>
                <a:cs typeface="Optima"/>
              </a:rPr>
              <a:t>Joseph Stanley</a:t>
            </a:r>
          </a:p>
          <a:p>
            <a:pPr algn="ctr"/>
            <a:endParaRPr lang="en-US" sz="800" dirty="0" smtClean="0">
              <a:latin typeface="Optima"/>
              <a:cs typeface="Optima"/>
            </a:endParaRPr>
          </a:p>
          <a:p>
            <a:pPr algn="ctr"/>
            <a:r>
              <a:rPr lang="en-US" sz="1800" dirty="0" smtClean="0">
                <a:latin typeface="Optima"/>
                <a:cs typeface="Optima"/>
              </a:rPr>
              <a:t>University of Georgia</a:t>
            </a:r>
          </a:p>
          <a:p>
            <a:pPr algn="ctr"/>
            <a:r>
              <a:rPr lang="en-US" sz="1800" dirty="0" err="1" smtClean="0">
                <a:latin typeface="Optima"/>
                <a:cs typeface="Optima"/>
              </a:rPr>
              <a:t>joeystan@uga.edu</a:t>
            </a:r>
            <a:endParaRPr lang="en-US" sz="1800" dirty="0">
              <a:latin typeface="Optima"/>
              <a:cs typeface="Optima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36037" y="1549337"/>
            <a:ext cx="1051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Optima"/>
                <a:cs typeface="Optima"/>
              </a:rPr>
              <a:t>Thank You!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2968251"/>
            <a:ext cx="10972800" cy="102736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latin typeface="Garamond"/>
                <a:cs typeface="Garamond"/>
              </a:defRPr>
            </a:lvl1pPr>
            <a:lvl2pPr>
              <a:defRPr sz="2000">
                <a:latin typeface="Garamond"/>
                <a:cs typeface="Garamond"/>
              </a:defRPr>
            </a:lvl2pPr>
            <a:lvl3pPr>
              <a:defRPr sz="1800">
                <a:latin typeface="Garamond"/>
                <a:cs typeface="Garamond"/>
              </a:defRPr>
            </a:lvl3pPr>
            <a:lvl4pPr>
              <a:defRPr sz="1600">
                <a:latin typeface="Garamond"/>
                <a:cs typeface="Garamond"/>
              </a:defRPr>
            </a:lvl4pPr>
            <a:lvl5pPr>
              <a:defRPr sz="1400">
                <a:latin typeface="Garamond"/>
                <a:cs typeface="Garamond"/>
              </a:defRPr>
            </a:lvl5pPr>
          </a:lstStyle>
          <a:p>
            <a:pPr lvl="0"/>
            <a:r>
              <a:rPr lang="x-none" dirty="0" smtClean="0"/>
              <a:t>Special thanks</a:t>
            </a:r>
          </a:p>
        </p:txBody>
      </p:sp>
    </p:spTree>
    <p:extLst>
      <p:ext uri="{BB962C8B-B14F-4D97-AF65-F5344CB8AC3E}">
        <p14:creationId xmlns:p14="http://schemas.microsoft.com/office/powerpoint/2010/main" val="762355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31546"/>
            <a:ext cx="12192000" cy="626454"/>
          </a:xfrm>
          <a:prstGeom prst="rect">
            <a:avLst/>
          </a:prstGeom>
          <a:solidFill>
            <a:srgbClr val="3760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251820"/>
          </a:xfrm>
          <a:prstGeom prst="rect">
            <a:avLst/>
          </a:prstGeom>
          <a:solidFill>
            <a:srgbClr val="3760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solidFill>
                  <a:srgbClr val="000000"/>
                </a:solidFill>
              </a:ln>
              <a:noFill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19555" y="6356351"/>
            <a:ext cx="38608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rgbClr val="FFFFFF"/>
                </a:solidFill>
                <a:latin typeface="Optima"/>
                <a:cs typeface="Optima"/>
              </a:defRPr>
            </a:lvl1pPr>
          </a:lstStyle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1409" y="6356351"/>
            <a:ext cx="650991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F4E2E3C-FF33-FC45-91A9-BDC48E1E83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6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67" r:id="rId6"/>
    <p:sldLayoutId id="2147483671" r:id="rId7"/>
    <p:sldLayoutId id="2147483673" r:id="rId8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151028" y="2310064"/>
            <a:ext cx="7889947" cy="95049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 EWP model of Quechua agreement: Further evidence against DM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151028" y="3528415"/>
            <a:ext cx="7889947" cy="984209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600" kern="1200" cap="small">
                <a:solidFill>
                  <a:schemeClr val="tx1"/>
                </a:solidFill>
                <a:latin typeface="Optima"/>
                <a:ea typeface="+mn-ea"/>
                <a:cs typeface="Optim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Joey Stanley</a:t>
            </a:r>
          </a:p>
          <a:p>
            <a:r>
              <a:rPr lang="en-US" dirty="0"/>
              <a:t>Tiny Talks</a:t>
            </a:r>
          </a:p>
          <a:p>
            <a:r>
              <a:rPr lang="en-US" dirty="0"/>
              <a:t>September 15, 2016</a:t>
            </a:r>
          </a:p>
        </p:txBody>
      </p:sp>
    </p:spTree>
    <p:extLst>
      <p:ext uri="{BB962C8B-B14F-4D97-AF65-F5344CB8AC3E}">
        <p14:creationId xmlns:p14="http://schemas.microsoft.com/office/powerpoint/2010/main" val="14290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Quechua Agreement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07012"/>
              </p:ext>
            </p:extLst>
          </p:nvPr>
        </p:nvGraphicFramePr>
        <p:xfrm>
          <a:off x="1981200" y="1284043"/>
          <a:ext cx="8229600" cy="486518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4925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past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present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future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pl.excl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pl.incl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s(q)ayki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sqaykiku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saq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saqku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pl.excl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s(q)aykiku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sqaykichis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sayku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sayku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pl.incl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wanqa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nqa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nqa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nqaku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1284043"/>
            <a:ext cx="935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aramond" charset="0"/>
                <a:ea typeface="Garamond" charset="0"/>
                <a:cs typeface="Garamond" charset="0"/>
              </a:rPr>
              <a:t>–wa</a:t>
            </a:r>
          </a:p>
          <a:p>
            <a:r>
              <a:rPr lang="en-US" sz="2400">
                <a:latin typeface="Garamond" charset="0"/>
                <a:ea typeface="Garamond" charset="0"/>
                <a:cs typeface="Garamond" charset="0"/>
              </a:rPr>
              <a:t>–rqa</a:t>
            </a:r>
          </a:p>
          <a:p>
            <a:r>
              <a:rPr lang="en-US" sz="2400">
                <a:latin typeface="Garamond" charset="0"/>
                <a:ea typeface="Garamond" charset="0"/>
                <a:cs typeface="Garamond" charset="0"/>
              </a:rPr>
              <a:t>–ki</a:t>
            </a:r>
          </a:p>
          <a:p>
            <a:r>
              <a:rPr lang="en-US" sz="2400">
                <a:latin typeface="Garamond" charset="0"/>
                <a:ea typeface="Garamond" charset="0"/>
                <a:cs typeface="Garamond" charset="0"/>
              </a:rPr>
              <a:t>–su</a:t>
            </a:r>
          </a:p>
          <a:p>
            <a:r>
              <a:rPr lang="en-US" sz="2400">
                <a:latin typeface="Garamond" charset="0"/>
                <a:ea typeface="Garamond" charset="0"/>
                <a:cs typeface="Garamond" charset="0"/>
              </a:rPr>
              <a:t>–n</a:t>
            </a:r>
          </a:p>
          <a:p>
            <a:r>
              <a:rPr lang="en-US" sz="2400">
                <a:latin typeface="Garamond" charset="0"/>
                <a:ea typeface="Garamond" charset="0"/>
                <a:cs typeface="Garamond" charset="0"/>
              </a:rPr>
              <a:t>–chis</a:t>
            </a:r>
          </a:p>
        </p:txBody>
      </p:sp>
    </p:spTree>
    <p:extLst>
      <p:ext uri="{BB962C8B-B14F-4D97-AF65-F5344CB8AC3E}">
        <p14:creationId xmlns:p14="http://schemas.microsoft.com/office/powerpoint/2010/main" val="131743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Quechua Agreement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60709"/>
              </p:ext>
            </p:extLst>
          </p:nvPr>
        </p:nvGraphicFramePr>
        <p:xfrm>
          <a:off x="1981200" y="1284043"/>
          <a:ext cx="8229600" cy="486518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4925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past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present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future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pl.excl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pl.incl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s(q)ayki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sqaykiku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saq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saqku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pl.excl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s(q)aykiku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sqaykichis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sayku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sayku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pl.incl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wanqa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nqa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nqa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nqaku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1284043"/>
            <a:ext cx="9356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aramond" charset="0"/>
                <a:ea typeface="Garamond" charset="0"/>
                <a:cs typeface="Garamond" charset="0"/>
              </a:rPr>
              <a:t>–wa</a:t>
            </a:r>
          </a:p>
          <a:p>
            <a:r>
              <a:rPr lang="en-US" sz="2400">
                <a:latin typeface="Garamond" charset="0"/>
                <a:ea typeface="Garamond" charset="0"/>
                <a:cs typeface="Garamond" charset="0"/>
              </a:rPr>
              <a:t>–rqa</a:t>
            </a:r>
          </a:p>
          <a:p>
            <a:r>
              <a:rPr lang="en-US" sz="2400">
                <a:latin typeface="Garamond" charset="0"/>
                <a:ea typeface="Garamond" charset="0"/>
                <a:cs typeface="Garamond" charset="0"/>
              </a:rPr>
              <a:t>–ki</a:t>
            </a:r>
          </a:p>
          <a:p>
            <a:r>
              <a:rPr lang="en-US" sz="2400">
                <a:latin typeface="Garamond" charset="0"/>
                <a:ea typeface="Garamond" charset="0"/>
                <a:cs typeface="Garamond" charset="0"/>
              </a:rPr>
              <a:t>–su</a:t>
            </a:r>
          </a:p>
          <a:p>
            <a:r>
              <a:rPr lang="en-US" sz="2400">
                <a:latin typeface="Garamond" charset="0"/>
                <a:ea typeface="Garamond" charset="0"/>
                <a:cs typeface="Garamond" charset="0"/>
              </a:rPr>
              <a:t>–n</a:t>
            </a:r>
          </a:p>
          <a:p>
            <a:r>
              <a:rPr lang="en-US" sz="2400">
                <a:latin typeface="Garamond" charset="0"/>
                <a:ea typeface="Garamond" charset="0"/>
                <a:cs typeface="Garamond" charset="0"/>
              </a:rPr>
              <a:t>–chis</a:t>
            </a:r>
          </a:p>
          <a:p>
            <a:r>
              <a:rPr lang="en-US" sz="2400">
                <a:latin typeface="Garamond" charset="0"/>
                <a:ea typeface="Garamond" charset="0"/>
                <a:cs typeface="Garamond" charset="0"/>
              </a:rPr>
              <a:t>–ku</a:t>
            </a:r>
          </a:p>
        </p:txBody>
      </p:sp>
    </p:spTree>
    <p:extLst>
      <p:ext uri="{BB962C8B-B14F-4D97-AF65-F5344CB8AC3E}">
        <p14:creationId xmlns:p14="http://schemas.microsoft.com/office/powerpoint/2010/main" val="104049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Quechua Agreement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115683"/>
              </p:ext>
            </p:extLst>
          </p:nvPr>
        </p:nvGraphicFramePr>
        <p:xfrm>
          <a:off x="1981200" y="1284043"/>
          <a:ext cx="8229600" cy="486518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4925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past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present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future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pl.excl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pl.incl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s(q)ayki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sqaykiku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saq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saqku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pl.excl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s(q)aykiku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sqaykichis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sayku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sayku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pl.incl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wanqa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nqa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nqa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nqaku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1284043"/>
            <a:ext cx="1371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aramond" charset="0"/>
                <a:ea typeface="Garamond" charset="0"/>
                <a:cs typeface="Garamond" charset="0"/>
              </a:rPr>
              <a:t>–wa</a:t>
            </a:r>
          </a:p>
          <a:p>
            <a:r>
              <a:rPr lang="en-US" sz="2400">
                <a:latin typeface="Garamond" charset="0"/>
                <a:ea typeface="Garamond" charset="0"/>
                <a:cs typeface="Garamond" charset="0"/>
              </a:rPr>
              <a:t>–rqa</a:t>
            </a:r>
          </a:p>
          <a:p>
            <a:r>
              <a:rPr lang="en-US" sz="2400">
                <a:latin typeface="Garamond" charset="0"/>
                <a:ea typeface="Garamond" charset="0"/>
                <a:cs typeface="Garamond" charset="0"/>
              </a:rPr>
              <a:t>–ki</a:t>
            </a:r>
          </a:p>
          <a:p>
            <a:r>
              <a:rPr lang="en-US" sz="2400">
                <a:latin typeface="Garamond" charset="0"/>
                <a:ea typeface="Garamond" charset="0"/>
                <a:cs typeface="Garamond" charset="0"/>
              </a:rPr>
              <a:t>–su</a:t>
            </a:r>
          </a:p>
          <a:p>
            <a:r>
              <a:rPr lang="en-US" sz="2400">
                <a:latin typeface="Garamond" charset="0"/>
                <a:ea typeface="Garamond" charset="0"/>
                <a:cs typeface="Garamond" charset="0"/>
              </a:rPr>
              <a:t>–n</a:t>
            </a:r>
          </a:p>
          <a:p>
            <a:r>
              <a:rPr lang="en-US" sz="2400">
                <a:latin typeface="Garamond" charset="0"/>
                <a:ea typeface="Garamond" charset="0"/>
                <a:cs typeface="Garamond" charset="0"/>
              </a:rPr>
              <a:t>–chis</a:t>
            </a:r>
          </a:p>
          <a:p>
            <a:r>
              <a:rPr lang="en-US" sz="2400">
                <a:latin typeface="Garamond" charset="0"/>
                <a:ea typeface="Garamond" charset="0"/>
                <a:cs typeface="Garamond" charset="0"/>
              </a:rPr>
              <a:t>–ku</a:t>
            </a:r>
          </a:p>
          <a:p>
            <a:r>
              <a:rPr lang="en-US" sz="1600">
                <a:latin typeface="Garamond" charset="0"/>
                <a:ea typeface="Garamond" charset="0"/>
                <a:cs typeface="Garamond" charset="0"/>
              </a:rPr>
              <a:t>…plus about 5 more</a:t>
            </a:r>
          </a:p>
        </p:txBody>
      </p:sp>
    </p:spTree>
    <p:extLst>
      <p:ext uri="{BB962C8B-B14F-4D97-AF65-F5344CB8AC3E}">
        <p14:creationId xmlns:p14="http://schemas.microsoft.com/office/powerpoint/2010/main" val="57849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346908"/>
            <a:ext cx="10972800" cy="4638256"/>
          </a:xfrm>
        </p:spPr>
        <p:txBody>
          <a:bodyPr>
            <a:normAutofit lnSpcReduction="10000"/>
          </a:bodyPr>
          <a:lstStyle/>
          <a:p>
            <a:r>
              <a:rPr lang="en-US"/>
              <a:t>Affix ordering </a:t>
            </a:r>
            <a:r>
              <a:rPr lang="en-US" sz="1400"/>
              <a:t>(Muysken 1988) </a:t>
            </a:r>
            <a:r>
              <a:rPr lang="en-US"/>
              <a:t>and evidentials </a:t>
            </a:r>
            <a:r>
              <a:rPr lang="en-US" sz="1400"/>
              <a:t>(Nuckolls 2008)</a:t>
            </a:r>
            <a:endParaRPr lang="en-US"/>
          </a:p>
          <a:p>
            <a:r>
              <a:rPr lang="en-US"/>
              <a:t>More theoretical descriptions </a:t>
            </a:r>
          </a:p>
          <a:p>
            <a:pPr lvl="1"/>
            <a:r>
              <a:rPr lang="en-US"/>
              <a:t>disjunctive ordering of suffixes </a:t>
            </a:r>
            <a:r>
              <a:rPr lang="en-US" sz="1200"/>
              <a:t>(Kerke 1996)</a:t>
            </a:r>
            <a:endParaRPr lang="en-US"/>
          </a:p>
          <a:p>
            <a:pPr lvl="1"/>
            <a:r>
              <a:rPr lang="en-US"/>
              <a:t>a hierarchichal-based paradigm </a:t>
            </a:r>
            <a:r>
              <a:rPr lang="en-US" sz="1200"/>
              <a:t>(Lakämper &amp; Wunderlich 1998) </a:t>
            </a:r>
            <a:endParaRPr lang="en-US"/>
          </a:p>
          <a:p>
            <a:r>
              <a:rPr lang="en-US" u="sng"/>
              <a:t>Many</a:t>
            </a:r>
            <a:r>
              <a:rPr lang="en-US"/>
              <a:t> varieties</a:t>
            </a:r>
          </a:p>
          <a:p>
            <a:pPr lvl="1"/>
            <a:r>
              <a:rPr lang="en-US"/>
              <a:t>Dialect continuum with at least 42 varieties </a:t>
            </a:r>
            <a:r>
              <a:rPr lang="en-US" sz="1200"/>
              <a:t>(Pearce &amp; Heggarty 2011, Lewis, Simons &amp; Fennig 2016) </a:t>
            </a:r>
            <a:r>
              <a:rPr lang="en-US"/>
              <a:t> </a:t>
            </a:r>
          </a:p>
          <a:p>
            <a:pPr lvl="1"/>
            <a:r>
              <a:rPr lang="en-US"/>
              <a:t>I’ve seen at 10 paradigms</a:t>
            </a:r>
          </a:p>
          <a:p>
            <a:pPr lvl="1"/>
            <a:r>
              <a:rPr lang="en-US"/>
              <a:t>Some varieties don’t even have object agreement </a:t>
            </a:r>
            <a:r>
              <a:rPr lang="en-US" sz="1200"/>
              <a:t>(Swanson 2011, Bateman p.c.)</a:t>
            </a:r>
          </a:p>
          <a:p>
            <a:pPr lvl="1"/>
            <a:r>
              <a:rPr lang="en-US"/>
              <a:t>Variability within a single town</a:t>
            </a:r>
            <a:endParaRPr lang="en-US" sz="2400"/>
          </a:p>
          <a:p>
            <a:r>
              <a:rPr lang="en-US"/>
              <a:t>No mention of the (ir)regularities </a:t>
            </a:r>
            <a:r>
              <a:rPr lang="en-US" sz="1400"/>
              <a:t>(Howard 2014, Castillo-Collado 2012, Wonderly 1952, Yakoyama 1951, Zariqueiey &amp; Córdova 2008)</a:t>
            </a:r>
          </a:p>
          <a:p>
            <a:endParaRPr lang="en-US" sz="1400"/>
          </a:p>
          <a:p>
            <a:r>
              <a:rPr lang="en-US" sz="2400"/>
              <a:t>tl;dr—It’s hard to compare Quechua research.</a:t>
            </a:r>
            <a:endParaRPr lang="en-US" sz="2400" dirty="0"/>
          </a:p>
          <a:p>
            <a:endParaRPr lang="en-US" sz="140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Quechua Morphology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5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Theoretical Models</a:t>
            </a:r>
          </a:p>
        </p:txBody>
      </p:sp>
    </p:spTree>
    <p:extLst>
      <p:ext uri="{BB962C8B-B14F-4D97-AF65-F5344CB8AC3E}">
        <p14:creationId xmlns:p14="http://schemas.microsoft.com/office/powerpoint/2010/main" val="142228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Theoretical framework by Halle &amp; Marantz (1993)</a:t>
            </a:r>
          </a:p>
          <a:p>
            <a:r>
              <a:rPr lang="en-US"/>
              <a:t>There is no divide between morphology and syntax</a:t>
            </a:r>
          </a:p>
          <a:p>
            <a:pPr lvl="1"/>
            <a:r>
              <a:rPr lang="en-US"/>
              <a:t>No Lexicon</a:t>
            </a:r>
          </a:p>
          <a:p>
            <a:pPr lvl="1"/>
            <a:r>
              <a:rPr lang="en-US"/>
              <a:t>Lexical functions are </a:t>
            </a:r>
            <a:r>
              <a:rPr lang="en-US" u="sng"/>
              <a:t>distributed</a:t>
            </a:r>
            <a:r>
              <a:rPr lang="en-US"/>
              <a:t> among other parts of the grammar.</a:t>
            </a:r>
          </a:p>
          <a:p>
            <a:r>
              <a:rPr lang="en-US"/>
              <a:t>Instead of the Lexicon, three lists:</a:t>
            </a:r>
          </a:p>
          <a:p>
            <a:pPr lvl="1"/>
            <a:r>
              <a:rPr lang="en-US"/>
              <a:t>Syntactic Terminals: roots and functional morphemes (without phonological content)</a:t>
            </a:r>
          </a:p>
          <a:p>
            <a:pPr lvl="1"/>
            <a:r>
              <a:rPr lang="en-US"/>
              <a:t>Vocabulary: a list of Vocabulary Items that insert phonological content into functional morphemes</a:t>
            </a:r>
          </a:p>
          <a:p>
            <a:pPr lvl="1"/>
            <a:r>
              <a:rPr lang="en-US"/>
              <a:t>Encyclopedia: unpredictable stuff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Distributed Morphology (DM)</a:t>
            </a:r>
          </a:p>
        </p:txBody>
      </p:sp>
    </p:spTree>
    <p:extLst>
      <p:ext uri="{BB962C8B-B14F-4D97-AF65-F5344CB8AC3E}">
        <p14:creationId xmlns:p14="http://schemas.microsoft.com/office/powerpoint/2010/main" val="54420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9722557" y="6356351"/>
            <a:ext cx="488243" cy="365125"/>
          </a:xfrm>
        </p:spPr>
        <p:txBody>
          <a:bodyPr/>
          <a:lstStyle/>
          <a:p>
            <a:fld id="{2F4E2E3C-FF33-FC45-91A9-BDC48E1E835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7796" y="1557204"/>
            <a:ext cx="2888512" cy="577585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[±α, ±β, …] ⟷ –x</a:t>
            </a:r>
          </a:p>
          <a:p>
            <a:pPr marL="0" indent="0" algn="ctr">
              <a:buNone/>
            </a:pP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Vocabulary Items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46015"/>
              </p:ext>
            </p:extLst>
          </p:nvPr>
        </p:nvGraphicFramePr>
        <p:xfrm>
          <a:off x="7749363" y="1994093"/>
          <a:ext cx="2553586" cy="167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2913"/>
                <a:gridCol w="682298"/>
                <a:gridCol w="808375"/>
              </a:tblGrid>
              <a:tr h="2943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p/n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subj.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object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3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anchor="b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W–</a:t>
                      </a:r>
                    </a:p>
                  </a:txBody>
                  <a:tcPr anchor="b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Wi–</a:t>
                      </a:r>
                    </a:p>
                  </a:txBody>
                  <a:tcPr anchor="b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94345">
                <a:tc>
                  <a:txBody>
                    <a:bodyPr/>
                    <a:lstStyle/>
                    <a:p>
                      <a:pPr algn="ctr" fontAlgn="b"/>
                      <a:r>
                        <a:rPr lang="da-DK" sz="1600" u="none" strike="noStrike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2s</a:t>
                      </a:r>
                      <a:endParaRPr lang="da-DK" sz="1600" b="0" i="0" u="none" strike="noStrike">
                        <a:solidFill>
                          <a:srgbClr val="000000"/>
                        </a:solidFill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n–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ni–</a:t>
                      </a:r>
                    </a:p>
                  </a:txBody>
                  <a:tcPr anchor="b">
                    <a:noFill/>
                  </a:tcPr>
                </a:tc>
              </a:tr>
              <a:tr h="2943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1p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di–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noh–</a:t>
                      </a:r>
                    </a:p>
                  </a:txBody>
                  <a:tcPr anchor="b">
                    <a:noFill/>
                  </a:tcPr>
                </a:tc>
              </a:tr>
              <a:tr h="2943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2p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oh–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noh–</a:t>
                      </a:r>
                    </a:p>
                  </a:txBody>
                  <a:tcPr anchor="b"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591015"/>
              </p:ext>
            </p:extLst>
          </p:nvPr>
        </p:nvGraphicFramePr>
        <p:xfrm>
          <a:off x="7382432" y="3827097"/>
          <a:ext cx="3287447" cy="19796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9088"/>
                <a:gridCol w="409097"/>
                <a:gridCol w="959262"/>
              </a:tblGrid>
              <a:tr h="42697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Vocabulary Items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[+1 +pl +subj]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/>
                        <a:t>⟷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di–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10531">
                <a:tc>
                  <a:txBody>
                    <a:bodyPr/>
                    <a:lstStyle/>
                    <a:p>
                      <a:pPr algn="ctr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[+2</a:t>
                      </a:r>
                      <a:r>
                        <a:rPr lang="da-DK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 +pl +subj]</a:t>
                      </a:r>
                      <a:endParaRPr lang="da-DK" sz="1600" b="0" i="0" u="none" strike="noStrike">
                        <a:solidFill>
                          <a:srgbClr val="000000"/>
                        </a:solidFill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/>
                        <a:t>⟷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oh–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310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[+1</a:t>
                      </a:r>
                      <a:r>
                        <a:rPr lang="en-US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 –pl]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/>
                        <a:t>⟷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W–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310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[+2</a:t>
                      </a:r>
                      <a:r>
                        <a:rPr lang="en-US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 –pl]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/>
                        <a:t>⟷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n–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310531"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[+pl</a:t>
                      </a:r>
                      <a:r>
                        <a:rPr lang="is-IS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 +obj]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/>
                        <a:t>⟷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noh–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82921"/>
              </p:ext>
            </p:extLst>
          </p:nvPr>
        </p:nvGraphicFramePr>
        <p:xfrm>
          <a:off x="1300715" y="2134789"/>
          <a:ext cx="3760381" cy="249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2807"/>
                <a:gridCol w="208079"/>
                <a:gridCol w="2219495"/>
              </a:tblGrid>
              <a:tr h="52209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Features</a:t>
                      </a:r>
                    </a:p>
                  </a:txBody>
                  <a:tcPr marL="0" marR="0" marT="0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41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[+1</a:t>
                      </a:r>
                      <a:r>
                        <a:rPr lang="en-US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 –2 –pl]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=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‘1</a:t>
                      </a:r>
                      <a:r>
                        <a:rPr lang="en-US" sz="16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st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 person singular’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94140">
                <a:tc>
                  <a:txBody>
                    <a:bodyPr/>
                    <a:lstStyle/>
                    <a:p>
                      <a:pPr algn="ctr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[–1 +2 –pl]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=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‘2</a:t>
                      </a:r>
                      <a:r>
                        <a:rPr lang="en-US" sz="16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nd</a:t>
                      </a:r>
                      <a:r>
                        <a:rPr lang="en-US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 person singular’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4941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[+1 –2 +pl]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=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‘1</a:t>
                      </a:r>
                      <a:r>
                        <a:rPr lang="en-US" sz="16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st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 person plural’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49414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[–1 +2</a:t>
                      </a:r>
                      <a:r>
                        <a:rPr lang="is-IS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 +pl]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=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‘2</a:t>
                      </a:r>
                      <a:r>
                        <a:rPr lang="en-US" sz="16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nd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 person plural’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7052859" y="1557204"/>
            <a:ext cx="378533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>
                <a:latin typeface="Garamond" charset="0"/>
                <a:ea typeface="Garamond" charset="0"/>
                <a:cs typeface="Garamond" charset="0"/>
              </a:rPr>
              <a:t>Hupa Agreement Morphemes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235148" y="5696667"/>
            <a:ext cx="2888512" cy="57758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/>
              <a:t>from Embick (2015)</a:t>
            </a:r>
          </a:p>
          <a:p>
            <a:pPr marL="0" indent="0" algn="ctr">
              <a:buFont typeface="Arial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6908"/>
            <a:ext cx="10972800" cy="1474351"/>
          </a:xfrm>
        </p:spPr>
        <p:txBody>
          <a:bodyPr/>
          <a:lstStyle/>
          <a:p>
            <a:r>
              <a:rPr lang="en-US"/>
              <a:t>Extended Word and Paradigm (EWP) a.k.a. A-Morphous Morphology </a:t>
            </a:r>
            <a:r>
              <a:rPr lang="en-US" sz="1400"/>
              <a:t>(Anderson 1982 and Thomas-Flinders 1981, see also Spencer 1991 and Anderson 1992)</a:t>
            </a:r>
            <a:endParaRPr lang="en-US" sz="3600"/>
          </a:p>
          <a:p>
            <a:r>
              <a:rPr lang="en-US"/>
              <a:t>Morphological rules are organized in an ordered set of blocks.</a:t>
            </a:r>
          </a:p>
          <a:p>
            <a:pPr lvl="1"/>
            <a:r>
              <a:rPr lang="en-US"/>
              <a:t>As a word passes from one block to the next, it acquires morphology.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Anderson’s EWP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5567" y="3080325"/>
            <a:ext cx="31672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Garamond" charset="0"/>
                <a:ea typeface="Garamond" charset="0"/>
                <a:cs typeface="Garamond" charset="0"/>
              </a:rPr>
              <a:t>	1sg		2sg		3sg</a:t>
            </a:r>
          </a:p>
          <a:p>
            <a:r>
              <a:rPr lang="en-US" sz="1200">
                <a:latin typeface="Garamond" charset="0"/>
                <a:ea typeface="Garamond" charset="0"/>
                <a:cs typeface="Garamond" charset="0"/>
              </a:rPr>
              <a:t>1sg	—		g-xedav		v-xedav	</a:t>
            </a:r>
          </a:p>
          <a:p>
            <a:r>
              <a:rPr lang="en-US" sz="1200">
                <a:latin typeface="Garamond" charset="0"/>
                <a:ea typeface="Garamond" charset="0"/>
                <a:cs typeface="Garamond" charset="0"/>
              </a:rPr>
              <a:t>1pl	—		g-xedav-t	v-xedav-t</a:t>
            </a:r>
          </a:p>
          <a:p>
            <a:r>
              <a:rPr lang="en-US" sz="1200">
                <a:latin typeface="Garamond" charset="0"/>
                <a:ea typeface="Garamond" charset="0"/>
                <a:cs typeface="Garamond" charset="0"/>
              </a:rPr>
              <a:t>2sg	m-xedav	—		xedav</a:t>
            </a:r>
          </a:p>
          <a:p>
            <a:r>
              <a:rPr lang="en-US" sz="1200">
                <a:latin typeface="Garamond" charset="0"/>
                <a:ea typeface="Garamond" charset="0"/>
                <a:cs typeface="Garamond" charset="0"/>
              </a:rPr>
              <a:t>2pl	m-xedav-t	—		xedav-t	</a:t>
            </a:r>
          </a:p>
          <a:p>
            <a:r>
              <a:rPr lang="en-US" sz="1200">
                <a:latin typeface="Garamond" charset="0"/>
                <a:ea typeface="Garamond" charset="0"/>
                <a:cs typeface="Garamond" charset="0"/>
              </a:rPr>
              <a:t>3sg	m-xedav-s	g-xedav-s	xedav-s	</a:t>
            </a:r>
          </a:p>
          <a:p>
            <a:r>
              <a:rPr lang="en-US" sz="1200">
                <a:latin typeface="Garamond" charset="0"/>
                <a:ea typeface="Garamond" charset="0"/>
                <a:cs typeface="Garamond" charset="0"/>
              </a:rPr>
              <a:t>3pl	m-xedav-en	g-xedav-en	xedav-en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05509" y="3104348"/>
            <a:ext cx="1720343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Garamond" charset="0"/>
                <a:ea typeface="Garamond" charset="0"/>
                <a:cs typeface="Garamond" charset="0"/>
              </a:rPr>
              <a:t>“Prefix block”</a:t>
            </a:r>
          </a:p>
          <a:p>
            <a:r>
              <a:rPr lang="en-US" sz="1200">
                <a:latin typeface="Garamond" charset="0"/>
                <a:ea typeface="Garamond" charset="0"/>
                <a:cs typeface="Garamond" charset="0"/>
              </a:rPr>
              <a:t>1)	[X [1</a:t>
            </a:r>
            <a:r>
              <a:rPr lang="en-US" sz="1200" baseline="30000">
                <a:latin typeface="Garamond" charset="0"/>
                <a:ea typeface="Garamond" charset="0"/>
                <a:cs typeface="Garamond" charset="0"/>
              </a:rPr>
              <a:t>st</a:t>
            </a:r>
            <a:r>
              <a:rPr lang="en-US" sz="1200">
                <a:latin typeface="Garamond" charset="0"/>
                <a:ea typeface="Garamond" charset="0"/>
                <a:cs typeface="Garamond" charset="0"/>
              </a:rPr>
              <a:t> sg]]</a:t>
            </a:r>
          </a:p>
          <a:p>
            <a:r>
              <a:rPr lang="en-US" sz="1200">
                <a:latin typeface="Garamond" charset="0"/>
                <a:ea typeface="Garamond" charset="0"/>
                <a:cs typeface="Garamond" charset="0"/>
              </a:rPr>
              <a:t>	/X/ → /m + X/</a:t>
            </a:r>
          </a:p>
          <a:p>
            <a:endParaRPr lang="en-US" sz="1200">
              <a:latin typeface="Garamond" charset="0"/>
              <a:ea typeface="Garamond" charset="0"/>
              <a:cs typeface="Garamond" charset="0"/>
            </a:endParaRPr>
          </a:p>
          <a:p>
            <a:r>
              <a:rPr lang="en-US" sz="1200">
                <a:latin typeface="Garamond" charset="0"/>
                <a:ea typeface="Garamond" charset="0"/>
                <a:cs typeface="Garamond" charset="0"/>
              </a:rPr>
              <a:t>2)	[X [1</a:t>
            </a:r>
            <a:r>
              <a:rPr lang="en-US" sz="1200" baseline="30000">
                <a:latin typeface="Garamond" charset="0"/>
                <a:ea typeface="Garamond" charset="0"/>
                <a:cs typeface="Garamond" charset="0"/>
              </a:rPr>
              <a:t>st</a:t>
            </a:r>
            <a:r>
              <a:rPr lang="en-US" sz="1200">
                <a:latin typeface="Garamond" charset="0"/>
                <a:ea typeface="Garamond" charset="0"/>
                <a:cs typeface="Garamond" charset="0"/>
              </a:rPr>
              <a:t>]]</a:t>
            </a:r>
          </a:p>
          <a:p>
            <a:r>
              <a:rPr lang="en-US" sz="1200">
                <a:latin typeface="Garamond" charset="0"/>
                <a:ea typeface="Garamond" charset="0"/>
                <a:cs typeface="Garamond" charset="0"/>
              </a:rPr>
              <a:t>	/X/ → /gv + X/</a:t>
            </a:r>
          </a:p>
          <a:p>
            <a:endParaRPr lang="en-US" sz="1200">
              <a:latin typeface="Garamond" charset="0"/>
              <a:ea typeface="Garamond" charset="0"/>
              <a:cs typeface="Garamond" charset="0"/>
            </a:endParaRPr>
          </a:p>
          <a:p>
            <a:r>
              <a:rPr lang="en-US" sz="1200">
                <a:latin typeface="Garamond" charset="0"/>
                <a:ea typeface="Garamond" charset="0"/>
                <a:cs typeface="Garamond" charset="0"/>
              </a:rPr>
              <a:t>3)	[X [2</a:t>
            </a:r>
            <a:r>
              <a:rPr lang="en-US" sz="1200" baseline="30000">
                <a:latin typeface="Garamond" charset="0"/>
                <a:ea typeface="Garamond" charset="0"/>
                <a:cs typeface="Garamond" charset="0"/>
              </a:rPr>
              <a:t>nd</a:t>
            </a:r>
            <a:r>
              <a:rPr lang="en-US" sz="1200">
                <a:latin typeface="Garamond" charset="0"/>
                <a:ea typeface="Garamond" charset="0"/>
                <a:cs typeface="Garamond" charset="0"/>
              </a:rPr>
              <a:t>]]</a:t>
            </a:r>
          </a:p>
          <a:p>
            <a:r>
              <a:rPr lang="en-US" sz="1200">
                <a:latin typeface="Garamond" charset="0"/>
                <a:ea typeface="Garamond" charset="0"/>
                <a:cs typeface="Garamond" charset="0"/>
              </a:rPr>
              <a:t>	/X/ → /g + X/</a:t>
            </a:r>
          </a:p>
          <a:p>
            <a:endParaRPr lang="en-US" sz="1200">
              <a:latin typeface="Garamond" charset="0"/>
              <a:ea typeface="Garamond" charset="0"/>
              <a:cs typeface="Garamond" charset="0"/>
            </a:endParaRPr>
          </a:p>
          <a:p>
            <a:r>
              <a:rPr lang="en-US" sz="1200">
                <a:latin typeface="Garamond" charset="0"/>
                <a:ea typeface="Garamond" charset="0"/>
                <a:cs typeface="Garamond" charset="0"/>
              </a:rPr>
              <a:t>4)	[1</a:t>
            </a:r>
            <a:r>
              <a:rPr lang="en-US" sz="1200" baseline="30000">
                <a:latin typeface="Garamond" charset="0"/>
                <a:ea typeface="Garamond" charset="0"/>
                <a:cs typeface="Garamond" charset="0"/>
              </a:rPr>
              <a:t>st</a:t>
            </a:r>
            <a:r>
              <a:rPr lang="en-US" sz="1200">
                <a:latin typeface="Garamond" charset="0"/>
                <a:ea typeface="Garamond" charset="0"/>
                <a:cs typeface="Garamond" charset="0"/>
              </a:rPr>
              <a:t>]</a:t>
            </a:r>
          </a:p>
          <a:p>
            <a:r>
              <a:rPr lang="en-US" sz="1200">
                <a:latin typeface="Garamond" charset="0"/>
                <a:ea typeface="Garamond" charset="0"/>
                <a:cs typeface="Garamond" charset="0"/>
              </a:rPr>
              <a:t>	/X/ → /v + X/</a:t>
            </a:r>
          </a:p>
          <a:p>
            <a:endParaRPr lang="en-US" sz="120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39471" y="3104348"/>
            <a:ext cx="1720343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Garamond" charset="0"/>
                <a:ea typeface="Garamond" charset="0"/>
                <a:cs typeface="Garamond" charset="0"/>
              </a:rPr>
              <a:t>“Suffix block”</a:t>
            </a:r>
          </a:p>
          <a:p>
            <a:r>
              <a:rPr lang="en-US" sz="1200">
                <a:latin typeface="Garamond" charset="0"/>
                <a:ea typeface="Garamond" charset="0"/>
                <a:cs typeface="Garamond" charset="0"/>
              </a:rPr>
              <a:t>5)	[3</a:t>
            </a:r>
            <a:r>
              <a:rPr lang="en-US" sz="1200" baseline="30000">
                <a:latin typeface="Garamond" charset="0"/>
                <a:ea typeface="Garamond" charset="0"/>
                <a:cs typeface="Garamond" charset="0"/>
              </a:rPr>
              <a:t>rd</a:t>
            </a:r>
            <a:r>
              <a:rPr lang="en-US" sz="1200">
                <a:latin typeface="Garamond" charset="0"/>
                <a:ea typeface="Garamond" charset="0"/>
                <a:cs typeface="Garamond" charset="0"/>
              </a:rPr>
              <a:t> pl]</a:t>
            </a:r>
          </a:p>
          <a:p>
            <a:r>
              <a:rPr lang="en-US" sz="1200">
                <a:latin typeface="Garamond" charset="0"/>
                <a:ea typeface="Garamond" charset="0"/>
                <a:cs typeface="Garamond" charset="0"/>
              </a:rPr>
              <a:t>	/X/ → /X + en/</a:t>
            </a:r>
          </a:p>
          <a:p>
            <a:endParaRPr lang="en-US" sz="1200">
              <a:latin typeface="Garamond" charset="0"/>
              <a:ea typeface="Garamond" charset="0"/>
              <a:cs typeface="Garamond" charset="0"/>
            </a:endParaRPr>
          </a:p>
          <a:p>
            <a:r>
              <a:rPr lang="en-US" sz="1200">
                <a:latin typeface="Garamond" charset="0"/>
                <a:ea typeface="Garamond" charset="0"/>
                <a:cs typeface="Garamond" charset="0"/>
              </a:rPr>
              <a:t>6)	[X [2</a:t>
            </a:r>
            <a:r>
              <a:rPr lang="en-US" sz="1200" baseline="30000">
                <a:latin typeface="Garamond" charset="0"/>
                <a:ea typeface="Garamond" charset="0"/>
                <a:cs typeface="Garamond" charset="0"/>
              </a:rPr>
              <a:t>nd</a:t>
            </a:r>
            <a:r>
              <a:rPr lang="en-US" sz="1200">
                <a:latin typeface="Garamond" charset="0"/>
                <a:ea typeface="Garamond" charset="0"/>
                <a:cs typeface="Garamond" charset="0"/>
              </a:rPr>
              <a:t> pl]]</a:t>
            </a:r>
          </a:p>
          <a:p>
            <a:r>
              <a:rPr lang="en-US" sz="1200">
                <a:latin typeface="Garamond" charset="0"/>
                <a:ea typeface="Garamond" charset="0"/>
                <a:cs typeface="Garamond" charset="0"/>
              </a:rPr>
              <a:t>	/X/ → /X + t/</a:t>
            </a:r>
          </a:p>
          <a:p>
            <a:endParaRPr lang="en-US" sz="1200">
              <a:latin typeface="Garamond" charset="0"/>
              <a:ea typeface="Garamond" charset="0"/>
              <a:cs typeface="Garamond" charset="0"/>
            </a:endParaRPr>
          </a:p>
          <a:p>
            <a:r>
              <a:rPr lang="en-US" sz="1200">
                <a:latin typeface="Garamond" charset="0"/>
                <a:ea typeface="Garamond" charset="0"/>
                <a:cs typeface="Garamond" charset="0"/>
              </a:rPr>
              <a:t>7)	[pl]</a:t>
            </a:r>
          </a:p>
          <a:p>
            <a:r>
              <a:rPr lang="en-US" sz="1200">
                <a:latin typeface="Garamond" charset="0"/>
                <a:ea typeface="Garamond" charset="0"/>
                <a:cs typeface="Garamond" charset="0"/>
              </a:rPr>
              <a:t>	/X/ → /X + t/</a:t>
            </a:r>
          </a:p>
          <a:p>
            <a:endParaRPr lang="en-US" sz="1200">
              <a:latin typeface="Garamond" charset="0"/>
              <a:ea typeface="Garamond" charset="0"/>
              <a:cs typeface="Garamond" charset="0"/>
            </a:endParaRPr>
          </a:p>
          <a:p>
            <a:r>
              <a:rPr lang="en-US" sz="1200">
                <a:latin typeface="Garamond" charset="0"/>
                <a:ea typeface="Garamond" charset="0"/>
                <a:cs typeface="Garamond" charset="0"/>
              </a:rPr>
              <a:t>8)	[3</a:t>
            </a:r>
            <a:r>
              <a:rPr lang="en-US" sz="1200" baseline="30000">
                <a:latin typeface="Garamond" charset="0"/>
                <a:ea typeface="Garamond" charset="0"/>
                <a:cs typeface="Garamond" charset="0"/>
              </a:rPr>
              <a:t>rd</a:t>
            </a:r>
            <a:r>
              <a:rPr lang="en-US" sz="1200">
                <a:latin typeface="Garamond" charset="0"/>
                <a:ea typeface="Garamond" charset="0"/>
                <a:cs typeface="Garamond" charset="0"/>
              </a:rPr>
              <a:t> sg]</a:t>
            </a:r>
          </a:p>
          <a:p>
            <a:r>
              <a:rPr lang="en-US" sz="1200">
                <a:latin typeface="Garamond" charset="0"/>
                <a:ea typeface="Garamond" charset="0"/>
                <a:cs typeface="Garamond" charset="0"/>
              </a:rPr>
              <a:t>	/X/ → /X + s/</a:t>
            </a:r>
          </a:p>
          <a:p>
            <a:endParaRPr lang="en-US" sz="120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61609" y="5649594"/>
            <a:ext cx="41517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latin typeface="Garamond" charset="0"/>
                <a:ea typeface="Garamond" charset="0"/>
                <a:cs typeface="Garamond" charset="0"/>
              </a:rPr>
              <a:t>*corrected version of Spencer (1992) by Langston (2016)</a:t>
            </a:r>
          </a:p>
          <a:p>
            <a:pPr algn="r"/>
            <a:r>
              <a:rPr lang="en-US" sz="1000">
                <a:latin typeface="Garamond" charset="0"/>
                <a:ea typeface="Garamond" charset="0"/>
                <a:cs typeface="Garamond" charset="0"/>
              </a:rPr>
              <a:t>…which is just a handout from class last year</a:t>
            </a:r>
          </a:p>
          <a:p>
            <a:pPr algn="r"/>
            <a:r>
              <a:rPr lang="en-US" sz="500">
                <a:latin typeface="Garamond" charset="0"/>
                <a:ea typeface="Garamond" charset="0"/>
                <a:cs typeface="Garamond" charset="0"/>
              </a:rPr>
              <a:t>I don’t think Dr. Langston is publishing on an outdated theoretical model of Georgian morphology. He would know better.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15567" y="4589170"/>
            <a:ext cx="30475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Garamond" charset="0"/>
                <a:ea typeface="Garamond" charset="0"/>
                <a:cs typeface="Garamond" charset="0"/>
              </a:rPr>
              <a:t>	1pl		2pl		3pl</a:t>
            </a:r>
          </a:p>
          <a:p>
            <a:r>
              <a:rPr lang="en-US" sz="1200">
                <a:latin typeface="Garamond" charset="0"/>
                <a:ea typeface="Garamond" charset="0"/>
                <a:cs typeface="Garamond" charset="0"/>
              </a:rPr>
              <a:t>1sg	—		g-xedav-t	v-xedav</a:t>
            </a:r>
          </a:p>
          <a:p>
            <a:r>
              <a:rPr lang="en-US" sz="1200">
                <a:latin typeface="Garamond" charset="0"/>
                <a:ea typeface="Garamond" charset="0"/>
                <a:cs typeface="Garamond" charset="0"/>
              </a:rPr>
              <a:t>1pl	—		g-xedav-t	v-xedav-t</a:t>
            </a:r>
          </a:p>
          <a:p>
            <a:r>
              <a:rPr lang="en-US" sz="1200">
                <a:latin typeface="Garamond" charset="0"/>
                <a:ea typeface="Garamond" charset="0"/>
                <a:cs typeface="Garamond" charset="0"/>
              </a:rPr>
              <a:t>2sg	gv-xedav	—		xedav</a:t>
            </a:r>
          </a:p>
          <a:p>
            <a:r>
              <a:rPr lang="en-US" sz="1200">
                <a:latin typeface="Garamond" charset="0"/>
                <a:ea typeface="Garamond" charset="0"/>
                <a:cs typeface="Garamond" charset="0"/>
              </a:rPr>
              <a:t>2pl	gv-xedav-t	—		xedav-t</a:t>
            </a:r>
          </a:p>
          <a:p>
            <a:r>
              <a:rPr lang="en-US" sz="1200">
                <a:latin typeface="Garamond" charset="0"/>
                <a:ea typeface="Garamond" charset="0"/>
                <a:cs typeface="Garamond" charset="0"/>
              </a:rPr>
              <a:t>3sg	gv-xedav-s	g-xedav-t	xedav-s	</a:t>
            </a:r>
          </a:p>
          <a:p>
            <a:r>
              <a:rPr lang="en-US" sz="1200">
                <a:latin typeface="Garamond" charset="0"/>
                <a:ea typeface="Garamond" charset="0"/>
                <a:cs typeface="Garamond" charset="0"/>
              </a:rPr>
              <a:t>3pl	gv-xedav-en	g-xedav-en	xedav-en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05408" y="2957205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Garamond" charset="0"/>
                <a:ea typeface="Garamond" charset="0"/>
                <a:cs typeface="Garamond" charset="0"/>
              </a:rPr>
              <a:t>objects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05408" y="4431556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Garamond" charset="0"/>
                <a:ea typeface="Garamond" charset="0"/>
                <a:cs typeface="Garamond" charset="0"/>
              </a:rPr>
              <a:t>objects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03439" y="3097267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Garamond" charset="0"/>
                <a:ea typeface="Garamond" charset="0"/>
                <a:cs typeface="Garamond" charset="0"/>
              </a:rPr>
              <a:t>subjects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53565" y="4639744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Garamond" charset="0"/>
                <a:ea typeface="Garamond" charset="0"/>
                <a:cs typeface="Garamond" charset="0"/>
              </a:rPr>
              <a:t>subjects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88427" y="2766126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Garamond" charset="0"/>
                <a:ea typeface="Garamond" charset="0"/>
                <a:cs typeface="Garamond" charset="0"/>
              </a:rPr>
              <a:t>Georgian*</a:t>
            </a:r>
          </a:p>
        </p:txBody>
      </p:sp>
    </p:spTree>
    <p:extLst>
      <p:ext uri="{BB962C8B-B14F-4D97-AF65-F5344CB8AC3E}">
        <p14:creationId xmlns:p14="http://schemas.microsoft.com/office/powerpoint/2010/main" val="83300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Both have been used for irregular paradigms</a:t>
            </a:r>
          </a:p>
          <a:p>
            <a:pPr lvl="1"/>
            <a:r>
              <a:rPr lang="en-US"/>
              <a:t>EWP: Italian, Georgian, and Potawatomi </a:t>
            </a:r>
            <a:r>
              <a:rPr lang="en-US" sz="1200"/>
              <a:t>(Spencer 1991; Anderson 1992)</a:t>
            </a:r>
            <a:r>
              <a:rPr lang="en-US" sz="1200">
                <a:effectLst/>
              </a:rPr>
              <a:t> </a:t>
            </a:r>
            <a:endParaRPr lang="en-US"/>
          </a:p>
          <a:p>
            <a:pPr lvl="1"/>
            <a:r>
              <a:rPr lang="en-US"/>
              <a:t>DM: Classical Arabic, Tamazight Berber, Ugaritic, and German Sign Language</a:t>
            </a:r>
            <a:r>
              <a:rPr lang="en-US">
                <a:effectLst/>
              </a:rPr>
              <a:t> </a:t>
            </a:r>
            <a:r>
              <a:rPr lang="en-US" sz="1200"/>
              <a:t>(Noyer 1997; Harley &amp; Noyer 1999; Glück &amp; Pfau 1999)</a:t>
            </a:r>
            <a:endParaRPr lang="en-US"/>
          </a:p>
          <a:p>
            <a:endParaRPr lang="en-US"/>
          </a:p>
          <a:p>
            <a:r>
              <a:rPr lang="en-US"/>
              <a:t>Both are capable of handling even the most irregular paradigms</a:t>
            </a:r>
          </a:p>
          <a:p>
            <a:pPr lvl="1"/>
            <a:r>
              <a:rPr lang="en-US"/>
              <a:t>simply have one rule for each cell</a:t>
            </a:r>
          </a:p>
          <a:p>
            <a:pPr lvl="1"/>
            <a:r>
              <a:rPr lang="en-US"/>
              <a:t>The question is which can handle them better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Paradigms in EWP and DM</a:t>
            </a:r>
          </a:p>
        </p:txBody>
      </p:sp>
    </p:spTree>
    <p:extLst>
      <p:ext uri="{BB962C8B-B14F-4D97-AF65-F5344CB8AC3E}">
        <p14:creationId xmlns:p14="http://schemas.microsoft.com/office/powerpoint/2010/main" val="455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 wrote a computer program to help me out</a:t>
            </a:r>
          </a:p>
          <a:p>
            <a:pPr lvl="1"/>
            <a:r>
              <a:rPr lang="en-US"/>
              <a:t>It basically goes through all the cells, runs them through the rules, and compares them to the output</a:t>
            </a:r>
          </a:p>
          <a:p>
            <a:endParaRPr lang="en-US"/>
          </a:p>
          <a:p>
            <a:r>
              <a:rPr lang="en-US"/>
              <a:t>I basically sat there and figured the rules out.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66464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prototypical agglutinating language</a:t>
            </a:r>
          </a:p>
          <a:p>
            <a:pPr lvl="1"/>
            <a:r>
              <a:rPr lang="en-US" dirty="0"/>
              <a:t>suffixes are easily divisible</a:t>
            </a:r>
          </a:p>
          <a:p>
            <a:pPr lvl="1"/>
            <a:r>
              <a:rPr lang="en-US" dirty="0"/>
              <a:t>the few allomorphs are easily explained</a:t>
            </a:r>
          </a:p>
          <a:p>
            <a:pPr lvl="1"/>
            <a:r>
              <a:rPr lang="en-US" dirty="0"/>
              <a:t>one meaning per morpheme</a:t>
            </a:r>
          </a:p>
          <a:p>
            <a:pPr lvl="1"/>
            <a:r>
              <a:rPr lang="en-US" dirty="0"/>
              <a:t>many, many inflectional and derivational morphemes</a:t>
            </a:r>
          </a:p>
          <a:p>
            <a:pPr lvl="1"/>
            <a:r>
              <a:rPr lang="en-US" dirty="0"/>
              <a:t>Except…</a:t>
            </a:r>
          </a:p>
          <a:p>
            <a:pPr lvl="1"/>
            <a:endParaRPr lang="en-US" dirty="0"/>
          </a:p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Quechua Morphology</a:t>
            </a:r>
          </a:p>
        </p:txBody>
      </p:sp>
    </p:spTree>
    <p:extLst>
      <p:ext uri="{BB962C8B-B14F-4D97-AF65-F5344CB8AC3E}">
        <p14:creationId xmlns:p14="http://schemas.microsoft.com/office/powerpoint/2010/main" val="205220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Results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46395" y="3751385"/>
            <a:ext cx="369921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>
                <a:latin typeface="Garamond" charset="0"/>
                <a:ea typeface="Garamond" charset="0"/>
                <a:cs typeface="Garamond" charset="0"/>
              </a:rPr>
              <a:t>Disclaimer: Lots of information ahead.</a:t>
            </a:r>
          </a:p>
        </p:txBody>
      </p:sp>
    </p:spTree>
    <p:extLst>
      <p:ext uri="{BB962C8B-B14F-4D97-AF65-F5344CB8AC3E}">
        <p14:creationId xmlns:p14="http://schemas.microsoft.com/office/powerpoint/2010/main" val="164936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1338056"/>
                <a:ext cx="3643423" cy="474995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400"/>
                  <a:t>Block 1: “First person objects”</a:t>
                </a:r>
              </a:p>
              <a:p>
                <a:pPr marL="0" indent="0">
                  <a:buNone/>
                </a:pPr>
                <a:r>
                  <a:rPr lang="en-US" sz="1400"/>
                  <a:t>     (1) 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</a:rPr>
                              <m:t>me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400"/>
                  <a:t>	/X/→/X+wa/</a:t>
                </a:r>
              </a:p>
              <a:p>
                <a:pPr marL="0" indent="0">
                  <a:buNone/>
                </a:pPr>
                <a:endParaRPr lang="en-US" sz="1400"/>
              </a:p>
              <a:p>
                <a:pPr marL="0" indent="0">
                  <a:buNone/>
                </a:pPr>
                <a:endParaRPr lang="en-US" sz="1400"/>
              </a:p>
              <a:p>
                <a:pPr marL="0" indent="0">
                  <a:buNone/>
                </a:pPr>
                <a:r>
                  <a:rPr lang="en-US" sz="1400"/>
                  <a:t>Block 2: “Past tense”</a:t>
                </a:r>
              </a:p>
              <a:p>
                <a:pPr marL="0" indent="0">
                  <a:buNone/>
                </a:pPr>
                <a:r>
                  <a:rPr lang="en-US" sz="1400"/>
                  <a:t>     (2)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cap="small">
                            <a:latin typeface="Cambria Math" charset="0"/>
                          </a:rPr>
                          <m:t>past</m:t>
                        </m:r>
                      </m:e>
                    </m:d>
                  </m:oMath>
                </a14:m>
                <a:r>
                  <a:rPr lang="en-US" sz="1400"/>
                  <a:t>		/X/→/X+rqa/</a:t>
                </a:r>
              </a:p>
              <a:p>
                <a:pPr marL="0" indent="0">
                  <a:buNone/>
                </a:pPr>
                <a:endParaRPr lang="en-US" sz="1400"/>
              </a:p>
              <a:p>
                <a:pPr marL="0" indent="0">
                  <a:buNone/>
                </a:pPr>
                <a:endParaRPr lang="en-US" sz="1400"/>
              </a:p>
              <a:p>
                <a:pPr marL="0" indent="0">
                  <a:buNone/>
                </a:pPr>
                <a:r>
                  <a:rPr lang="en-US" sz="1400"/>
                  <a:t>Block 3: “First-person future subject”</a:t>
                </a:r>
              </a:p>
              <a:p>
                <a:pPr marL="0" indent="0">
                  <a:buNone/>
                </a:pPr>
                <a:r>
                  <a:rPr lang="en-US" sz="1400"/>
                  <a:t>     (3)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 cap="small"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</a:rPr>
                              <m:t>fut</m:t>
                            </m:r>
                          </m:e>
                          <m:e>
                            <m:d>
                              <m:dPr>
                                <m:ctrlPr>
                                  <a:rPr lang="en-US" sz="1400" i="1" cap="small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 cap="small">
                                    <a:latin typeface="Cambria Math" charset="0"/>
                                  </a:rPr>
                                  <m:t>X</m:t>
                                </m:r>
                              </m:e>
                            </m:d>
                          </m:e>
                        </m:eqArr>
                        <m:d>
                          <m:dPr>
                            <m:begChr m:val="["/>
                            <m:endChr m:val="]"/>
                            <m:ctrlPr>
                              <a:rPr lang="en-US" sz="1400" i="1" cap="small">
                                <a:latin typeface="Cambria Math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 cap="small">
                                    <a:latin typeface="Cambria Math" charset="0"/>
                                  </a:rPr>
                                </m:ctrlPr>
                              </m:eqArrPr>
                              <m:e>
                                <m:r>
                                  <a:rPr lang="en-US" sz="1400" i="1" cap="small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cap="small">
                                    <a:latin typeface="Cambria Math" charset="0"/>
                                  </a:rPr>
                                  <m:t>you</m:t>
                                </m:r>
                              </m:e>
                              <m:e>
                                <m:r>
                                  <a:rPr lang="en-US" sz="1400" i="1" cap="small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cap="small">
                                    <a:latin typeface="Cambria Math" charset="0"/>
                                  </a:rPr>
                                  <m:t>me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r>
                  <a:rPr lang="en-US" sz="1400"/>
                  <a:t> /X/→/X+su/</a:t>
                </a:r>
              </a:p>
              <a:p>
                <a:pPr marL="0" indent="0">
                  <a:buNone/>
                </a:pPr>
                <a:r>
                  <a:rPr lang="en-US" sz="1400"/>
                  <a:t>     (4)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 cap="small"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</a:rPr>
                              <m:t>fut</m:t>
                            </m:r>
                          </m:e>
                          <m:e>
                            <m:r>
                              <a:rPr lang="en-US" sz="1400" i="1" cap="small">
                                <a:latin typeface="Cambria Math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</a:rPr>
                              <m:t>me</m:t>
                            </m:r>
                          </m:e>
                        </m:eqArr>
                        <m:d>
                          <m:dPr>
                            <m:begChr m:val="["/>
                            <m:endChr m:val="]"/>
                            <m:ctrlPr>
                              <a:rPr lang="en-US" sz="1400" i="1" cap="small">
                                <a:latin typeface="Cambria Math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 cap="small">
                                    <a:latin typeface="Cambria Math" charset="0"/>
                                  </a:rPr>
                                </m:ctrlPr>
                              </m:eqArrPr>
                              <m:e>
                                <m:r>
                                  <a:rPr lang="en-US" sz="1400" i="1" cap="small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cap="small">
                                    <a:latin typeface="Cambria Math" charset="0"/>
                                  </a:rPr>
                                  <m:t>you</m:t>
                                </m:r>
                              </m:e>
                              <m:e>
                                <m:r>
                                  <a:rPr lang="en-US" sz="1400" i="1" cap="small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cap="small">
                                    <a:latin typeface="Cambria Math" charset="0"/>
                                  </a:rPr>
                                  <m:t>pl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r>
                  <a:rPr lang="en-US" sz="1400"/>
                  <a:t>/X/→/X+sqa/</a:t>
                </a:r>
              </a:p>
              <a:p>
                <a:pPr marL="0" indent="0">
                  <a:buNone/>
                </a:pPr>
                <a:r>
                  <a:rPr lang="en-US" sz="1400"/>
                  <a:t>     (5)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400" cap="small">
                            <a:latin typeface="Cambria Math" charset="0"/>
                          </a:rPr>
                          <m:t>me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eqArr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cap="small">
                                    <a:latin typeface="Cambria Math" charset="0"/>
                                  </a:rPr>
                                  <m:t>me</m:t>
                                </m:r>
                              </m:e>
                              <m:e>
                                <m:r>
                                  <a:rPr lang="en-US" sz="1400" i="1" cap="small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cap="small">
                                    <a:latin typeface="Cambria Math" charset="0"/>
                                  </a:rPr>
                                  <m:t>you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r>
                  <a:rPr lang="en-US" sz="1400"/>
                  <a:t>/X/→/X+su/</a:t>
                </a:r>
              </a:p>
              <a:p>
                <a:pPr marL="0" indent="0">
                  <a:buNone/>
                </a:pPr>
                <a:r>
                  <a:rPr lang="en-US" sz="1400"/>
                  <a:t>     (6)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 cap="small"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</a:rPr>
                              <m:t>fut</m:t>
                            </m:r>
                          </m:e>
                          <m:e>
                            <m:r>
                              <a:rPr lang="en-US" sz="1400" i="1" cap="small">
                                <a:latin typeface="Cambria Math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</a:rPr>
                              <m:t>me</m:t>
                            </m:r>
                          </m:e>
                        </m:eqArr>
                        <m:d>
                          <m:dPr>
                            <m:begChr m:val="["/>
                            <m:endChr m:val="]"/>
                            <m:ctrlPr>
                              <a:rPr lang="en-US" sz="1400" i="1" cap="small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400" i="1" cap="small">
                                <a:latin typeface="Cambria Math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</a:rPr>
                              <m:t>you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400"/>
                  <a:t>/X/→/X+s(q)a/</a:t>
                </a:r>
              </a:p>
              <a:p>
                <a:pPr marL="0" indent="0">
                  <a:buNone/>
                </a:pPr>
                <a:r>
                  <a:rPr lang="en-US" sz="1400"/>
                  <a:t>     (7)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 cap="small"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</a:rPr>
                              <m:t>fut</m:t>
                            </m:r>
                          </m:e>
                          <m:e>
                            <m:r>
                              <a:rPr lang="en-US" sz="1400" i="1" cap="small">
                                <a:latin typeface="Cambria Math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</a:rPr>
                              <m:t>me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400"/>
                  <a:t>	/X/→/X+sa/		</a:t>
                </a:r>
                <a:br>
                  <a:rPr lang="en-US" sz="1400"/>
                </a:br>
                <a:endParaRPr lang="en-US" sz="14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338056"/>
                <a:ext cx="3643423" cy="4749955"/>
              </a:xfrm>
              <a:blipFill rotWithShape="0">
                <a:blip r:embed="rId2"/>
                <a:stretch>
                  <a:fillRect l="-502" t="-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EWP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253022" y="1320872"/>
                <a:ext cx="3232300" cy="47671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>
                    <a:latin typeface="Garamond" charset="0"/>
                    <a:ea typeface="Garamond" charset="0"/>
                    <a:cs typeface="Garamond" charset="0"/>
                  </a:rPr>
                  <a:t>Block 4</a:t>
                </a:r>
              </a:p>
              <a:p>
                <a:r>
                  <a:rPr lang="en-US" sz="1400">
                    <a:latin typeface="Garamond" charset="0"/>
                    <a:ea typeface="Garamond" charset="0"/>
                    <a:cs typeface="Garamond" charset="0"/>
                  </a:rPr>
                  <a:t>    (8)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charset="0"/>
                            <a:ea typeface="Garamond" charset="0"/>
                            <a:cs typeface="Garamond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past</m:t>
                            </m:r>
                          </m:e>
                          <m:e>
                            <m:r>
                              <a:rPr lang="en-US" sz="1400" i="1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me</m:t>
                            </m:r>
                          </m:e>
                          <m:e>
                            <m:r>
                              <a:rPr lang="en-US" sz="1400" i="1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you</m:t>
                            </m:r>
                          </m:e>
                        </m:eqArr>
                        <m:d>
                          <m:dPr>
                            <m:begChr m:val="["/>
                            <m:endChr m:val="]"/>
                            <m:ctrlPr>
                              <a:rPr lang="en-US" sz="1400" i="1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</m:ctrlPr>
                          </m:dPr>
                          <m:e>
                            <m:r>
                              <a:rPr lang="en-US" sz="1400" i="1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you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400">
                    <a:latin typeface="Garamond" charset="0"/>
                    <a:ea typeface="Garamond" charset="0"/>
                    <a:cs typeface="Garamond" charset="0"/>
                  </a:rPr>
                  <a:t>	/X/→/X/	</a:t>
                </a:r>
              </a:p>
              <a:p>
                <a:r>
                  <a:rPr lang="en-US" sz="1400">
                    <a:latin typeface="Garamond" charset="0"/>
                    <a:ea typeface="Garamond" charset="0"/>
                    <a:cs typeface="Garamond" charset="0"/>
                  </a:rPr>
                  <a:t>    (9)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charset="0"/>
                            <a:ea typeface="Garamond" charset="0"/>
                            <a:cs typeface="Garamond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fut</m:t>
                            </m:r>
                          </m:e>
                          <m:e>
                            <m:r>
                              <a:rPr lang="en-US" sz="1400" i="1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me</m:t>
                            </m:r>
                          </m:e>
                          <m:e>
                            <m:r>
                              <a:rPr lang="en-US" sz="1400" i="1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pl</m:t>
                            </m:r>
                          </m:e>
                        </m:eqArr>
                        <m:d>
                          <m:dPr>
                            <m:begChr m:val="["/>
                            <m:endChr m:val="]"/>
                            <m:ctrlPr>
                              <a:rPr lang="en-US" sz="1400" i="1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</m:ctrlPr>
                          </m:dPr>
                          <m:e>
                            <m:r>
                              <a:rPr lang="en-US" sz="1400" i="1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you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400">
                    <a:latin typeface="Garamond" charset="0"/>
                    <a:ea typeface="Garamond" charset="0"/>
                    <a:cs typeface="Garamond" charset="0"/>
                  </a:rPr>
                  <a:t>	/X/→/X+q/</a:t>
                </a:r>
              </a:p>
              <a:p>
                <a:r>
                  <a:rPr lang="en-US" sz="1400">
                    <a:latin typeface="Garamond" charset="0"/>
                    <a:ea typeface="Garamond" charset="0"/>
                    <a:cs typeface="Garamond" charset="0"/>
                  </a:rPr>
                  <a:t>   (10)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charset="0"/>
                            <a:ea typeface="Garamond" charset="0"/>
                            <a:cs typeface="Garamond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</m:ctrlPr>
                          </m:eqArrPr>
                          <m:e>
                            <m:r>
                              <a:rPr lang="en-US" sz="1400" i="1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me</m:t>
                            </m:r>
                          </m:e>
                          <m:e>
                            <m:r>
                              <a:rPr lang="en-US" sz="1400" i="1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pl</m:t>
                            </m:r>
                          </m:e>
                        </m:eqArr>
                        <m:d>
                          <m:dPr>
                            <m:begChr m:val="["/>
                            <m:endChr m:val="]"/>
                            <m:ctrlPr>
                              <a:rPr lang="en-US" sz="1400" i="1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</m:ctrlPr>
                          </m:dPr>
                          <m:e>
                            <m:r>
                              <a:rPr lang="en-US" sz="1400" i="1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you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400">
                    <a:latin typeface="Garamond" charset="0"/>
                    <a:ea typeface="Garamond" charset="0"/>
                    <a:cs typeface="Garamond" charset="0"/>
                  </a:rPr>
                  <a:t>	/X/→/X+ni/</a:t>
                </a:r>
              </a:p>
              <a:p>
                <a:r>
                  <a:rPr lang="en-US" sz="1400">
                    <a:latin typeface="Garamond" charset="0"/>
                    <a:ea typeface="Garamond" charset="0"/>
                    <a:cs typeface="Garamond" charset="0"/>
                  </a:rPr>
                  <a:t>   (11)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charset="0"/>
                            <a:ea typeface="Garamond" charset="0"/>
                            <a:cs typeface="Garamond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</m:ctrlPr>
                          </m:eqArrPr>
                          <m:e>
                            <m:r>
                              <a:rPr lang="en-US" sz="1400" i="1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me</m:t>
                            </m:r>
                          </m:e>
                          <m:e>
                            <m:r>
                              <a:rPr lang="en-US" sz="1400" i="1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you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400">
                    <a:latin typeface="Garamond" charset="0"/>
                    <a:ea typeface="Garamond" charset="0"/>
                    <a:cs typeface="Garamond" charset="0"/>
                  </a:rPr>
                  <a:t>		/X/→/X+y/</a:t>
                </a:r>
              </a:p>
              <a:p>
                <a:r>
                  <a:rPr lang="en-US" sz="1400">
                    <a:latin typeface="Garamond" charset="0"/>
                    <a:ea typeface="Garamond" charset="0"/>
                    <a:cs typeface="Garamond" charset="0"/>
                  </a:rPr>
                  <a:t>   (12)	elsewhere 		/X/→/X+n/</a:t>
                </a:r>
              </a:p>
              <a:p>
                <a:endParaRPr lang="en-US" sz="1400">
                  <a:latin typeface="Garamond" charset="0"/>
                  <a:ea typeface="Garamond" charset="0"/>
                  <a:cs typeface="Garamond" charset="0"/>
                </a:endParaRPr>
              </a:p>
              <a:p>
                <a:endParaRPr lang="en-US" sz="1400">
                  <a:latin typeface="Garamond" charset="0"/>
                  <a:ea typeface="Garamond" charset="0"/>
                  <a:cs typeface="Garamond" charset="0"/>
                </a:endParaRPr>
              </a:p>
              <a:p>
                <a:endParaRPr lang="en-US" sz="1400">
                  <a:latin typeface="Garamond" charset="0"/>
                  <a:ea typeface="Garamond" charset="0"/>
                  <a:cs typeface="Garamond" charset="0"/>
                </a:endParaRPr>
              </a:p>
              <a:p>
                <a:r>
                  <a:rPr lang="en-US" sz="1400">
                    <a:latin typeface="Garamond" charset="0"/>
                    <a:ea typeface="Garamond" charset="0"/>
                    <a:cs typeface="Garamond" charset="0"/>
                  </a:rPr>
                  <a:t>Block 5</a:t>
                </a:r>
              </a:p>
              <a:p>
                <a:r>
                  <a:rPr lang="en-US" sz="1400">
                    <a:latin typeface="Garamond" charset="0"/>
                    <a:ea typeface="Garamond" charset="0"/>
                    <a:cs typeface="Garamond" charset="0"/>
                  </a:rPr>
                  <a:t>   (13)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charset="0"/>
                            <a:ea typeface="Garamond" charset="0"/>
                            <a:cs typeface="Garamond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fut</m:t>
                            </m:r>
                          </m:e>
                          <m:e>
                            <m:r>
                              <a:rPr lang="en-US" sz="1400" i="1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me</m:t>
                            </m:r>
                          </m:e>
                          <m:e>
                            <m:r>
                              <a:rPr lang="en-US" sz="1400" i="1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you</m:t>
                            </m:r>
                          </m:e>
                        </m:eqArr>
                        <m:d>
                          <m:dPr>
                            <m:begChr m:val="["/>
                            <m:endChr m:val="]"/>
                            <m:ctrlPr>
                              <a:rPr lang="en-US" sz="1400" i="1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</m:ctrlPr>
                          </m:dPr>
                          <m:e>
                            <m:r>
                              <a:rPr lang="en-US" sz="1400" i="1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you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400">
                    <a:latin typeface="Garamond" charset="0"/>
                    <a:ea typeface="Garamond" charset="0"/>
                    <a:cs typeface="Garamond" charset="0"/>
                  </a:rPr>
                  <a:t> 	 /X/→/X+qa/</a:t>
                </a:r>
              </a:p>
              <a:p>
                <a:r>
                  <a:rPr lang="en-US" sz="1400">
                    <a:latin typeface="Garamond" charset="0"/>
                    <a:ea typeface="Garamond" charset="0"/>
                    <a:cs typeface="Garamond" charset="0"/>
                  </a:rPr>
                  <a:t>   (14)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charset="0"/>
                            <a:ea typeface="Garamond" charset="0"/>
                            <a:cs typeface="Garamond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charset="0"/>
                            <a:ea typeface="Garamond" charset="0"/>
                            <a:cs typeface="Garamond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charset="0"/>
                            <a:ea typeface="Garamond" charset="0"/>
                            <a:cs typeface="Garamond" charset="0"/>
                          </a:rPr>
                          <m:t>X</m:t>
                        </m:r>
                        <m:r>
                          <a:rPr lang="en-US" sz="1400" i="1">
                            <a:latin typeface="Cambria Math" charset="0"/>
                            <a:ea typeface="Garamond" charset="0"/>
                            <a:cs typeface="Garamond" charset="0"/>
                          </a:rPr>
                          <m:t>)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>
                                    <a:latin typeface="Cambria Math" charset="0"/>
                                    <a:ea typeface="Garamond" charset="0"/>
                                    <a:cs typeface="Garamond" charset="0"/>
                                  </a:rPr>
                                </m:ctrlPr>
                              </m:eqArrPr>
                              <m:e>
                                <m:r>
                                  <a:rPr lang="en-US" sz="1400" i="1">
                                    <a:latin typeface="Cambria Math" charset="0"/>
                                    <a:ea typeface="Garamond" charset="0"/>
                                    <a:cs typeface="Garamond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cap="small">
                                    <a:latin typeface="Cambria Math" charset="0"/>
                                    <a:ea typeface="Garamond" charset="0"/>
                                    <a:cs typeface="Garamond" charset="0"/>
                                  </a:rPr>
                                  <m:t>me</m:t>
                                </m:r>
                              </m:e>
                              <m:e>
                                <m:r>
                                  <a:rPr lang="en-US" sz="1400" i="1" cap="small">
                                    <a:latin typeface="Cambria Math" charset="0"/>
                                    <a:ea typeface="Garamond" charset="0"/>
                                    <a:cs typeface="Garamond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cap="small">
                                    <a:latin typeface="Cambria Math" charset="0"/>
                                    <a:ea typeface="Garamond" charset="0"/>
                                    <a:cs typeface="Garamond" charset="0"/>
                                  </a:rPr>
                                  <m:t>you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r>
                  <a:rPr lang="en-US" sz="1400">
                    <a:latin typeface="Garamond" charset="0"/>
                    <a:ea typeface="Garamond" charset="0"/>
                    <a:cs typeface="Garamond" charset="0"/>
                  </a:rPr>
                  <a:t>	/X/→/X+ki/</a:t>
                </a:r>
                <a:br>
                  <a:rPr lang="en-US" sz="1400">
                    <a:latin typeface="Garamond" charset="0"/>
                    <a:ea typeface="Garamond" charset="0"/>
                    <a:cs typeface="Garamond" charset="0"/>
                  </a:rPr>
                </a:br>
                <a:endParaRPr lang="en-US" sz="1400">
                  <a:latin typeface="Garamond" charset="0"/>
                  <a:ea typeface="Garamond" charset="0"/>
                  <a:cs typeface="Garamond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022" y="1320872"/>
                <a:ext cx="3232300" cy="4767139"/>
              </a:xfrm>
              <a:prstGeom prst="rect">
                <a:avLst/>
              </a:prstGeom>
              <a:blipFill rotWithShape="0">
                <a:blip r:embed="rId3"/>
                <a:stretch>
                  <a:fillRect l="-566" t="-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162260" y="1320872"/>
                <a:ext cx="3420140" cy="43534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>
                    <a:latin typeface="Garamond" charset="0"/>
                    <a:ea typeface="Garamond" charset="0"/>
                    <a:cs typeface="Garamond" charset="0"/>
                  </a:rPr>
                  <a:t>Block 6: “plurals”</a:t>
                </a:r>
              </a:p>
              <a:p>
                <a:r>
                  <a:rPr lang="en-US" sz="1400">
                    <a:latin typeface="Garamond" charset="0"/>
                    <a:ea typeface="Garamond" charset="0"/>
                    <a:cs typeface="Garamond" charset="0"/>
                  </a:rPr>
                  <a:t>   (15)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charset="0"/>
                            <a:ea typeface="Garamond" charset="0"/>
                            <a:cs typeface="Garamond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past</m:t>
                            </m:r>
                          </m:e>
                          <m:e>
                            <m:r>
                              <a:rPr lang="en-US" sz="1400" i="1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me</m:t>
                            </m:r>
                          </m:e>
                          <m:e>
                            <m:r>
                              <a:rPr lang="en-US" sz="1400" i="1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pl</m:t>
                            </m:r>
                          </m:e>
                        </m:eqArr>
                        <m:d>
                          <m:dPr>
                            <m:begChr m:val="["/>
                            <m:endChr m:val="]"/>
                            <m:ctrlPr>
                              <a:rPr lang="en-US" sz="1400" i="1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 cap="small">
                                    <a:latin typeface="Cambria Math" charset="0"/>
                                    <a:ea typeface="Garamond" charset="0"/>
                                    <a:cs typeface="Garamond" charset="0"/>
                                  </a:rPr>
                                </m:ctrlPr>
                              </m:eqArrPr>
                              <m:e>
                                <m:r>
                                  <a:rPr lang="en-US" sz="1400" i="1" cap="small">
                                    <a:latin typeface="Cambria Math" charset="0"/>
                                    <a:ea typeface="Garamond" charset="0"/>
                                    <a:cs typeface="Garamond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cap="small">
                                    <a:latin typeface="Cambria Math" charset="0"/>
                                    <a:ea typeface="Garamond" charset="0"/>
                                    <a:cs typeface="Garamond" charset="0"/>
                                  </a:rPr>
                                  <m:t>you</m:t>
                                </m:r>
                              </m:e>
                              <m:e>
                                <m:r>
                                  <a:rPr lang="en-US" sz="1400" i="1" cap="small">
                                    <a:latin typeface="Cambria Math" charset="0"/>
                                    <a:ea typeface="Garamond" charset="0"/>
                                    <a:cs typeface="Garamond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cap="small">
                                    <a:latin typeface="Cambria Math" charset="0"/>
                                    <a:ea typeface="Garamond" charset="0"/>
                                    <a:cs typeface="Garamond" charset="0"/>
                                  </a:rPr>
                                  <m:t>pl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r>
                  <a:rPr lang="en-US" sz="1400">
                    <a:latin typeface="Garamond" charset="0"/>
                    <a:ea typeface="Garamond" charset="0"/>
                    <a:cs typeface="Garamond" charset="0"/>
                  </a:rPr>
                  <a:t>	/X/→/X/</a:t>
                </a:r>
              </a:p>
              <a:p>
                <a:r>
                  <a:rPr lang="en-US" sz="1400">
                    <a:latin typeface="Garamond" charset="0"/>
                    <a:ea typeface="Garamond" charset="0"/>
                    <a:cs typeface="Garamond" charset="0"/>
                  </a:rPr>
                  <a:t>   (16)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charset="0"/>
                            <a:ea typeface="Garamond" charset="0"/>
                            <a:cs typeface="Garamond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past</m:t>
                            </m:r>
                          </m:e>
                          <m:e>
                            <m:r>
                              <a:rPr lang="en-US" sz="1400" i="1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you</m:t>
                            </m:r>
                          </m:e>
                          <m:e>
                            <m:r>
                              <a:rPr lang="en-US" sz="1400" i="1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pl</m:t>
                            </m:r>
                          </m:e>
                        </m:eqArr>
                        <m:d>
                          <m:dPr>
                            <m:begChr m:val="["/>
                            <m:endChr m:val="]"/>
                            <m:ctrlPr>
                              <a:rPr lang="en-US" sz="1400" i="1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 cap="small">
                                    <a:latin typeface="Cambria Math" charset="0"/>
                                    <a:ea typeface="Garamond" charset="0"/>
                                    <a:cs typeface="Garamond" charset="0"/>
                                  </a:rPr>
                                </m:ctrlPr>
                              </m:eqArrPr>
                              <m:e>
                                <m:r>
                                  <a:rPr lang="en-US" sz="1400" i="1" cap="small">
                                    <a:latin typeface="Cambria Math" charset="0"/>
                                    <a:ea typeface="Garamond" charset="0"/>
                                    <a:cs typeface="Garamond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cap="small">
                                    <a:latin typeface="Cambria Math" charset="0"/>
                                    <a:ea typeface="Garamond" charset="0"/>
                                    <a:cs typeface="Garamond" charset="0"/>
                                  </a:rPr>
                                  <m:t>me</m:t>
                                </m:r>
                              </m:e>
                              <m:e>
                                <m:r>
                                  <a:rPr lang="en-US" sz="1400" i="1" cap="small">
                                    <a:latin typeface="Cambria Math" charset="0"/>
                                    <a:ea typeface="Garamond" charset="0"/>
                                    <a:cs typeface="Garamond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cap="small">
                                    <a:latin typeface="Cambria Math" charset="0"/>
                                    <a:ea typeface="Garamond" charset="0"/>
                                    <a:cs typeface="Garamond" charset="0"/>
                                  </a:rPr>
                                  <m:t>pl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r>
                  <a:rPr lang="en-US" sz="1400">
                    <a:latin typeface="Garamond" charset="0"/>
                    <a:ea typeface="Garamond" charset="0"/>
                    <a:cs typeface="Garamond" charset="0"/>
                  </a:rPr>
                  <a:t>	/X/→/X+chis/</a:t>
                </a:r>
              </a:p>
              <a:p>
                <a:r>
                  <a:rPr lang="en-US" sz="1400">
                    <a:latin typeface="Garamond" charset="0"/>
                    <a:ea typeface="Garamond" charset="0"/>
                    <a:cs typeface="Garamond" charset="0"/>
                  </a:rPr>
                  <a:t>   (17)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charset="0"/>
                            <a:ea typeface="Garamond" charset="0"/>
                            <a:cs typeface="Garamond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fut</m:t>
                            </m:r>
                          </m:e>
                          <m:e>
                            <m:r>
                              <a:rPr lang="en-US" sz="1400" i="1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me</m:t>
                            </m:r>
                          </m:e>
                          <m:e>
                            <m:r>
                              <a:rPr lang="en-US" sz="1400" i="1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pl</m:t>
                            </m:r>
                          </m:e>
                        </m:eqArr>
                        <m:d>
                          <m:dPr>
                            <m:begChr m:val="["/>
                            <m:endChr m:val="]"/>
                            <m:ctrlPr>
                              <a:rPr lang="en-US" sz="1400" i="1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</m:ctrlPr>
                          </m:dPr>
                          <m:e>
                            <m:r>
                              <a:rPr lang="en-US" sz="1400" i="1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pl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400">
                    <a:latin typeface="Garamond" charset="0"/>
                    <a:ea typeface="Garamond" charset="0"/>
                    <a:cs typeface="Garamond" charset="0"/>
                  </a:rPr>
                  <a:t>		/X/→/X+ku/</a:t>
                </a:r>
              </a:p>
              <a:p>
                <a:r>
                  <a:rPr lang="en-US" sz="1400">
                    <a:latin typeface="Garamond" charset="0"/>
                    <a:ea typeface="Garamond" charset="0"/>
                    <a:cs typeface="Garamond" charset="0"/>
                  </a:rPr>
                  <a:t>   (18)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charset="0"/>
                            <a:ea typeface="Garamond" charset="0"/>
                            <a:cs typeface="Garamond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past</m:t>
                            </m:r>
                          </m:e>
                          <m:e>
                            <m:r>
                              <a:rPr lang="en-US" sz="1400" i="1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me</m:t>
                            </m:r>
                          </m:e>
                          <m:e>
                            <m:r>
                              <a:rPr lang="en-US" sz="1400" i="1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you</m:t>
                            </m:r>
                          </m:e>
                          <m:e>
                            <m:r>
                              <a:rPr lang="en-US" sz="1400" i="1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pl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400">
                    <a:latin typeface="Garamond" charset="0"/>
                    <a:ea typeface="Garamond" charset="0"/>
                    <a:cs typeface="Garamond" charset="0"/>
                  </a:rPr>
                  <a:t>		/X/→/X+ku/</a:t>
                </a:r>
              </a:p>
              <a:p>
                <a:r>
                  <a:rPr lang="en-US" sz="1400">
                    <a:latin typeface="Garamond" charset="0"/>
                    <a:ea typeface="Garamond" charset="0"/>
                    <a:cs typeface="Garamond" charset="0"/>
                  </a:rPr>
                  <a:t>   (19)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charset="0"/>
                            <a:ea typeface="Garamond" charset="0"/>
                            <a:cs typeface="Garamond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charset="0"/>
                            <a:ea typeface="Garamond" charset="0"/>
                            <a:cs typeface="Garamond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charset="0"/>
                            <a:ea typeface="Garamond" charset="0"/>
                            <a:cs typeface="Garamond" charset="0"/>
                          </a:rPr>
                          <m:t>X</m:t>
                        </m:r>
                        <m:r>
                          <a:rPr lang="en-US" sz="1400" i="1">
                            <a:latin typeface="Cambria Math" charset="0"/>
                            <a:ea typeface="Garamond" charset="0"/>
                            <a:cs typeface="Garamond" charset="0"/>
                          </a:rPr>
                          <m:t>)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>
                                    <a:latin typeface="Cambria Math" charset="0"/>
                                    <a:ea typeface="Garamond" charset="0"/>
                                    <a:cs typeface="Garamond" charset="0"/>
                                  </a:rPr>
                                </m:ctrlPr>
                              </m:eqArrPr>
                              <m:e>
                                <m:r>
                                  <a:rPr lang="en-US" sz="1400" i="1">
                                    <a:latin typeface="Cambria Math" charset="0"/>
                                    <a:ea typeface="Garamond" charset="0"/>
                                    <a:cs typeface="Garamond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cap="small">
                                    <a:latin typeface="Cambria Math" charset="0"/>
                                    <a:ea typeface="Garamond" charset="0"/>
                                    <a:cs typeface="Garamond" charset="0"/>
                                  </a:rPr>
                                  <m:t>you</m:t>
                                </m:r>
                              </m:e>
                              <m:e>
                                <m:r>
                                  <a:rPr lang="en-US" sz="1400" i="1" cap="small">
                                    <a:latin typeface="Cambria Math" charset="0"/>
                                    <a:ea typeface="Garamond" charset="0"/>
                                    <a:cs typeface="Garamond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cap="small">
                                    <a:latin typeface="Cambria Math" charset="0"/>
                                    <a:ea typeface="Garamond" charset="0"/>
                                    <a:cs typeface="Garamond" charset="0"/>
                                  </a:rPr>
                                  <m:t>pl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r>
                  <a:rPr lang="en-US" sz="1400">
                    <a:latin typeface="Garamond" charset="0"/>
                    <a:ea typeface="Garamond" charset="0"/>
                    <a:cs typeface="Garamond" charset="0"/>
                  </a:rPr>
                  <a:t>	/X/→/X+chis/</a:t>
                </a:r>
              </a:p>
              <a:p>
                <a:r>
                  <a:rPr lang="en-US" sz="1400">
                    <a:latin typeface="Garamond" charset="0"/>
                    <a:ea typeface="Garamond" charset="0"/>
                    <a:cs typeface="Garamond" charset="0"/>
                  </a:rPr>
                  <a:t>   (20)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charset="0"/>
                            <a:ea typeface="Garamond" charset="0"/>
                            <a:cs typeface="Garamond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charset="0"/>
                            <a:ea typeface="Garamond" charset="0"/>
                            <a:cs typeface="Garamond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400" cap="small">
                            <a:latin typeface="Cambria Math" charset="0"/>
                            <a:ea typeface="Garamond" charset="0"/>
                            <a:cs typeface="Garamond" charset="0"/>
                          </a:rPr>
                          <m:t>X</m:t>
                        </m:r>
                        <m:r>
                          <a:rPr lang="en-US" sz="1400" cap="small">
                            <a:latin typeface="Cambria Math" charset="0"/>
                            <a:ea typeface="Garamond" charset="0"/>
                            <a:cs typeface="Garamond" charset="0"/>
                          </a:rPr>
                          <m:t>)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 cap="small">
                                    <a:latin typeface="Cambria Math" charset="0"/>
                                    <a:ea typeface="Garamond" charset="0"/>
                                    <a:cs typeface="Garamond" charset="0"/>
                                  </a:rPr>
                                </m:ctrlPr>
                              </m:eqArrPr>
                              <m:e>
                                <m:r>
                                  <a:rPr lang="en-US" sz="1400" i="1" cap="small">
                                    <a:latin typeface="Cambria Math" charset="0"/>
                                    <a:ea typeface="Garamond" charset="0"/>
                                    <a:cs typeface="Garamond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cap="small">
                                    <a:latin typeface="Cambria Math" charset="0"/>
                                    <a:ea typeface="Garamond" charset="0"/>
                                    <a:cs typeface="Garamond" charset="0"/>
                                  </a:rPr>
                                  <m:t>me</m:t>
                                </m:r>
                              </m:e>
                              <m:e>
                                <m:r>
                                  <a:rPr lang="en-US" sz="1400" i="1" cap="small">
                                    <a:latin typeface="Cambria Math" charset="0"/>
                                    <a:ea typeface="Garamond" charset="0"/>
                                    <a:cs typeface="Garamond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cap="small">
                                    <a:latin typeface="Cambria Math" charset="0"/>
                                    <a:ea typeface="Garamond" charset="0"/>
                                    <a:cs typeface="Garamond" charset="0"/>
                                  </a:rPr>
                                  <m:t>pl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r>
                  <a:rPr lang="en-US" sz="1400">
                    <a:latin typeface="Garamond" charset="0"/>
                    <a:ea typeface="Garamond" charset="0"/>
                    <a:cs typeface="Garamond" charset="0"/>
                  </a:rPr>
                  <a:t>		/X/→/X+ku/</a:t>
                </a:r>
              </a:p>
              <a:p>
                <a:r>
                  <a:rPr lang="en-US" sz="1400">
                    <a:latin typeface="Garamond" charset="0"/>
                    <a:ea typeface="Garamond" charset="0"/>
                    <a:cs typeface="Garamond" charset="0"/>
                  </a:rPr>
                  <a:t>   (21)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charset="0"/>
                            <a:ea typeface="Garamond" charset="0"/>
                            <a:cs typeface="Garamond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charset="0"/>
                            <a:ea typeface="Garamond" charset="0"/>
                            <a:cs typeface="Garamond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400" cap="small">
                            <a:latin typeface="Cambria Math" charset="0"/>
                            <a:ea typeface="Garamond" charset="0"/>
                            <a:cs typeface="Garamond" charset="0"/>
                          </a:rPr>
                          <m:t>pl</m:t>
                        </m:r>
                      </m:e>
                    </m:d>
                  </m:oMath>
                </a14:m>
                <a:r>
                  <a:rPr lang="en-US" sz="1400">
                    <a:latin typeface="Garamond" charset="0"/>
                    <a:ea typeface="Garamond" charset="0"/>
                    <a:cs typeface="Garamond" charset="0"/>
                  </a:rPr>
                  <a:t>			/X/→/X+ku/</a:t>
                </a:r>
              </a:p>
              <a:p>
                <a:endParaRPr lang="en-US" sz="1400">
                  <a:latin typeface="Garamond" charset="0"/>
                  <a:ea typeface="Garamond" charset="0"/>
                  <a:cs typeface="Garamond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2260" y="1320872"/>
                <a:ext cx="3420140" cy="4353436"/>
              </a:xfrm>
              <a:prstGeom prst="rect">
                <a:avLst/>
              </a:prstGeom>
              <a:blipFill rotWithShape="0">
                <a:blip r:embed="rId4"/>
                <a:stretch>
                  <a:fillRect l="-535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78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DM Vocabulary Items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611417"/>
              </p:ext>
            </p:extLst>
          </p:nvPr>
        </p:nvGraphicFramePr>
        <p:xfrm>
          <a:off x="609600" y="1296589"/>
          <a:ext cx="3967036" cy="282813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47650"/>
                <a:gridCol w="628650"/>
                <a:gridCol w="493713"/>
                <a:gridCol w="2597023"/>
              </a:tblGrid>
              <a:tr h="25710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(1)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[+pl.acc]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 → Ø /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[–me.nom –me.acc –you.acc]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</a:tr>
              <a:tr h="25710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(2)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[+pl.acc]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 → Ø /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[–me.nom –you.acc +pl.nom]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</a:tr>
              <a:tr h="25710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(3)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[+pl.acc]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 → Ø /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[–me.acc –you.acc –fut]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</a:tr>
              <a:tr h="25710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(4)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[+ fut]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 → Ø /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[–me.nom +you.nom]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</a:tr>
              <a:tr h="25710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(5)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[+pl.acc]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 → Ø /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[–me.nom +you.nom +pl.nom –past]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</a:tr>
              <a:tr h="25710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(6)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[+pl.nom]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 → Ø /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[–me.nom –you.nom +you.acc +past]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</a:tr>
              <a:tr h="25710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(7)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[+pl.acc]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 → Ø /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[–me.nom +you.nom +pl.nom +past]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</a:tr>
              <a:tr h="25710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(8)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[+pl.nom]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 → Ø /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[–me.nom +me.acc –you.nom +pl.acc]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</a:tr>
              <a:tr h="25710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(9)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[+fut]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 → Ø /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[–me.nom –me.acc –you.nom +you.acc]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</a:tr>
              <a:tr h="25710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(10)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[+pl.acc]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 → Ø /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[+me.nom +pl.nom +past]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</a:tr>
              <a:tr h="25710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(11)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[+pl.nom]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 → Ø /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[+me.nom +pl.acc –past –fut]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426299"/>
              </p:ext>
            </p:extLst>
          </p:nvPr>
        </p:nvGraphicFramePr>
        <p:xfrm>
          <a:off x="609598" y="4303870"/>
          <a:ext cx="4881881" cy="177366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98438"/>
                <a:gridCol w="3466973"/>
                <a:gridCol w="217488"/>
                <a:gridCol w="998982"/>
              </a:tblGrid>
              <a:tr h="22170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(1)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+</a:t>
                      </a: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me.acc +you.nom –pl.nom +pl.acc +past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–warqankichis</a:t>
                      </a:r>
                    </a:p>
                  </a:txBody>
                  <a:tcPr marL="0" marR="0" marT="0" marB="0" anchor="ctr"/>
                </a:tc>
              </a:tr>
              <a:tr h="22170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(2)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+me.nom –you.nom +you.acc –pl.nom +pl.acc +fut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–sqaykiku</a:t>
                      </a:r>
                    </a:p>
                  </a:txBody>
                  <a:tcPr marL="0" marR="0" marT="0" marB="0" anchor="ctr"/>
                </a:tc>
              </a:tr>
              <a:tr h="22170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(3)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+me.nom –you.nom +you.acc +pl.acc +fut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–sqaykichis</a:t>
                      </a:r>
                    </a:p>
                  </a:txBody>
                  <a:tcPr marL="0" marR="0" marT="0" marB="0" anchor="ctr"/>
                </a:tc>
              </a:tr>
              <a:tr h="22170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(4)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+me.nom –you.nom +you.acc +pl.nom +fut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–sqaykiku</a:t>
                      </a:r>
                    </a:p>
                  </a:txBody>
                  <a:tcPr marL="0" marR="0" marT="0" marB="0" anchor="ctr"/>
                </a:tc>
              </a:tr>
              <a:tr h="22170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(5)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+me.nom –you.nom +you.acc +fut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–sqayki</a:t>
                      </a:r>
                    </a:p>
                  </a:txBody>
                  <a:tcPr marL="0" marR="0" marT="0" marB="0" anchor="ctr"/>
                </a:tc>
              </a:tr>
              <a:tr h="22170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(6)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+me.nom –you.nom +pl.nom +fut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–sayku</a:t>
                      </a:r>
                    </a:p>
                  </a:txBody>
                  <a:tcPr marL="0" marR="0" marT="0" marB="0" anchor="ctr"/>
                </a:tc>
              </a:tr>
              <a:tr h="22170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(7)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+me.nom –you.nom +fut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–sa</a:t>
                      </a:r>
                    </a:p>
                  </a:txBody>
                  <a:tcPr marL="0" marR="0" marT="0" marB="0" anchor="ctr"/>
                </a:tc>
              </a:tr>
              <a:tr h="22170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(8)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+me.nom +fut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–sun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7353"/>
              </p:ext>
            </p:extLst>
          </p:nvPr>
        </p:nvGraphicFramePr>
        <p:xfrm>
          <a:off x="7535735" y="1296589"/>
          <a:ext cx="4046665" cy="47056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69875"/>
                <a:gridCol w="3006852"/>
                <a:gridCol w="217488"/>
                <a:gridCol w="552450"/>
              </a:tblGrid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(9)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+me.nom –you.acc –pl.nom (–you.nom)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–q</a:t>
                      </a:r>
                    </a:p>
                  </a:txBody>
                  <a:tcPr marL="0" marR="0" marT="0" marB="0" anchor="ctr"/>
                </a:tc>
              </a:tr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(10)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+pl.nom (+me.nom +you.nom)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–Ø</a:t>
                      </a:r>
                    </a:p>
                  </a:txBody>
                  <a:tcPr marL="0" marR="0" marT="0" marB="0" anchor="ctr"/>
                </a:tc>
              </a:tr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(11)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(+me.acc)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–wa</a:t>
                      </a:r>
                    </a:p>
                  </a:txBody>
                  <a:tcPr marL="0" marR="0" marT="0" marB="0" anchor="ctr"/>
                </a:tc>
              </a:tr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(12)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+past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–rqa</a:t>
                      </a:r>
                    </a:p>
                  </a:txBody>
                  <a:tcPr marL="0" marR="0" marT="0" marB="0" anchor="ctr"/>
                </a:tc>
              </a:tr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(13)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+me.nom –you.nom –you.acc –pl.nom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–ni</a:t>
                      </a:r>
                    </a:p>
                  </a:txBody>
                  <a:tcPr marL="0" marR="0" marT="0" marB="0" anchor="ctr"/>
                </a:tc>
              </a:tr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(14)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+me.nom –you.nom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–y</a:t>
                      </a:r>
                    </a:p>
                  </a:txBody>
                  <a:tcPr marL="0" marR="0" marT="0" marB="0" anchor="ctr"/>
                </a:tc>
              </a:tr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(15)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+me.nom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–n</a:t>
                      </a:r>
                    </a:p>
                  </a:txBody>
                  <a:tcPr marL="0" marR="0" marT="0" marB="0" anchor="ctr"/>
                </a:tc>
              </a:tr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(16)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–me.nom –you.nom –you.acc –pl.nom (+past)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–Ø</a:t>
                      </a:r>
                    </a:p>
                  </a:txBody>
                  <a:tcPr marL="0" marR="0" marT="0" marB="0" anchor="ctr"/>
                </a:tc>
              </a:tr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(17)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–me.nom –me.acc +you.acc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–sunki</a:t>
                      </a:r>
                    </a:p>
                  </a:txBody>
                  <a:tcPr marL="0" marR="0" marT="0" marB="0" anchor="ctr"/>
                </a:tc>
              </a:tr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(18)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–me.nom +you.acc +fut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–sun</a:t>
                      </a:r>
                    </a:p>
                  </a:txBody>
                  <a:tcPr marL="0" marR="0" marT="0" marB="0" anchor="ctr"/>
                </a:tc>
              </a:tr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(19)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–me.nom +you.acc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–n</a:t>
                      </a:r>
                    </a:p>
                  </a:txBody>
                  <a:tcPr marL="0" marR="0" marT="0" marB="0" anchor="ctr"/>
                </a:tc>
              </a:tr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(20)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–me.nom +you.nom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–nki</a:t>
                      </a:r>
                    </a:p>
                  </a:txBody>
                  <a:tcPr marL="0" marR="0" marT="0" marB="0" anchor="ctr"/>
                </a:tc>
              </a:tr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(21)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+you.acc (+me.nom)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–ki</a:t>
                      </a:r>
                    </a:p>
                  </a:txBody>
                  <a:tcPr marL="0" marR="0" marT="0" marB="0" anchor="ctr"/>
                </a:tc>
              </a:tr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(22)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–me.nom –you.nom –past +fut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–nqa</a:t>
                      </a:r>
                    </a:p>
                  </a:txBody>
                  <a:tcPr marL="0" marR="0" marT="0" marB="0" anchor="ctr"/>
                </a:tc>
              </a:tr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(23)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–me.nom –you.nom –past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–n</a:t>
                      </a:r>
                    </a:p>
                  </a:txBody>
                  <a:tcPr marL="0" marR="0" marT="0" marB="0" anchor="ctr"/>
                </a:tc>
              </a:tr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(24)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+pl.acc +pl.acc (+you.acc)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–chis</a:t>
                      </a:r>
                    </a:p>
                  </a:txBody>
                  <a:tcPr marL="0" marR="0" marT="0" marB="0" anchor="ctr"/>
                </a:tc>
              </a:tr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(25)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+pl.acc (+you.acc)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–chis</a:t>
                      </a:r>
                    </a:p>
                  </a:txBody>
                  <a:tcPr marL="0" marR="0" marT="0" marB="0" anchor="ctr"/>
                </a:tc>
              </a:tr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(26)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+pl.acc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–ku</a:t>
                      </a:r>
                    </a:p>
                  </a:txBody>
                  <a:tcPr marL="0" marR="0" marT="0" marB="0" anchor="ctr"/>
                </a:tc>
              </a:tr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(27)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+pl.nom (+you.nom)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–chis</a:t>
                      </a:r>
                    </a:p>
                  </a:txBody>
                  <a:tcPr marL="0" marR="0" marT="0" marB="0" anchor="ctr"/>
                </a:tc>
              </a:tr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(28)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+you.nom +pl.nom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–chis</a:t>
                      </a:r>
                    </a:p>
                  </a:txBody>
                  <a:tcPr marL="0" marR="0" marT="0" marB="0" anchor="ctr"/>
                </a:tc>
              </a:tr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(29)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+pl.nom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–ku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88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8171"/>
            <a:ext cx="5059735" cy="581654"/>
          </a:xfrm>
        </p:spPr>
        <p:txBody>
          <a:bodyPr/>
          <a:lstStyle/>
          <a:p>
            <a:r>
              <a:rPr lang="en-US"/>
              <a:t>Lots of overlap in the rules.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09600" y="1829094"/>
                <a:ext cx="2688557" cy="1604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latin typeface="Garamond" charset="0"/>
                    <a:ea typeface="Garamond" charset="0"/>
                    <a:cs typeface="Garamond" charset="0"/>
                  </a:rPr>
                  <a:t>EWP</a:t>
                </a:r>
              </a:p>
              <a:p>
                <a:r>
                  <a:rPr lang="en-US" sz="1400">
                    <a:latin typeface="Garamond" charset="0"/>
                    <a:ea typeface="Garamond" charset="0"/>
                    <a:cs typeface="Garamond" charset="0"/>
                  </a:rPr>
                  <a:t> (1) 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charset="0"/>
                            <a:ea typeface="Garamond" charset="0"/>
                            <a:cs typeface="Garamond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me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400">
                    <a:latin typeface="Garamond" charset="0"/>
                    <a:ea typeface="Garamond" charset="0"/>
                    <a:cs typeface="Garamond" charset="0"/>
                  </a:rPr>
                  <a:t>	/X/→/X+wa/</a:t>
                </a:r>
              </a:p>
              <a:p>
                <a:endParaRPr lang="en-US" sz="1400">
                  <a:latin typeface="Garamond" charset="0"/>
                  <a:ea typeface="Garamond" charset="0"/>
                  <a:cs typeface="Garamond" charset="0"/>
                </a:endParaRPr>
              </a:p>
              <a:p>
                <a:r>
                  <a:rPr lang="en-US" sz="1400">
                    <a:latin typeface="Garamond" charset="0"/>
                    <a:ea typeface="Garamond" charset="0"/>
                    <a:cs typeface="Garamond" charset="0"/>
                  </a:rPr>
                  <a:t> (2)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charset="0"/>
                            <a:ea typeface="Garamond" charset="0"/>
                            <a:cs typeface="Garamond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cap="small">
                            <a:latin typeface="Cambria Math" charset="0"/>
                            <a:ea typeface="Garamond" charset="0"/>
                            <a:cs typeface="Garamond" charset="0"/>
                          </a:rPr>
                          <m:t>past</m:t>
                        </m:r>
                      </m:e>
                    </m:d>
                  </m:oMath>
                </a14:m>
                <a:r>
                  <a:rPr lang="en-US" sz="1400">
                    <a:latin typeface="Garamond" charset="0"/>
                    <a:ea typeface="Garamond" charset="0"/>
                    <a:cs typeface="Garamond" charset="0"/>
                  </a:rPr>
                  <a:t>		/X/→/X+rqa/</a:t>
                </a:r>
              </a:p>
              <a:p>
                <a:endParaRPr lang="en-US" sz="1400">
                  <a:latin typeface="Garamond" charset="0"/>
                  <a:ea typeface="Garamond" charset="0"/>
                  <a:cs typeface="Garamond" charset="0"/>
                </a:endParaRPr>
              </a:p>
              <a:p>
                <a:r>
                  <a:rPr lang="en-US" sz="1400">
                    <a:latin typeface="Garamond" charset="0"/>
                    <a:ea typeface="Garamond" charset="0"/>
                    <a:cs typeface="Garamond" charset="0"/>
                  </a:rPr>
                  <a:t>(11)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charset="0"/>
                            <a:ea typeface="Garamond" charset="0"/>
                            <a:cs typeface="Garamond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</m:ctrlPr>
                          </m:eqArrPr>
                          <m:e>
                            <m:r>
                              <a:rPr lang="en-US" sz="1400" i="1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me</m:t>
                            </m:r>
                          </m:e>
                          <m:e>
                            <m:r>
                              <a:rPr lang="en-US" sz="1400" i="1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you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400">
                    <a:latin typeface="Garamond" charset="0"/>
                    <a:ea typeface="Garamond" charset="0"/>
                    <a:cs typeface="Garamond" charset="0"/>
                  </a:rPr>
                  <a:t>	/X/→/X+y/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29094"/>
                <a:ext cx="2688557" cy="1604414"/>
              </a:xfrm>
              <a:prstGeom prst="rect">
                <a:avLst/>
              </a:prstGeom>
              <a:blipFill rotWithShape="0">
                <a:blip r:embed="rId3"/>
                <a:stretch>
                  <a:fillRect l="-680" t="-1901" r="-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425793" y="1829094"/>
            <a:ext cx="284590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Garamond" charset="0"/>
                <a:ea typeface="Garamond" charset="0"/>
                <a:cs typeface="Garamond" charset="0"/>
              </a:rPr>
              <a:t>DM</a:t>
            </a:r>
          </a:p>
          <a:p>
            <a:r>
              <a:rPr lang="en-US" sz="1400">
                <a:latin typeface="Garamond" charset="0"/>
                <a:ea typeface="Garamond" charset="0"/>
                <a:cs typeface="Garamond" charset="0"/>
              </a:rPr>
              <a:t> (11) </a:t>
            </a:r>
            <a:r>
              <a:rPr lang="en-US" sz="1400" cap="small">
                <a:latin typeface="Garamond" charset="0"/>
                <a:ea typeface="Garamond" charset="0"/>
                <a:cs typeface="Garamond" charset="0"/>
              </a:rPr>
              <a:t>(+me.acc) 		  </a:t>
            </a:r>
            <a:r>
              <a:rPr lang="en-US" sz="1400">
                <a:latin typeface="Garamond" charset="0"/>
                <a:ea typeface="Garamond" charset="0"/>
                <a:cs typeface="Garamond" charset="0"/>
              </a:rPr>
              <a:t>⟷ –wa</a:t>
            </a:r>
          </a:p>
          <a:p>
            <a:endParaRPr lang="en-US" sz="1400">
              <a:latin typeface="Garamond" charset="0"/>
              <a:ea typeface="Garamond" charset="0"/>
              <a:cs typeface="Garamond" charset="0"/>
            </a:endParaRPr>
          </a:p>
          <a:p>
            <a:r>
              <a:rPr lang="en-US" sz="1400">
                <a:latin typeface="Garamond" charset="0"/>
                <a:ea typeface="Garamond" charset="0"/>
                <a:cs typeface="Garamond" charset="0"/>
              </a:rPr>
              <a:t>(12) </a:t>
            </a:r>
            <a:r>
              <a:rPr lang="is-IS" sz="1400" cap="small">
                <a:latin typeface="Garamond" charset="0"/>
                <a:ea typeface="Garamond" charset="0"/>
                <a:cs typeface="Garamond" charset="0"/>
              </a:rPr>
              <a:t>+past</a:t>
            </a:r>
            <a:r>
              <a:rPr lang="is-IS" sz="1400">
                <a:latin typeface="Garamond" charset="0"/>
                <a:ea typeface="Garamond" charset="0"/>
                <a:cs typeface="Garamond" charset="0"/>
              </a:rPr>
              <a:t> 			  ⟷ –rqa</a:t>
            </a:r>
          </a:p>
          <a:p>
            <a:endParaRPr lang="is-IS" sz="1400">
              <a:latin typeface="Garamond" charset="0"/>
              <a:ea typeface="Garamond" charset="0"/>
              <a:cs typeface="Garamond" charset="0"/>
            </a:endParaRPr>
          </a:p>
          <a:p>
            <a:pPr fontAlgn="ctr"/>
            <a:r>
              <a:rPr lang="is-IS" sz="1400">
                <a:latin typeface="Garamond" charset="0"/>
                <a:ea typeface="Garamond" charset="0"/>
                <a:cs typeface="Garamond" charset="0"/>
              </a:rPr>
              <a:t>(14) </a:t>
            </a:r>
            <a:r>
              <a:rPr lang="en-US" sz="1400" cap="small">
                <a:latin typeface="Garamond" charset="0"/>
                <a:ea typeface="Garamond" charset="0"/>
                <a:cs typeface="Garamond" charset="0"/>
              </a:rPr>
              <a:t>+me.nom –you.nom	  </a:t>
            </a:r>
            <a:r>
              <a:rPr lang="en-US" sz="1400">
                <a:latin typeface="Garamond" charset="0"/>
                <a:ea typeface="Garamond" charset="0"/>
                <a:cs typeface="Garamond" charset="0"/>
              </a:rPr>
              <a:t>⟷ –y</a:t>
            </a:r>
            <a:endParaRPr lang="en-US" sz="1400" cap="small">
              <a:latin typeface="Garamond" charset="0"/>
              <a:ea typeface="Garamond" charset="0"/>
              <a:cs typeface="Garamond" charset="0"/>
            </a:endParaRPr>
          </a:p>
          <a:p>
            <a:pPr fontAlgn="ctr"/>
            <a:r>
              <a:rPr lang="en-US" sz="1400" cap="small">
                <a:latin typeface="Garamond" charset="0"/>
                <a:ea typeface="Garamond" charset="0"/>
                <a:cs typeface="Garamond" charset="0"/>
              </a:rPr>
              <a:t>    </a:t>
            </a:r>
            <a:endParaRPr lang="en-US" sz="1400">
              <a:latin typeface="Garamond" charset="0"/>
              <a:ea typeface="Garamond" charset="0"/>
              <a:cs typeface="Garamond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199608"/>
              </p:ext>
            </p:extLst>
          </p:nvPr>
        </p:nvGraphicFramePr>
        <p:xfrm>
          <a:off x="6730408" y="2342282"/>
          <a:ext cx="4851992" cy="300474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606499"/>
                <a:gridCol w="606499"/>
                <a:gridCol w="606499"/>
                <a:gridCol w="606499"/>
                <a:gridCol w="606499"/>
                <a:gridCol w="606499"/>
                <a:gridCol w="606499"/>
                <a:gridCol w="606499"/>
              </a:tblGrid>
              <a:tr h="353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past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present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future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8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8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8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pl.excl</a:t>
                      </a:r>
                      <a:endParaRPr lang="en-US" sz="8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8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pl.incl</a:t>
                      </a:r>
                      <a:endParaRPr lang="en-US" sz="8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2</a:t>
                      </a:r>
                      <a:r>
                        <a:rPr lang="en-US" sz="8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8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2</a:t>
                      </a:r>
                      <a:r>
                        <a:rPr lang="en-US" sz="8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</a:t>
                      </a:r>
                      <a:endParaRPr lang="en-US" sz="8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3</a:t>
                      </a:r>
                      <a:r>
                        <a:rPr lang="en-US" sz="8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8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3</a:t>
                      </a:r>
                      <a:r>
                        <a:rPr lang="en-US" sz="8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</a:t>
                      </a:r>
                      <a:endParaRPr lang="en-US" sz="8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666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8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8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s(q)ayki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sqaykiku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saq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saqku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5666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8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pl.excl</a:t>
                      </a:r>
                      <a:endParaRPr lang="en-US" sz="8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s(q)aykiku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sqaykichis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sayku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sayku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5666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8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pl.incl</a:t>
                      </a:r>
                      <a:endParaRPr lang="en-US" sz="8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666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2</a:t>
                      </a:r>
                      <a:r>
                        <a:rPr lang="en-US" sz="8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8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666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2</a:t>
                      </a:r>
                      <a:r>
                        <a:rPr lang="en-US" sz="8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</a:t>
                      </a:r>
                      <a:endParaRPr lang="en-US" sz="8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666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3</a:t>
                      </a:r>
                      <a:r>
                        <a:rPr lang="en-US" sz="8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8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wanqa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nqa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nqa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666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3</a:t>
                      </a:r>
                      <a:r>
                        <a:rPr lang="en-US" sz="8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</a:t>
                      </a:r>
                      <a:endParaRPr lang="en-US" sz="8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nqaku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6921598" y="1287369"/>
            <a:ext cx="5059735" cy="51453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Several rules/Vocabulary Items specifically target certain cells.</a:t>
            </a:r>
          </a:p>
        </p:txBody>
      </p:sp>
      <p:sp>
        <p:nvSpPr>
          <p:cNvPr id="5" name="Frame 4"/>
          <p:cNvSpPr/>
          <p:nvPr/>
        </p:nvSpPr>
        <p:spPr>
          <a:xfrm>
            <a:off x="7939548" y="3832927"/>
            <a:ext cx="631958" cy="138948"/>
          </a:xfrm>
          <a:prstGeom prst="fram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9768348" y="2952047"/>
            <a:ext cx="625332" cy="138948"/>
          </a:xfrm>
          <a:prstGeom prst="fram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9733722" y="3330415"/>
            <a:ext cx="659958" cy="138948"/>
          </a:xfrm>
          <a:prstGeom prst="fram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9159903" y="3330415"/>
            <a:ext cx="573820" cy="138948"/>
          </a:xfrm>
          <a:prstGeom prst="fram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10967499" y="3327083"/>
            <a:ext cx="659958" cy="138948"/>
          </a:xfrm>
          <a:prstGeom prst="fram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09600" y="3496793"/>
            <a:ext cx="5059735" cy="58165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Several are needed for –</a:t>
            </a:r>
            <a:r>
              <a:rPr lang="en-US" i="1"/>
              <a:t>ku</a:t>
            </a:r>
            <a:r>
              <a:rPr lang="en-US"/>
              <a:t> and –</a:t>
            </a:r>
            <a:r>
              <a:rPr lang="en-US" i="1"/>
              <a:t>chis 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64543" y="3866666"/>
                <a:ext cx="2446881" cy="24260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>
                    <a:latin typeface="Garamond" charset="0"/>
                    <a:ea typeface="Garamond" charset="0"/>
                    <a:cs typeface="Garamond" charset="0"/>
                  </a:rPr>
                  <a:t>   (16)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000" i="1">
                            <a:latin typeface="Cambria Math" charset="0"/>
                            <a:ea typeface="Garamond" charset="0"/>
                            <a:cs typeface="Garamond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000" i="1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1000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past</m:t>
                            </m:r>
                          </m:e>
                          <m:e>
                            <m:r>
                              <a:rPr lang="en-US" sz="1000" i="1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000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you</m:t>
                            </m:r>
                          </m:e>
                          <m:e>
                            <m:r>
                              <a:rPr lang="en-US" sz="1000" i="1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000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pl</m:t>
                            </m:r>
                          </m:e>
                        </m:eqArr>
                        <m:d>
                          <m:dPr>
                            <m:begChr m:val="["/>
                            <m:endChr m:val="]"/>
                            <m:ctrlPr>
                              <a:rPr lang="en-US" sz="1000" i="1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i="1" cap="small">
                                    <a:latin typeface="Cambria Math" charset="0"/>
                                    <a:ea typeface="Garamond" charset="0"/>
                                    <a:cs typeface="Garamond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i="1" cap="small">
                                    <a:latin typeface="Cambria Math" charset="0"/>
                                    <a:ea typeface="Garamond" charset="0"/>
                                    <a:cs typeface="Garamond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000" cap="small">
                                    <a:latin typeface="Cambria Math" charset="0"/>
                                    <a:ea typeface="Garamond" charset="0"/>
                                    <a:cs typeface="Garamond" charset="0"/>
                                  </a:rPr>
                                  <m:t>me</m:t>
                                </m:r>
                              </m:e>
                              <m:e>
                                <m:r>
                                  <a:rPr lang="en-US" sz="1000" i="1" cap="small">
                                    <a:latin typeface="Cambria Math" charset="0"/>
                                    <a:ea typeface="Garamond" charset="0"/>
                                    <a:cs typeface="Garamond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000" cap="small">
                                    <a:latin typeface="Cambria Math" charset="0"/>
                                    <a:ea typeface="Garamond" charset="0"/>
                                    <a:cs typeface="Garamond" charset="0"/>
                                  </a:rPr>
                                  <m:t>pl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r>
                  <a:rPr lang="en-US" sz="1000">
                    <a:latin typeface="Garamond" charset="0"/>
                    <a:ea typeface="Garamond" charset="0"/>
                    <a:cs typeface="Garamond" charset="0"/>
                  </a:rPr>
                  <a:t>	/X/→/X+chis/</a:t>
                </a:r>
              </a:p>
              <a:p>
                <a:r>
                  <a:rPr lang="en-US" sz="1000">
                    <a:latin typeface="Garamond" charset="0"/>
                    <a:ea typeface="Garamond" charset="0"/>
                    <a:cs typeface="Garamond" charset="0"/>
                  </a:rPr>
                  <a:t>   (17)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000" i="1">
                            <a:latin typeface="Cambria Math" charset="0"/>
                            <a:ea typeface="Garamond" charset="0"/>
                            <a:cs typeface="Garamond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000" i="1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1000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fut</m:t>
                            </m:r>
                          </m:e>
                          <m:e>
                            <m:r>
                              <a:rPr lang="en-US" sz="1000" i="1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000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me</m:t>
                            </m:r>
                          </m:e>
                          <m:e>
                            <m:r>
                              <a:rPr lang="en-US" sz="1000" i="1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000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pl</m:t>
                            </m:r>
                          </m:e>
                        </m:eqArr>
                        <m:d>
                          <m:dPr>
                            <m:begChr m:val="["/>
                            <m:endChr m:val="]"/>
                            <m:ctrlPr>
                              <a:rPr lang="en-US" sz="1000" i="1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</m:ctrlPr>
                          </m:dPr>
                          <m:e>
                            <m:r>
                              <a:rPr lang="en-US" sz="1000" i="1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000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pl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000">
                    <a:latin typeface="Garamond" charset="0"/>
                    <a:ea typeface="Garamond" charset="0"/>
                    <a:cs typeface="Garamond" charset="0"/>
                  </a:rPr>
                  <a:t>	/X/→/X+ku/</a:t>
                </a:r>
              </a:p>
              <a:p>
                <a:r>
                  <a:rPr lang="en-US" sz="1000">
                    <a:latin typeface="Garamond" charset="0"/>
                    <a:ea typeface="Garamond" charset="0"/>
                    <a:cs typeface="Garamond" charset="0"/>
                  </a:rPr>
                  <a:t>   (18)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000" i="1">
                            <a:latin typeface="Cambria Math" charset="0"/>
                            <a:ea typeface="Garamond" charset="0"/>
                            <a:cs typeface="Garamond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000" i="1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1000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past</m:t>
                            </m:r>
                          </m:e>
                          <m:e>
                            <m:r>
                              <a:rPr lang="en-US" sz="1000" i="1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000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me</m:t>
                            </m:r>
                          </m:e>
                          <m:e>
                            <m:r>
                              <a:rPr lang="en-US" sz="1000" i="1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000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you</m:t>
                            </m:r>
                          </m:e>
                          <m:e>
                            <m:r>
                              <a:rPr lang="en-US" sz="1000" i="1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000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  <m:t>pl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000">
                    <a:latin typeface="Garamond" charset="0"/>
                    <a:ea typeface="Garamond" charset="0"/>
                    <a:cs typeface="Garamond" charset="0"/>
                  </a:rPr>
                  <a:t>		/X/→/X+ku/</a:t>
                </a:r>
              </a:p>
              <a:p>
                <a:r>
                  <a:rPr lang="en-US" sz="1000">
                    <a:latin typeface="Garamond" charset="0"/>
                    <a:ea typeface="Garamond" charset="0"/>
                    <a:cs typeface="Garamond" charset="0"/>
                  </a:rPr>
                  <a:t>   (19)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000" i="1">
                            <a:latin typeface="Cambria Math" charset="0"/>
                            <a:ea typeface="Garamond" charset="0"/>
                            <a:cs typeface="Garamond" charset="0"/>
                          </a:rPr>
                        </m:ctrlPr>
                      </m:dPr>
                      <m:e>
                        <m:r>
                          <a:rPr lang="en-US" sz="1000" i="1">
                            <a:latin typeface="Cambria Math" charset="0"/>
                            <a:ea typeface="Garamond" charset="0"/>
                            <a:cs typeface="Garamond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000">
                            <a:latin typeface="Cambria Math" charset="0"/>
                            <a:ea typeface="Garamond" charset="0"/>
                            <a:cs typeface="Garamond" charset="0"/>
                          </a:rPr>
                          <m:t>X</m:t>
                        </m:r>
                        <m:r>
                          <a:rPr lang="en-US" sz="1000" i="1">
                            <a:latin typeface="Cambria Math" charset="0"/>
                            <a:ea typeface="Garamond" charset="0"/>
                            <a:cs typeface="Garamond" charset="0"/>
                          </a:rPr>
                          <m:t>)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000" i="1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i="1">
                                    <a:latin typeface="Cambria Math" charset="0"/>
                                    <a:ea typeface="Garamond" charset="0"/>
                                    <a:cs typeface="Garamond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i="1">
                                    <a:latin typeface="Cambria Math" charset="0"/>
                                    <a:ea typeface="Garamond" charset="0"/>
                                    <a:cs typeface="Garamond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000" cap="small">
                                    <a:latin typeface="Cambria Math" charset="0"/>
                                    <a:ea typeface="Garamond" charset="0"/>
                                    <a:cs typeface="Garamond" charset="0"/>
                                  </a:rPr>
                                  <m:t>you</m:t>
                                </m:r>
                              </m:e>
                              <m:e>
                                <m:r>
                                  <a:rPr lang="en-US" sz="1000" i="1" cap="small">
                                    <a:latin typeface="Cambria Math" charset="0"/>
                                    <a:ea typeface="Garamond" charset="0"/>
                                    <a:cs typeface="Garamond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000" cap="small">
                                    <a:latin typeface="Cambria Math" charset="0"/>
                                    <a:ea typeface="Garamond" charset="0"/>
                                    <a:cs typeface="Garamond" charset="0"/>
                                  </a:rPr>
                                  <m:t>pl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r>
                  <a:rPr lang="en-US" sz="1000">
                    <a:latin typeface="Garamond" charset="0"/>
                    <a:ea typeface="Garamond" charset="0"/>
                    <a:cs typeface="Garamond" charset="0"/>
                  </a:rPr>
                  <a:t>	/X/→/X+chis/</a:t>
                </a:r>
              </a:p>
              <a:p>
                <a:r>
                  <a:rPr lang="en-US" sz="1000">
                    <a:latin typeface="Garamond" charset="0"/>
                    <a:ea typeface="Garamond" charset="0"/>
                    <a:cs typeface="Garamond" charset="0"/>
                  </a:rPr>
                  <a:t>   (20)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000" i="1">
                            <a:latin typeface="Cambria Math" charset="0"/>
                            <a:ea typeface="Garamond" charset="0"/>
                            <a:cs typeface="Garamond" charset="0"/>
                          </a:rPr>
                        </m:ctrlPr>
                      </m:dPr>
                      <m:e>
                        <m:r>
                          <a:rPr lang="en-US" sz="1000" i="1">
                            <a:latin typeface="Cambria Math" charset="0"/>
                            <a:ea typeface="Garamond" charset="0"/>
                            <a:cs typeface="Garamond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000" cap="small">
                            <a:latin typeface="Cambria Math" charset="0"/>
                            <a:ea typeface="Garamond" charset="0"/>
                            <a:cs typeface="Garamond" charset="0"/>
                          </a:rPr>
                          <m:t>X</m:t>
                        </m:r>
                        <m:r>
                          <a:rPr lang="en-US" sz="1000" cap="small">
                            <a:latin typeface="Cambria Math" charset="0"/>
                            <a:ea typeface="Garamond" charset="0"/>
                            <a:cs typeface="Garamond" charset="0"/>
                          </a:rPr>
                          <m:t>)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000" i="1" cap="small">
                                <a:latin typeface="Cambria Math" charset="0"/>
                                <a:ea typeface="Garamond" charset="0"/>
                                <a:cs typeface="Garamond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i="1" cap="small">
                                    <a:latin typeface="Cambria Math" charset="0"/>
                                    <a:ea typeface="Garamond" charset="0"/>
                                    <a:cs typeface="Garamond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i="1" cap="small">
                                    <a:latin typeface="Cambria Math" charset="0"/>
                                    <a:ea typeface="Garamond" charset="0"/>
                                    <a:cs typeface="Garamond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000" cap="small">
                                    <a:latin typeface="Cambria Math" charset="0"/>
                                    <a:ea typeface="Garamond" charset="0"/>
                                    <a:cs typeface="Garamond" charset="0"/>
                                  </a:rPr>
                                  <m:t>me</m:t>
                                </m:r>
                              </m:e>
                              <m:e>
                                <m:r>
                                  <a:rPr lang="en-US" sz="1000" i="1" cap="small">
                                    <a:latin typeface="Cambria Math" charset="0"/>
                                    <a:ea typeface="Garamond" charset="0"/>
                                    <a:cs typeface="Garamond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000" cap="small">
                                    <a:latin typeface="Cambria Math" charset="0"/>
                                    <a:ea typeface="Garamond" charset="0"/>
                                    <a:cs typeface="Garamond" charset="0"/>
                                  </a:rPr>
                                  <m:t>pl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r>
                  <a:rPr lang="en-US" sz="1000">
                    <a:latin typeface="Garamond" charset="0"/>
                    <a:ea typeface="Garamond" charset="0"/>
                    <a:cs typeface="Garamond" charset="0"/>
                  </a:rPr>
                  <a:t>	/X/→/X+ku/</a:t>
                </a:r>
              </a:p>
              <a:p>
                <a:r>
                  <a:rPr lang="en-US" sz="1000">
                    <a:latin typeface="Garamond" charset="0"/>
                    <a:ea typeface="Garamond" charset="0"/>
                    <a:cs typeface="Garamond" charset="0"/>
                  </a:rPr>
                  <a:t>   (21)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000" i="1">
                            <a:latin typeface="Cambria Math" charset="0"/>
                            <a:ea typeface="Garamond" charset="0"/>
                            <a:cs typeface="Garamond" charset="0"/>
                          </a:rPr>
                        </m:ctrlPr>
                      </m:dPr>
                      <m:e>
                        <m:r>
                          <a:rPr lang="en-US" sz="1000" i="1">
                            <a:latin typeface="Cambria Math" charset="0"/>
                            <a:ea typeface="Garamond" charset="0"/>
                            <a:cs typeface="Garamond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000" cap="small">
                            <a:latin typeface="Cambria Math" charset="0"/>
                            <a:ea typeface="Garamond" charset="0"/>
                            <a:cs typeface="Garamond" charset="0"/>
                          </a:rPr>
                          <m:t>pl</m:t>
                        </m:r>
                      </m:e>
                    </m:d>
                  </m:oMath>
                </a14:m>
                <a:r>
                  <a:rPr lang="en-US" sz="1000">
                    <a:latin typeface="Garamond" charset="0"/>
                    <a:ea typeface="Garamond" charset="0"/>
                    <a:cs typeface="Garamond" charset="0"/>
                  </a:rPr>
                  <a:t>		/X/→/X+ku/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43" y="3866666"/>
                <a:ext cx="2446881" cy="242604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912813"/>
              </p:ext>
            </p:extLst>
          </p:nvPr>
        </p:nvGraphicFramePr>
        <p:xfrm>
          <a:off x="3402897" y="4128040"/>
          <a:ext cx="2868804" cy="13444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69875"/>
                <a:gridCol w="1828991"/>
                <a:gridCol w="217488"/>
                <a:gridCol w="552450"/>
              </a:tblGrid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(24)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+pl.acc +pl.acc (+you.acc)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–chis</a:t>
                      </a:r>
                    </a:p>
                  </a:txBody>
                  <a:tcPr marL="0" marR="0" marT="0" marB="0" anchor="ctr"/>
                </a:tc>
              </a:tr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(25)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+pl.acc (+you.acc)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–chis</a:t>
                      </a:r>
                    </a:p>
                  </a:txBody>
                  <a:tcPr marL="0" marR="0" marT="0" marB="0" anchor="ctr"/>
                </a:tc>
              </a:tr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(26)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+pl.acc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–ku</a:t>
                      </a:r>
                    </a:p>
                  </a:txBody>
                  <a:tcPr marL="0" marR="0" marT="0" marB="0" anchor="ctr"/>
                </a:tc>
              </a:tr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(27)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+pl.nom (+you.nom)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–chis</a:t>
                      </a:r>
                    </a:p>
                  </a:txBody>
                  <a:tcPr marL="0" marR="0" marT="0" marB="0" anchor="ctr"/>
                </a:tc>
              </a:tr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(28)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+you.nom +pl.nom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–chis</a:t>
                      </a:r>
                    </a:p>
                  </a:txBody>
                  <a:tcPr marL="0" marR="0" marT="0" marB="0" anchor="ctr"/>
                </a:tc>
              </a:tr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(29)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+pl.nom</a:t>
                      </a:r>
                      <a:endParaRPr lang="en-US" sz="12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–ku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10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  <p:bldP spid="13" grpId="0" animBg="1"/>
      <p:bldP spid="14" grpId="0" animBg="1"/>
      <p:bldP spid="1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6908"/>
            <a:ext cx="5985164" cy="1598173"/>
          </a:xfrm>
        </p:spPr>
        <p:txBody>
          <a:bodyPr/>
          <a:lstStyle/>
          <a:p>
            <a:r>
              <a:rPr lang="en-US"/>
              <a:t>DM nicely accounts for the syncretism in the paradigm.</a:t>
            </a:r>
          </a:p>
          <a:p>
            <a:pPr lvl="1"/>
            <a:r>
              <a:rPr lang="en-US"/>
              <a:t>However, there were some cells where impoverishment rules were not sufficient.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381908"/>
              </p:ext>
            </p:extLst>
          </p:nvPr>
        </p:nvGraphicFramePr>
        <p:xfrm>
          <a:off x="936985" y="3001178"/>
          <a:ext cx="4851992" cy="300474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606499"/>
                <a:gridCol w="606499"/>
                <a:gridCol w="606499"/>
                <a:gridCol w="606499"/>
                <a:gridCol w="606499"/>
                <a:gridCol w="606499"/>
                <a:gridCol w="606499"/>
                <a:gridCol w="606499"/>
              </a:tblGrid>
              <a:tr h="353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past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present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future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8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8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8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pl.excl</a:t>
                      </a:r>
                      <a:endParaRPr lang="en-US" sz="8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8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pl.incl</a:t>
                      </a:r>
                      <a:endParaRPr lang="en-US" sz="8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2</a:t>
                      </a:r>
                      <a:r>
                        <a:rPr lang="en-US" sz="8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8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2</a:t>
                      </a:r>
                      <a:r>
                        <a:rPr lang="en-US" sz="8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</a:t>
                      </a:r>
                      <a:endParaRPr lang="en-US" sz="8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3</a:t>
                      </a:r>
                      <a:r>
                        <a:rPr lang="en-US" sz="8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8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3</a:t>
                      </a:r>
                      <a:r>
                        <a:rPr lang="en-US" sz="8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</a:t>
                      </a:r>
                      <a:endParaRPr lang="en-US" sz="8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666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8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8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s(q)ayki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sqaykiku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saq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saqku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666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8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pl.excl</a:t>
                      </a:r>
                      <a:endParaRPr lang="en-US" sz="8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s(q)aykiku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sqaykichis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sayku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sayku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5666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8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pl.incl</a:t>
                      </a:r>
                      <a:endParaRPr lang="en-US" sz="8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5666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2</a:t>
                      </a:r>
                      <a:r>
                        <a:rPr lang="en-US" sz="8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8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125666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2</a:t>
                      </a:r>
                      <a:r>
                        <a:rPr lang="en-US" sz="8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</a:t>
                      </a:r>
                      <a:endParaRPr lang="en-US" sz="8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125666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3</a:t>
                      </a:r>
                      <a:r>
                        <a:rPr lang="en-US" sz="8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8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wanqa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nqa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nqa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5666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3</a:t>
                      </a:r>
                      <a:r>
                        <a:rPr lang="en-US" sz="8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</a:t>
                      </a:r>
                      <a:endParaRPr lang="en-US" sz="8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nqaku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Content Placeholder 2"/>
          <p:cNvSpPr txBox="1">
            <a:spLocks/>
          </p:cNvSpPr>
          <p:nvPr/>
        </p:nvSpPr>
        <p:spPr>
          <a:xfrm>
            <a:off x="6234544" y="1340029"/>
            <a:ext cx="5347855" cy="145028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EWP nicely accounts for the fixed order of the morphemes</a:t>
            </a:r>
          </a:p>
          <a:p>
            <a:pPr lvl="1"/>
            <a:r>
              <a:rPr lang="en-US"/>
              <a:t>I know DM has a way of handling this, but I haven’t been able to work it in yet</a:t>
            </a:r>
          </a:p>
        </p:txBody>
      </p:sp>
      <p:sp>
        <p:nvSpPr>
          <p:cNvPr id="27" name="Frame 26"/>
          <p:cNvSpPr/>
          <p:nvPr/>
        </p:nvSpPr>
        <p:spPr>
          <a:xfrm>
            <a:off x="2123986" y="4494095"/>
            <a:ext cx="631958" cy="138948"/>
          </a:xfrm>
          <a:prstGeom prst="fram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ame 27"/>
          <p:cNvSpPr/>
          <p:nvPr/>
        </p:nvSpPr>
        <p:spPr>
          <a:xfrm>
            <a:off x="2124530" y="5619134"/>
            <a:ext cx="631958" cy="138681"/>
          </a:xfrm>
          <a:prstGeom prst="fram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ame 28"/>
          <p:cNvSpPr/>
          <p:nvPr/>
        </p:nvSpPr>
        <p:spPr>
          <a:xfrm>
            <a:off x="2124530" y="5745030"/>
            <a:ext cx="631958" cy="138681"/>
          </a:xfrm>
          <a:prstGeom prst="fram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2124530" y="5884178"/>
            <a:ext cx="631958" cy="138681"/>
          </a:xfrm>
          <a:prstGeom prst="fram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993" y="2797192"/>
            <a:ext cx="5294406" cy="320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2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/>
      <p:bldP spid="27" grpId="0" animBg="1"/>
      <p:bldP spid="28" grpId="0" animBg="1"/>
      <p:bldP spid="29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EWP has fewer rules</a:t>
            </a:r>
          </a:p>
          <a:p>
            <a:pPr lvl="1"/>
            <a:r>
              <a:rPr lang="en-US"/>
              <a:t>Superficially, EWP wins</a:t>
            </a:r>
          </a:p>
          <a:p>
            <a:pPr lvl="1"/>
            <a:r>
              <a:rPr lang="en-US"/>
              <a:t>But 20 more rules is probably okay</a:t>
            </a:r>
          </a:p>
          <a:p>
            <a:r>
              <a:rPr lang="en-US"/>
              <a:t>EWP can account for the limit of five suffixes on a single verb.</a:t>
            </a:r>
          </a:p>
          <a:p>
            <a:r>
              <a:rPr lang="en-US"/>
              <a:t>In irregular forms, EWP captures what regularity that is there, while DM needs rules to target the entire form individually.</a:t>
            </a:r>
          </a:p>
          <a:p>
            <a:r>
              <a:rPr lang="en-US"/>
              <a:t>Ordering is not resolved adequately in DM</a:t>
            </a:r>
          </a:p>
          <a:p>
            <a:pPr lvl="1"/>
            <a:r>
              <a:rPr lang="en-US"/>
              <a:t>Universal hierarchy of features determines the order</a:t>
            </a:r>
          </a:p>
          <a:p>
            <a:pPr lvl="1"/>
            <a:r>
              <a:rPr lang="en-US"/>
              <a:t>But the tense would to be much higher than in other languages </a:t>
            </a:r>
          </a:p>
          <a:p>
            <a:pPr lvl="1"/>
            <a:endParaRPr lang="en-US"/>
          </a:p>
          <a:p>
            <a:r>
              <a:rPr lang="en-US"/>
              <a:t>Bottom line: the EWP model is suprior.</a:t>
            </a:r>
          </a:p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8241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>
                <a:effectLst/>
              </a:rPr>
              <a:t>Anderson, Stephen R. 1982. Where’s morphology? </a:t>
            </a:r>
            <a:r>
              <a:rPr lang="en-US" i="1">
                <a:effectLst/>
              </a:rPr>
              <a:t>Linguistic inquiry</a:t>
            </a:r>
            <a:r>
              <a:rPr lang="en-US">
                <a:effectLst/>
              </a:rPr>
              <a:t> 13(4). 571–612.</a:t>
            </a:r>
            <a:endParaRPr lang="en-US"/>
          </a:p>
          <a:p>
            <a:r>
              <a:rPr lang="en-US"/>
              <a:t>Anderson, Stephen R. 1992. </a:t>
            </a:r>
            <a:r>
              <a:rPr lang="en-US" i="1"/>
              <a:t>A-Morphous morphology</a:t>
            </a:r>
            <a:r>
              <a:rPr lang="en-US"/>
              <a:t>. (Cambridge Studies in Linguistics 62). Cambridge: Cambridge University Press.</a:t>
            </a:r>
            <a:endParaRPr lang="en-US">
              <a:effectLst/>
            </a:endParaRPr>
          </a:p>
          <a:p>
            <a:r>
              <a:rPr lang="en-US">
                <a:effectLst/>
              </a:rPr>
              <a:t>Bateman, Bethany. Personal communication. September 12, 2016.</a:t>
            </a:r>
          </a:p>
          <a:p>
            <a:r>
              <a:rPr lang="en-US">
                <a:effectLst/>
              </a:rPr>
              <a:t>Collado, Martin Castillo Willkaruna. 2012. Qichwa Yachay Yanapaq Qillqa. Unpublished. Bolivia, ms.</a:t>
            </a:r>
          </a:p>
          <a:p>
            <a:r>
              <a:rPr lang="en-US">
                <a:effectLst/>
              </a:rPr>
              <a:t>Embick, David. 2015. </a:t>
            </a:r>
            <a:r>
              <a:rPr lang="en-US" i="1">
                <a:effectLst/>
              </a:rPr>
              <a:t>The Morpheme: A theoretical introduction</a:t>
            </a:r>
            <a:r>
              <a:rPr lang="en-US">
                <a:effectLst/>
              </a:rPr>
              <a:t>. (Interface Explorations 31). De Gruyter Mouton.</a:t>
            </a:r>
          </a:p>
          <a:p>
            <a:r>
              <a:rPr lang="en-US"/>
              <a:t>Glück, Susanne &amp; Roland Pfau. 1999. A Distributed Morphology account of verbal inflection in German Sign Language. </a:t>
            </a:r>
            <a:r>
              <a:rPr lang="en-US" i="1"/>
              <a:t>Proceedings of ConSOLE</a:t>
            </a:r>
            <a:r>
              <a:rPr lang="en-US"/>
              <a:t>, vol. 7, 65–80.</a:t>
            </a:r>
            <a:endParaRPr lang="en-US">
              <a:effectLst/>
            </a:endParaRPr>
          </a:p>
          <a:p>
            <a:r>
              <a:rPr lang="en-US">
                <a:effectLst/>
              </a:rPr>
              <a:t>Halle, Morris &amp; Alec Marantz. 1993. Distributed morphology and the pieces of inflection. In K. Hale &amp; S. Keyser (eds.), </a:t>
            </a:r>
            <a:r>
              <a:rPr lang="en-US" i="1">
                <a:effectLst/>
              </a:rPr>
              <a:t>The View from Building 20: Essays in Linguistics in Honor of Sylvian Bromberger</a:t>
            </a:r>
            <a:r>
              <a:rPr lang="en-US">
                <a:effectLst/>
              </a:rPr>
              <a:t>, 111–176. Cambridge: MIT Press.</a:t>
            </a:r>
          </a:p>
          <a:p>
            <a:r>
              <a:rPr lang="en-US"/>
              <a:t>Harley, Heidi &amp; Rolf Noyer. 1999. Distributed morphology. </a:t>
            </a:r>
            <a:r>
              <a:rPr lang="en-US" i="1"/>
              <a:t>Glot international</a:t>
            </a:r>
            <a:r>
              <a:rPr lang="en-US"/>
              <a:t> 4(4). 3–9.</a:t>
            </a:r>
            <a:endParaRPr lang="en-US">
              <a:effectLst/>
            </a:endParaRPr>
          </a:p>
          <a:p>
            <a:r>
              <a:rPr lang="en-US">
                <a:effectLst/>
              </a:rPr>
              <a:t>Howard, Rosaleen. 2014. </a:t>
            </a:r>
            <a:r>
              <a:rPr lang="en-US" i="1">
                <a:effectLst/>
              </a:rPr>
              <a:t>Kawsay Vida: A Multimedia Quechua Course for Beginners and Beyond</a:t>
            </a:r>
            <a:r>
              <a:rPr lang="en-US">
                <a:effectLst/>
              </a:rPr>
              <a:t>. (Recovering Languages and Literacies of the Americas). Austin: University of Texas Press.</a:t>
            </a:r>
          </a:p>
          <a:p>
            <a:r>
              <a:rPr lang="en-US">
                <a:effectLst/>
              </a:rPr>
              <a:t>Kerke, Simon van de. 1996. Agreement in Quechua: evidence against Distributed Morphology. In Crit Cremers &amp; Marcel den Dikken (eds.), </a:t>
            </a:r>
            <a:r>
              <a:rPr lang="en-US" i="1">
                <a:effectLst/>
              </a:rPr>
              <a:t>Linguistics in the Netherlands 1996</a:t>
            </a:r>
            <a:r>
              <a:rPr lang="en-US">
                <a:effectLst/>
              </a:rPr>
              <a:t>, 121–131. (AVI Publications 13). John Benjamins Publishing Company.</a:t>
            </a:r>
          </a:p>
          <a:p>
            <a:r>
              <a:rPr lang="en-US">
                <a:effectLst/>
              </a:rPr>
              <a:t>Lakämper, Renate &amp; Dieter Wunderlich. 1998. Person marking in Quechua—A constraint-based minimalist analysis. </a:t>
            </a:r>
            <a:r>
              <a:rPr lang="en-US" i="1">
                <a:effectLst/>
              </a:rPr>
              <a:t>Lingua</a:t>
            </a:r>
            <a:r>
              <a:rPr lang="en-US">
                <a:effectLst/>
              </a:rPr>
              <a:t> 105(3). 113–148.</a:t>
            </a:r>
          </a:p>
          <a:p>
            <a:r>
              <a:rPr lang="en-US">
                <a:effectLst/>
              </a:rPr>
              <a:t>Langston, Keith. 2016. Stephen Anderson’s “A-Morphous Morphology”/Extended Word-and-Paradigm (EWP) theory. Handout for LING 8120 at the University of Georgia. </a:t>
            </a:r>
          </a:p>
          <a:p>
            <a:r>
              <a:rPr lang="en-US">
                <a:effectLst/>
              </a:rPr>
              <a:t>Lewis, M. Paul, Gary F. Simons &amp; Charles D. Fennig (eds.). 2016. </a:t>
            </a:r>
            <a:r>
              <a:rPr lang="en-US" i="1">
                <a:effectLst/>
              </a:rPr>
              <a:t>Ethnologue: Languages of the World</a:t>
            </a:r>
            <a:r>
              <a:rPr lang="en-US">
                <a:effectLst/>
              </a:rPr>
              <a:t>. 19th ed. Dallas, Texas: SIL International. Online version: http://www.ethnologue.com (3 May, 2016).</a:t>
            </a:r>
          </a:p>
          <a:p>
            <a:r>
              <a:rPr lang="en-US">
                <a:effectLst/>
              </a:rPr>
              <a:t>Muysken, Pieter. 1988. Affix order and interpretation: Quechua. </a:t>
            </a:r>
            <a:r>
              <a:rPr lang="en-US" i="1">
                <a:effectLst/>
              </a:rPr>
              <a:t>Morphology and modularity</a:t>
            </a:r>
            <a:r>
              <a:rPr lang="en-US">
                <a:effectLst/>
              </a:rPr>
              <a:t>. 259–279.</a:t>
            </a:r>
          </a:p>
          <a:p>
            <a:r>
              <a:rPr lang="en-US">
                <a:effectLst/>
              </a:rPr>
              <a:t>Noyer, Rolf. 1997. </a:t>
            </a:r>
            <a:r>
              <a:rPr lang="en-US" i="1">
                <a:effectLst/>
              </a:rPr>
              <a:t>Features, positions and affixes in autonomous morphological structure</a:t>
            </a:r>
            <a:r>
              <a:rPr lang="en-US">
                <a:effectLst/>
              </a:rPr>
              <a:t>. New York: Garland.</a:t>
            </a:r>
          </a:p>
          <a:p>
            <a:r>
              <a:rPr lang="en-US">
                <a:effectLst/>
              </a:rPr>
              <a:t>Nuckolls, Janis B. 2008. Deictic Selves and Others in Pastaza Quichua Evidential Usage. </a:t>
            </a:r>
            <a:r>
              <a:rPr lang="en-US" i="1">
                <a:effectLst/>
              </a:rPr>
              <a:t>Anthropological Linguistics</a:t>
            </a:r>
            <a:r>
              <a:rPr lang="en-US">
                <a:effectLst/>
              </a:rPr>
              <a:t> 50(1). 67–89.</a:t>
            </a:r>
          </a:p>
          <a:p>
            <a:r>
              <a:rPr lang="en-US">
                <a:effectLst/>
              </a:rPr>
              <a:t>Pearce, Adrian J. &amp; Paul Heggarty. 2011. “Mining the Data” on the Huancayo-Huancavelica Quechua Frontier. In Paul Heggarty &amp; Adrian J. Pearce (eds.), </a:t>
            </a:r>
            <a:r>
              <a:rPr lang="en-US" i="1">
                <a:effectLst/>
              </a:rPr>
              <a:t>History and Language in the Andes</a:t>
            </a:r>
            <a:r>
              <a:rPr lang="en-US">
                <a:effectLst/>
              </a:rPr>
              <a:t>, 87–109. (Studies of the Americas). Palgrave Macmillan US.</a:t>
            </a:r>
          </a:p>
          <a:p>
            <a:r>
              <a:rPr lang="en-US">
                <a:effectLst/>
              </a:rPr>
              <a:t>Spencer, Andrew. 1991. </a:t>
            </a:r>
            <a:r>
              <a:rPr lang="en-US" i="1">
                <a:effectLst/>
              </a:rPr>
              <a:t>Morphological Theory: An Introduction to Word Structure in Generative Grammar</a:t>
            </a:r>
            <a:r>
              <a:rPr lang="en-US">
                <a:effectLst/>
              </a:rPr>
              <a:t>. 1st ed. (Blackwell Textbooks in Linguistics). Oxford: Basil Blackwell.</a:t>
            </a:r>
          </a:p>
          <a:p>
            <a:r>
              <a:rPr lang="en-US">
                <a:effectLst/>
              </a:rPr>
              <a:t>Swanson, Tod. 2011. Napo Runa Shimi: Introduction to the Kichwa Language of the Napo Headwaters. Unpublished. Tena, Ecuador, ms.</a:t>
            </a:r>
          </a:p>
          <a:p>
            <a:r>
              <a:rPr lang="en-US">
                <a:effectLst/>
              </a:rPr>
              <a:t>Thomas-Flinders, Tracy Georgia. 1981. </a:t>
            </a:r>
            <a:r>
              <a:rPr lang="en-US" i="1">
                <a:effectLst/>
              </a:rPr>
              <a:t>Inflectional morphology: Introduction to the extended word-and-paradigm theory</a:t>
            </a:r>
            <a:r>
              <a:rPr lang="en-US">
                <a:effectLst/>
              </a:rPr>
              <a:t>. UCLA Publications.</a:t>
            </a:r>
          </a:p>
          <a:p>
            <a:r>
              <a:rPr lang="en-US">
                <a:effectLst/>
              </a:rPr>
              <a:t>Wonderly, William L. 1952. Semantic Components in Kechua Person Morphemes. </a:t>
            </a:r>
            <a:r>
              <a:rPr lang="en-US" i="1">
                <a:effectLst/>
              </a:rPr>
              <a:t>Language</a:t>
            </a:r>
            <a:r>
              <a:rPr lang="en-US">
                <a:effectLst/>
              </a:rPr>
              <a:t> 28(3). 366–376. doi:10.2307/410107.</a:t>
            </a:r>
          </a:p>
          <a:p>
            <a:r>
              <a:rPr lang="en-US">
                <a:effectLst/>
              </a:rPr>
              <a:t>Yokoyama, Masako. 1951. Outline of Kechua Structure I: Morphology. </a:t>
            </a:r>
            <a:r>
              <a:rPr lang="en-US" i="1">
                <a:effectLst/>
              </a:rPr>
              <a:t>Language</a:t>
            </a:r>
            <a:r>
              <a:rPr lang="en-US">
                <a:effectLst/>
              </a:rPr>
              <a:t> 27(1). 38–67. doi:10.2307/410250.</a:t>
            </a:r>
          </a:p>
          <a:p>
            <a:r>
              <a:rPr lang="en-US">
                <a:effectLst/>
              </a:rPr>
              <a:t>Zariqueiey, Roberto &amp; Gavina Córdova. 2008. </a:t>
            </a:r>
            <a:r>
              <a:rPr lang="en-US" i="1">
                <a:effectLst/>
              </a:rPr>
              <a:t>Qayna, Kunan, Paqarin: Una introducción práctica al quechua chanca</a:t>
            </a:r>
            <a:r>
              <a:rPr lang="en-US">
                <a:effectLst/>
              </a:rPr>
              <a:t>. San Miguel, Peru: Estudios Generales Letras - Pontificia Universidad Católica del Peru.</a:t>
            </a:r>
          </a:p>
          <a:p>
            <a:endParaRPr lang="en-US">
              <a:effectLst/>
            </a:endParaRPr>
          </a:p>
          <a:p>
            <a:endParaRPr lang="en-US">
              <a:effectLst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References!</a:t>
            </a:r>
          </a:p>
        </p:txBody>
      </p:sp>
    </p:spTree>
    <p:extLst>
      <p:ext uri="{BB962C8B-B14F-4D97-AF65-F5344CB8AC3E}">
        <p14:creationId xmlns:p14="http://schemas.microsoft.com/office/powerpoint/2010/main" val="5339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Thanks!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847" y="1629139"/>
            <a:ext cx="5940306" cy="3564184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5193323"/>
            <a:ext cx="10972800" cy="932841"/>
          </a:xfrm>
          <a:prstGeom prst="rect">
            <a:avLst/>
          </a:prstGeom>
        </p:spPr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/>
              <a:t>Special thanks to Dr. Langston and Bethany Bateman for help with theories, data, and feedback and stuff.</a:t>
            </a:r>
          </a:p>
        </p:txBody>
      </p:sp>
    </p:spTree>
    <p:extLst>
      <p:ext uri="{BB962C8B-B14F-4D97-AF65-F5344CB8AC3E}">
        <p14:creationId xmlns:p14="http://schemas.microsoft.com/office/powerpoint/2010/main" val="8311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Quechua Agreement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523200"/>
              </p:ext>
            </p:extLst>
          </p:nvPr>
        </p:nvGraphicFramePr>
        <p:xfrm>
          <a:off x="1981200" y="1284043"/>
          <a:ext cx="8229600" cy="486518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4925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past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present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future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pl.excl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pl.incl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kurqani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kuni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kursaq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s(q)ayki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sqaykiku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saq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saqku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pl.excl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kurqayku 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kuyku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kusayku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s(q)aykiku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sqaykichis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sayku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sayku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pl.incl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kurqanchis 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kunchis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kusunchis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kurqanki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kunki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kunki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kurqankichis 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kunkichis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kunkichis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wanqa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nqa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nqa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nqaku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499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Quechua Agreement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81634"/>
              </p:ext>
            </p:extLst>
          </p:nvPr>
        </p:nvGraphicFramePr>
        <p:xfrm>
          <a:off x="1981200" y="1284043"/>
          <a:ext cx="8229600" cy="486518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4925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past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present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future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pl.excl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pl.incl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s(q)ayki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sqaykiku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saq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saqku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pl.excl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s(q)aykiku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sqaykichis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sayku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sayku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pl.incl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wanqa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nqa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nqa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nqaku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78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Quechua Agreement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137339"/>
              </p:ext>
            </p:extLst>
          </p:nvPr>
        </p:nvGraphicFramePr>
        <p:xfrm>
          <a:off x="1981200" y="1284043"/>
          <a:ext cx="8229600" cy="486518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4925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past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present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future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pl.excl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pl.incl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s(q)ayki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sqaykiku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saq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saqku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pl.excl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s(q)aykiku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sqaykichis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sayku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sayku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pl.incl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wanqa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nqa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nqa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nqaku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1284043"/>
            <a:ext cx="935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aramond" charset="0"/>
                <a:ea typeface="Garamond" charset="0"/>
                <a:cs typeface="Garamond" charset="0"/>
              </a:rPr>
              <a:t>–wa</a:t>
            </a:r>
          </a:p>
        </p:txBody>
      </p:sp>
    </p:spTree>
    <p:extLst>
      <p:ext uri="{BB962C8B-B14F-4D97-AF65-F5344CB8AC3E}">
        <p14:creationId xmlns:p14="http://schemas.microsoft.com/office/powerpoint/2010/main" val="31291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Quechua Agreement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148156"/>
              </p:ext>
            </p:extLst>
          </p:nvPr>
        </p:nvGraphicFramePr>
        <p:xfrm>
          <a:off x="1981200" y="1284043"/>
          <a:ext cx="8229600" cy="486518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4925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past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present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future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pl.excl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pl.incl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s(q)ayki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sqaykiku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saq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saqku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pl.excl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s(q)aykiku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sqaykichis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sayku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sayku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pl.incl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wanqa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nqa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nqa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nqaku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1284043"/>
            <a:ext cx="93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aramond" charset="0"/>
                <a:ea typeface="Garamond" charset="0"/>
                <a:cs typeface="Garamond" charset="0"/>
              </a:rPr>
              <a:t>–wa</a:t>
            </a:r>
          </a:p>
          <a:p>
            <a:r>
              <a:rPr lang="en-US" sz="2400">
                <a:latin typeface="Garamond" charset="0"/>
                <a:ea typeface="Garamond" charset="0"/>
                <a:cs typeface="Garamond" charset="0"/>
              </a:rPr>
              <a:t>–rqa</a:t>
            </a:r>
          </a:p>
        </p:txBody>
      </p:sp>
    </p:spTree>
    <p:extLst>
      <p:ext uri="{BB962C8B-B14F-4D97-AF65-F5344CB8AC3E}">
        <p14:creationId xmlns:p14="http://schemas.microsoft.com/office/powerpoint/2010/main" val="153666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Quechua Agreement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155569"/>
              </p:ext>
            </p:extLst>
          </p:nvPr>
        </p:nvGraphicFramePr>
        <p:xfrm>
          <a:off x="1981200" y="1284043"/>
          <a:ext cx="8229600" cy="486518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4925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past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present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future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pl.excl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pl.incl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s(q)ayki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sqaykiku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saq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saqku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pl.excl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s(q)aykiku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sqaykichis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sayku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sayku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pl.incl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wanqa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nqa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nqa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nqaku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1284043"/>
            <a:ext cx="935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aramond" charset="0"/>
                <a:ea typeface="Garamond" charset="0"/>
                <a:cs typeface="Garamond" charset="0"/>
              </a:rPr>
              <a:t>–wa</a:t>
            </a:r>
          </a:p>
          <a:p>
            <a:r>
              <a:rPr lang="en-US" sz="2400">
                <a:latin typeface="Garamond" charset="0"/>
                <a:ea typeface="Garamond" charset="0"/>
                <a:cs typeface="Garamond" charset="0"/>
              </a:rPr>
              <a:t>–rqa</a:t>
            </a:r>
          </a:p>
          <a:p>
            <a:r>
              <a:rPr lang="en-US" sz="2400">
                <a:latin typeface="Garamond" charset="0"/>
                <a:ea typeface="Garamond" charset="0"/>
                <a:cs typeface="Garamond" charset="0"/>
              </a:rPr>
              <a:t>–ki</a:t>
            </a:r>
          </a:p>
        </p:txBody>
      </p:sp>
    </p:spTree>
    <p:extLst>
      <p:ext uri="{BB962C8B-B14F-4D97-AF65-F5344CB8AC3E}">
        <p14:creationId xmlns:p14="http://schemas.microsoft.com/office/powerpoint/2010/main" val="42564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Quechua Agreement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45515"/>
              </p:ext>
            </p:extLst>
          </p:nvPr>
        </p:nvGraphicFramePr>
        <p:xfrm>
          <a:off x="1981200" y="1284043"/>
          <a:ext cx="8229600" cy="486518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4925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past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present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future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pl.excl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pl.incl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s(q)ayki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sqaykiku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saq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saqku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pl.excl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s(q)aykiku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sqaykichis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sayku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sayku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pl.incl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wanqa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nqa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nqa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nqaku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1284043"/>
            <a:ext cx="935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aramond" charset="0"/>
                <a:ea typeface="Garamond" charset="0"/>
                <a:cs typeface="Garamond" charset="0"/>
              </a:rPr>
              <a:t>–wa</a:t>
            </a:r>
          </a:p>
          <a:p>
            <a:r>
              <a:rPr lang="en-US" sz="2400">
                <a:latin typeface="Garamond" charset="0"/>
                <a:ea typeface="Garamond" charset="0"/>
                <a:cs typeface="Garamond" charset="0"/>
              </a:rPr>
              <a:t>–rqa</a:t>
            </a:r>
          </a:p>
          <a:p>
            <a:r>
              <a:rPr lang="en-US" sz="2400">
                <a:latin typeface="Garamond" charset="0"/>
                <a:ea typeface="Garamond" charset="0"/>
                <a:cs typeface="Garamond" charset="0"/>
              </a:rPr>
              <a:t>–ki</a:t>
            </a:r>
          </a:p>
          <a:p>
            <a:r>
              <a:rPr lang="en-US" sz="2400">
                <a:latin typeface="Garamond" charset="0"/>
                <a:ea typeface="Garamond" charset="0"/>
                <a:cs typeface="Garamond" charset="0"/>
              </a:rPr>
              <a:t>–su</a:t>
            </a:r>
          </a:p>
        </p:txBody>
      </p:sp>
    </p:spTree>
    <p:extLst>
      <p:ext uri="{BB962C8B-B14F-4D97-AF65-F5344CB8AC3E}">
        <p14:creationId xmlns:p14="http://schemas.microsoft.com/office/powerpoint/2010/main" val="28089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Quechua Agreement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02841"/>
              </p:ext>
            </p:extLst>
          </p:nvPr>
        </p:nvGraphicFramePr>
        <p:xfrm>
          <a:off x="1981200" y="1284043"/>
          <a:ext cx="8229600" cy="486518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4925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past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present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future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pl.excl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pl.incl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s(q)ayki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sqaykiku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saq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saqku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pl.excl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s(q)aykiku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sqaykichis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sayku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sayku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pl.incl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sg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wanqa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nqa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nqa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pl</a:t>
                      </a:r>
                      <a:endParaRPr lang="en-US" sz="110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wasunchis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nqaku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1284043"/>
            <a:ext cx="9356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aramond" charset="0"/>
                <a:ea typeface="Garamond" charset="0"/>
                <a:cs typeface="Garamond" charset="0"/>
              </a:rPr>
              <a:t>–wa</a:t>
            </a:r>
          </a:p>
          <a:p>
            <a:r>
              <a:rPr lang="en-US" sz="2400">
                <a:latin typeface="Garamond" charset="0"/>
                <a:ea typeface="Garamond" charset="0"/>
                <a:cs typeface="Garamond" charset="0"/>
              </a:rPr>
              <a:t>–rqa</a:t>
            </a:r>
          </a:p>
          <a:p>
            <a:r>
              <a:rPr lang="en-US" sz="2400">
                <a:latin typeface="Garamond" charset="0"/>
                <a:ea typeface="Garamond" charset="0"/>
                <a:cs typeface="Garamond" charset="0"/>
              </a:rPr>
              <a:t>–ki</a:t>
            </a:r>
          </a:p>
          <a:p>
            <a:r>
              <a:rPr lang="en-US" sz="2400">
                <a:latin typeface="Garamond" charset="0"/>
                <a:ea typeface="Garamond" charset="0"/>
                <a:cs typeface="Garamond" charset="0"/>
              </a:rPr>
              <a:t>–su</a:t>
            </a:r>
          </a:p>
          <a:p>
            <a:r>
              <a:rPr lang="en-US" sz="2400">
                <a:latin typeface="Garamond" charset="0"/>
                <a:ea typeface="Garamond" charset="0"/>
                <a:cs typeface="Garamond" charset="0"/>
              </a:rPr>
              <a:t>–n</a:t>
            </a:r>
          </a:p>
        </p:txBody>
      </p:sp>
    </p:spTree>
    <p:extLst>
      <p:ext uri="{BB962C8B-B14F-4D97-AF65-F5344CB8AC3E}">
        <p14:creationId xmlns:p14="http://schemas.microsoft.com/office/powerpoint/2010/main" val="128113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G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</Template>
  <TotalTime>6775</TotalTime>
  <Words>3851</Words>
  <Application>Microsoft Macintosh PowerPoint</Application>
  <PresentationFormat>Widescreen</PresentationFormat>
  <Paragraphs>2671</Paragraphs>
  <Slides>27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Cambria Math</vt:lpstr>
      <vt:lpstr>Garamond</vt:lpstr>
      <vt:lpstr>Optima</vt:lpstr>
      <vt:lpstr>Arial</vt:lpstr>
      <vt:lpstr>UGA</vt:lpstr>
      <vt:lpstr>PowerPoint Presentation</vt:lpstr>
      <vt:lpstr>Quechua Morphology</vt:lpstr>
      <vt:lpstr>Quechua Agreement</vt:lpstr>
      <vt:lpstr>Quechua Agreement</vt:lpstr>
      <vt:lpstr>Quechua Agreement</vt:lpstr>
      <vt:lpstr>Quechua Agreement</vt:lpstr>
      <vt:lpstr>Quechua Agreement</vt:lpstr>
      <vt:lpstr>Quechua Agreement</vt:lpstr>
      <vt:lpstr>Quechua Agreement</vt:lpstr>
      <vt:lpstr>Quechua Agreement</vt:lpstr>
      <vt:lpstr>Quechua Agreement</vt:lpstr>
      <vt:lpstr>Quechua Agreement</vt:lpstr>
      <vt:lpstr>Quechua Morphology</vt:lpstr>
      <vt:lpstr>PowerPoint Presentation</vt:lpstr>
      <vt:lpstr>Distributed Morphology (DM)</vt:lpstr>
      <vt:lpstr>Vocabulary Items</vt:lpstr>
      <vt:lpstr>Anderson’s EWP</vt:lpstr>
      <vt:lpstr>Paradigms in EWP and DM</vt:lpstr>
      <vt:lpstr>Methodology</vt:lpstr>
      <vt:lpstr>PowerPoint Presentation</vt:lpstr>
      <vt:lpstr>EWP Rules</vt:lpstr>
      <vt:lpstr>DM Vocabulary Items</vt:lpstr>
      <vt:lpstr>Discussion</vt:lpstr>
      <vt:lpstr>Discussion</vt:lpstr>
      <vt:lpstr>Comparison</vt:lpstr>
      <vt:lpstr>References!</vt:lpstr>
      <vt:lpstr>Thanks!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Abraham Stanley</dc:creator>
  <cp:lastModifiedBy>Joey Stanley</cp:lastModifiedBy>
  <cp:revision>119</cp:revision>
  <dcterms:created xsi:type="dcterms:W3CDTF">2016-04-20T16:28:27Z</dcterms:created>
  <dcterms:modified xsi:type="dcterms:W3CDTF">2016-09-16T01:38:11Z</dcterms:modified>
</cp:coreProperties>
</file>