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6" r:id="rId3"/>
    <p:sldId id="260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95" r:id="rId13"/>
    <p:sldId id="296" r:id="rId14"/>
    <p:sldId id="297" r:id="rId15"/>
    <p:sldId id="259" r:id="rId16"/>
    <p:sldId id="288" r:id="rId17"/>
    <p:sldId id="272" r:id="rId18"/>
    <p:sldId id="273" r:id="rId19"/>
    <p:sldId id="271" r:id="rId20"/>
    <p:sldId id="274" r:id="rId21"/>
    <p:sldId id="276" r:id="rId22"/>
    <p:sldId id="287" r:id="rId23"/>
    <p:sldId id="278" r:id="rId24"/>
    <p:sldId id="277" r:id="rId25"/>
    <p:sldId id="282" r:id="rId26"/>
    <p:sldId id="284" r:id="rId27"/>
    <p:sldId id="280" r:id="rId28"/>
    <p:sldId id="283" r:id="rId29"/>
    <p:sldId id="29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68107E-5EC0-ED42-9ED9-775EB4977EFA}">
          <p14:sldIdLst>
            <p14:sldId id="257"/>
            <p14:sldId id="286"/>
          </p14:sldIdLst>
        </p14:section>
        <p14:section name="Paradigm" id="{99BA66AF-D644-4641-96DC-2EA72AA50EC3}">
          <p14:sldIdLst>
            <p14:sldId id="260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95"/>
            <p14:sldId id="296"/>
            <p14:sldId id="297"/>
            <p14:sldId id="259"/>
          </p14:sldIdLst>
        </p14:section>
        <p14:section name="Theories" id="{6EA53AC7-A50B-134D-9006-F29A5ACF9475}">
          <p14:sldIdLst>
            <p14:sldId id="288"/>
            <p14:sldId id="272"/>
            <p14:sldId id="273"/>
            <p14:sldId id="271"/>
            <p14:sldId id="274"/>
          </p14:sldIdLst>
        </p14:section>
        <p14:section name="Literature Review" id="{DC5DA467-DD63-444A-8FA9-C71AAA7C6399}">
          <p14:sldIdLst>
            <p14:sldId id="276"/>
          </p14:sldIdLst>
        </p14:section>
        <p14:section name="Results" id="{B471E8EB-964A-E541-AA6F-ADD07B1F9E43}">
          <p14:sldIdLst>
            <p14:sldId id="287"/>
            <p14:sldId id="278"/>
            <p14:sldId id="277"/>
          </p14:sldIdLst>
        </p14:section>
        <p14:section name="Discussion" id="{F3F08881-99BD-C848-B8BE-FE3DD49F7D05}">
          <p14:sldIdLst>
            <p14:sldId id="282"/>
            <p14:sldId id="284"/>
            <p14:sldId id="280"/>
            <p14:sldId id="283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E1E1E"/>
    <a:srgbClr val="ECECEC"/>
    <a:srgbClr val="DDDDDD"/>
    <a:srgbClr val="FDFFFF"/>
    <a:srgbClr val="BC0D05"/>
    <a:srgbClr val="831717"/>
    <a:srgbClr val="841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2818" autoAdjust="0"/>
  </p:normalViewPr>
  <p:slideViewPr>
    <p:cSldViewPr snapToGrid="0" snapToObjects="1">
      <p:cViewPr>
        <p:scale>
          <a:sx n="101" d="100"/>
          <a:sy n="101" d="100"/>
        </p:scale>
        <p:origin x="1120" y="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584BB-F3EB-D549-BBCC-E1C5C2272E19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8D5-BEE4-AF43-B048-4D3109A46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1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B2FA0-8B87-E54A-9A72-E4778A953777}" type="datetimeFigureOut">
              <a:rPr lang="en-US" smtClean="0"/>
              <a:t>10/8/16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933FC-8204-E243-89A9-101EB8CCE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0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 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4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Conjugates</a:t>
            </a:r>
            <a:r>
              <a:rPr lang="en-US" baseline="0"/>
              <a:t> for subjects and objects</a:t>
            </a:r>
          </a:p>
          <a:p>
            <a:endParaRPr lang="en-US" baseline="0"/>
          </a:p>
          <a:p>
            <a:r>
              <a:rPr lang="en-US"/>
              <a:t>147 possible cells, 51 are reflexive</a:t>
            </a:r>
            <a:r>
              <a:rPr lang="en-US" baseline="0"/>
              <a:t> </a:t>
            </a:r>
            <a:r>
              <a:rPr lang="en-US"/>
              <a:t>, leaving 96 </a:t>
            </a:r>
          </a:p>
          <a:p>
            <a:r>
              <a:rPr lang="en-US"/>
              <a:t>"68" unique</a:t>
            </a:r>
            <a:r>
              <a:rPr lang="en-US" baseline="0"/>
              <a:t> forms to work with</a:t>
            </a:r>
          </a:p>
          <a:p>
            <a:endParaRPr lang="en-US" baseline="0"/>
          </a:p>
          <a:p>
            <a:r>
              <a:rPr lang="en-US" baseline="0"/>
              <a:t>Data taken from a native speaker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</a:t>
            </a:r>
            <a:r>
              <a:rPr lang="en-US" baseline="0"/>
              <a:t> are 12 chunks of phonetic material. </a:t>
            </a:r>
          </a:p>
          <a:p>
            <a:r>
              <a:rPr lang="en-US" baseline="0"/>
              <a:t>Mutual exclusivity, and same order.</a:t>
            </a:r>
          </a:p>
          <a:p>
            <a:r>
              <a:rPr lang="en-US" baseline="0"/>
              <a:t>Up to 5 suffixes per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Move</a:t>
            </a:r>
            <a:r>
              <a:rPr lang="en-US" baseline="0"/>
              <a:t> the theoretical descriptions 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Vocabulary</a:t>
            </a:r>
            <a:r>
              <a:rPr lang="en-US" sz="2000" baseline="0"/>
              <a:t> Items are competing for insertion.</a:t>
            </a:r>
            <a:endParaRPr lang="en-US" sz="2000"/>
          </a:p>
          <a:p>
            <a:r>
              <a:rPr lang="en-US" sz="2000"/>
              <a:t>More</a:t>
            </a:r>
            <a:r>
              <a:rPr lang="en-US" sz="2000" baseline="0"/>
              <a:t> specific rules apply first.</a:t>
            </a:r>
          </a:p>
          <a:p>
            <a:r>
              <a:rPr lang="en-US" sz="2000" baseline="0"/>
              <a:t>If same number of parameters, a hierarchy of features</a:t>
            </a:r>
            <a:endParaRPr lang="en-US" sz="2000"/>
          </a:p>
          <a:p>
            <a:endParaRPr lang="en-US" sz="2000"/>
          </a:p>
          <a:p>
            <a:r>
              <a:rPr lang="en-US" sz="2000"/>
              <a:t>Underspecification!</a:t>
            </a:r>
            <a:r>
              <a:rPr lang="en-US" sz="2000" baseline="0"/>
              <a:t> </a:t>
            </a:r>
          </a:p>
          <a:p>
            <a:r>
              <a:rPr lang="en-US" sz="2000" baseline="0"/>
              <a:t>Impoverishment rules</a:t>
            </a:r>
          </a:p>
          <a:p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never thought I’d say this, but I wish</a:t>
            </a:r>
            <a:r>
              <a:rPr lang="en-US" baseline="0"/>
              <a:t> Quechua were as easy as Georgian!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7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3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Superior</a:t>
            </a:r>
            <a:r>
              <a:rPr lang="en-US" baseline="0"/>
              <a:t> is mispelled. </a:t>
            </a:r>
          </a:p>
          <a:p>
            <a:endParaRPr lang="en-US" baseline="0"/>
          </a:p>
          <a:p>
            <a:r>
              <a:rPr lang="en-US" baseline="0"/>
              <a:t>black boxes instead of red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933FC-8204-E243-89A9-101EB8CCEF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2695223" y="2707211"/>
            <a:ext cx="6801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E1E1E"/>
                </a:solidFill>
                <a:latin typeface="Seravek" charset="0"/>
                <a:ea typeface="Seravek" charset="0"/>
                <a:cs typeface="Seravek" charset="0"/>
              </a:rPr>
              <a:t>Joseph Stanley</a:t>
            </a:r>
          </a:p>
          <a:p>
            <a:pPr algn="ctr"/>
            <a:endParaRPr lang="en-US" sz="800" dirty="0" smtClean="0">
              <a:solidFill>
                <a:srgbClr val="1E1E1E"/>
              </a:solidFill>
              <a:latin typeface="Seravek" charset="0"/>
              <a:ea typeface="Seravek" charset="0"/>
              <a:cs typeface="Seravek" charset="0"/>
            </a:endParaRPr>
          </a:p>
          <a:p>
            <a:pPr algn="ctr"/>
            <a:r>
              <a:rPr lang="en-US" sz="1800" dirty="0" smtClean="0">
                <a:solidFill>
                  <a:srgbClr val="1E1E1E"/>
                </a:solidFill>
                <a:latin typeface="Seravek" charset="0"/>
                <a:ea typeface="Seravek" charset="0"/>
                <a:cs typeface="Seravek" charset="0"/>
              </a:rPr>
              <a:t>University of Georgia</a:t>
            </a:r>
          </a:p>
          <a:p>
            <a:pPr algn="ctr"/>
            <a:endParaRPr lang="en-US" sz="1000" dirty="0" smtClean="0">
              <a:solidFill>
                <a:srgbClr val="1E1E1E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solidFill>
                  <a:srgbClr val="1E1E1E"/>
                </a:solidFill>
                <a:latin typeface="Seravek" charset="0"/>
                <a:ea typeface="Seravek" charset="0"/>
                <a:cs typeface="Seravek" charset="0"/>
              </a:rPr>
              <a:t>joeystan@uga.edu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1E1E1E"/>
                </a:solidFill>
                <a:latin typeface="Seravek" charset="0"/>
                <a:ea typeface="Seravek" charset="0"/>
                <a:cs typeface="Seravek" charset="0"/>
              </a:rPr>
              <a:t>@joey_stan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657600" y="2599132"/>
            <a:ext cx="487680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rgbClr val="1E1E1E"/>
              </a:solidFill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836037" y="1352949"/>
            <a:ext cx="10519929" cy="6225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cap="small">
                <a:solidFill>
                  <a:srgbClr val="1E1E1E"/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pPr lvl="0"/>
            <a:r>
              <a:rPr lang="x-none" dirty="0" smtClean="0"/>
              <a:t>Main 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836037" y="1962635"/>
            <a:ext cx="10519929" cy="333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cap="small">
                <a:solidFill>
                  <a:srgbClr val="1E1E1E"/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pPr lvl="0"/>
            <a:r>
              <a:rPr lang="x-none" dirty="0" smtClean="0"/>
              <a:t>Subtitle</a:t>
            </a:r>
            <a:endParaRPr lang="en-US" dirty="0"/>
          </a:p>
        </p:txBody>
      </p:sp>
      <p:sp>
        <p:nvSpPr>
          <p:cNvPr id="10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2905861" y="4386246"/>
            <a:ext cx="6380281" cy="18453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>
                <a:solidFill>
                  <a:srgbClr val="1E1E1E"/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pPr lvl="0"/>
            <a:r>
              <a:rPr lang="x-none" dirty="0" smtClean="0"/>
              <a:t>Conference </a:t>
            </a:r>
          </a:p>
          <a:p>
            <a:pPr lvl="0"/>
            <a:r>
              <a:rPr lang="x-none" dirty="0" smtClean="0"/>
              <a:t>Location</a:t>
            </a:r>
          </a:p>
          <a:p>
            <a:pPr lvl="0"/>
            <a:r>
              <a:rPr lang="x-none" dirty="0" smtClean="0"/>
              <a:t>City</a:t>
            </a:r>
          </a:p>
          <a:p>
            <a:pPr lvl="0"/>
            <a:r>
              <a:rPr lang="x-none" dirty="0" smtClean="0"/>
              <a:t>Date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4367957"/>
            <a:ext cx="487680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rgbClr val="1E1E1E"/>
              </a:solidFill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3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836037" y="2485366"/>
            <a:ext cx="10519929" cy="6225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cap="small">
                <a:latin typeface="Seravek" charset="0"/>
                <a:ea typeface="Seravek" charset="0"/>
                <a:cs typeface="Seravek" charset="0"/>
              </a:defRPr>
            </a:lvl1pPr>
          </a:lstStyle>
          <a:p>
            <a:pPr lvl="0"/>
            <a:r>
              <a:rPr lang="x-none" dirty="0" smtClean="0"/>
              <a:t>Section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57600" y="3350549"/>
            <a:ext cx="487680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noFill/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42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46908"/>
            <a:ext cx="10972800" cy="477925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ravek" charset="0"/>
                <a:ea typeface="Seravek" charset="0"/>
                <a:cs typeface="Seravek" charset="0"/>
              </a:defRPr>
            </a:lvl1pPr>
            <a:lvl2pPr>
              <a:defRPr sz="2000">
                <a:latin typeface="Seravek" charset="0"/>
                <a:ea typeface="Seravek" charset="0"/>
                <a:cs typeface="Seravek" charset="0"/>
              </a:defRPr>
            </a:lvl2pPr>
            <a:lvl3pPr>
              <a:defRPr sz="1800">
                <a:latin typeface="Seravek" charset="0"/>
                <a:ea typeface="Seravek" charset="0"/>
                <a:cs typeface="Seravek" charset="0"/>
              </a:defRPr>
            </a:lvl3pPr>
            <a:lvl4pPr>
              <a:defRPr sz="1600">
                <a:latin typeface="Seravek" charset="0"/>
                <a:ea typeface="Seravek" charset="0"/>
                <a:cs typeface="Seravek" charset="0"/>
              </a:defRPr>
            </a:lvl4pPr>
            <a:lvl5pPr>
              <a:defRPr sz="1400"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" y="1192140"/>
            <a:ext cx="1097280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Title 24"/>
          <p:cNvSpPr>
            <a:spLocks noGrp="1"/>
          </p:cNvSpPr>
          <p:nvPr>
            <p:ph type="title" hasCustomPrompt="1"/>
          </p:nvPr>
        </p:nvSpPr>
        <p:spPr>
          <a:xfrm>
            <a:off x="609600" y="286850"/>
            <a:ext cx="10972800" cy="9052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small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773334" y="733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04387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600" b="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1" y="1575607"/>
            <a:ext cx="4011084" cy="4550557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ravek" charset="0"/>
                <a:ea typeface="Seravek" charset="0"/>
                <a:cs typeface="Seravek" charset="0"/>
              </a:defRPr>
            </a:lvl1pPr>
            <a:lvl2pPr>
              <a:defRPr sz="2000">
                <a:latin typeface="Seravek" charset="0"/>
                <a:ea typeface="Seravek" charset="0"/>
                <a:cs typeface="Seravek" charset="0"/>
              </a:defRPr>
            </a:lvl2pPr>
            <a:lvl3pPr>
              <a:defRPr sz="1800">
                <a:latin typeface="Seravek" charset="0"/>
                <a:ea typeface="Seravek" charset="0"/>
                <a:cs typeface="Seravek" charset="0"/>
              </a:defRPr>
            </a:lvl3pPr>
            <a:lvl4pPr>
              <a:defRPr sz="1600">
                <a:latin typeface="Seravek" charset="0"/>
                <a:ea typeface="Seravek" charset="0"/>
                <a:cs typeface="Seravek" charset="0"/>
              </a:defRPr>
            </a:lvl4pPr>
            <a:lvl5pPr>
              <a:defRPr sz="1400">
                <a:latin typeface="Seravek" charset="0"/>
                <a:ea typeface="Seravek" charset="0"/>
                <a:cs typeface="Seravek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09599" y="1425955"/>
            <a:ext cx="402336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1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600" y="1192140"/>
            <a:ext cx="10972800" cy="18288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itle 24"/>
          <p:cNvSpPr>
            <a:spLocks noGrp="1"/>
          </p:cNvSpPr>
          <p:nvPr>
            <p:ph type="title" hasCustomPrompt="1"/>
          </p:nvPr>
        </p:nvSpPr>
        <p:spPr>
          <a:xfrm>
            <a:off x="609600" y="286850"/>
            <a:ext cx="10972800" cy="9052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small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x-none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4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8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509889" y="-762000"/>
            <a:ext cx="12192000" cy="251820"/>
          </a:xfrm>
          <a:prstGeom prst="rect">
            <a:avLst/>
          </a:prstGeom>
          <a:solidFill>
            <a:srgbClr val="BC0D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6773334" y="733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182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6037" y="1549337"/>
            <a:ext cx="1051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Seravek" charset="0"/>
                <a:ea typeface="Seravek" charset="0"/>
                <a:cs typeface="Seravek" charset="0"/>
              </a:rPr>
              <a:t>Thank You!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968251"/>
            <a:ext cx="10972800" cy="10273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Seravek" charset="0"/>
                <a:ea typeface="Seravek" charset="0"/>
                <a:cs typeface="Seravek" charset="0"/>
              </a:defRPr>
            </a:lvl1pPr>
            <a:lvl2pPr>
              <a:defRPr sz="2000">
                <a:latin typeface="Garamond"/>
                <a:cs typeface="Garamond"/>
              </a:defRPr>
            </a:lvl2pPr>
            <a:lvl3pPr>
              <a:defRPr sz="1800">
                <a:latin typeface="Garamond"/>
                <a:cs typeface="Garamond"/>
              </a:defRPr>
            </a:lvl3pPr>
            <a:lvl4pPr>
              <a:defRPr sz="1600">
                <a:latin typeface="Garamond"/>
                <a:cs typeface="Garamond"/>
              </a:defRPr>
            </a:lvl4pPr>
            <a:lvl5pPr>
              <a:defRPr sz="1400">
                <a:latin typeface="Garamond"/>
                <a:cs typeface="Garamond"/>
              </a:defRPr>
            </a:lvl5pPr>
          </a:lstStyle>
          <a:p>
            <a:pPr lvl="0"/>
            <a:r>
              <a:rPr lang="x-none" dirty="0" smtClean="0"/>
              <a:t>Special thanks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695222" y="4296525"/>
            <a:ext cx="6801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Joseph Stanley</a:t>
            </a:r>
          </a:p>
          <a:p>
            <a:pPr algn="ctr"/>
            <a:endParaRPr lang="en-US" sz="800" dirty="0" smtClean="0">
              <a:latin typeface="Seravek" charset="0"/>
              <a:ea typeface="Seravek" charset="0"/>
              <a:cs typeface="Seravek" charset="0"/>
            </a:endParaRPr>
          </a:p>
          <a:p>
            <a:pPr algn="ctr"/>
            <a:r>
              <a:rPr lang="en-US" sz="1800" dirty="0" smtClean="0">
                <a:latin typeface="Seravek" charset="0"/>
                <a:ea typeface="Seravek" charset="0"/>
                <a:cs typeface="Seravek" charset="0"/>
              </a:rPr>
              <a:t>University of Georgia</a:t>
            </a:r>
          </a:p>
          <a:p>
            <a:pPr algn="ctr"/>
            <a:endParaRPr lang="en-US" sz="1000" dirty="0" smtClean="0">
              <a:latin typeface="Seravek" charset="0"/>
              <a:ea typeface="Seravek" charset="0"/>
              <a:cs typeface="Seravek" charset="0"/>
            </a:endParaRP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Seravek" charset="0"/>
                <a:ea typeface="Seravek" charset="0"/>
                <a:cs typeface="Seravek" charset="0"/>
              </a:rPr>
              <a:t>joeystan@uga.edu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Seravek" charset="0"/>
                <a:ea typeface="Seravek" charset="0"/>
                <a:cs typeface="Seravek" charset="0"/>
              </a:rPr>
              <a:t>@joey_stan</a:t>
            </a:r>
          </a:p>
        </p:txBody>
      </p:sp>
    </p:spTree>
    <p:extLst>
      <p:ext uri="{BB962C8B-B14F-4D97-AF65-F5344CB8AC3E}">
        <p14:creationId xmlns:p14="http://schemas.microsoft.com/office/powerpoint/2010/main" val="76235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31546"/>
            <a:ext cx="12192000" cy="626454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51820"/>
          </a:xfrm>
          <a:prstGeom prst="rect">
            <a:avLst/>
          </a:prstGeom>
          <a:solidFill>
            <a:srgbClr val="3760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solidFill>
                  <a:srgbClr val="000000"/>
                </a:solidFill>
              </a:ln>
              <a:noFill/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19555" y="6356351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FFFFFF"/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1409" y="6356351"/>
            <a:ext cx="650991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2F4E2E3C-FF33-FC45-91A9-BDC48E1E83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6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67" r:id="rId6"/>
    <p:sldLayoutId id="2147483671" r:id="rId7"/>
    <p:sldLayoutId id="2147483673" r:id="rId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Seravek" charset="0"/>
                <a:ea typeface="Seravek" charset="0"/>
                <a:cs typeface="Seravek" charset="0"/>
              </a:rPr>
              <a:t>An EWP model of Quechua agreement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eravek" charset="0"/>
                <a:ea typeface="Seravek" charset="0"/>
                <a:cs typeface="Seravek" charset="0"/>
              </a:rPr>
              <a:t>Further evidence against DM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3</a:t>
            </a:r>
            <a:r>
              <a:rPr lang="en-US" baseline="30000">
                <a:latin typeface="Seravek" charset="0"/>
                <a:ea typeface="Seravek" charset="0"/>
                <a:cs typeface="Seravek" charset="0"/>
              </a:rPr>
              <a:t>rd</a:t>
            </a:r>
            <a:r>
              <a:rPr lang="en-US">
                <a:latin typeface="Seravek" charset="0"/>
                <a:ea typeface="Seravek" charset="0"/>
                <a:cs typeface="Seravek" charset="0"/>
              </a:rPr>
              <a:t> Annual Linguistics Conference at the University of Georgia</a:t>
            </a:r>
          </a:p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Athens, GA</a:t>
            </a:r>
          </a:p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August 8, 2016</a:t>
            </a:r>
          </a:p>
        </p:txBody>
      </p:sp>
    </p:spTree>
    <p:extLst>
      <p:ext uri="{BB962C8B-B14F-4D97-AF65-F5344CB8AC3E}">
        <p14:creationId xmlns:p14="http://schemas.microsoft.com/office/powerpoint/2010/main" val="1429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44980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342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–wa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–rqa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–ki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–su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–n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–chis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–ku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5966" y="6356350"/>
            <a:ext cx="650875" cy="365125"/>
          </a:xfrm>
        </p:spPr>
        <p:txBody>
          <a:bodyPr/>
          <a:lstStyle/>
          <a:p>
            <a:pPr algn="r"/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11990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1371600" cy="407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–wa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–rqa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–ki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–su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–n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–chis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–ku</a:t>
            </a:r>
          </a:p>
          <a:p>
            <a:pPr>
              <a:lnSpc>
                <a:spcPct val="130000"/>
              </a:lnSpc>
            </a:pPr>
            <a:r>
              <a:rPr lang="en-US" sz="1600">
                <a:latin typeface="Seravek" charset="0"/>
                <a:ea typeface="Seravek" charset="0"/>
                <a:cs typeface="Seravek" charset="0"/>
              </a:rPr>
              <a:t>…plus about 5 more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5966" y="6356350"/>
            <a:ext cx="650875" cy="365125"/>
          </a:xfrm>
        </p:spPr>
        <p:txBody>
          <a:bodyPr/>
          <a:lstStyle/>
          <a:p>
            <a:pPr algn="r"/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36782" y="206298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976037" y="206298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ni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49619" y="236376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saq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25849" y="509088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900962" y="509088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qa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11952" y="145539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709277" y="145539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885585" y="145539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qa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119382" y="145539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5942" y="266856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68539" y="266856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901329" y="266856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101608" y="266856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55070" y="357492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4608" y="357492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125576" y="357492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700338" y="478608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saq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976265" y="478608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07593" y="8478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15363" y="8478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828323" y="8478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985554" y="8478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015026" y="847805"/>
            <a:ext cx="121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10106" y="41805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42273" y="41805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5914989" y="4180505"/>
            <a:ext cx="93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2728" y="1154222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993811" y="1154222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137461" y="1154222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5827311" y="1154222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7541" y="175818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91695" y="175818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037554" y="1758185"/>
            <a:ext cx="93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732417" y="175818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su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757747" y="44853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896184" y="44853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079560" y="44853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597044" y="44853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su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07434" y="296934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842004" y="296934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014720" y="2969345"/>
            <a:ext cx="93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492268" y="296934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sqa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70085" y="327414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038294" y="327414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5656417" y="327414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sqa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25695" y="3877322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5418106" y="3875820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945426" y="3875705"/>
            <a:ext cx="7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6084355" y="3875705"/>
            <a:ext cx="93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52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3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4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5210" y="84780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378" y="1154222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1378" y="206298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1378" y="266856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1378" y="357492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50652" y="3910790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25237" y="84780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31405" y="175818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31405" y="145539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31405" y="357492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90041" y="266856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90041" y="296934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90041" y="327414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483873" y="418050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97019" y="206298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ni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193260" y="84780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199428" y="1154222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99428" y="175818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199428" y="145539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193260" y="448530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193260" y="509088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548495" y="236376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saq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542327" y="478608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saq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053591" y="84780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059759" y="1154222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059759" y="266856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059759" y="296934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53591" y="418050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053591" y="448530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440759" y="145539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qa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434591" y="509088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qa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827927" y="145539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827927" y="266856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7827927" y="327414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7827927" y="357492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7821759" y="448530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821759" y="478608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8282222" y="847805"/>
            <a:ext cx="106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288391" y="1758185"/>
            <a:ext cx="8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8288391" y="2969345"/>
            <a:ext cx="8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82223" y="4180505"/>
            <a:ext cx="8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418161" y="1154222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su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418161" y="175818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su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411993" y="448530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su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906537" y="296934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sqa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906537" y="3274145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sqa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325237" y="3909173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6193260" y="3909173"/>
            <a:ext cx="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8282223" y="3909173"/>
            <a:ext cx="81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53" name="Slide Number Placeholder 1"/>
          <p:cNvSpPr txBox="1">
            <a:spLocks/>
          </p:cNvSpPr>
          <p:nvPr/>
        </p:nvSpPr>
        <p:spPr>
          <a:xfrm>
            <a:off x="11355966" y="63690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3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6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19382" y="84780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5550" y="1154222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5550" y="206298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5550" y="266856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5550" y="357492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24824" y="3910790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rqa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33138" y="84780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9306" y="175818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39306" y="145539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39306" y="357492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251" y="266856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943251" y="296934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43251" y="327414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3251" y="418050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y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943251" y="206298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943251" y="84780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943251" y="1154222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943251" y="175818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943251" y="145539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43251" y="448530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43251" y="509088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991544" y="236376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saq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991544" y="478608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saq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991544" y="84780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991544" y="1154222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991544" y="266856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991544" y="296934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991544" y="418050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991544" y="448530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ki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991544" y="145539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qa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991544" y="509088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qa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229626" y="145539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8229626" y="266856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8229626" y="327414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229626" y="357492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229626" y="448530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229626" y="478608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ku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8128192" y="847805"/>
            <a:ext cx="8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151608" y="1758185"/>
            <a:ext cx="88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8151608" y="2969345"/>
            <a:ext cx="88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151608" y="4180505"/>
            <a:ext cx="88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887145" y="1154222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su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887145" y="175818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su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887145" y="448530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su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887145" y="296934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sqa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887145" y="3274145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sqa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033138" y="3909173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ravek" charset="0"/>
                <a:ea typeface="Seravek" charset="0"/>
                <a:cs typeface="Seravek" charset="0"/>
              </a:rPr>
              <a:t>wa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943251" y="3909173"/>
            <a:ext cx="67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n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8151608" y="3909173"/>
            <a:ext cx="88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chis</a:t>
            </a:r>
          </a:p>
        </p:txBody>
      </p:sp>
      <p:sp>
        <p:nvSpPr>
          <p:cNvPr id="52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3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6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46908"/>
            <a:ext cx="10972800" cy="4638256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/>
              <a:t>Affix ordering </a:t>
            </a:r>
            <a:r>
              <a:rPr lang="en-US" sz="1200"/>
              <a:t>(Muysken 1988)</a:t>
            </a:r>
            <a:r>
              <a:rPr lang="en-US" sz="1400"/>
              <a:t> </a:t>
            </a:r>
            <a:r>
              <a:rPr lang="en-US"/>
              <a:t>and evidentials </a:t>
            </a:r>
            <a:r>
              <a:rPr lang="en-US" sz="1200"/>
              <a:t>(Nuckolls 2008)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sz="2200"/>
              <a:t>More theoretical descriptions </a:t>
            </a:r>
            <a:r>
              <a:rPr lang="en-US" sz="1200"/>
              <a:t>(Kerke 1996, Lakämper &amp; Wunderlich 1998) 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sz="2200"/>
              <a:t>No mention of the (ir)regularities</a:t>
            </a:r>
            <a:r>
              <a:rPr lang="en-US"/>
              <a:t> </a:t>
            </a:r>
            <a:r>
              <a:rPr lang="en-US" sz="1200"/>
              <a:t>(Howard 2014, Castillo-Collado 2012, Wonderly 1952, Yakoyama 1951, Zariqueiey &amp; Córdova 2008)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Many varieties</a:t>
            </a:r>
          </a:p>
          <a:p>
            <a:pPr lvl="1">
              <a:lnSpc>
                <a:spcPct val="130000"/>
              </a:lnSpc>
            </a:pPr>
            <a:r>
              <a:rPr lang="en-US" sz="2200"/>
              <a:t>Dialect continuum with at least 42 varieties </a:t>
            </a:r>
            <a:r>
              <a:rPr lang="en-US" sz="1200"/>
              <a:t>(Pearce &amp; Heggarty 2011, Lewis, Simons &amp; Fennig 2016)  </a:t>
            </a:r>
          </a:p>
          <a:p>
            <a:pPr lvl="1">
              <a:lnSpc>
                <a:spcPct val="130000"/>
              </a:lnSpc>
            </a:pPr>
            <a:r>
              <a:rPr lang="en-US" sz="2200"/>
              <a:t>Some varieties don’t even have object agreement</a:t>
            </a:r>
            <a:r>
              <a:rPr lang="en-US"/>
              <a:t> </a:t>
            </a:r>
            <a:r>
              <a:rPr lang="en-US" sz="1200"/>
              <a:t>(Swanson 2011, Bateman p.c.)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Lots of variation, Spanish influence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tl;dr—It’s hard to compare Quechua research.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Quechua Morphology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4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Theoretical Models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5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/>
              <a:t>Theoretical framework by Halle &amp; Marantz (1993)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There is no divide between morphology and syntax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sz="2200"/>
              <a:t>Lexical functions are </a:t>
            </a:r>
            <a:r>
              <a:rPr lang="en-US" sz="2200" i="1"/>
              <a:t>distributed</a:t>
            </a:r>
            <a:r>
              <a:rPr lang="en-US" sz="2200"/>
              <a:t> among other parts of the grammar.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Instead of the Lexicon: syntactic terminals, vocabulary, encyclopedia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Morphology (DM)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6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96" y="1557204"/>
            <a:ext cx="2888512" cy="577585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[±α, ±β, …] ⟷ –x</a:t>
            </a:r>
          </a:p>
          <a:p>
            <a:pPr marL="0" indent="0" algn="ctr">
              <a:buNone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Vocabulary Items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56914"/>
              </p:ext>
            </p:extLst>
          </p:nvPr>
        </p:nvGraphicFramePr>
        <p:xfrm>
          <a:off x="7749363" y="1994093"/>
          <a:ext cx="2553586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913"/>
                <a:gridCol w="682298"/>
                <a:gridCol w="808375"/>
              </a:tblGrid>
              <a:tr h="294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p/n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object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W–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Wi–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345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u="none" strike="noStrike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2s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n–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ni–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1p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di–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noh–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2p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oh–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noh–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01029"/>
              </p:ext>
            </p:extLst>
          </p:nvPr>
        </p:nvGraphicFramePr>
        <p:xfrm>
          <a:off x="7382432" y="3827097"/>
          <a:ext cx="3287447" cy="1979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088"/>
                <a:gridCol w="409097"/>
                <a:gridCol w="959262"/>
              </a:tblGrid>
              <a:tr h="42697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Vocabulary Items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[+1 +pl +subj]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di–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531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[+2</a:t>
                      </a:r>
                      <a:r>
                        <a:rPr lang="da-DK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+pl +subj]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oh–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[+1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–pl]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W–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5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[+2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–pl]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n–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0531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[+pl</a:t>
                      </a:r>
                      <a:r>
                        <a:rPr lang="is-I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+obj]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noh–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69752"/>
              </p:ext>
            </p:extLst>
          </p:nvPr>
        </p:nvGraphicFramePr>
        <p:xfrm>
          <a:off x="1300715" y="2134789"/>
          <a:ext cx="3760381" cy="249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807"/>
                <a:gridCol w="208079"/>
                <a:gridCol w="2219495"/>
              </a:tblGrid>
              <a:tr h="52209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Features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4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[+1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–2 –pl]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‘1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person singular’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140">
                <a:tc>
                  <a:txBody>
                    <a:bodyPr/>
                    <a:lstStyle/>
                    <a:p>
                      <a:pPr algn="ctr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[–1 +2 –pl]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‘2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nd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person singular’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[+1 –2 +pl]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‘1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person plural’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14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[–1 +2</a:t>
                      </a:r>
                      <a:r>
                        <a:rPr lang="is-I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+pl]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=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‘2</a:t>
                      </a:r>
                      <a:r>
                        <a:rPr lang="en-US" sz="1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nd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person plural’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074371" y="1557204"/>
            <a:ext cx="37423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>
                <a:latin typeface="Seravek" charset="0"/>
                <a:ea typeface="Seravek" charset="0"/>
                <a:cs typeface="Seravek" charset="0"/>
              </a:rPr>
              <a:t>Hupa Agreement Morphemes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35148" y="5696667"/>
            <a:ext cx="2888512" cy="5775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>
                <a:latin typeface="Seravek" charset="0"/>
                <a:ea typeface="Seravek" charset="0"/>
                <a:cs typeface="Seravek" charset="0"/>
              </a:rPr>
              <a:t>from Embick (2015)</a:t>
            </a:r>
          </a:p>
          <a:p>
            <a:pPr marL="0" indent="0" algn="ctr">
              <a:buFont typeface="Arial"/>
              <a:buNone/>
            </a:pPr>
            <a:endParaRPr lang="en-US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11323422" y="6356350"/>
            <a:ext cx="71596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7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908"/>
            <a:ext cx="10972800" cy="1474351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/>
              <a:t>Extended Word and Paradigm (EWP) a.k.a. A-Morphous Morphology </a:t>
            </a:r>
            <a:r>
              <a:rPr lang="en-US" sz="1200"/>
              <a:t>(Anderson 1982 and Thomas-Flinders 1981, see also Spencer 1991 and Anderson 1992)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Morphological rules are organized in an ordered set of blocks.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Anderson’s EWP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5567" y="3080325"/>
            <a:ext cx="3598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	1sg		2sg		3sg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1sg	—		g-xedav	v-xedav	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1pl	—		g-xedav-t	v-xedav-t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2sg	m-xedav	—		xedav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2pl	m-xedav-t	—		xedav-t	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3sg	m-xedav-s	g-xedav-s	xedav-s	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3pl	m-xedav-en	g-xedav-en	xedav-en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509" y="3104348"/>
            <a:ext cx="160992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“Prefix block”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1)	[X [1</a:t>
            </a:r>
            <a:r>
              <a:rPr lang="en-US" sz="1200" baseline="30000">
                <a:latin typeface="Seravek" charset="0"/>
                <a:ea typeface="Seravek" charset="0"/>
                <a:cs typeface="Seravek" charset="0"/>
              </a:rPr>
              <a:t>st</a:t>
            </a:r>
            <a:r>
              <a:rPr lang="en-US" sz="1200">
                <a:latin typeface="Seravek" charset="0"/>
                <a:ea typeface="Seravek" charset="0"/>
                <a:cs typeface="Seravek" charset="0"/>
              </a:rPr>
              <a:t> sg]]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	/X/ → /m + X/</a:t>
            </a:r>
          </a:p>
          <a:p>
            <a:endParaRPr lang="en-US" sz="120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2)	[X [1</a:t>
            </a:r>
            <a:r>
              <a:rPr lang="en-US" sz="1200" baseline="30000">
                <a:latin typeface="Seravek" charset="0"/>
                <a:ea typeface="Seravek" charset="0"/>
                <a:cs typeface="Seravek" charset="0"/>
              </a:rPr>
              <a:t>st</a:t>
            </a:r>
            <a:r>
              <a:rPr lang="en-US" sz="1200">
                <a:latin typeface="Seravek" charset="0"/>
                <a:ea typeface="Seravek" charset="0"/>
                <a:cs typeface="Seravek" charset="0"/>
              </a:rPr>
              <a:t>]]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	/X/ → /gv + X/</a:t>
            </a:r>
          </a:p>
          <a:p>
            <a:endParaRPr lang="en-US" sz="120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3)	[X [2</a:t>
            </a:r>
            <a:r>
              <a:rPr lang="en-US" sz="1200" baseline="30000">
                <a:latin typeface="Seravek" charset="0"/>
                <a:ea typeface="Seravek" charset="0"/>
                <a:cs typeface="Seravek" charset="0"/>
              </a:rPr>
              <a:t>nd</a:t>
            </a:r>
            <a:r>
              <a:rPr lang="en-US" sz="1200">
                <a:latin typeface="Seravek" charset="0"/>
                <a:ea typeface="Seravek" charset="0"/>
                <a:cs typeface="Seravek" charset="0"/>
              </a:rPr>
              <a:t>]]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	/X/ → /g + X/</a:t>
            </a:r>
          </a:p>
          <a:p>
            <a:endParaRPr lang="en-US" sz="120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4)	[1</a:t>
            </a:r>
            <a:r>
              <a:rPr lang="en-US" sz="1200" baseline="30000">
                <a:latin typeface="Seravek" charset="0"/>
                <a:ea typeface="Seravek" charset="0"/>
                <a:cs typeface="Seravek" charset="0"/>
              </a:rPr>
              <a:t>st</a:t>
            </a:r>
            <a:r>
              <a:rPr lang="en-US" sz="1200">
                <a:latin typeface="Seravek" charset="0"/>
                <a:ea typeface="Seravek" charset="0"/>
                <a:cs typeface="Seravek" charset="0"/>
              </a:rPr>
              <a:t>]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	/X/ → /v + X/</a:t>
            </a:r>
          </a:p>
          <a:p>
            <a:endParaRPr lang="en-US" sz="120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39471" y="3104348"/>
            <a:ext cx="162256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“Suffix block”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5)	[3</a:t>
            </a:r>
            <a:r>
              <a:rPr lang="en-US" sz="1200" baseline="30000">
                <a:latin typeface="Seravek" charset="0"/>
                <a:ea typeface="Seravek" charset="0"/>
                <a:cs typeface="Seravek" charset="0"/>
              </a:rPr>
              <a:t>rd</a:t>
            </a:r>
            <a:r>
              <a:rPr lang="en-US" sz="1200">
                <a:latin typeface="Seravek" charset="0"/>
                <a:ea typeface="Seravek" charset="0"/>
                <a:cs typeface="Seravek" charset="0"/>
              </a:rPr>
              <a:t> pl]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	/X/ → /X + en/</a:t>
            </a:r>
          </a:p>
          <a:p>
            <a:endParaRPr lang="en-US" sz="120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6)	[X [2</a:t>
            </a:r>
            <a:r>
              <a:rPr lang="en-US" sz="1200" baseline="30000">
                <a:latin typeface="Seravek" charset="0"/>
                <a:ea typeface="Seravek" charset="0"/>
                <a:cs typeface="Seravek" charset="0"/>
              </a:rPr>
              <a:t>nd</a:t>
            </a:r>
            <a:r>
              <a:rPr lang="en-US" sz="1200">
                <a:latin typeface="Seravek" charset="0"/>
                <a:ea typeface="Seravek" charset="0"/>
                <a:cs typeface="Seravek" charset="0"/>
              </a:rPr>
              <a:t> pl]]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	/X/ → /X + t/</a:t>
            </a:r>
          </a:p>
          <a:p>
            <a:endParaRPr lang="en-US" sz="120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7)	[pl]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	/X/ → /X + t/</a:t>
            </a:r>
          </a:p>
          <a:p>
            <a:endParaRPr lang="en-US" sz="120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8)	[3</a:t>
            </a:r>
            <a:r>
              <a:rPr lang="en-US" sz="1200" baseline="30000">
                <a:latin typeface="Seravek" charset="0"/>
                <a:ea typeface="Seravek" charset="0"/>
                <a:cs typeface="Seravek" charset="0"/>
              </a:rPr>
              <a:t>rd</a:t>
            </a:r>
            <a:r>
              <a:rPr lang="en-US" sz="1200">
                <a:latin typeface="Seravek" charset="0"/>
                <a:ea typeface="Seravek" charset="0"/>
                <a:cs typeface="Seravek" charset="0"/>
              </a:rPr>
              <a:t> sg]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	/X/ → /X + s/</a:t>
            </a:r>
          </a:p>
          <a:p>
            <a:endParaRPr lang="en-US" sz="120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29501" y="5820276"/>
            <a:ext cx="4583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latin typeface="Seravek" charset="0"/>
                <a:ea typeface="Seravek" charset="0"/>
                <a:cs typeface="Seravek" charset="0"/>
              </a:rPr>
              <a:t>*corrected version of Spencer (1992) by Langston (2016)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5567" y="4589170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	1pl		2pl		3pl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1sg	—		g-xedav-t	v-xedav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1pl	—		g-xedav-t	v-xedav-t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2sg	gv-xedav	—		xedav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2pl	gv-xedav-t	—		xedav-t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3sg	gv-xedav-s	g-xedav-t	xedav-s	</a:t>
            </a:r>
          </a:p>
          <a:p>
            <a:r>
              <a:rPr lang="en-US" sz="1200">
                <a:latin typeface="Seravek" charset="0"/>
                <a:ea typeface="Seravek" charset="0"/>
                <a:cs typeface="Seravek" charset="0"/>
              </a:rPr>
              <a:t>3pl	gv-xedav-en	g-xedav-en	xedav-en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5408" y="29572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Seravek" charset="0"/>
                <a:ea typeface="Seravek" charset="0"/>
                <a:cs typeface="Seravek" charset="0"/>
              </a:rPr>
              <a:t>objects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5408" y="4431556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Seravek" charset="0"/>
                <a:ea typeface="Seravek" charset="0"/>
                <a:cs typeface="Seravek" charset="0"/>
              </a:rPr>
              <a:t>objects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3439" y="3097267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Seravek" charset="0"/>
                <a:ea typeface="Seravek" charset="0"/>
                <a:cs typeface="Seravek" charset="0"/>
              </a:rPr>
              <a:t>subjects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3565" y="463974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Seravek" charset="0"/>
                <a:ea typeface="Seravek" charset="0"/>
                <a:cs typeface="Seravek" charset="0"/>
              </a:rPr>
              <a:t>subjects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8427" y="276612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Seravek" charset="0"/>
                <a:ea typeface="Seravek" charset="0"/>
                <a:cs typeface="Seravek" charset="0"/>
              </a:rPr>
              <a:t>Georgian*</a:t>
            </a:r>
          </a:p>
        </p:txBody>
      </p:sp>
      <p:sp>
        <p:nvSpPr>
          <p:cNvPr id="17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8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A prototypical agglutinating language</a:t>
            </a:r>
            <a:endParaRPr lang="en-US" sz="110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Suffixes are easily divisible</a:t>
            </a:r>
            <a:endParaRPr lang="en-US" sz="1100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few allomorphs are easily explained</a:t>
            </a:r>
            <a:endParaRPr lang="en-US" sz="1100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One meaning per morpheme</a:t>
            </a:r>
            <a:endParaRPr lang="en-US" sz="1100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Many, many inflectional and derivational morphemes</a:t>
            </a:r>
            <a:endParaRPr lang="en-US" sz="1100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Except…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Morphology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5966" y="6356350"/>
            <a:ext cx="650875" cy="365125"/>
          </a:xfrm>
        </p:spPr>
        <p:txBody>
          <a:bodyPr/>
          <a:lstStyle/>
          <a:p>
            <a:pPr algn="r"/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/>
              <a:t>EWP: Italian, Georgian, and Potawatomi </a:t>
            </a:r>
            <a:r>
              <a:rPr lang="en-US" sz="1200"/>
              <a:t>(Spencer 1991; Anderson 1992)</a:t>
            </a:r>
            <a:r>
              <a:rPr lang="en-US" sz="1200">
                <a:effectLst/>
              </a:rPr>
              <a:t> </a:t>
            </a:r>
            <a:endParaRPr lang="en-US" sz="1200"/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DM: Classical Arabic, Tamazight Berber, Ugaritic, and German Sign Language</a:t>
            </a:r>
            <a:r>
              <a:rPr lang="en-US">
                <a:effectLst/>
              </a:rPr>
              <a:t> </a:t>
            </a:r>
            <a:r>
              <a:rPr lang="en-US" sz="1200"/>
              <a:t>(Noyer 1997; Harley &amp; Noyer 1999; Glück &amp; Pfau 1999)</a:t>
            </a:r>
          </a:p>
          <a:p>
            <a:pPr marL="0" indent="0">
              <a:lnSpc>
                <a:spcPct val="130000"/>
              </a:lnSpc>
              <a:buNone/>
            </a:pPr>
            <a:endParaRPr lang="en-US"/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Any paradigm is theoretically possible in both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The question is which can handle them better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Paradigms in EWP and DM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9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/>
              <a:t>I wrote a computer program to help.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I basically had to sit there and figure the rules out.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10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5334" y="3751385"/>
            <a:ext cx="39613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Disclaimer: Lots of information ahead.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11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338056"/>
                <a:ext cx="3643423" cy="47499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400"/>
                  <a:t>Block 1: “First person objects”</a:t>
                </a:r>
              </a:p>
              <a:p>
                <a:pPr marL="0" indent="0">
                  <a:buNone/>
                </a:pPr>
                <a:r>
                  <a:rPr lang="en-US" sz="1400"/>
                  <a:t>     (1)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me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/>
                  <a:t>	/X/→/X+wa/</a:t>
                </a:r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Block 2: “Past tense”</a:t>
                </a:r>
              </a:p>
              <a:p>
                <a:pPr marL="0" indent="0">
                  <a:buNone/>
                </a:pPr>
                <a:r>
                  <a:rPr lang="en-US" sz="1400"/>
                  <a:t>     (2)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cap="small">
                            <a:latin typeface="Cambria Math" charset="0"/>
                          </a:rPr>
                          <m:t>past</m:t>
                        </m:r>
                      </m:e>
                    </m:d>
                  </m:oMath>
                </a14:m>
                <a:r>
                  <a:rPr lang="en-US" sz="1400"/>
                  <a:t>		/X/→/X+rqa/</a:t>
                </a:r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r>
                  <a:rPr lang="en-US" sz="1400"/>
                  <a:t>Block 3: “First-person future subject”</a:t>
                </a:r>
              </a:p>
              <a:p>
                <a:pPr marL="0" indent="0">
                  <a:buNone/>
                </a:pPr>
                <a:r>
                  <a:rPr lang="en-US" sz="1400"/>
                  <a:t>     (3)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fut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1400" i="1" cap="small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X</m:t>
                                </m:r>
                              </m:e>
                            </m:d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cap="small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cap="small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you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me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/>
                  <a:t> /X/→/X+su/</a:t>
                </a:r>
              </a:p>
              <a:p>
                <a:pPr marL="0" indent="0">
                  <a:buNone/>
                </a:pPr>
                <a:r>
                  <a:rPr lang="en-US" sz="1400"/>
                  <a:t>     (4)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me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cap="small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cap="small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you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/>
                  <a:t>/X/→/X+sqa/</a:t>
                </a:r>
              </a:p>
              <a:p>
                <a:pPr marL="0" indent="0">
                  <a:buNone/>
                </a:pPr>
                <a:r>
                  <a:rPr lang="en-US" sz="1400"/>
                  <a:t>     (5)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cap="small">
                            <a:latin typeface="Cambria Math" charset="0"/>
                          </a:rPr>
                          <m:t>me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</a:rPr>
                                  <m:t>you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/>
                  <a:t>/X/→/X+su/</a:t>
                </a:r>
              </a:p>
              <a:p>
                <a:pPr marL="0" indent="0">
                  <a:buNone/>
                </a:pPr>
                <a:r>
                  <a:rPr lang="en-US" sz="1400"/>
                  <a:t>     (6)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me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you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/>
                  <a:t>/X/→/X+s(q)a/</a:t>
                </a:r>
              </a:p>
              <a:p>
                <a:pPr marL="0" indent="0">
                  <a:buNone/>
                </a:pPr>
                <a:r>
                  <a:rPr lang="en-US" sz="1400"/>
                  <a:t>     (7)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</a:rPr>
                              <m:t>me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/>
                  <a:t>	/X/→/X+sa/		</a:t>
                </a:r>
                <a:br>
                  <a:rPr lang="en-US" sz="1400"/>
                </a:br>
                <a:endParaRPr lang="en-US" sz="1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338056"/>
                <a:ext cx="3643423" cy="4749955"/>
              </a:xfrm>
              <a:blipFill rotWithShape="0">
                <a:blip r:embed="rId2"/>
                <a:stretch>
                  <a:fillRect l="-502" t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EWP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53022" y="1320872"/>
                <a:ext cx="3232300" cy="4767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Block 4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 (8)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/X/→/X/	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 (9)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/X/→/X+q/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(10)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/X/→/X+ni/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(11)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	/X/→/X+y/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(12)	elsewhere 		/X/→/X+n/</a:t>
                </a:r>
              </a:p>
              <a:p>
                <a:endParaRPr lang="en-US" sz="1400">
                  <a:latin typeface="Seravek" charset="0"/>
                  <a:ea typeface="Seravek" charset="0"/>
                  <a:cs typeface="Seravek" charset="0"/>
                </a:endParaRPr>
              </a:p>
              <a:p>
                <a:endParaRPr lang="en-US" sz="1400">
                  <a:latin typeface="Seravek" charset="0"/>
                  <a:ea typeface="Seravek" charset="0"/>
                  <a:cs typeface="Seravek" charset="0"/>
                </a:endParaRPr>
              </a:p>
              <a:p>
                <a:endParaRPr lang="en-US" sz="1400">
                  <a:latin typeface="Seravek" charset="0"/>
                  <a:ea typeface="Seravek" charset="0"/>
                  <a:cs typeface="Seravek" charset="0"/>
                </a:endParaRP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Block 5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(13)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	 /X/→/X+qa/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(14)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Seravek" charset="0"/>
                            <a:cs typeface="Seravek" charset="0"/>
                          </a:rPr>
                          <m:t>X</m:t>
                        </m:r>
                        <m: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you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/X/→/X+ki/</a:t>
                </a:r>
                <a:br>
                  <a:rPr lang="en-US" sz="1400">
                    <a:latin typeface="Seravek" charset="0"/>
                    <a:ea typeface="Seravek" charset="0"/>
                    <a:cs typeface="Seravek" charset="0"/>
                  </a:rPr>
                </a:br>
                <a:endParaRPr lang="en-US" sz="140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22" y="1320872"/>
                <a:ext cx="3232300" cy="4767139"/>
              </a:xfrm>
              <a:prstGeom prst="rect">
                <a:avLst/>
              </a:prstGeom>
              <a:blipFill rotWithShape="0">
                <a:blip r:embed="rId3"/>
                <a:stretch>
                  <a:fillRect l="-566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62260" y="1320872"/>
                <a:ext cx="3420140" cy="4353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Block 6: “plurals”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(15)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you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/X/→/X/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(16)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/X/→/X+chis/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(17)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	/X/→/X+ku/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(18)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	/X/→/X+ku/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(19)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charset="0"/>
                            <a:ea typeface="Seravek" charset="0"/>
                            <a:cs typeface="Seravek" charset="0"/>
                          </a:rPr>
                          <m:t>X</m:t>
                        </m:r>
                        <m: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you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/X/→/X+chis/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(20)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400" cap="small">
                            <a:latin typeface="Cambria Math" charset="0"/>
                            <a:ea typeface="Seravek" charset="0"/>
                            <a:cs typeface="Seravek" charset="0"/>
                          </a:rPr>
                          <m:t>X</m:t>
                        </m:r>
                        <m:r>
                          <a:rPr lang="en-US" sz="1400" cap="small">
                            <a:latin typeface="Cambria Math" charset="0"/>
                            <a:ea typeface="Seravek" charset="0"/>
                            <a:cs typeface="Seravek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4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	/X/→/X+ku/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  (21)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cap="small">
                            <a:latin typeface="Cambria Math" charset="0"/>
                            <a:ea typeface="Seravek" charset="0"/>
                            <a:cs typeface="Seravek" charset="0"/>
                          </a:rPr>
                          <m:t>pl</m:t>
                        </m:r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		/X/→/X+ku/</a:t>
                </a:r>
              </a:p>
              <a:p>
                <a:endParaRPr lang="en-US" sz="140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260" y="1320872"/>
                <a:ext cx="3420140" cy="4353436"/>
              </a:xfrm>
              <a:prstGeom prst="rect">
                <a:avLst/>
              </a:prstGeom>
              <a:blipFill rotWithShape="0">
                <a:blip r:embed="rId4"/>
                <a:stretch>
                  <a:fillRect l="-535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12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 Vocabulary Items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58627"/>
              </p:ext>
            </p:extLst>
          </p:nvPr>
        </p:nvGraphicFramePr>
        <p:xfrm>
          <a:off x="609600" y="1296589"/>
          <a:ext cx="3967036" cy="282813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7650"/>
                <a:gridCol w="628650"/>
                <a:gridCol w="493713"/>
                <a:gridCol w="2597023"/>
              </a:tblGrid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[+pl.acc]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[–me.nom –me.acc –you.acc]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[+pl.acc]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[–me.nom –you.acc +pl.nom]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(3)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[+pl.acc]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[–me.acc –you.acc –fut]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(4)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 fut]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[–me.nom +you.nom]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[+pl.acc]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[–me.nom +you.nom +pl.nom –past]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(6)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[+pl.nom]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[–me.nom –you.nom +you.acc +past]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(7)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[+pl.acc]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[–me.nom +you.nom +pl.nom +past]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(8)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[+pl.nom]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[–me.nom +me.acc –you.nom +pl.acc]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(9)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[+fut]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[–me.nom –me.acc –you.nom +you.acc]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[+pl.acc]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[+me.nom +pl.nom +past]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  <a:tr h="2571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(11)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[+pl.nom]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 → Ø /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[+me.nom +pl.acc –past –fut]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71182"/>
              </p:ext>
            </p:extLst>
          </p:nvPr>
        </p:nvGraphicFramePr>
        <p:xfrm>
          <a:off x="609598" y="4303870"/>
          <a:ext cx="4881881" cy="17736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438"/>
                <a:gridCol w="3466973"/>
                <a:gridCol w="217488"/>
                <a:gridCol w="998982"/>
              </a:tblGrid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</a:t>
                      </a: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me.acc +you.nom –pl.nom +pl.acc +past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–warqankichis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 –you.nom +you.acc –pl.nom +pl.acc +fut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–sqaykiku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(3)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 –you.nom +you.acc +pl.acc +fut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–sqaykichis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(4)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 –you.nom +you.acc +pl.nom +fut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–sqaykiku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(5)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 –you.nom +you.acc +fut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–sqayki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(6)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 –you.nom +pl.nom +fut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–sayku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(7)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 –you.nom +fut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–sa</a:t>
                      </a:r>
                    </a:p>
                  </a:txBody>
                  <a:tcPr marL="0" marR="0" marT="0" marB="0" anchor="ctr"/>
                </a:tc>
              </a:tr>
              <a:tr h="2217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(8)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 +fut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–sun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44630"/>
              </p:ext>
            </p:extLst>
          </p:nvPr>
        </p:nvGraphicFramePr>
        <p:xfrm>
          <a:off x="7535735" y="1296589"/>
          <a:ext cx="4046665" cy="47056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9875"/>
                <a:gridCol w="3006852"/>
                <a:gridCol w="217488"/>
                <a:gridCol w="552450"/>
              </a:tblGrid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(9)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 –you.acc –pl.nom (–you.nom)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–q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(10)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+pl.nom (+me.nom +you.nom)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–Ø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(11)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(+me.acc)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–wa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(12)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+past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–rqa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(13)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 –you.nom –you.acc –pl.nom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–ni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(14)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 –you.nom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–y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(15)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+me.nom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–n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(16)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–me.nom –you.nom –you.acc –pl.nom (+past)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–Ø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(17)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–me.nom –me.acc +you.acc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–sunki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(18)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–me.nom +you.acc +fut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–sun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(19)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–me.nom +you.acc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–n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(20)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–me.nom +you.nom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–nki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(21)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+you.acc (+me.nom)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–ki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(22)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–me.nom –you.nom –past +fut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–nqa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(23)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–me.nom –you.nom –past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–n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(24)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+pl.acc +pl.acc (+you.acc)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(25)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+pl.acc (+you.acc)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(26)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+pl.acc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–ku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(27)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+pl.nom (+you.nom)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(28)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+you.nom +pl.nom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(29)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+pl.nom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–ku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12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8171"/>
            <a:ext cx="5059735" cy="58165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Lots of overlap in the rules.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9600" y="1829094"/>
                <a:ext cx="2688557" cy="1604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>
                    <a:latin typeface="Seravek" charset="0"/>
                    <a:ea typeface="Seravek" charset="0"/>
                    <a:cs typeface="Seravek" charset="0"/>
                  </a:rPr>
                  <a:t>EWP</a:t>
                </a: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(1)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/X/→/X+wa/</a:t>
                </a:r>
              </a:p>
              <a:p>
                <a:endParaRPr lang="en-US" sz="1400">
                  <a:latin typeface="Seravek" charset="0"/>
                  <a:ea typeface="Seravek" charset="0"/>
                  <a:cs typeface="Seravek" charset="0"/>
                </a:endParaRP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 (2)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cap="small">
                            <a:latin typeface="Cambria Math" charset="0"/>
                            <a:ea typeface="Seravek" charset="0"/>
                            <a:cs typeface="Seravek" charset="0"/>
                          </a:rPr>
                          <m:t>past</m:t>
                        </m:r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	/X/→/X+rqa/</a:t>
                </a:r>
              </a:p>
              <a:p>
                <a:endParaRPr lang="en-US" sz="1400">
                  <a:latin typeface="Seravek" charset="0"/>
                  <a:ea typeface="Seravek" charset="0"/>
                  <a:cs typeface="Seravek" charset="0"/>
                </a:endParaRPr>
              </a:p>
              <a:p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(11)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4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4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>
                    <a:latin typeface="Seravek" charset="0"/>
                    <a:ea typeface="Seravek" charset="0"/>
                    <a:cs typeface="Seravek" charset="0"/>
                  </a:rPr>
                  <a:t>	/X/→/X+y/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9094"/>
                <a:ext cx="2688557" cy="1604414"/>
              </a:xfrm>
              <a:prstGeom prst="rect">
                <a:avLst/>
              </a:prstGeom>
              <a:blipFill rotWithShape="0">
                <a:blip r:embed="rId3"/>
                <a:stretch>
                  <a:fillRect l="-680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425793" y="1829094"/>
            <a:ext cx="284590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Seravek" charset="0"/>
                <a:ea typeface="Seravek" charset="0"/>
                <a:cs typeface="Seravek" charset="0"/>
              </a:rPr>
              <a:t>DM</a:t>
            </a:r>
          </a:p>
          <a:p>
            <a:r>
              <a:rPr lang="en-US" sz="1400">
                <a:latin typeface="Seravek" charset="0"/>
                <a:ea typeface="Seravek" charset="0"/>
                <a:cs typeface="Seravek" charset="0"/>
              </a:rPr>
              <a:t> (11) </a:t>
            </a:r>
            <a:r>
              <a:rPr lang="en-US" sz="1400" cap="small">
                <a:latin typeface="Seravek" charset="0"/>
                <a:ea typeface="Seravek" charset="0"/>
                <a:cs typeface="Seravek" charset="0"/>
              </a:rPr>
              <a:t>(+me.acc) 		  </a:t>
            </a:r>
            <a:r>
              <a:rPr lang="en-US" sz="1400">
                <a:latin typeface="Seravek" charset="0"/>
                <a:ea typeface="Seravek" charset="0"/>
                <a:cs typeface="Seravek" charset="0"/>
              </a:rPr>
              <a:t>⟷ –wa</a:t>
            </a:r>
          </a:p>
          <a:p>
            <a:endParaRPr lang="en-US" sz="140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1400">
                <a:latin typeface="Seravek" charset="0"/>
                <a:ea typeface="Seravek" charset="0"/>
                <a:cs typeface="Seravek" charset="0"/>
              </a:rPr>
              <a:t>(12) </a:t>
            </a:r>
            <a:r>
              <a:rPr lang="is-IS" sz="1400" cap="small">
                <a:latin typeface="Seravek" charset="0"/>
                <a:ea typeface="Seravek" charset="0"/>
                <a:cs typeface="Seravek" charset="0"/>
              </a:rPr>
              <a:t>+past</a:t>
            </a:r>
            <a:r>
              <a:rPr lang="is-IS" sz="1400">
                <a:latin typeface="Seravek" charset="0"/>
                <a:ea typeface="Seravek" charset="0"/>
                <a:cs typeface="Seravek" charset="0"/>
              </a:rPr>
              <a:t> 			  ⟷ –rqa</a:t>
            </a:r>
          </a:p>
          <a:p>
            <a:endParaRPr lang="is-IS" sz="1400">
              <a:latin typeface="Seravek" charset="0"/>
              <a:ea typeface="Seravek" charset="0"/>
              <a:cs typeface="Seravek" charset="0"/>
            </a:endParaRPr>
          </a:p>
          <a:p>
            <a:pPr fontAlgn="ctr"/>
            <a:r>
              <a:rPr lang="is-IS" sz="1400">
                <a:latin typeface="Seravek" charset="0"/>
                <a:ea typeface="Seravek" charset="0"/>
                <a:cs typeface="Seravek" charset="0"/>
              </a:rPr>
              <a:t>(14) </a:t>
            </a:r>
            <a:r>
              <a:rPr lang="en-US" sz="1400" cap="small">
                <a:latin typeface="Seravek" charset="0"/>
                <a:ea typeface="Seravek" charset="0"/>
                <a:cs typeface="Seravek" charset="0"/>
              </a:rPr>
              <a:t>+me.nom –you.nom	  </a:t>
            </a:r>
            <a:r>
              <a:rPr lang="en-US" sz="1400">
                <a:latin typeface="Seravek" charset="0"/>
                <a:ea typeface="Seravek" charset="0"/>
                <a:cs typeface="Seravek" charset="0"/>
              </a:rPr>
              <a:t>⟷ –y</a:t>
            </a:r>
            <a:endParaRPr lang="en-US" sz="1400" cap="small">
              <a:latin typeface="Seravek" charset="0"/>
              <a:ea typeface="Seravek" charset="0"/>
              <a:cs typeface="Seravek" charset="0"/>
            </a:endParaRPr>
          </a:p>
          <a:p>
            <a:pPr fontAlgn="ctr"/>
            <a:r>
              <a:rPr lang="en-US" sz="1400" cap="small">
                <a:latin typeface="Seravek" charset="0"/>
                <a:ea typeface="Seravek" charset="0"/>
                <a:cs typeface="Seravek" charset="0"/>
              </a:rPr>
              <a:t>    </a:t>
            </a:r>
            <a:endParaRPr lang="en-US" sz="140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246"/>
              </p:ext>
            </p:extLst>
          </p:nvPr>
        </p:nvGraphicFramePr>
        <p:xfrm>
          <a:off x="6730408" y="1935882"/>
          <a:ext cx="4851992" cy="29924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06499"/>
                <a:gridCol w="606499"/>
                <a:gridCol w="606499"/>
                <a:gridCol w="606499"/>
                <a:gridCol w="606499"/>
                <a:gridCol w="606499"/>
                <a:gridCol w="606499"/>
                <a:gridCol w="606499"/>
              </a:tblGrid>
              <a:tr h="353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3496793"/>
            <a:ext cx="5059735" cy="5816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Seravek" charset="0"/>
                <a:ea typeface="Seravek" charset="0"/>
                <a:cs typeface="Seravek" charset="0"/>
              </a:rPr>
              <a:t>Several are needed for –</a:t>
            </a:r>
            <a:r>
              <a:rPr lang="en-US" i="1">
                <a:latin typeface="Seravek" charset="0"/>
                <a:ea typeface="Seravek" charset="0"/>
                <a:cs typeface="Seravek" charset="0"/>
              </a:rPr>
              <a:t>ku</a:t>
            </a:r>
            <a:r>
              <a:rPr lang="en-US">
                <a:latin typeface="Seravek" charset="0"/>
                <a:ea typeface="Seravek" charset="0"/>
                <a:cs typeface="Seravek" charset="0"/>
              </a:rPr>
              <a:t> and –</a:t>
            </a:r>
            <a:r>
              <a:rPr lang="en-US" i="1">
                <a:latin typeface="Seravek" charset="0"/>
                <a:ea typeface="Seravek" charset="0"/>
                <a:cs typeface="Seravek" charset="0"/>
              </a:rPr>
              <a:t>chis </a:t>
            </a:r>
            <a:endParaRPr lang="en-US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4543" y="3866666"/>
                <a:ext cx="2446881" cy="2426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   (16)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0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	/X/→/X+chis/</a:t>
                </a:r>
              </a:p>
              <a:p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   (17)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fut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eqArr>
                        <m:d>
                          <m:dPr>
                            <m:begChr m:val="["/>
                            <m:endChr m:val="]"/>
                            <m:ctrlP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	/X/→/X+ku/</a:t>
                </a:r>
              </a:p>
              <a:p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   (18)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0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past</m:t>
                            </m:r>
                          </m:e>
                          <m:e>
                            <m:r>
                              <a:rPr lang="en-US" sz="10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me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you</m:t>
                            </m:r>
                          </m:e>
                          <m:e>
                            <m: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000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  <m:t>pl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		/X/→/X+ku/</a:t>
                </a:r>
              </a:p>
              <a:p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   (19)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charset="0"/>
                            <a:ea typeface="Seravek" charset="0"/>
                            <a:cs typeface="Seravek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000">
                            <a:latin typeface="Cambria Math" charset="0"/>
                            <a:ea typeface="Seravek" charset="0"/>
                            <a:cs typeface="Seravek" charset="0"/>
                          </a:rPr>
                          <m:t>X</m:t>
                        </m:r>
                        <m:r>
                          <a:rPr lang="en-US" sz="1000" i="1">
                            <a:latin typeface="Cambria Math" charset="0"/>
                            <a:ea typeface="Seravek" charset="0"/>
                            <a:cs typeface="Seravek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i="1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i="1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you</m:t>
                                </m:r>
                              </m:e>
                              <m:e>
                                <m:r>
                                  <a:rPr lang="en-US" sz="10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	/X/→/X+chis/</a:t>
                </a:r>
              </a:p>
              <a:p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   (20)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charset="0"/>
                            <a:ea typeface="Seravek" charset="0"/>
                            <a:cs typeface="Seravek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000" cap="small">
                            <a:latin typeface="Cambria Math" charset="0"/>
                            <a:ea typeface="Seravek" charset="0"/>
                            <a:cs typeface="Seravek" charset="0"/>
                          </a:rPr>
                          <m:t>X</m:t>
                        </m:r>
                        <m:r>
                          <a:rPr lang="en-US" sz="1000" cap="small">
                            <a:latin typeface="Cambria Math" charset="0"/>
                            <a:ea typeface="Seravek" charset="0"/>
                            <a:cs typeface="Seravek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i="1" cap="small">
                                <a:latin typeface="Cambria Math" charset="0"/>
                                <a:ea typeface="Seravek" charset="0"/>
                                <a:cs typeface="Seravek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me</m:t>
                                </m:r>
                              </m:e>
                              <m:e>
                                <m:r>
                                  <a:rPr lang="en-US" sz="1000" i="1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cap="small">
                                    <a:latin typeface="Cambria Math" charset="0"/>
                                    <a:ea typeface="Seravek" charset="0"/>
                                    <a:cs typeface="Seravek" charset="0"/>
                                  </a:rPr>
                                  <m:t>pl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	/X/→/X+ku/</a:t>
                </a:r>
              </a:p>
              <a:p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   (21)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i="1">
                            <a:latin typeface="Cambria Math" charset="0"/>
                            <a:ea typeface="Seravek" charset="0"/>
                            <a:cs typeface="Seravek" charset="0"/>
                          </a:rPr>
                        </m:ctrlPr>
                      </m:dPr>
                      <m:e>
                        <m:r>
                          <a:rPr lang="en-US" sz="1000" i="1">
                            <a:latin typeface="Cambria Math" charset="0"/>
                            <a:ea typeface="Seravek" charset="0"/>
                            <a:cs typeface="Seravek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000" cap="small">
                            <a:latin typeface="Cambria Math" charset="0"/>
                            <a:ea typeface="Seravek" charset="0"/>
                            <a:cs typeface="Seravek" charset="0"/>
                          </a:rPr>
                          <m:t>pl</m:t>
                        </m:r>
                      </m:e>
                    </m:d>
                  </m:oMath>
                </a14:m>
                <a:r>
                  <a:rPr lang="en-US" sz="1000">
                    <a:latin typeface="Seravek" charset="0"/>
                    <a:ea typeface="Seravek" charset="0"/>
                    <a:cs typeface="Seravek" charset="0"/>
                  </a:rPr>
                  <a:t>		/X/→/X+ku/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3" y="3866666"/>
                <a:ext cx="2446881" cy="24260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36792"/>
              </p:ext>
            </p:extLst>
          </p:nvPr>
        </p:nvGraphicFramePr>
        <p:xfrm>
          <a:off x="3402897" y="4128040"/>
          <a:ext cx="2868804" cy="13444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9875"/>
                <a:gridCol w="1828991"/>
                <a:gridCol w="217488"/>
                <a:gridCol w="552450"/>
              </a:tblGrid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(24)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+pl.acc +pl.acc (+you.acc)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(25)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+pl.acc (+you.acc)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(26)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+pl.acc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–ku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(27)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+pl.nom (+you.nom)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(28)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+you.nom +pl.nom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–chis</a:t>
                      </a:r>
                    </a:p>
                  </a:txBody>
                  <a:tcPr marL="0" marR="0" marT="0" marB="0" anchor="ctr"/>
                </a:tc>
              </a:tr>
              <a:tr h="2240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(29)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+pl.nom</a:t>
                      </a:r>
                      <a:endParaRPr lang="en-US" sz="12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–ku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7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13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908"/>
            <a:ext cx="5418578" cy="159817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DM nicely accounts for </a:t>
            </a:r>
            <a:r>
              <a:rPr lang="en-US" i="1"/>
              <a:t>most</a:t>
            </a:r>
            <a:r>
              <a:rPr lang="en-US"/>
              <a:t> of the syncretism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of Each Model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20621"/>
              </p:ext>
            </p:extLst>
          </p:nvPr>
        </p:nvGraphicFramePr>
        <p:xfrm>
          <a:off x="757086" y="2353478"/>
          <a:ext cx="4851992" cy="299248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06499"/>
                <a:gridCol w="606499"/>
                <a:gridCol w="606499"/>
                <a:gridCol w="606499"/>
                <a:gridCol w="606499"/>
                <a:gridCol w="606499"/>
                <a:gridCol w="606499"/>
                <a:gridCol w="606499"/>
              </a:tblGrid>
              <a:tr h="353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75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75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5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6234544" y="1340029"/>
            <a:ext cx="5347855" cy="14502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Garamond"/>
                <a:ea typeface="+mn-ea"/>
                <a:cs typeface="Garam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>
                <a:latin typeface="Seravek" charset="0"/>
                <a:ea typeface="Seravek" charset="0"/>
                <a:cs typeface="Seravek" charset="0"/>
              </a:rPr>
              <a:t>EWP accounts for the fixed order of the morphemes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>
                <a:latin typeface="Seravek" charset="0"/>
                <a:ea typeface="Seravek" charset="0"/>
                <a:cs typeface="Seravek" charset="0"/>
              </a:rPr>
              <a:t>(I know DM has a way of handling this, but I haven’t been able to work it in yet.)</a:t>
            </a:r>
          </a:p>
        </p:txBody>
      </p:sp>
      <p:sp>
        <p:nvSpPr>
          <p:cNvPr id="27" name="Frame 26"/>
          <p:cNvSpPr/>
          <p:nvPr/>
        </p:nvSpPr>
        <p:spPr>
          <a:xfrm>
            <a:off x="1944087" y="3846395"/>
            <a:ext cx="631958" cy="138948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28" name="Frame 27"/>
          <p:cNvSpPr/>
          <p:nvPr/>
        </p:nvSpPr>
        <p:spPr>
          <a:xfrm>
            <a:off x="1944631" y="4971434"/>
            <a:ext cx="631958" cy="13868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944631" y="5097330"/>
            <a:ext cx="631958" cy="13868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0" name="Frame 29"/>
          <p:cNvSpPr/>
          <p:nvPr/>
        </p:nvSpPr>
        <p:spPr>
          <a:xfrm>
            <a:off x="1944631" y="5236478"/>
            <a:ext cx="631958" cy="13868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64" y="3289455"/>
            <a:ext cx="4593936" cy="2784204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ravek" charset="0"/>
                <a:ea typeface="Seravek" charset="0"/>
                <a:cs typeface="Seravek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0482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/>
              <a:t>Occum’s razor cuts out DM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EWP can account for the limit of five suffixes on a single verb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EWP captures what regularity that is there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Ordering is not resolved adequately in DM</a:t>
            </a:r>
          </a:p>
          <a:p>
            <a:pPr marL="0" indent="0">
              <a:lnSpc>
                <a:spcPct val="130000"/>
              </a:lnSpc>
              <a:buNone/>
            </a:pPr>
            <a:endParaRPr lang="en-US"/>
          </a:p>
          <a:p>
            <a:pPr marL="0" indent="0">
              <a:lnSpc>
                <a:spcPct val="130000"/>
              </a:lnSpc>
              <a:buNone/>
            </a:pPr>
            <a:endParaRPr lang="en-US"/>
          </a:p>
          <a:p>
            <a:pPr marL="0" indent="0">
              <a:lnSpc>
                <a:spcPct val="130000"/>
              </a:lnSpc>
              <a:buNone/>
            </a:pPr>
            <a:endParaRPr lang="en-US"/>
          </a:p>
          <a:p>
            <a:pPr marL="0" indent="0">
              <a:lnSpc>
                <a:spcPct val="130000"/>
              </a:lnSpc>
              <a:buNone/>
            </a:pPr>
            <a:endParaRPr lang="en-US"/>
          </a:p>
          <a:p>
            <a:pPr marL="0" indent="0">
              <a:lnSpc>
                <a:spcPct val="130000"/>
              </a:lnSpc>
              <a:buNone/>
            </a:pPr>
            <a:r>
              <a:rPr lang="en-US"/>
              <a:t>Bottom line: the EWP model is superior.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ravek" charset="0"/>
                <a:ea typeface="Seravek" charset="0"/>
                <a:cs typeface="Seravek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24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457200">
            <a:normAutofit fontScale="55000" lnSpcReduction="20000"/>
          </a:bodyPr>
          <a:lstStyle/>
          <a:p>
            <a:pPr marL="301752" indent="-914400">
              <a:buNone/>
            </a:pPr>
            <a:r>
              <a:rPr lang="en-US">
                <a:effectLst/>
              </a:rPr>
              <a:t>Anderson, Stephen R. 1982. Where’s morphology? </a:t>
            </a:r>
            <a:r>
              <a:rPr lang="en-US" i="1">
                <a:effectLst/>
              </a:rPr>
              <a:t>Linguistic inquiry</a:t>
            </a:r>
            <a:r>
              <a:rPr lang="en-US">
                <a:effectLst/>
              </a:rPr>
              <a:t> 13(4). 571–612.</a:t>
            </a:r>
            <a:endParaRPr lang="en-US"/>
          </a:p>
          <a:p>
            <a:pPr marL="301752" indent="-914400">
              <a:buNone/>
            </a:pPr>
            <a:r>
              <a:rPr lang="en-US"/>
              <a:t>Anderson, Stephen R. 1992. </a:t>
            </a:r>
            <a:r>
              <a:rPr lang="en-US" i="1"/>
              <a:t>A-Morphous morphology</a:t>
            </a:r>
            <a:r>
              <a:rPr lang="en-US"/>
              <a:t>. (Cambridge Studies in Linguistics 62). Cambridge: Cambridge University Press.</a:t>
            </a:r>
            <a:endParaRPr lang="en-US">
              <a:effectLst/>
            </a:endParaRPr>
          </a:p>
          <a:p>
            <a:pPr marL="301752" indent="-914400">
              <a:buNone/>
            </a:pPr>
            <a:r>
              <a:rPr lang="en-US">
                <a:effectLst/>
              </a:rPr>
              <a:t>Bateman, Bethany. Personal communication. September 12, 2016.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Collado, Martin Castillo Willkaruna. 2012. Qichwa Yachay Yanapaq Qillqa. Unpublished. Bolivia, ms.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Embick, David. 2015. </a:t>
            </a:r>
            <a:r>
              <a:rPr lang="en-US" i="1">
                <a:effectLst/>
              </a:rPr>
              <a:t>The Morpheme: A theoretical introduction</a:t>
            </a:r>
            <a:r>
              <a:rPr lang="en-US">
                <a:effectLst/>
              </a:rPr>
              <a:t>. (Interface Explorations 31). De Gruyter Mouton.</a:t>
            </a:r>
          </a:p>
          <a:p>
            <a:pPr marL="301752" indent="-914400">
              <a:buNone/>
            </a:pPr>
            <a:r>
              <a:rPr lang="en-US"/>
              <a:t>Glück, Susanne &amp; Roland Pfau. 1999. A Distributed Morphology account of verbal inflection in German Sign Language. </a:t>
            </a:r>
            <a:r>
              <a:rPr lang="en-US" i="1"/>
              <a:t>Proceedings of ConSOLE</a:t>
            </a:r>
            <a:r>
              <a:rPr lang="en-US"/>
              <a:t>, vol. 7, 65–80.</a:t>
            </a:r>
            <a:endParaRPr lang="en-US">
              <a:effectLst/>
            </a:endParaRPr>
          </a:p>
          <a:p>
            <a:pPr marL="301752" indent="-914400">
              <a:buNone/>
            </a:pPr>
            <a:r>
              <a:rPr lang="en-US">
                <a:effectLst/>
              </a:rPr>
              <a:t>Halle, Morris &amp; Alec Marantz. 1993. Distributed morphology and the pieces of inflection. In K. Hale &amp; S. Keyser (eds.), </a:t>
            </a:r>
            <a:r>
              <a:rPr lang="en-US" i="1">
                <a:effectLst/>
              </a:rPr>
              <a:t>The View from Building 20: Essays in Linguistics in Honor of Sylvian Bromberger</a:t>
            </a:r>
            <a:r>
              <a:rPr lang="en-US">
                <a:effectLst/>
              </a:rPr>
              <a:t>, 111–176. Cambridge: MIT Press.</a:t>
            </a:r>
          </a:p>
          <a:p>
            <a:pPr marL="301752" indent="-914400">
              <a:buNone/>
            </a:pPr>
            <a:r>
              <a:rPr lang="en-US"/>
              <a:t>Harley, Heidi &amp; Rolf Noyer. 1999. Distributed morphology. </a:t>
            </a:r>
            <a:r>
              <a:rPr lang="en-US" i="1"/>
              <a:t>Glot international</a:t>
            </a:r>
            <a:r>
              <a:rPr lang="en-US"/>
              <a:t> 4(4). 3–9.</a:t>
            </a:r>
            <a:endParaRPr lang="en-US">
              <a:effectLst/>
            </a:endParaRPr>
          </a:p>
          <a:p>
            <a:pPr marL="301752" indent="-914400">
              <a:buNone/>
            </a:pPr>
            <a:r>
              <a:rPr lang="en-US">
                <a:effectLst/>
              </a:rPr>
              <a:t>Howard, Rosaleen. 2014. </a:t>
            </a:r>
            <a:r>
              <a:rPr lang="en-US" i="1">
                <a:effectLst/>
              </a:rPr>
              <a:t>Kawsay Vida: A Multimedia Quechua Course for Beginners and Beyond</a:t>
            </a:r>
            <a:r>
              <a:rPr lang="en-US">
                <a:effectLst/>
              </a:rPr>
              <a:t>. (Recovering Languages and Literacies of the Americas). Austin: University of Texas Press.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Kerke, Simon van de. 1996. Agreement in Quechua: evidence against Distributed Morphology. In Crit Cremers &amp; Marcel den Dikken (eds.), </a:t>
            </a:r>
            <a:r>
              <a:rPr lang="en-US" i="1">
                <a:effectLst/>
              </a:rPr>
              <a:t>Linguistics in the Netherlands 1996</a:t>
            </a:r>
            <a:r>
              <a:rPr lang="en-US">
                <a:effectLst/>
              </a:rPr>
              <a:t>, 121–131. (AVI Publications 13). John Benjamins Publishing Company.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Lakämper, Renate &amp; Dieter Wunderlich. 1998. Person marking in Quechua—A constraint-based minimalist analysis. </a:t>
            </a:r>
            <a:r>
              <a:rPr lang="en-US" i="1">
                <a:effectLst/>
              </a:rPr>
              <a:t>Lingua</a:t>
            </a:r>
            <a:r>
              <a:rPr lang="en-US">
                <a:effectLst/>
              </a:rPr>
              <a:t> 105(3). 113–148.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Langston, Keith. 2016. Stephen Anderson’s “A-Morphous Morphology”/Extended Word-and-Paradigm (EWP) theory. Handout for LING 8120 at the University of Georgia. 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Lewis, M. Paul, Gary F. Simons &amp; Charles D. Fennig (eds.). 2016. </a:t>
            </a:r>
            <a:r>
              <a:rPr lang="en-US" i="1">
                <a:effectLst/>
              </a:rPr>
              <a:t>Ethnologue: Languages of the World</a:t>
            </a:r>
            <a:r>
              <a:rPr lang="en-US">
                <a:effectLst/>
              </a:rPr>
              <a:t>. 19th ed. Dallas, Texas: SIL International. Online version: http://www.ethnologue.com (3 May, 2016).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Muysken, Pieter. 1988. Affix order and interpretation: Quechua. </a:t>
            </a:r>
            <a:r>
              <a:rPr lang="en-US" i="1">
                <a:effectLst/>
              </a:rPr>
              <a:t>Morphology and modularity</a:t>
            </a:r>
            <a:r>
              <a:rPr lang="en-US">
                <a:effectLst/>
              </a:rPr>
              <a:t>. 259–279.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Noyer, Rolf. 1997. </a:t>
            </a:r>
            <a:r>
              <a:rPr lang="en-US" i="1">
                <a:effectLst/>
              </a:rPr>
              <a:t>Features, positions and affixes in autonomous morphological structure</a:t>
            </a:r>
            <a:r>
              <a:rPr lang="en-US">
                <a:effectLst/>
              </a:rPr>
              <a:t>. New York: Garland.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Nuckolls, Janis B. 2008. Deictic Selves and Others in Pastaza Quichua Evidential Usage. </a:t>
            </a:r>
            <a:r>
              <a:rPr lang="en-US" i="1">
                <a:effectLst/>
              </a:rPr>
              <a:t>Anthropological Linguistics</a:t>
            </a:r>
            <a:r>
              <a:rPr lang="en-US">
                <a:effectLst/>
              </a:rPr>
              <a:t> 50(1). 67–89.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Pearce, Adrian J. &amp; Paul Heggarty. 2011. “Mining the Data” on the Huancayo-Huancavelica Quechua Frontier. In Paul Heggarty &amp; Adrian J. Pearce (eds.), </a:t>
            </a:r>
            <a:r>
              <a:rPr lang="en-US" i="1">
                <a:effectLst/>
              </a:rPr>
              <a:t>History and Language in the Andes</a:t>
            </a:r>
            <a:r>
              <a:rPr lang="en-US">
                <a:effectLst/>
              </a:rPr>
              <a:t>, 87–109. (Studies of the Americas). Palgrave Macmillan US.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Spencer, Andrew. 1991. </a:t>
            </a:r>
            <a:r>
              <a:rPr lang="en-US" i="1">
                <a:effectLst/>
              </a:rPr>
              <a:t>Morphological Theory: An Introduction to Word Structure in Generative Grammar</a:t>
            </a:r>
            <a:r>
              <a:rPr lang="en-US">
                <a:effectLst/>
              </a:rPr>
              <a:t>. 1st ed. (Blackwell Textbooks in Linguistics). Oxford: Basil Blackwell.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Swanson, Tod. 2011. Napo Runa Shimi: Introduction to the Kichwa Language of the Napo Headwaters. Unpublished. Tena, Ecuador, ms.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Thomas-Flinders, Tracy Georgia. 1981. </a:t>
            </a:r>
            <a:r>
              <a:rPr lang="en-US" i="1">
                <a:effectLst/>
              </a:rPr>
              <a:t>Inflectional morphology: Introduction to the extended word-and-paradigm theory</a:t>
            </a:r>
            <a:r>
              <a:rPr lang="en-US">
                <a:effectLst/>
              </a:rPr>
              <a:t>. UCLA Publications.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Wonderly, William L. 1952. Semantic Components in Kechua Person Morphemes. </a:t>
            </a:r>
            <a:r>
              <a:rPr lang="en-US" i="1">
                <a:effectLst/>
              </a:rPr>
              <a:t>Language</a:t>
            </a:r>
            <a:r>
              <a:rPr lang="en-US">
                <a:effectLst/>
              </a:rPr>
              <a:t> 28(3). 366–376. doi:10.2307/410107.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Yokoyama, Masako. 1951. Outline of Kechua Structure I: Morphology. </a:t>
            </a:r>
            <a:r>
              <a:rPr lang="en-US" i="1">
                <a:effectLst/>
              </a:rPr>
              <a:t>Language</a:t>
            </a:r>
            <a:r>
              <a:rPr lang="en-US">
                <a:effectLst/>
              </a:rPr>
              <a:t> 27(1). 38–67. doi:10.2307/410250.</a:t>
            </a:r>
          </a:p>
          <a:p>
            <a:pPr marL="301752" indent="-914400">
              <a:buNone/>
            </a:pPr>
            <a:r>
              <a:rPr lang="en-US">
                <a:effectLst/>
              </a:rPr>
              <a:t>Zariqueiey, Roberto &amp; Gavina Córdova. 2008. </a:t>
            </a:r>
            <a:r>
              <a:rPr lang="en-US" i="1">
                <a:effectLst/>
              </a:rPr>
              <a:t>Qayna, Kunan, Paqarin: Una introducción práctica al quechua chanca</a:t>
            </a:r>
            <a:r>
              <a:rPr lang="en-US">
                <a:effectLst/>
              </a:rPr>
              <a:t>. San Miguel, Peru: Estudios Generales Letras - Pontificia Universidad Católica del Peru.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11355966" y="6356350"/>
            <a:ext cx="6508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Seravek" charset="0"/>
                <a:ea typeface="Seravek" charset="0"/>
                <a:cs typeface="Seravek" charset="0"/>
              </a:rPr>
              <a:t>16</a:t>
            </a:r>
            <a:endParaRPr lang="en-US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750537"/>
            <a:ext cx="10972800" cy="1027368"/>
          </a:xfrm>
        </p:spPr>
        <p:txBody>
          <a:bodyPr/>
          <a:lstStyle/>
          <a:p>
            <a:r>
              <a:rPr lang="en-US"/>
              <a:t>Special thanks to Keith Langston and Bethany Bateman for </a:t>
            </a:r>
          </a:p>
          <a:p>
            <a:r>
              <a:rPr lang="en-US"/>
              <a:t>help with theories, data, and feedback.</a:t>
            </a:r>
          </a:p>
        </p:txBody>
      </p:sp>
    </p:spTree>
    <p:extLst>
      <p:ext uri="{BB962C8B-B14F-4D97-AF65-F5344CB8AC3E}">
        <p14:creationId xmlns:p14="http://schemas.microsoft.com/office/powerpoint/2010/main" val="3344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54448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5966" y="6356350"/>
            <a:ext cx="650875" cy="365125"/>
          </a:xfrm>
        </p:spPr>
        <p:txBody>
          <a:bodyPr/>
          <a:lstStyle/>
          <a:p>
            <a:pPr algn="r"/>
            <a:r>
              <a:rPr lang="en-US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8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49738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5966" y="6356350"/>
            <a:ext cx="650875" cy="365125"/>
          </a:xfrm>
        </p:spPr>
        <p:txBody>
          <a:bodyPr/>
          <a:lstStyle/>
          <a:p>
            <a:pPr algn="r"/>
            <a:r>
              <a:rPr lang="en-US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84043"/>
            <a:ext cx="93566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–wa</a:t>
            </a:r>
            <a:endParaRPr lang="en-US" sz="110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89680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102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–wa</a:t>
            </a:r>
            <a:endParaRPr lang="en-US" sz="1100">
              <a:latin typeface="Seravek" charset="0"/>
              <a:ea typeface="Seravek" charset="0"/>
              <a:cs typeface="Seravek" charset="0"/>
            </a:endParaRP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–rqa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5966" y="6356350"/>
            <a:ext cx="650875" cy="365125"/>
          </a:xfrm>
        </p:spPr>
        <p:txBody>
          <a:bodyPr/>
          <a:lstStyle/>
          <a:p>
            <a:pPr algn="r"/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02845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150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–wa</a:t>
            </a:r>
            <a:endParaRPr lang="en-US" sz="1100">
              <a:latin typeface="Seravek" charset="0"/>
              <a:ea typeface="Seravek" charset="0"/>
              <a:cs typeface="Seravek" charset="0"/>
            </a:endParaRP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–rqa</a:t>
            </a:r>
            <a:endParaRPr lang="en-US" sz="1100">
              <a:latin typeface="Seravek" charset="0"/>
              <a:ea typeface="Seravek" charset="0"/>
              <a:cs typeface="Seravek" charset="0"/>
            </a:endParaRP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–ki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5966" y="6356350"/>
            <a:ext cx="650875" cy="365125"/>
          </a:xfrm>
        </p:spPr>
        <p:txBody>
          <a:bodyPr/>
          <a:lstStyle/>
          <a:p>
            <a:pPr algn="r"/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07175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1983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–wa</a:t>
            </a:r>
            <a:endParaRPr lang="en-US" sz="1100">
              <a:latin typeface="Seravek" charset="0"/>
              <a:ea typeface="Seravek" charset="0"/>
              <a:cs typeface="Seravek" charset="0"/>
            </a:endParaRP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–rqa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–ki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–su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5966" y="6356350"/>
            <a:ext cx="650875" cy="365125"/>
          </a:xfrm>
        </p:spPr>
        <p:txBody>
          <a:bodyPr/>
          <a:lstStyle/>
          <a:p>
            <a:pPr algn="r"/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50104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246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–wa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–rqa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–ki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–su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–n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5966" y="6356350"/>
            <a:ext cx="650875" cy="365125"/>
          </a:xfrm>
        </p:spPr>
        <p:txBody>
          <a:bodyPr/>
          <a:lstStyle/>
          <a:p>
            <a:pPr algn="r"/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Quechua Agreement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46061"/>
              </p:ext>
            </p:extLst>
          </p:nvPr>
        </p:nvGraphicFramePr>
        <p:xfrm>
          <a:off x="1981200" y="1284043"/>
          <a:ext cx="8229600" cy="4865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492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past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present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future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obj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saqku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pl.excl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s(q)aykiku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sqaykichis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sayku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pl.incl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 </a:t>
                      </a:r>
                    </a:p>
                  </a:txBody>
                  <a:tcPr marL="33995" marR="33995" marT="0" marB="0"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sg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7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r>
                        <a:rPr lang="en-US" sz="1100" cap="small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pl</a:t>
                      </a:r>
                      <a:endParaRPr lang="en-US" sz="1100">
                        <a:effectLst/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subj</a:t>
                      </a:r>
                    </a:p>
                  </a:txBody>
                  <a:tcPr marL="33995" marR="33995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warqanchis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rqaku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7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wasunchis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sunkichis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Seravek" charset="0"/>
                          <a:ea typeface="Seravek" charset="0"/>
                          <a:cs typeface="Seravek" charset="0"/>
                        </a:rPr>
                        <a:t>nqaku</a:t>
                      </a:r>
                    </a:p>
                  </a:txBody>
                  <a:tcPr marL="33995" marR="33995" marT="0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284043"/>
            <a:ext cx="935665" cy="294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–wa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–rqa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–ki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–su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–n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Seravek" charset="0"/>
                <a:ea typeface="Seravek" charset="0"/>
                <a:cs typeface="Seravek" charset="0"/>
              </a:rPr>
              <a:t>–chis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5966" y="6356350"/>
            <a:ext cx="650875" cy="365125"/>
          </a:xfrm>
        </p:spPr>
        <p:txBody>
          <a:bodyPr/>
          <a:lstStyle/>
          <a:p>
            <a:pPr algn="r"/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8617</TotalTime>
  <Words>3680</Words>
  <Application>Microsoft Macintosh PowerPoint</Application>
  <PresentationFormat>Widescreen</PresentationFormat>
  <Paragraphs>2622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Garamond</vt:lpstr>
      <vt:lpstr>Seravek</vt:lpstr>
      <vt:lpstr>UGA</vt:lpstr>
      <vt:lpstr>PowerPoint Presentation</vt:lpstr>
      <vt:lpstr>Quechua Morphology</vt:lpstr>
      <vt:lpstr>Quechua Agreement</vt:lpstr>
      <vt:lpstr>Quechua Agreement</vt:lpstr>
      <vt:lpstr>Quechua Agreement</vt:lpstr>
      <vt:lpstr>Quechua Agreement</vt:lpstr>
      <vt:lpstr>Quechua Agreement</vt:lpstr>
      <vt:lpstr>Quechua Agreement</vt:lpstr>
      <vt:lpstr>Quechua Agreement</vt:lpstr>
      <vt:lpstr>Quechua Agreement</vt:lpstr>
      <vt:lpstr>Quechua Agreement</vt:lpstr>
      <vt:lpstr>PowerPoint Presentation</vt:lpstr>
      <vt:lpstr>PowerPoint Presentation</vt:lpstr>
      <vt:lpstr>PowerPoint Presentation</vt:lpstr>
      <vt:lpstr>Quechua Morphology</vt:lpstr>
      <vt:lpstr>PowerPoint Presentation</vt:lpstr>
      <vt:lpstr>Distributed Morphology (DM)</vt:lpstr>
      <vt:lpstr>Vocabulary Items</vt:lpstr>
      <vt:lpstr>Anderson’s EWP</vt:lpstr>
      <vt:lpstr>Paradigms in EWP and DM</vt:lpstr>
      <vt:lpstr>Methodology</vt:lpstr>
      <vt:lpstr>PowerPoint Presentation</vt:lpstr>
      <vt:lpstr>EWP Rules</vt:lpstr>
      <vt:lpstr>DM Vocabulary Items</vt:lpstr>
      <vt:lpstr>Comparison</vt:lpstr>
      <vt:lpstr>Strengths of Each Model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Abraham Stanley</dc:creator>
  <cp:lastModifiedBy>Joey Stanley</cp:lastModifiedBy>
  <cp:revision>146</cp:revision>
  <dcterms:created xsi:type="dcterms:W3CDTF">2016-04-20T16:28:27Z</dcterms:created>
  <dcterms:modified xsi:type="dcterms:W3CDTF">2016-10-08T17:41:55Z</dcterms:modified>
</cp:coreProperties>
</file>