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omments/modernComment_102_EC16549C.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1C_C0792FF6.xml" ContentType="application/vnd.ms-powerpoint.comments+xml"/>
  <Override PartName="/ppt/notesSlides/notesSlide5.xml" ContentType="application/vnd.openxmlformats-officedocument.presentationml.notesSlide+xml"/>
  <Override PartName="/ppt/comments/modernComment_11D_0.xml" ContentType="application/vnd.ms-powerpoint.comments+xml"/>
  <Override PartName="/ppt/notesSlides/notesSlide6.xml" ContentType="application/vnd.openxmlformats-officedocument.presentationml.notesSlide+xml"/>
  <Override PartName="/ppt/comments/modernComment_108_CB07B96E.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modernComment_117_3F1A41F5.xml" ContentType="application/vnd.ms-powerpoint.comments+xml"/>
  <Override PartName="/ppt/notesSlides/notesSlide19.xml" ContentType="application/vnd.openxmlformats-officedocument.presentationml.notesSlide+xml"/>
  <Override PartName="/ppt/comments/modernComment_107_33296644.xml" ContentType="application/vnd.ms-powerpoint.comments+xml"/>
  <Override PartName="/ppt/notesSlides/notesSlide20.xml" ContentType="application/vnd.openxmlformats-officedocument.presentationml.notesSlide+xml"/>
  <Override PartName="/ppt/comments/modernComment_123_B34C4757.xml" ContentType="application/vnd.ms-powerpoint.comments+xml"/>
  <Override PartName="/ppt/notesSlides/notesSlide21.xml" ContentType="application/vnd.openxmlformats-officedocument.presentationml.notesSlide+xml"/>
  <Override PartName="/ppt/comments/modernComment_109_753C1A42.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89" r:id="rId2"/>
    <p:sldMasterId id="2147483696" r:id="rId3"/>
  </p:sldMasterIdLst>
  <p:notesMasterIdLst>
    <p:notesMasterId r:id="rId26"/>
  </p:notesMasterIdLst>
  <p:handoutMasterIdLst>
    <p:handoutMasterId r:id="rId27"/>
  </p:handoutMasterIdLst>
  <p:sldIdLst>
    <p:sldId id="258" r:id="rId4"/>
    <p:sldId id="287" r:id="rId5"/>
    <p:sldId id="288" r:id="rId6"/>
    <p:sldId id="284" r:id="rId7"/>
    <p:sldId id="285" r:id="rId8"/>
    <p:sldId id="264" r:id="rId9"/>
    <p:sldId id="278" r:id="rId10"/>
    <p:sldId id="272" r:id="rId11"/>
    <p:sldId id="283" r:id="rId12"/>
    <p:sldId id="282" r:id="rId13"/>
    <p:sldId id="273" r:id="rId14"/>
    <p:sldId id="274" r:id="rId15"/>
    <p:sldId id="275" r:id="rId16"/>
    <p:sldId id="276" r:id="rId17"/>
    <p:sldId id="277" r:id="rId18"/>
    <p:sldId id="259" r:id="rId19"/>
    <p:sldId id="281" r:id="rId20"/>
    <p:sldId id="279" r:id="rId21"/>
    <p:sldId id="263" r:id="rId22"/>
    <p:sldId id="291" r:id="rId23"/>
    <p:sldId id="292" r:id="rId24"/>
    <p:sldId id="26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ACB362-39DA-3846-BDC1-5E319990AECE}">
          <p14:sldIdLst>
            <p14:sldId id="258"/>
            <p14:sldId id="287"/>
            <p14:sldId id="288"/>
            <p14:sldId id="284"/>
            <p14:sldId id="285"/>
            <p14:sldId id="264"/>
            <p14:sldId id="278"/>
            <p14:sldId id="272"/>
            <p14:sldId id="283"/>
            <p14:sldId id="282"/>
            <p14:sldId id="273"/>
            <p14:sldId id="274"/>
            <p14:sldId id="275"/>
            <p14:sldId id="276"/>
            <p14:sldId id="277"/>
            <p14:sldId id="259"/>
            <p14:sldId id="281"/>
            <p14:sldId id="279"/>
            <p14:sldId id="263"/>
            <p14:sldId id="291"/>
            <p14:sldId id="292"/>
            <p14:sldId id="265"/>
          </p14:sldIdLst>
        </p14:section>
      </p14:sectionLst>
    </p:ext>
    <p:ext uri="{EFAFB233-063F-42B5-8137-9DF3F51BA10A}">
      <p15:sldGuideLst xmlns:p15="http://schemas.microsoft.com/office/powerpoint/2012/main">
        <p15:guide id="1" orient="horz" pos="2160" userDrawn="1">
          <p15:clr>
            <a:srgbClr val="A4A3A4"/>
          </p15:clr>
        </p15:guide>
        <p15:guide id="2" pos="49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29F045B-45B0-9F87-A927-C8D26A05BB80}" name="Josh Stevenson" initials="JS" userId="S::jqs21@byu.edu::843656a1-284d-476c-a6ba-275d83a5713a" providerId="AD"/>
  <p188:author id="{92148170-5D38-A738-EE85-8ECFBDB02264}" name="Margaret Renwick" initials="MR" userId="S::mrenwick@uga.edu::c123de74-743b-40dc-b7f5-1e1f58b8792a" providerId="AD"/>
  <p188:author id="{98920DC1-EF31-D213-5ABC-269F5C7B4B5A}" name="Jon Forrest" initials="JF" userId="0369a1393426488f" providerId="Windows Live"/>
  <p188:author id="{177BDDCA-46AA-82DA-AD5C-39FE1FAC5A2A}" name="Margaret Renwick" initials="" userId="S::mrenwic2@jh.edu::6996eebf-f639-4ac3-8017-404832901e99" providerId="AD"/>
  <p188:author id="{F15266F4-AEF4-2431-5940-2C3A13A8BC6D}" name="Joey Stanley" initials="" userId="S::joeystan@byu.edu::dcbf3a4a-dde0-4363-bbc0-846984a170b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a:srgbClr val="000000"/>
    <a:srgbClr val="DBEEF0"/>
    <a:srgbClr val="F5F5F5"/>
    <a:srgbClr val="FFFFFF"/>
    <a:srgbClr val="00441B"/>
    <a:srgbClr val="042D6B"/>
    <a:srgbClr val="B2D8D8"/>
    <a:srgbClr val="004C4C"/>
    <a:srgbClr val="626A5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24"/>
    <p:restoredTop sz="77407" autoAdjust="0"/>
  </p:normalViewPr>
  <p:slideViewPr>
    <p:cSldViewPr snapToGrid="0" snapToObjects="1">
      <p:cViewPr varScale="1">
        <p:scale>
          <a:sx n="94" d="100"/>
          <a:sy n="94" d="100"/>
        </p:scale>
        <p:origin x="232" y="304"/>
      </p:cViewPr>
      <p:guideLst>
        <p:guide orient="horz" pos="2160"/>
        <p:guide pos="49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8/10/relationships/authors" Targe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omments/modernComment_102_EC16549C.xml><?xml version="1.0" encoding="utf-8"?>
<p188:cmLst xmlns:a="http://schemas.openxmlformats.org/drawingml/2006/main" xmlns:r="http://schemas.openxmlformats.org/officeDocument/2006/relationships" xmlns:p188="http://schemas.microsoft.com/office/powerpoint/2018/8/main">
  <p188:cm id="{093C01CF-209D-6540-8C61-B354138A9396}" authorId="{177BDDCA-46AA-82DA-AD5C-39FE1FAC5A2A}" created="2024-10-31T19:22:24.289">
    <ac:deMkLst xmlns:ac="http://schemas.microsoft.com/office/drawing/2013/main/command">
      <pc:docMk xmlns:pc="http://schemas.microsoft.com/office/powerpoint/2013/main/command"/>
      <pc:sldMk xmlns:pc="http://schemas.microsoft.com/office/powerpoint/2013/main/command" cId="3960886428" sldId="258"/>
      <ac:spMk id="4" creationId="{CF741BE3-6714-A4AB-DC3D-D15DB0E11757}"/>
    </ac:deMkLst>
    <p188:replyLst>
      <p188:reply id="{4F511164-6E07-E34E-AB69-E69C6F623EC5}" authorId="{F15266F4-AEF4-2431-5940-2C3A13A8BC6D}" created="2024-10-31T20:53:58.814">
        <p188:txBody>
          <a:bodyPr/>
          <a:lstStyle/>
          <a:p>
            <a:r>
              <a:rPr lang="en-US"/>
              <a:t>I agree, but it’s tricky because our two names are longer and Jon and Lelia’s are shorter. </a:t>
            </a:r>
          </a:p>
        </p188:txBody>
      </p188:reply>
    </p188:replyLst>
    <p188:txBody>
      <a:bodyPr/>
      <a:lstStyle/>
      <a:p>
        <a:r>
          <a:rPr lang="en-US"/>
          <a:t>I’m not sure all these names are centered the way they want to be — I tried, but it’s not quite there yet </a:t>
        </a:r>
      </a:p>
    </p188:txBody>
  </p188:cm>
</p188:cmLst>
</file>

<file path=ppt/comments/modernComment_107_33296644.xml><?xml version="1.0" encoding="utf-8"?>
<p188:cmLst xmlns:a="http://schemas.openxmlformats.org/drawingml/2006/main" xmlns:r="http://schemas.openxmlformats.org/officeDocument/2006/relationships" xmlns:p188="http://schemas.microsoft.com/office/powerpoint/2018/8/main">
  <p188:cm id="{76BE731F-0BB8-5D42-91F2-76FF93511CB2}" authorId="{92148170-5D38-A738-EE85-8ECFBDB02264}" created="2024-11-06T18:45:48.630">
    <ac:txMkLst xmlns:ac="http://schemas.microsoft.com/office/drawing/2013/main/command">
      <pc:docMk xmlns:pc="http://schemas.microsoft.com/office/powerpoint/2013/main/command"/>
      <pc:sldMk xmlns:pc="http://schemas.microsoft.com/office/powerpoint/2013/main/command" cId="858351172" sldId="263"/>
      <ac:spMk id="3" creationId="{7ED88E92-CA87-C1B1-7CA2-79C17434ACF1}"/>
      <ac:txMk cp="389" len="10">
        <ac:context len="1959" hash="1830033561"/>
      </ac:txMk>
    </ac:txMkLst>
    <p188:pos x="1055427" y="1409940"/>
    <p188:txBody>
      <a:bodyPr/>
      <a:lstStyle/>
      <a:p>
        <a:r>
          <a:rPr lang="en-US"/>
          <a:t>I removed Kendall &amp; Farrington in favor of this more specific reference 
Kendall, Tyler, and Charlie Farrington. “The Corpus of Regional African American Language.” Eugene, Oregon: The Online Resources for African American Language Project, 2021. http://oraal.uoregon.edu/coraal.</a:t>
        </a:r>
      </a:p>
    </p188:txBody>
  </p188:cm>
</p188:cmLst>
</file>

<file path=ppt/comments/modernComment_108_CB07B96E.xml><?xml version="1.0" encoding="utf-8"?>
<p188:cmLst xmlns:a="http://schemas.openxmlformats.org/drawingml/2006/main" xmlns:r="http://schemas.openxmlformats.org/officeDocument/2006/relationships" xmlns:p188="http://schemas.microsoft.com/office/powerpoint/2018/8/main">
  <p188:cm id="{D7A56B4A-3C03-3E45-98C6-79F84CAF8D5C}" authorId="{177BDDCA-46AA-82DA-AD5C-39FE1FAC5A2A}" status="resolved" created="2024-10-31T18:41:19.471" complete="100000">
    <ac:txMkLst xmlns:ac="http://schemas.microsoft.com/office/drawing/2013/main/command">
      <pc:docMk xmlns:pc="http://schemas.microsoft.com/office/powerpoint/2013/main/command"/>
      <pc:sldMk xmlns:pc="http://schemas.microsoft.com/office/powerpoint/2013/main/command" cId="3406281070" sldId="264"/>
      <ac:spMk id="5" creationId="{293B2B0C-B569-0DEC-AFA6-D96BAAFCA419}"/>
      <ac:txMk cp="0" len="13">
        <ac:context len="14" hash="770853672"/>
      </ac:txMk>
    </ac:txMkLst>
    <p188:pos x="7101016" y="585710"/>
    <p188:txBody>
      <a:bodyPr/>
      <a:lstStyle/>
      <a:p>
        <a:r>
          <a:rPr lang="en-US"/>
          <a:t>it would be cool to add “Total N” for each of these 4 classes to this slide
“Total N” would be the number of tokens analyzed per allophone, post-filtering, but across genders and ethnicities </a:t>
        </a:r>
      </a:p>
    </p188:txBody>
  </p188:cm>
</p188:cmLst>
</file>

<file path=ppt/comments/modernComment_109_753C1A42.xml><?xml version="1.0" encoding="utf-8"?>
<p188:cmLst xmlns:a="http://schemas.openxmlformats.org/drawingml/2006/main" xmlns:r="http://schemas.openxmlformats.org/officeDocument/2006/relationships" xmlns:p188="http://schemas.microsoft.com/office/powerpoint/2018/8/main">
  <p188:cm id="{B79EAEA9-4CA0-FA4E-A7B0-5C8700BAA832}" authorId="{177BDDCA-46AA-82DA-AD5C-39FE1FAC5A2A}" status="resolved" created="2024-10-31T18:44:43.775">
    <ac:txMkLst xmlns:ac="http://schemas.microsoft.com/office/drawing/2013/main/command">
      <pc:docMk xmlns:pc="http://schemas.microsoft.com/office/powerpoint/2013/main/command"/>
      <pc:sldMk xmlns:pc="http://schemas.microsoft.com/office/powerpoint/2013/main/command" cId="1966873154" sldId="265"/>
      <ac:spMk id="3" creationId="{D13B1077-E233-D1C1-0305-058F0F3EE695}"/>
      <ac:txMk cp="113" len="17">
        <ac:context len="649" hash="848652750"/>
      </ac:txMk>
    </ac:txMkLst>
    <p188:pos x="4061254" y="1272724"/>
    <p188:replyLst>
      <p188:reply id="{8B202BE2-7435-004A-BD9D-AB839D33EC2C}" authorId="{F15266F4-AEF4-2431-5940-2C3A13A8BC6D}" created="2024-10-31T20:55:15.793">
        <p188:txBody>
          <a:bodyPr/>
          <a:lstStyle/>
          <a:p>
            <a:r>
              <a:rPr lang="en-US"/>
              <a:t>Yep, that makes sense. </a:t>
            </a:r>
          </a:p>
        </p188:txBody>
      </p188:reply>
    </p188:replyLst>
    <p188:txBody>
      <a:bodyPr/>
      <a:lstStyle/>
      <a:p>
        <a:r>
          <a:rPr lang="en-US"/>
          <a:t>is percent actually a continuous variable? because gender definitely isn’t, so I’m not sure that “s(percent, by = gender)” is accurately portrayed here? do you maybe mean “numerical variables”?</a:t>
        </a:r>
      </a:p>
    </p188:txBody>
  </p188:cm>
</p188:cmLst>
</file>

<file path=ppt/comments/modernComment_117_3F1A41F5.xml><?xml version="1.0" encoding="utf-8"?>
<p188:cmLst xmlns:a="http://schemas.openxmlformats.org/drawingml/2006/main" xmlns:r="http://schemas.openxmlformats.org/officeDocument/2006/relationships" xmlns:p188="http://schemas.microsoft.com/office/powerpoint/2018/8/main">
  <p188:cm id="{78C24FF1-BB9D-4C49-96CF-73B9AD3972A0}" authorId="{177BDDCA-46AA-82DA-AD5C-39FE1FAC5A2A}" created="2024-10-31T19:16:28.935">
    <ac:txMkLst xmlns:ac="http://schemas.microsoft.com/office/drawing/2013/main/command">
      <pc:docMk xmlns:pc="http://schemas.microsoft.com/office/powerpoint/2013/main/command"/>
      <pc:sldMk xmlns:pc="http://schemas.microsoft.com/office/powerpoint/2013/main/command" cId="1058685429" sldId="279"/>
      <ac:spMk id="3" creationId="{E6F90B33-9CE7-0D84-2770-4E96AC77DCED}"/>
      <ac:txMk cp="421">
        <ac:context len="557" hash="1334952271"/>
      </ac:txMk>
    </ac:txMkLst>
    <p188:pos x="10931611" y="4584335"/>
    <p188:replyLst>
      <p188:reply id="{40238EC9-425D-4FD6-958B-1F466987C896}" authorId="{98920DC1-EF31-D213-5ABC-269F5C7B4B5A}" created="2024-11-01T19:29:56.860">
        <p188:txBody>
          <a:bodyPr/>
          <a:lstStyle/>
          <a:p>
            <a:r>
              <a:rPr lang="en-US"/>
              <a:t>I think the last point is a better takeaway, per your point above.  And also maybe just because assuming /ul/ is back is true for nearly any living American English speaker at this point. </a:t>
            </a:r>
          </a:p>
        </p188:txBody>
      </p188:reply>
    </p188:replyLst>
    <p188:txBody>
      <a:bodyPr/>
      <a:lstStyle/>
      <a:p>
        <a:r>
          <a:rPr lang="en-US"/>
          <a:t>given a more careful reading of ANAE and Thomas, I don’t think this is needed — something more apparent-timey would work… I mean, we have effectively confirmed the patterns described by both 
we could say “don’t be afraid of prelateral vowels” lol</a:t>
        </a:r>
      </a:p>
    </p188:txBody>
  </p188:cm>
  <p188:cm id="{95FBD608-3039-4B24-A58E-ADA9F98FC689}" authorId="{98920DC1-EF31-D213-5ABC-269F5C7B4B5A}" created="2024-11-01T19:41:41.052">
    <ac:txMkLst xmlns:ac="http://schemas.microsoft.com/office/drawing/2013/main/command">
      <pc:docMk xmlns:pc="http://schemas.microsoft.com/office/powerpoint/2013/main/command"/>
      <pc:sldMk xmlns:pc="http://schemas.microsoft.com/office/powerpoint/2013/main/command" cId="1058685429" sldId="279"/>
      <ac:spMk id="3" creationId="{E6F90B33-9CE7-0D84-2770-4E96AC77DCED}"/>
      <ac:txMk cp="123" len="36">
        <ac:context len="557" hash="1334952271"/>
      </ac:txMk>
    </ac:txMkLst>
    <p188:pos x="4425696" y="993956"/>
    <p188:txBody>
      <a:bodyPr/>
      <a:lstStyle/>
      <a:p>
        <a:r>
          <a:rPr lang="en-US"/>
          <a:t>Do we want to mention the differences in apparent time between Black/White speakers?  That may not be important for the takeaway that’s being pitched below</a:t>
        </a:r>
      </a:p>
    </p188:txBody>
  </p188:cm>
</p188:cmLst>
</file>

<file path=ppt/comments/modernComment_11C_C0792FF6.xml><?xml version="1.0" encoding="utf-8"?>
<p188:cmLst xmlns:a="http://schemas.openxmlformats.org/drawingml/2006/main" xmlns:r="http://schemas.openxmlformats.org/officeDocument/2006/relationships" xmlns:p188="http://schemas.microsoft.com/office/powerpoint/2018/8/main">
  <p188:cm id="{52122153-7979-C640-8C9A-AF6FEE238E73}" authorId="{177BDDCA-46AA-82DA-AD5C-39FE1FAC5A2A}" created="2024-10-31T18:43:34.178">
    <ac:txMkLst xmlns:ac="http://schemas.microsoft.com/office/drawing/2013/main/command">
      <pc:docMk xmlns:pc="http://schemas.microsoft.com/office/powerpoint/2013/main/command"/>
      <pc:sldMk xmlns:pc="http://schemas.microsoft.com/office/powerpoint/2013/main/command" cId="3229167606" sldId="284"/>
      <ac:spMk id="4" creationId="{0C91580A-DB0B-D091-CE18-1C8F2ECAF9CB}"/>
      <ac:txMk cp="0" len="18">
        <ac:context len="21" hash="1066250693"/>
      </ac:txMk>
    </ac:txMkLst>
    <p188:pos x="7508789" y="585710"/>
    <p188:txBody>
      <a:bodyPr/>
      <a:lstStyle/>
      <a:p>
        <a:r>
          <a:rPr lang="en-US"/>
          <a:t>Given the time crunch, I don’t think there’s time to hint at the issue of natural class reorganization on this slide. Let’s please save that for the conclusions. </a:t>
        </a:r>
      </a:p>
    </p188:txBody>
  </p188:cm>
</p188:cmLst>
</file>

<file path=ppt/comments/modernComment_11D_0.xml><?xml version="1.0" encoding="utf-8"?>
<p188:cmLst xmlns:a="http://schemas.openxmlformats.org/drawingml/2006/main" xmlns:r="http://schemas.openxmlformats.org/officeDocument/2006/relationships" xmlns:p188="http://schemas.microsoft.com/office/powerpoint/2018/8/main">
  <p188:cm id="{EF488C4C-32A3-C448-B555-9D26F461FDE6}" authorId="{177BDDCA-46AA-82DA-AD5C-39FE1FAC5A2A}" status="resolved" created="2024-10-31T19:32:05.293" complete="100000">
    <ac:txMkLst xmlns:ac="http://schemas.microsoft.com/office/drawing/2013/main/command">
      <pc:docMk xmlns:pc="http://schemas.microsoft.com/office/powerpoint/2013/main/command"/>
      <pc:sldMk xmlns:pc="http://schemas.microsoft.com/office/powerpoint/2013/main/command" cId="0" sldId="285"/>
      <ac:spMk id="164" creationId="{00000000-0000-0000-0000-000000000000}"/>
      <ac:txMk cp="0" len="7">
        <ac:context len="8" hash="2226516865"/>
      </ac:txMk>
    </ac:txMkLst>
    <p188:txBody>
      <a:bodyPr/>
      <a:lstStyle/>
      <a:p>
        <a:r>
          <a:rPr lang="en-US"/>
          <a:t>LabPhon18 methods</a:t>
        </a:r>
      </a:p>
    </p188:txBody>
  </p188:cm>
</p188:cmLst>
</file>

<file path=ppt/comments/modernComment_123_B34C4757.xml><?xml version="1.0" encoding="utf-8"?>
<p188:cmLst xmlns:a="http://schemas.openxmlformats.org/drawingml/2006/main" xmlns:r="http://schemas.openxmlformats.org/officeDocument/2006/relationships" xmlns:p188="http://schemas.microsoft.com/office/powerpoint/2018/8/main">
  <p188:cm id="{7D69F973-30EB-0245-A2D4-B0CAF131CB8C}" authorId="{177BDDCA-46AA-82DA-AD5C-39FE1FAC5A2A}" created="2024-10-31T19:22:24.289">
    <ac:deMkLst xmlns:ac="http://schemas.microsoft.com/office/drawing/2013/main/command">
      <pc:docMk xmlns:pc="http://schemas.microsoft.com/office/powerpoint/2013/main/command"/>
      <pc:sldMk xmlns:pc="http://schemas.microsoft.com/office/powerpoint/2013/main/command" cId="3008120663" sldId="291"/>
      <ac:spMk id="4" creationId="{F5A8A656-26A3-0EDC-5BD0-8B233CADC6BF}"/>
    </ac:deMkLst>
    <p188:replyLst>
      <p188:reply id="{4F511164-6E07-E34E-AB69-E69C6F623EC5}" authorId="{F15266F4-AEF4-2431-5940-2C3A13A8BC6D}" created="2024-10-31T20:53:58.814">
        <p188:txBody>
          <a:bodyPr/>
          <a:lstStyle/>
          <a:p>
            <a:r>
              <a:rPr lang="en-US"/>
              <a:t>I agree, but it’s tricky because our two names are longer and Jon and Lelia’s are shorter. </a:t>
            </a:r>
          </a:p>
        </p188:txBody>
      </p188:reply>
    </p188:replyLst>
    <p188:txBody>
      <a:bodyPr/>
      <a:lstStyle/>
      <a:p>
        <a:r>
          <a:rPr lang="en-US"/>
          <a:t>I’m not sure all these names are centered the way they want to be — I tried, but it’s not quite there yet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B584BB-F3EB-D549-BBCC-E1C5C2272E19}" type="datetimeFigureOut">
              <a:rPr lang="en-US" smtClean="0"/>
              <a:t>11/8/24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C18D5-BEE4-AF43-B048-4D3109A4634E}" type="slidenum">
              <a:rPr lang="en-US" smtClean="0"/>
              <a:t>‹#›</a:t>
            </a:fld>
            <a:endParaRPr lang="en-US"/>
          </a:p>
        </p:txBody>
      </p:sp>
    </p:spTree>
    <p:extLst>
      <p:ext uri="{BB962C8B-B14F-4D97-AF65-F5344CB8AC3E}">
        <p14:creationId xmlns:p14="http://schemas.microsoft.com/office/powerpoint/2010/main" val="5485411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4B2FA0-8B87-E54A-9A72-E4778A953777}" type="datetimeFigureOut">
              <a:rPr lang="en-US" smtClean="0"/>
              <a:t>11/8/24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2933FC-8204-E243-89A9-101EB8CCEF40}" type="slidenum">
              <a:rPr lang="en-US" smtClean="0"/>
              <a:t>‹#›</a:t>
            </a:fld>
            <a:endParaRPr lang="en-US"/>
          </a:p>
        </p:txBody>
      </p:sp>
    </p:spTree>
    <p:extLst>
      <p:ext uri="{BB962C8B-B14F-4D97-AF65-F5344CB8AC3E}">
        <p14:creationId xmlns:p14="http://schemas.microsoft.com/office/powerpoint/2010/main" val="143851011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2933FC-8204-E243-89A9-101EB8CCEF40}" type="slidenum">
              <a:rPr lang="en-US" smtClean="0"/>
              <a:t>1</a:t>
            </a:fld>
            <a:endParaRPr lang="en-US"/>
          </a:p>
        </p:txBody>
      </p:sp>
    </p:spTree>
    <p:extLst>
      <p:ext uri="{BB962C8B-B14F-4D97-AF65-F5344CB8AC3E}">
        <p14:creationId xmlns:p14="http://schemas.microsoft.com/office/powerpoint/2010/main" val="1936138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7E257-B832-3479-8B77-78D179AD00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0F3452-2F81-D4B3-C9BC-E6B6DE9E1F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6A15AD-71AB-C50D-AB36-F7CE7FD04567}"/>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Labels for each allophone are plotted somewhat close to their lines, but because they’re automatically placed, they’re not always in the best spot, and I didn’t want to manually place all of them. </a:t>
            </a:r>
          </a:p>
          <a:p>
            <a:endParaRPr lang="en-US" dirty="0"/>
          </a:p>
          <a:p>
            <a:r>
              <a:rPr lang="en-US" dirty="0"/>
              <a:t>In this oldest generation of White speakers, we see that prelaterals’ F2s are somewhat comparable to those of the </a:t>
            </a:r>
            <a:r>
              <a:rPr lang="en-US" dirty="0" err="1"/>
              <a:t>preobstruents</a:t>
            </a:r>
            <a:r>
              <a:rPr lang="en-US" dirty="0"/>
              <a:t>. For BOAT and JOLT, we see that the two are very close to each other in the vowel space, mostly because BOAT hasn’t fronted yet. For BOOT and SPOOL, it’s noteworthy that SPOOL is relatively fronted and occupies the middle of the vowel space, not the back corner. In fact, among the women of this generation, SPOOL is quite a bit fronter than BOOT, although that may be just a data sparsity issue.</a:t>
            </a:r>
          </a:p>
          <a:p>
            <a:endParaRPr lang="en-US" dirty="0"/>
          </a:p>
        </p:txBody>
      </p:sp>
      <p:sp>
        <p:nvSpPr>
          <p:cNvPr id="4" name="Slide Number Placeholder 3">
            <a:extLst>
              <a:ext uri="{FF2B5EF4-FFF2-40B4-BE49-F238E27FC236}">
                <a16:creationId xmlns:a16="http://schemas.microsoft.com/office/drawing/2014/main" id="{0BC1E7ED-A09F-14BE-F75F-262D5E96AD4C}"/>
              </a:ext>
            </a:extLst>
          </p:cNvPr>
          <p:cNvSpPr>
            <a:spLocks noGrp="1"/>
          </p:cNvSpPr>
          <p:nvPr>
            <p:ph type="sldNum" sz="quarter" idx="5"/>
          </p:nvPr>
        </p:nvSpPr>
        <p:spPr/>
        <p:txBody>
          <a:bodyPr/>
          <a:lstStyle/>
          <a:p>
            <a:fld id="{E12933FC-8204-E243-89A9-101EB8CCEF40}" type="slidenum">
              <a:rPr lang="en-US" smtClean="0"/>
              <a:t>10</a:t>
            </a:fld>
            <a:endParaRPr lang="en-US"/>
          </a:p>
        </p:txBody>
      </p:sp>
    </p:spTree>
    <p:extLst>
      <p:ext uri="{BB962C8B-B14F-4D97-AF65-F5344CB8AC3E}">
        <p14:creationId xmlns:p14="http://schemas.microsoft.com/office/powerpoint/2010/main" val="2594769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4D990-F52C-5190-596D-F4DF2677C2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86DF55-A18F-CFE3-D3B4-15DF046064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9B16DA-08B0-279C-6429-21D731860BA2}"/>
              </a:ext>
            </a:extLst>
          </p:cNvPr>
          <p:cNvSpPr>
            <a:spLocks noGrp="1"/>
          </p:cNvSpPr>
          <p:nvPr>
            <p:ph type="body" idx="1"/>
          </p:nvPr>
        </p:nvSpPr>
        <p:spPr/>
        <p:txBody>
          <a:bodyPr/>
          <a:lstStyle/>
          <a:p>
            <a:r>
              <a:rPr lang="en-US" dirty="0"/>
              <a:t>Let’s expand this view to include the next two generations. Now we have the oldest on the left and the Baby Boomers followed by Gen Xers to the right. </a:t>
            </a:r>
          </a:p>
          <a:p>
            <a:endParaRPr lang="en-US" dirty="0"/>
          </a:p>
          <a:p>
            <a:r>
              <a:rPr lang="en-US" dirty="0"/>
              <a:t>In just these three generations, which span from 1929 to 1983, we see major changes in these four allophones. Starting with the lower vowel again, we see that BOAT is beginning to front, leaving JOLT behind. Thus we see the separation of these two allophones and the beginning of </a:t>
            </a:r>
            <a:r>
              <a:rPr lang="en-US" dirty="0" err="1"/>
              <a:t>allophony</a:t>
            </a:r>
            <a:r>
              <a:rPr lang="en-US" dirty="0"/>
              <a:t>. For the higher vowel, we see drastic backing in SPOOL, with BOOT being variable but relatively stable in the center portion of the vowel space.</a:t>
            </a:r>
          </a:p>
          <a:p>
            <a:endParaRPr lang="en-US" dirty="0"/>
          </a:p>
        </p:txBody>
      </p:sp>
      <p:sp>
        <p:nvSpPr>
          <p:cNvPr id="4" name="Slide Number Placeholder 3">
            <a:extLst>
              <a:ext uri="{FF2B5EF4-FFF2-40B4-BE49-F238E27FC236}">
                <a16:creationId xmlns:a16="http://schemas.microsoft.com/office/drawing/2014/main" id="{0903A2A3-1B38-907B-EB41-D0F0C45344C2}"/>
              </a:ext>
            </a:extLst>
          </p:cNvPr>
          <p:cNvSpPr>
            <a:spLocks noGrp="1"/>
          </p:cNvSpPr>
          <p:nvPr>
            <p:ph type="sldNum" sz="quarter" idx="5"/>
          </p:nvPr>
        </p:nvSpPr>
        <p:spPr/>
        <p:txBody>
          <a:bodyPr/>
          <a:lstStyle/>
          <a:p>
            <a:fld id="{E12933FC-8204-E243-89A9-101EB8CCEF40}" type="slidenum">
              <a:rPr lang="en-US" smtClean="0"/>
              <a:t>11</a:t>
            </a:fld>
            <a:endParaRPr lang="en-US"/>
          </a:p>
        </p:txBody>
      </p:sp>
    </p:spTree>
    <p:extLst>
      <p:ext uri="{BB962C8B-B14F-4D97-AF65-F5344CB8AC3E}">
        <p14:creationId xmlns:p14="http://schemas.microsoft.com/office/powerpoint/2010/main" val="435133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95567-0447-DEC5-6E92-62D181963E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2E60B7-4B7B-279C-FC08-3C76447584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550973-A3D0-8E67-FB9B-314AFAABBF15}"/>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Finally, when we expand it out to include all five generations, we see relative stability. BOAT is fronted, while JOLT remains back, and BOOT is fronted while SPOOL remains back.</a:t>
            </a:r>
          </a:p>
          <a:p>
            <a:endParaRPr lang="en-US" dirty="0"/>
          </a:p>
          <a:p>
            <a:endParaRPr lang="en-US" dirty="0"/>
          </a:p>
        </p:txBody>
      </p:sp>
      <p:sp>
        <p:nvSpPr>
          <p:cNvPr id="4" name="Slide Number Placeholder 3">
            <a:extLst>
              <a:ext uri="{FF2B5EF4-FFF2-40B4-BE49-F238E27FC236}">
                <a16:creationId xmlns:a16="http://schemas.microsoft.com/office/drawing/2014/main" id="{439AF18A-07EA-E6DA-AEF0-FDDF0D175762}"/>
              </a:ext>
            </a:extLst>
          </p:cNvPr>
          <p:cNvSpPr>
            <a:spLocks noGrp="1"/>
          </p:cNvSpPr>
          <p:nvPr>
            <p:ph type="sldNum" sz="quarter" idx="5"/>
          </p:nvPr>
        </p:nvSpPr>
        <p:spPr/>
        <p:txBody>
          <a:bodyPr/>
          <a:lstStyle/>
          <a:p>
            <a:fld id="{E12933FC-8204-E243-89A9-101EB8CCEF40}" type="slidenum">
              <a:rPr lang="en-US" smtClean="0"/>
              <a:t>12</a:t>
            </a:fld>
            <a:endParaRPr lang="en-US"/>
          </a:p>
        </p:txBody>
      </p:sp>
    </p:spTree>
    <p:extLst>
      <p:ext uri="{BB962C8B-B14F-4D97-AF65-F5344CB8AC3E}">
        <p14:creationId xmlns:p14="http://schemas.microsoft.com/office/powerpoint/2010/main" val="937495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CC34F-6CAB-6578-DB68-2CC2F846D5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600FF9-31C0-089B-7449-4D2755D842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A76A27-EBCA-0D0F-8684-30A8E71D3190}"/>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Among the Black speakers, we see a slightly different pattern. Like the oldest White speakers, BOAT and JOLT are in roughly the same place. This time BOOT and SPOOL have some separation, but they’re quite different from each other across genders, and that is likely because we just don’t have a lot of data from this demographic. The important part is that BOOT and SPOOL are slightly fronter than GOAT. </a:t>
            </a:r>
          </a:p>
        </p:txBody>
      </p:sp>
      <p:sp>
        <p:nvSpPr>
          <p:cNvPr id="4" name="Slide Number Placeholder 3">
            <a:extLst>
              <a:ext uri="{FF2B5EF4-FFF2-40B4-BE49-F238E27FC236}">
                <a16:creationId xmlns:a16="http://schemas.microsoft.com/office/drawing/2014/main" id="{FF56BF7C-DB2A-0711-F8A6-8ED5543A95DD}"/>
              </a:ext>
            </a:extLst>
          </p:cNvPr>
          <p:cNvSpPr>
            <a:spLocks noGrp="1"/>
          </p:cNvSpPr>
          <p:nvPr>
            <p:ph type="sldNum" sz="quarter" idx="5"/>
          </p:nvPr>
        </p:nvSpPr>
        <p:spPr/>
        <p:txBody>
          <a:bodyPr/>
          <a:lstStyle/>
          <a:p>
            <a:fld id="{E12933FC-8204-E243-89A9-101EB8CCEF40}" type="slidenum">
              <a:rPr lang="en-US" smtClean="0"/>
              <a:t>13</a:t>
            </a:fld>
            <a:endParaRPr lang="en-US"/>
          </a:p>
        </p:txBody>
      </p:sp>
    </p:spTree>
    <p:extLst>
      <p:ext uri="{BB962C8B-B14F-4D97-AF65-F5344CB8AC3E}">
        <p14:creationId xmlns:p14="http://schemas.microsoft.com/office/powerpoint/2010/main" val="83936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54F1D-821C-637D-4D25-7956831399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C2FE6A-3846-76BF-39B4-B0B7199010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1A932C-2F92-8A5D-E76D-84A3EAB0438E}"/>
              </a:ext>
            </a:extLst>
          </p:cNvPr>
          <p:cNvSpPr>
            <a:spLocks noGrp="1"/>
          </p:cNvSpPr>
          <p:nvPr>
            <p:ph type="body" idx="1"/>
          </p:nvPr>
        </p:nvSpPr>
        <p:spPr/>
        <p:txBody>
          <a:bodyPr/>
          <a:lstStyle/>
          <a:p>
            <a:r>
              <a:rPr lang="en-US" dirty="0"/>
              <a:t>Looking at the next two generations of Black speakers, we see virtually no separation between BOAT and JOLT. In general, BOOT and SPOOL are backer because of the resistance to back vowel fronting found in African American English.</a:t>
            </a:r>
          </a:p>
        </p:txBody>
      </p:sp>
      <p:sp>
        <p:nvSpPr>
          <p:cNvPr id="4" name="Slide Number Placeholder 3">
            <a:extLst>
              <a:ext uri="{FF2B5EF4-FFF2-40B4-BE49-F238E27FC236}">
                <a16:creationId xmlns:a16="http://schemas.microsoft.com/office/drawing/2014/main" id="{39294990-AC1D-F906-6C9D-5C2D2678CFF4}"/>
              </a:ext>
            </a:extLst>
          </p:cNvPr>
          <p:cNvSpPr>
            <a:spLocks noGrp="1"/>
          </p:cNvSpPr>
          <p:nvPr>
            <p:ph type="sldNum" sz="quarter" idx="5"/>
          </p:nvPr>
        </p:nvSpPr>
        <p:spPr/>
        <p:txBody>
          <a:bodyPr/>
          <a:lstStyle/>
          <a:p>
            <a:fld id="{E12933FC-8204-E243-89A9-101EB8CCEF40}" type="slidenum">
              <a:rPr lang="en-US" smtClean="0"/>
              <a:t>14</a:t>
            </a:fld>
            <a:endParaRPr lang="en-US"/>
          </a:p>
        </p:txBody>
      </p:sp>
    </p:spTree>
    <p:extLst>
      <p:ext uri="{BB962C8B-B14F-4D97-AF65-F5344CB8AC3E}">
        <p14:creationId xmlns:p14="http://schemas.microsoft.com/office/powerpoint/2010/main" val="1260838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7B3B1-BE3D-FD7C-EBC8-F2E9697AF8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254091-DCFE-A9F2-BBD0-F84667B5F0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EFAAB8-EE65-1E3C-E198-AAE2D083A1D3}"/>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Finally, among Black Gen </a:t>
            </a:r>
            <a:r>
              <a:rPr lang="en-US" dirty="0" err="1"/>
              <a:t>Zers</a:t>
            </a:r>
            <a:r>
              <a:rPr lang="en-US" dirty="0"/>
              <a:t>, we see clear back vowel fronting. But only in the preobstruent BOOT, meaning prelateral SPOOL remains in the back. It's important to note that most of the Millennials in our sample come from CORAAL while the Gen </a:t>
            </a:r>
            <a:r>
              <a:rPr lang="en-US" dirty="0" err="1"/>
              <a:t>Zers</a:t>
            </a:r>
            <a:r>
              <a:rPr lang="en-US" dirty="0"/>
              <a:t> are university students, so education levels and other sampling differences may account for this drastic change. For the lower vowel, BOAT and JOLT are still very similar, suggesting the lack of </a:t>
            </a:r>
            <a:r>
              <a:rPr lang="en-US" dirty="0" err="1"/>
              <a:t>allophony</a:t>
            </a:r>
            <a:r>
              <a:rPr lang="en-US" dirty="0"/>
              <a:t> between these two vowels for Black speakers. There is some indication of JOLT backing among Black Gen </a:t>
            </a:r>
            <a:r>
              <a:rPr lang="en-US" dirty="0" err="1"/>
              <a:t>Zers</a:t>
            </a:r>
            <a:r>
              <a:rPr lang="en-US" dirty="0"/>
              <a:t> but even then, it’s rather slight. </a:t>
            </a:r>
          </a:p>
        </p:txBody>
      </p:sp>
      <p:sp>
        <p:nvSpPr>
          <p:cNvPr id="4" name="Slide Number Placeholder 3">
            <a:extLst>
              <a:ext uri="{FF2B5EF4-FFF2-40B4-BE49-F238E27FC236}">
                <a16:creationId xmlns:a16="http://schemas.microsoft.com/office/drawing/2014/main" id="{0239FD69-76B2-7978-0D4C-A83F8FFA978A}"/>
              </a:ext>
            </a:extLst>
          </p:cNvPr>
          <p:cNvSpPr>
            <a:spLocks noGrp="1"/>
          </p:cNvSpPr>
          <p:nvPr>
            <p:ph type="sldNum" sz="quarter" idx="5"/>
          </p:nvPr>
        </p:nvSpPr>
        <p:spPr/>
        <p:txBody>
          <a:bodyPr/>
          <a:lstStyle/>
          <a:p>
            <a:fld id="{E12933FC-8204-E243-89A9-101EB8CCEF40}" type="slidenum">
              <a:rPr lang="en-US" smtClean="0"/>
              <a:t>15</a:t>
            </a:fld>
            <a:endParaRPr lang="en-US"/>
          </a:p>
        </p:txBody>
      </p:sp>
    </p:spTree>
    <p:extLst>
      <p:ext uri="{BB962C8B-B14F-4D97-AF65-F5344CB8AC3E}">
        <p14:creationId xmlns:p14="http://schemas.microsoft.com/office/powerpoint/2010/main" val="1012956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the pattern we see is that earlier generations realized prelateral allophones in approximately the same F2 space as </a:t>
            </a:r>
            <a:r>
              <a:rPr lang="en-US" dirty="0" err="1"/>
              <a:t>preobstruents</a:t>
            </a:r>
            <a:r>
              <a:rPr lang="en-US" dirty="0"/>
              <a:t>. At some point though, they split apart, the timing of which varies by ethnicity and vowel, with White speakers doing it first with /u/, and Black speakers yet to do it with /o/. The point is, for both vowels for both </a:t>
            </a:r>
            <a:r>
              <a:rPr lang="en-US" dirty="0" err="1"/>
              <a:t>ethnicites</a:t>
            </a:r>
            <a:r>
              <a:rPr lang="en-US" dirty="0"/>
              <a:t>, they seem to start in the same configuration and end in the same configuration.</a:t>
            </a:r>
          </a:p>
        </p:txBody>
      </p:sp>
      <p:sp>
        <p:nvSpPr>
          <p:cNvPr id="4" name="Slide Number Placeholder 3"/>
          <p:cNvSpPr>
            <a:spLocks noGrp="1"/>
          </p:cNvSpPr>
          <p:nvPr>
            <p:ph type="sldNum" sz="quarter" idx="5"/>
          </p:nvPr>
        </p:nvSpPr>
        <p:spPr/>
        <p:txBody>
          <a:bodyPr/>
          <a:lstStyle/>
          <a:p>
            <a:fld id="{E12933FC-8204-E243-89A9-101EB8CCEF40}" type="slidenum">
              <a:rPr lang="en-US" smtClean="0"/>
              <a:t>16</a:t>
            </a:fld>
            <a:endParaRPr lang="en-US"/>
          </a:p>
        </p:txBody>
      </p:sp>
    </p:spTree>
    <p:extLst>
      <p:ext uri="{BB962C8B-B14F-4D97-AF65-F5344CB8AC3E}">
        <p14:creationId xmlns:p14="http://schemas.microsoft.com/office/powerpoint/2010/main" val="1039565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interpret this as a reorganization of natural classes over time.</a:t>
            </a:r>
          </a:p>
          <a:p>
            <a:endParaRPr lang="en-US" dirty="0"/>
          </a:p>
          <a:p>
            <a:r>
              <a:rPr lang="en-US" dirty="0"/>
              <a:t>[*] In Stage 0, which predates our data to some extent, prelateral vowels are not allophonic, meaning they’re not treated as a distinct subsystem within the phonological system. This means that both preobstruent and prelateral allophones are in the same F2 position: fronted for White speakers and backed for Black speakers. For each group though, prelaterals are backed somewhat probably just due to the articulatory consequences of approaching the dark /l/ space, just as they are among front vowels for most North American English speakers.</a:t>
            </a:r>
          </a:p>
          <a:p>
            <a:endParaRPr lang="en-US" dirty="0"/>
          </a:p>
          <a:p>
            <a:r>
              <a:rPr lang="en-US" dirty="0"/>
              <a:t>[* ] In Stage 1, the prelateral allophone in /u/ develops. For White speakers, the articulatory tendency for prelaterals to back causes the F2 difference between them and their preobstruent counterparts to increase. For Black speakers, preobstruent allophones cease their resistance to backing and start to front, leaving the prelaterals behind. Eventually, the connection between BOOT and SPOOL is burst and a new bona fide prelateral allophone is born. In other words, the backing is fully phonologized. New learners pick up on the F2 distinction and push the boundary further than what could be explained by articulatory tendencies alone. </a:t>
            </a:r>
          </a:p>
          <a:p>
            <a:endParaRPr lang="en-US" dirty="0"/>
          </a:p>
          <a:p>
            <a:r>
              <a:rPr lang="en-US" dirty="0"/>
              <a:t>[* ] In Stage 2, the same thing happens with /o/. It might be due to BOAT-fronting, analogy with the higher vowel, or both. The point is JOLT develops as a distinct allophone from BOAT. At this point, we have parallel structures again. Preobstruent allophones BOOT and BOAT are fronted and prelateral allophones SPOOL and JOLT are backed, not simply because of articulatory tendencies but because they have developed as distinct allophones that can act somewhat independently of their preobstruent cousins. </a:t>
            </a:r>
          </a:p>
          <a:p>
            <a:endParaRPr lang="en-US" dirty="0"/>
          </a:p>
          <a:p>
            <a:r>
              <a:rPr lang="en-US" dirty="0"/>
              <a:t>[*] Finally, in Stage 3, the two prelateral allophones form a separate natural class. A bond is formed between SPOOL and JOLT and they shift in tandem as vowels continue to shift around.</a:t>
            </a:r>
          </a:p>
          <a:p>
            <a:endParaRPr lang="en-US" dirty="0"/>
          </a:p>
          <a:p>
            <a:r>
              <a:rPr lang="en-US" dirty="0"/>
              <a:t>So, when we say a reorganization has occurred, what we mean is that SPOOL and JOLT became distinct allophones from BOOT and BOAT and that they together form a new natural class of prelateral back vowels. </a:t>
            </a:r>
          </a:p>
        </p:txBody>
      </p:sp>
      <p:sp>
        <p:nvSpPr>
          <p:cNvPr id="4" name="Slide Number Placeholder 3"/>
          <p:cNvSpPr>
            <a:spLocks noGrp="1"/>
          </p:cNvSpPr>
          <p:nvPr>
            <p:ph type="sldNum" sz="quarter" idx="5"/>
          </p:nvPr>
        </p:nvSpPr>
        <p:spPr/>
        <p:txBody>
          <a:bodyPr/>
          <a:lstStyle/>
          <a:p>
            <a:fld id="{E12933FC-8204-E243-89A9-101EB8CCEF40}" type="slidenum">
              <a:rPr lang="en-US" smtClean="0"/>
              <a:t>17</a:t>
            </a:fld>
            <a:endParaRPr lang="en-US"/>
          </a:p>
        </p:txBody>
      </p:sp>
    </p:spTree>
    <p:extLst>
      <p:ext uri="{BB962C8B-B14F-4D97-AF65-F5344CB8AC3E}">
        <p14:creationId xmlns:p14="http://schemas.microsoft.com/office/powerpoint/2010/main" val="3952584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For both Black and White speakers, the back vowels begin as a unified class, eventually splitting into a plain and pre-lateral allophone.  Though this happens at different points in apparent time, the eventual system is configured the same for all speakers.  In all cases, /u/ splits first, then /o/ follows.</a:t>
            </a:r>
          </a:p>
          <a:p>
            <a:endParaRPr lang="en-US" dirty="0"/>
          </a:p>
          <a:p>
            <a:r>
              <a:rPr lang="en-US" dirty="0"/>
              <a:t>2. The Low Back Merger shift, along with back vowel fronting, leaves a large empty section in the back of the vowel space.  This empty space allows for allophonic reorganization of the system to occupy the space.</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3: </a:t>
            </a:r>
            <a:r>
              <a:rPr lang="en-US" dirty="0" err="1"/>
              <a:t>Fruehwald</a:t>
            </a:r>
            <a:r>
              <a:rPr lang="en-US" dirty="0"/>
              <a:t> proposes that phonology is involved early in gradient phonetic change and chain shifting.  What may be occurring here is the development of a new natural class of back vowels pre-laterally, where [+back] is implemented differently at the phonetic level, as true back.  This seems to be a phonological-level difference as some back vowels are phonetically back without allophonic distinction (e.g. Black Gen X speakers), but the split is clearly developed later.</a:t>
            </a:r>
          </a:p>
          <a:p>
            <a:endParaRPr lang="en-US" dirty="0"/>
          </a:p>
          <a:p>
            <a:r>
              <a:rPr lang="en-US" dirty="0"/>
              <a:t>4. Pre-sonorant vowels, including pre-laterals, are difficult to effectively measure but have important ramifications for the vowel system as a whole.  Descriptions of the shape of e.g. the Low Back Merger shift may miss important organizational aspects of the vowel system if pre-</a:t>
            </a:r>
            <a:r>
              <a:rPr lang="en-US" dirty="0" err="1"/>
              <a:t>obstruents</a:t>
            </a:r>
            <a:r>
              <a:rPr lang="en-US" dirty="0"/>
              <a:t> alone are the focus.</a:t>
            </a:r>
          </a:p>
          <a:p>
            <a:endParaRPr lang="en-US" dirty="0"/>
          </a:p>
          <a:p>
            <a:endParaRPr lang="en-US" dirty="0"/>
          </a:p>
          <a:p>
            <a:r>
              <a:rPr lang="en-US" dirty="0"/>
              <a:t>Left Peggy’s notes here in case this doesn’t work:</a:t>
            </a:r>
          </a:p>
          <a:p>
            <a:endParaRPr lang="en-US" dirty="0"/>
          </a:p>
          <a:p>
            <a:pPr lvl="1"/>
            <a:r>
              <a:rPr lang="en-US" dirty="0"/>
              <a:t>“The phonetic patterning of back vowels has implications for phonological organization (</a:t>
            </a:r>
            <a:r>
              <a:rPr lang="en-US" dirty="0" err="1"/>
              <a:t>Fruehwald</a:t>
            </a:r>
            <a:r>
              <a:rPr lang="en-US" dirty="0"/>
              <a:t> 2017): what natural classes are evidenced?” </a:t>
            </a:r>
          </a:p>
          <a:p>
            <a:pPr lvl="1"/>
            <a:r>
              <a:rPr lang="en-US" dirty="0"/>
              <a:t>We interpret these results in light of the incoming Low Back Merger Shift in Georgia (Renwick et al. 2023): the low back merger and fronting of back vowels empty a portion of the vowel space, fostering new groupings of back vowels (Thomas 2019). Young White and Black speakers are converging on systems in which </a:t>
            </a:r>
            <a:r>
              <a:rPr lang="en-US" dirty="0" err="1"/>
              <a:t>preobstruent</a:t>
            </a:r>
            <a:r>
              <a:rPr lang="en-US" dirty="0"/>
              <a:t> /u, </a:t>
            </a:r>
            <a:r>
              <a:rPr lang="en-US" dirty="0" err="1"/>
              <a:t>oʊ</a:t>
            </a:r>
            <a:r>
              <a:rPr lang="en-US" dirty="0"/>
              <a:t>/ are fronted, while /</a:t>
            </a:r>
            <a:r>
              <a:rPr lang="en-US" dirty="0" err="1"/>
              <a:t>ul</a:t>
            </a:r>
            <a:r>
              <a:rPr lang="en-US" dirty="0"/>
              <a:t>, </a:t>
            </a:r>
            <a:r>
              <a:rPr lang="en-US" dirty="0" err="1"/>
              <a:t>oʊl</a:t>
            </a:r>
            <a:r>
              <a:rPr lang="en-US" dirty="0"/>
              <a:t>/ are phonetically backed and behave as a natural class of </a:t>
            </a:r>
            <a:r>
              <a:rPr lang="en-US" dirty="0" err="1"/>
              <a:t>prelaterals</a:t>
            </a:r>
            <a:r>
              <a:rPr lang="en-US" dirty="0"/>
              <a:t> that is not exhibited by older generations.</a:t>
            </a:r>
          </a:p>
          <a:p>
            <a:endParaRPr lang="en-US" dirty="0"/>
          </a:p>
        </p:txBody>
      </p:sp>
      <p:sp>
        <p:nvSpPr>
          <p:cNvPr id="4" name="Slide Number Placeholder 3"/>
          <p:cNvSpPr>
            <a:spLocks noGrp="1"/>
          </p:cNvSpPr>
          <p:nvPr>
            <p:ph type="sldNum" sz="quarter" idx="5"/>
          </p:nvPr>
        </p:nvSpPr>
        <p:spPr/>
        <p:txBody>
          <a:bodyPr/>
          <a:lstStyle/>
          <a:p>
            <a:fld id="{E12933FC-8204-E243-89A9-101EB8CCEF40}" type="slidenum">
              <a:rPr lang="en-US" smtClean="0"/>
              <a:t>18</a:t>
            </a:fld>
            <a:endParaRPr lang="en-US"/>
          </a:p>
        </p:txBody>
      </p:sp>
    </p:spTree>
    <p:extLst>
      <p:ext uri="{BB962C8B-B14F-4D97-AF65-F5344CB8AC3E}">
        <p14:creationId xmlns:p14="http://schemas.microsoft.com/office/powerpoint/2010/main" val="3801938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2933FC-8204-E243-89A9-101EB8CCEF40}" type="slidenum">
              <a:rPr lang="en-US" smtClean="0"/>
              <a:t>19</a:t>
            </a:fld>
            <a:endParaRPr lang="en-US"/>
          </a:p>
        </p:txBody>
      </p:sp>
    </p:spTree>
    <p:extLst>
      <p:ext uri="{BB962C8B-B14F-4D97-AF65-F5344CB8AC3E}">
        <p14:creationId xmlns:p14="http://schemas.microsoft.com/office/powerpoint/2010/main" val="3968931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study focuses on prelateral allophones of /u/ and /o/ in the southern United States, specifically Georgia. The most comprehensive descriptions of these allophones are in the Atlas of North American English and in Erik Thomas’s extensive work. For /u/, it’s </a:t>
            </a:r>
            <a:r>
              <a:rPr lang="en-US" dirty="0" err="1"/>
              <a:t>usully</a:t>
            </a:r>
            <a:r>
              <a:rPr lang="en-US" dirty="0"/>
              <a:t> fronted in most varieties of American English and Southern American English. For /o/, it’s generally fronted in the South.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One notable exception is that in African American English, neither are commonly fronted. </a:t>
            </a:r>
          </a:p>
        </p:txBody>
      </p:sp>
      <p:sp>
        <p:nvSpPr>
          <p:cNvPr id="4" name="Slide Number Placeholder 3"/>
          <p:cNvSpPr>
            <a:spLocks noGrp="1"/>
          </p:cNvSpPr>
          <p:nvPr>
            <p:ph type="sldNum" sz="quarter" idx="5"/>
          </p:nvPr>
        </p:nvSpPr>
        <p:spPr/>
        <p:txBody>
          <a:bodyPr/>
          <a:lstStyle/>
          <a:p>
            <a:fld id="{E12933FC-8204-E243-89A9-101EB8CCEF40}" type="slidenum">
              <a:rPr lang="en-US" smtClean="0"/>
              <a:t>2</a:t>
            </a:fld>
            <a:endParaRPr lang="en-US"/>
          </a:p>
        </p:txBody>
      </p:sp>
    </p:spTree>
    <p:extLst>
      <p:ext uri="{BB962C8B-B14F-4D97-AF65-F5344CB8AC3E}">
        <p14:creationId xmlns:p14="http://schemas.microsoft.com/office/powerpoint/2010/main" val="1113730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94623-608C-75C5-289B-2AF904C39D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0C4F3D-9CC5-155C-C6A1-9A155821FC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A28A11-116B-5192-82B9-7A042DF3CC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8197F1-E8E0-4B4F-C2B8-6A1E2F2F6D00}"/>
              </a:ext>
            </a:extLst>
          </p:cNvPr>
          <p:cNvSpPr>
            <a:spLocks noGrp="1"/>
          </p:cNvSpPr>
          <p:nvPr>
            <p:ph type="sldNum" sz="quarter" idx="5"/>
          </p:nvPr>
        </p:nvSpPr>
        <p:spPr/>
        <p:txBody>
          <a:bodyPr/>
          <a:lstStyle/>
          <a:p>
            <a:fld id="{E12933FC-8204-E243-89A9-101EB8CCEF40}" type="slidenum">
              <a:rPr lang="en-US" smtClean="0"/>
              <a:t>20</a:t>
            </a:fld>
            <a:endParaRPr lang="en-US"/>
          </a:p>
        </p:txBody>
      </p:sp>
    </p:spTree>
    <p:extLst>
      <p:ext uri="{BB962C8B-B14F-4D97-AF65-F5344CB8AC3E}">
        <p14:creationId xmlns:p14="http://schemas.microsoft.com/office/powerpoint/2010/main" val="1968047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statistical model we used for this study. We set up eight identical models, one for each combination of ethnicity, phoneme, and formant. To the best of our ability, we’ve maximized this model to give it the fullest ability to model formant trajectories. </a:t>
            </a:r>
          </a:p>
        </p:txBody>
      </p:sp>
      <p:sp>
        <p:nvSpPr>
          <p:cNvPr id="4" name="Slide Number Placeholder 3"/>
          <p:cNvSpPr>
            <a:spLocks noGrp="1"/>
          </p:cNvSpPr>
          <p:nvPr>
            <p:ph type="sldNum" sz="quarter" idx="5"/>
          </p:nvPr>
        </p:nvSpPr>
        <p:spPr/>
        <p:txBody>
          <a:bodyPr/>
          <a:lstStyle/>
          <a:p>
            <a:fld id="{E12933FC-8204-E243-89A9-101EB8CCEF40}" type="slidenum">
              <a:rPr lang="en-US" smtClean="0"/>
              <a:t>22</a:t>
            </a:fld>
            <a:endParaRPr lang="en-US"/>
          </a:p>
        </p:txBody>
      </p:sp>
    </p:spTree>
    <p:extLst>
      <p:ext uri="{BB962C8B-B14F-4D97-AF65-F5344CB8AC3E}">
        <p14:creationId xmlns:p14="http://schemas.microsoft.com/office/powerpoint/2010/main" val="1013061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if we look at prelateral /u /and /o/, it’s not so clear.</a:t>
            </a:r>
          </a:p>
          <a:p>
            <a:endParaRPr lang="en-US" dirty="0"/>
          </a:p>
          <a:p>
            <a:r>
              <a:rPr lang="en-US" dirty="0"/>
              <a:t>Many studies assume that prelateral /u/ is in high back position, which is explicitly stated in the Atlas of North American English. Consequence of statements like this is that most sociolinguists exclude pre-lateral vowels from acoustic analyses, because they’re expected to behave differently than other tokens. Therefore, we actually know very little about pre-lateral vowels. </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However, it appears that fronting even </a:t>
            </a:r>
            <a:r>
              <a:rPr lang="en-US" dirty="0" err="1"/>
              <a:t>prelaterally</a:t>
            </a:r>
            <a:r>
              <a:rPr lang="en-US" dirty="0"/>
              <a:t> is found in the South, including in Georgia.</a:t>
            </a:r>
            <a:r>
              <a:rPr lang="en-US" b="0" dirty="0"/>
              <a:t> But, a</a:t>
            </a:r>
            <a:r>
              <a:rPr lang="en-US" dirty="0"/>
              <a:t>n analysis including age suggests that prelateral /</a:t>
            </a:r>
            <a:r>
              <a:rPr lang="en-US" dirty="0" err="1"/>
              <a:t>uw</a:t>
            </a:r>
            <a:r>
              <a:rPr lang="en-US" dirty="0"/>
              <a:t>/ is </a:t>
            </a:r>
            <a:r>
              <a:rPr lang="en-US" b="1" i="0" dirty="0"/>
              <a:t>backing</a:t>
            </a:r>
            <a:r>
              <a:rPr lang="en-US" dirty="0"/>
              <a:t> in apparent time in ANAE data. This is corroborated by Erik Thomas, who says of both /u/ and /</a:t>
            </a:r>
            <a:r>
              <a:rPr lang="en-US" dirty="0" err="1"/>
              <a:t>oʊ</a:t>
            </a:r>
            <a:r>
              <a:rPr lang="en-US" dirty="0"/>
              <a:t>/ that younger speakers have backed variants in prelateral position, while older speakers fronted /u/ before /l/.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As for prelateral /o/, there’s really not a lot that has been said other than it’s not fronted.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2933FC-8204-E243-89A9-101EB8CCEF40}" type="slidenum">
              <a:rPr lang="en-US" smtClean="0"/>
              <a:t>3</a:t>
            </a:fld>
            <a:endParaRPr lang="en-US"/>
          </a:p>
        </p:txBody>
      </p:sp>
    </p:spTree>
    <p:extLst>
      <p:ext uri="{BB962C8B-B14F-4D97-AF65-F5344CB8AC3E}">
        <p14:creationId xmlns:p14="http://schemas.microsoft.com/office/powerpoint/2010/main" val="1707601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issues raised by results from </a:t>
            </a:r>
            <a:r>
              <a:rPr lang="en-US" dirty="0" err="1"/>
              <a:t>Telsur</a:t>
            </a:r>
            <a:r>
              <a:rPr lang="en-US" dirty="0"/>
              <a:t> and Thomas’ extensive work, here are our research questions. </a:t>
            </a:r>
          </a:p>
        </p:txBody>
      </p:sp>
      <p:sp>
        <p:nvSpPr>
          <p:cNvPr id="4" name="Slide Number Placeholder 3"/>
          <p:cNvSpPr>
            <a:spLocks noGrp="1"/>
          </p:cNvSpPr>
          <p:nvPr>
            <p:ph type="sldNum" sz="quarter" idx="5"/>
          </p:nvPr>
        </p:nvSpPr>
        <p:spPr/>
        <p:txBody>
          <a:bodyPr/>
          <a:lstStyle/>
          <a:p>
            <a:fld id="{E12933FC-8204-E243-89A9-101EB8CCEF40}" type="slidenum">
              <a:rPr lang="en-US" smtClean="0"/>
              <a:t>4</a:t>
            </a:fld>
            <a:endParaRPr lang="en-US"/>
          </a:p>
        </p:txBody>
      </p:sp>
    </p:spTree>
    <p:extLst>
      <p:ext uri="{BB962C8B-B14F-4D97-AF65-F5344CB8AC3E}">
        <p14:creationId xmlns:p14="http://schemas.microsoft.com/office/powerpoint/2010/main" val="2255723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276efd1eb4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276efd1eb4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are our data and methods. Our data come from a combination of many projects in Georgia, including older interviews as part of the Linguistics Atlas of the Gulf States, interviews from a couple decades ago in Atlanta and the city of Roswell, and contemporary interviews conducted by Jon and Lelia at Georgia Tech. This is the same as what our 2023 paper in LVC was on, except we’ve added a few black speakers from the Atlanta portion of the CORAAL project. In total, we analyze have 164 speakers including 44 African Americans and 120 White Americans. We didn’t have the time depth for other ethnic groups so we don’t analyze them here.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All of these interviews were manually transcribed, and force-aligned using the Montreal Forced Aligner. Formant values for F1 and F2 were extracted at 5 time points – 20%, 35% 50%, 65% and 80% of vowel duration. We excluded measurements from stopwords, and removed acoustic outliers based on Mahalanobis Distance. Data were normalized using a log-means method. We examine only pre-obstruent tokens, to avoid the effects of following sonorants. In our generalized additive mixed models, we examine full trajectories from all 5 time points. All analysis was done in R.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look at the vowel classes we’re analyzing and what we’re calling them. The primary distinction is between non-post-coronal pre-obstruents verses prelaterals. We’re just focusing on /u/ and /o/ for today. So, the prelateral allophones well call SPOOL and JOLT. Their preobstruent counterparts are BOOT and BOAT. Here you can see some of the most common words in each vowel class and how many tokens we have in each one. We acknowledge that we have way more of BOAT than any of the others.</a:t>
            </a:r>
          </a:p>
        </p:txBody>
      </p:sp>
      <p:sp>
        <p:nvSpPr>
          <p:cNvPr id="4" name="Slide Number Placeholder 3"/>
          <p:cNvSpPr>
            <a:spLocks noGrp="1"/>
          </p:cNvSpPr>
          <p:nvPr>
            <p:ph type="sldNum" sz="quarter" idx="5"/>
          </p:nvPr>
        </p:nvSpPr>
        <p:spPr/>
        <p:txBody>
          <a:bodyPr/>
          <a:lstStyle/>
          <a:p>
            <a:fld id="{E12933FC-8204-E243-89A9-101EB8CCEF40}" type="slidenum">
              <a:rPr lang="en-US" smtClean="0"/>
              <a:t>6</a:t>
            </a:fld>
            <a:endParaRPr lang="en-US"/>
          </a:p>
        </p:txBody>
      </p:sp>
    </p:spTree>
    <p:extLst>
      <p:ext uri="{BB962C8B-B14F-4D97-AF65-F5344CB8AC3E}">
        <p14:creationId xmlns:p14="http://schemas.microsoft.com/office/powerpoint/2010/main" val="4262981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4E08F-B970-9CAA-0FFD-D3A3A86637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9E1BD9-7C30-0883-1CA4-354F859E99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136E72-0242-B97A-894F-68CE131D0DBA}"/>
              </a:ext>
            </a:extLst>
          </p:cNvPr>
          <p:cNvSpPr>
            <a:spLocks noGrp="1"/>
          </p:cNvSpPr>
          <p:nvPr>
            <p:ph type="body" idx="1"/>
          </p:nvPr>
        </p:nvSpPr>
        <p:spPr/>
        <p:txBody>
          <a:bodyPr/>
          <a:lstStyle/>
          <a:p>
            <a:r>
              <a:rPr lang="en-US" dirty="0"/>
              <a:t>Here’s the full view of the data. But because this is a lot to look at, we’ll begin by just focusing on a few panels.</a:t>
            </a:r>
          </a:p>
          <a:p>
            <a:endParaRPr lang="en-US" dirty="0"/>
          </a:p>
        </p:txBody>
      </p:sp>
      <p:sp>
        <p:nvSpPr>
          <p:cNvPr id="4" name="Slide Number Placeholder 3">
            <a:extLst>
              <a:ext uri="{FF2B5EF4-FFF2-40B4-BE49-F238E27FC236}">
                <a16:creationId xmlns:a16="http://schemas.microsoft.com/office/drawing/2014/main" id="{DDC37111-79C6-6FAE-0D43-D8EF9F61D379}"/>
              </a:ext>
            </a:extLst>
          </p:cNvPr>
          <p:cNvSpPr>
            <a:spLocks noGrp="1"/>
          </p:cNvSpPr>
          <p:nvPr>
            <p:ph type="sldNum" sz="quarter" idx="5"/>
          </p:nvPr>
        </p:nvSpPr>
        <p:spPr/>
        <p:txBody>
          <a:bodyPr/>
          <a:lstStyle/>
          <a:p>
            <a:fld id="{E12933FC-8204-E243-89A9-101EB8CCEF40}" type="slidenum">
              <a:rPr lang="en-US" smtClean="0"/>
              <a:t>7</a:t>
            </a:fld>
            <a:endParaRPr lang="en-US"/>
          </a:p>
        </p:txBody>
      </p:sp>
    </p:spTree>
    <p:extLst>
      <p:ext uri="{BB962C8B-B14F-4D97-AF65-F5344CB8AC3E}">
        <p14:creationId xmlns:p14="http://schemas.microsoft.com/office/powerpoint/2010/main" val="220766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vertical pair of plots are two genders within each generation, with women on top and men at the bottom. For each plot, we have reference vowels (BEET, BAT, and BOT), which are preobstruent allophones of those vowels.</a:t>
            </a:r>
          </a:p>
        </p:txBody>
      </p:sp>
      <p:sp>
        <p:nvSpPr>
          <p:cNvPr id="4" name="Slide Number Placeholder 3"/>
          <p:cNvSpPr>
            <a:spLocks noGrp="1"/>
          </p:cNvSpPr>
          <p:nvPr>
            <p:ph type="sldNum" sz="quarter" idx="5"/>
          </p:nvPr>
        </p:nvSpPr>
        <p:spPr/>
        <p:txBody>
          <a:bodyPr/>
          <a:lstStyle/>
          <a:p>
            <a:fld id="{E12933FC-8204-E243-89A9-101EB8CCEF40}" type="slidenum">
              <a:rPr lang="en-US" smtClean="0"/>
              <a:t>8</a:t>
            </a:fld>
            <a:endParaRPr lang="en-US"/>
          </a:p>
        </p:txBody>
      </p:sp>
    </p:spTree>
    <p:extLst>
      <p:ext uri="{BB962C8B-B14F-4D97-AF65-F5344CB8AC3E}">
        <p14:creationId xmlns:p14="http://schemas.microsoft.com/office/powerpoint/2010/main" val="830884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37F84-F87C-B0B0-F04E-38275B6818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99F994-9055-054B-8229-B93E52C52C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997C3F-6CCB-AFBF-E3F1-F5146C0F39A5}"/>
              </a:ext>
            </a:extLst>
          </p:cNvPr>
          <p:cNvSpPr>
            <a:spLocks noGrp="1"/>
          </p:cNvSpPr>
          <p:nvPr>
            <p:ph type="body" idx="1"/>
          </p:nvPr>
        </p:nvSpPr>
        <p:spPr/>
        <p:txBody>
          <a:bodyPr/>
          <a:lstStyle/>
          <a:p>
            <a:r>
              <a:rPr lang="en-US" dirty="0"/>
              <a:t>Lines show the predicted trajectories. Red for prelaterals and blue for preobstruent or generally the “elsewhere” allophone.</a:t>
            </a:r>
          </a:p>
        </p:txBody>
      </p:sp>
      <p:sp>
        <p:nvSpPr>
          <p:cNvPr id="4" name="Slide Number Placeholder 3">
            <a:extLst>
              <a:ext uri="{FF2B5EF4-FFF2-40B4-BE49-F238E27FC236}">
                <a16:creationId xmlns:a16="http://schemas.microsoft.com/office/drawing/2014/main" id="{1DAEC1AF-FE69-6C82-FA87-217B847597D5}"/>
              </a:ext>
            </a:extLst>
          </p:cNvPr>
          <p:cNvSpPr>
            <a:spLocks noGrp="1"/>
          </p:cNvSpPr>
          <p:nvPr>
            <p:ph type="sldNum" sz="quarter" idx="5"/>
          </p:nvPr>
        </p:nvSpPr>
        <p:spPr/>
        <p:txBody>
          <a:bodyPr/>
          <a:lstStyle/>
          <a:p>
            <a:fld id="{E12933FC-8204-E243-89A9-101EB8CCEF40}" type="slidenum">
              <a:rPr lang="en-US" smtClean="0"/>
              <a:t>9</a:t>
            </a:fld>
            <a:endParaRPr lang="en-US"/>
          </a:p>
        </p:txBody>
      </p:sp>
    </p:spTree>
    <p:extLst>
      <p:ext uri="{BB962C8B-B14F-4D97-AF65-F5344CB8AC3E}">
        <p14:creationId xmlns:p14="http://schemas.microsoft.com/office/powerpoint/2010/main" val="3772504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ext Placeholder 18">
            <a:extLst>
              <a:ext uri="{FF2B5EF4-FFF2-40B4-BE49-F238E27FC236}">
                <a16:creationId xmlns:a16="http://schemas.microsoft.com/office/drawing/2014/main" id="{18D63A09-FF1B-E747-8010-80F6ADC146D4}"/>
              </a:ext>
            </a:extLst>
          </p:cNvPr>
          <p:cNvSpPr>
            <a:spLocks noGrp="1"/>
          </p:cNvSpPr>
          <p:nvPr>
            <p:ph type="body" sz="quarter" idx="12" hasCustomPrompt="1"/>
          </p:nvPr>
        </p:nvSpPr>
        <p:spPr>
          <a:xfrm>
            <a:off x="836037" y="2575959"/>
            <a:ext cx="10519929" cy="622515"/>
          </a:xfrm>
          <a:prstGeom prst="rect">
            <a:avLst/>
          </a:prstGeom>
        </p:spPr>
        <p:txBody>
          <a:bodyPr>
            <a:normAutofit/>
          </a:bodyPr>
          <a:lstStyle>
            <a:lvl1pPr marL="0" indent="0" algn="ctr">
              <a:buNone/>
              <a:defRPr sz="3600" b="0" i="0" cap="none" baseline="0">
                <a:latin typeface="Avenir Book" panose="02000503020000020003" pitchFamily="2" charset="0"/>
                <a:ea typeface="Avenir Book" panose="02000503020000020003" pitchFamily="2" charset="0"/>
                <a:cs typeface="Avenir Book" panose="02000503020000020003" pitchFamily="2" charset="0"/>
              </a:defRPr>
            </a:lvl1pPr>
          </a:lstStyle>
          <a:p>
            <a:pPr lvl="0"/>
            <a:r>
              <a:rPr lang="en-US" dirty="0"/>
              <a:t>Topic</a:t>
            </a:r>
          </a:p>
        </p:txBody>
      </p:sp>
      <p:sp>
        <p:nvSpPr>
          <p:cNvPr id="16" name="Text Placeholder 18">
            <a:extLst>
              <a:ext uri="{FF2B5EF4-FFF2-40B4-BE49-F238E27FC236}">
                <a16:creationId xmlns:a16="http://schemas.microsoft.com/office/drawing/2014/main" id="{FF2596C5-D607-AC47-9AAD-CBF1795D478F}"/>
              </a:ext>
            </a:extLst>
          </p:cNvPr>
          <p:cNvSpPr>
            <a:spLocks noGrp="1"/>
          </p:cNvSpPr>
          <p:nvPr>
            <p:ph type="body" sz="quarter" idx="13" hasCustomPrompt="1"/>
          </p:nvPr>
        </p:nvSpPr>
        <p:spPr>
          <a:xfrm>
            <a:off x="836037" y="3185645"/>
            <a:ext cx="10519929" cy="333520"/>
          </a:xfrm>
          <a:prstGeom prst="rect">
            <a:avLst/>
          </a:prstGeom>
        </p:spPr>
        <p:txBody>
          <a:bodyPr anchor="ctr">
            <a:noAutofit/>
          </a:bodyPr>
          <a:lstStyle>
            <a:lvl1pPr marL="0" indent="0" algn="ctr">
              <a:buNone/>
              <a:defRPr sz="2400" b="0" i="0" cap="none" baseline="0">
                <a:latin typeface="Avenir Book" panose="02000503020000020003" pitchFamily="2" charset="0"/>
                <a:ea typeface="Avenir Book" panose="02000503020000020003" pitchFamily="2" charset="0"/>
                <a:cs typeface="Avenir Book" panose="02000503020000020003" pitchFamily="2" charset="0"/>
              </a:defRPr>
            </a:lvl1pPr>
          </a:lstStyle>
          <a:p>
            <a:pPr lvl="0"/>
            <a:r>
              <a:rPr lang="en-US" dirty="0"/>
              <a:t>Reading</a:t>
            </a:r>
          </a:p>
        </p:txBody>
      </p:sp>
      <p:sp>
        <p:nvSpPr>
          <p:cNvPr id="3" name="Content Placeholder 2">
            <a:extLst>
              <a:ext uri="{FF2B5EF4-FFF2-40B4-BE49-F238E27FC236}">
                <a16:creationId xmlns:a16="http://schemas.microsoft.com/office/drawing/2014/main" id="{7F7C4A38-2A78-884B-95D7-763644675BD6}"/>
              </a:ext>
            </a:extLst>
          </p:cNvPr>
          <p:cNvSpPr>
            <a:spLocks noGrp="1"/>
          </p:cNvSpPr>
          <p:nvPr>
            <p:ph sz="quarter" idx="15" hasCustomPrompt="1"/>
          </p:nvPr>
        </p:nvSpPr>
        <p:spPr>
          <a:xfrm>
            <a:off x="2788022" y="4396388"/>
            <a:ext cx="6615953" cy="1468438"/>
          </a:xfrm>
          <a:prstGeom prst="rect">
            <a:avLst/>
          </a:prstGeom>
        </p:spPr>
        <p:txBody>
          <a:bodyPr/>
          <a:lstStyle>
            <a:lvl1pPr marL="0" indent="0" algn="ctr">
              <a:buNone/>
              <a:defRPr sz="1800">
                <a:latin typeface="Avenir Book" panose="02000503020000020003" pitchFamily="2" charset="0"/>
                <a:ea typeface="Avenir Book" panose="02000503020000020003" pitchFamily="2" charset="0"/>
                <a:cs typeface="Avenir Book" panose="02000503020000020003" pitchFamily="2" charset="0"/>
              </a:defRPr>
            </a:lvl1pPr>
            <a:lvl2pPr>
              <a:defRPr sz="1800"/>
            </a:lvl2pPr>
            <a:lvl3pPr>
              <a:defRPr sz="1800"/>
            </a:lvl3pPr>
            <a:lvl4pPr>
              <a:defRPr sz="1800"/>
            </a:lvl4pPr>
            <a:lvl5pPr>
              <a:defRPr sz="1800"/>
            </a:lvl5pPr>
          </a:lstStyle>
          <a:p>
            <a:pPr lvl="0"/>
            <a:r>
              <a:rPr lang="en-US" dirty="0"/>
              <a:t>Date</a:t>
            </a:r>
            <a:br>
              <a:rPr lang="en-US" dirty="0"/>
            </a:br>
            <a:r>
              <a:rPr lang="en-US" dirty="0"/>
              <a:t>Class</a:t>
            </a:r>
            <a:endParaRPr lang="x-none"/>
          </a:p>
        </p:txBody>
      </p:sp>
      <p:sp>
        <p:nvSpPr>
          <p:cNvPr id="5" name="Rectangle 4">
            <a:extLst>
              <a:ext uri="{FF2B5EF4-FFF2-40B4-BE49-F238E27FC236}">
                <a16:creationId xmlns:a16="http://schemas.microsoft.com/office/drawing/2014/main" id="{D1B49FCB-32A6-2642-BB11-FF571C0B3BF8}"/>
              </a:ext>
            </a:extLst>
          </p:cNvPr>
          <p:cNvSpPr/>
          <p:nvPr userDrawn="1"/>
        </p:nvSpPr>
        <p:spPr>
          <a:xfrm>
            <a:off x="3657599" y="4119707"/>
            <a:ext cx="4876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b="0" i="0" cap="none" baseline="0" dirty="0">
              <a:ln>
                <a:noFill/>
              </a:ln>
              <a:noFill/>
              <a:latin typeface="Avenir Book" panose="02000503020000020003" pitchFamily="2" charset="0"/>
              <a:ea typeface="Noto Sans Disp" panose="020B0502040504020204" pitchFamily="34" charset="0"/>
              <a:cs typeface="Noto Sans Disp" panose="020B0502040504020204" pitchFamily="34" charset="0"/>
            </a:endParaRPr>
          </a:p>
        </p:txBody>
      </p:sp>
    </p:spTree>
    <p:extLst>
      <p:ext uri="{BB962C8B-B14F-4D97-AF65-F5344CB8AC3E}">
        <p14:creationId xmlns:p14="http://schemas.microsoft.com/office/powerpoint/2010/main" val="3492732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by-Side: 4.5in">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atin typeface="Avenir Book" panose="02000503020000020003" pitchFamily="2" charset="0"/>
                <a:ea typeface="Avenir Book" panose="02000503020000020003" pitchFamily="2" charset="0"/>
                <a:cs typeface="Avenir Book" panose="02000503020000020003" pitchFamily="2" charset="0"/>
              </a:defRPr>
            </a:lvl1pPr>
          </a:lstStyle>
          <a:p>
            <a:fld id="{2F4E2E3C-FF33-FC45-91A9-BDC48E1E835D}" type="slidenum">
              <a:rPr lang="en-US" smtClean="0"/>
              <a:pPr/>
              <a:t>‹#›</a:t>
            </a:fld>
            <a:endParaRPr lang="en-US" dirty="0"/>
          </a:p>
        </p:txBody>
      </p:sp>
      <p:sp>
        <p:nvSpPr>
          <p:cNvPr id="5" name="Title 1"/>
          <p:cNvSpPr>
            <a:spLocks noGrp="1"/>
          </p:cNvSpPr>
          <p:nvPr>
            <p:ph type="title" hasCustomPrompt="1"/>
          </p:nvPr>
        </p:nvSpPr>
        <p:spPr>
          <a:xfrm>
            <a:off x="609601" y="329184"/>
            <a:ext cx="4114800" cy="1097280"/>
          </a:xfrm>
          <a:prstGeom prst="rect">
            <a:avLst/>
          </a:prstGeom>
        </p:spPr>
        <p:txBody>
          <a:bodyPr anchor="b">
            <a:noAutofit/>
          </a:bodyPr>
          <a:lstStyle>
            <a:lvl1pPr algn="ctr">
              <a:defRPr sz="3600" b="0">
                <a:latin typeface="Avenir Book" panose="02000503020000020003" pitchFamily="2" charset="0"/>
                <a:ea typeface="Avenir Book" panose="02000503020000020003" pitchFamily="2" charset="0"/>
                <a:cs typeface="Avenir Book" panose="02000503020000020003" pitchFamily="2" charset="0"/>
              </a:defRPr>
            </a:lvl1pPr>
          </a:lstStyle>
          <a:p>
            <a:r>
              <a:rPr lang="x-none" dirty="0"/>
              <a:t>Title</a:t>
            </a:r>
            <a:endParaRPr lang="en-US" dirty="0"/>
          </a:p>
        </p:txBody>
      </p:sp>
      <p:sp>
        <p:nvSpPr>
          <p:cNvPr id="6" name="Content Placeholder 2"/>
          <p:cNvSpPr>
            <a:spLocks noGrp="1"/>
          </p:cNvSpPr>
          <p:nvPr>
            <p:ph idx="1"/>
          </p:nvPr>
        </p:nvSpPr>
        <p:spPr>
          <a:xfrm>
            <a:off x="609601" y="1575607"/>
            <a:ext cx="4114798" cy="4550557"/>
          </a:xfrm>
          <a:prstGeom prst="rect">
            <a:avLst/>
          </a:prstGeom>
        </p:spPr>
        <p:txBody>
          <a:bodyPr/>
          <a:lstStyle>
            <a:lvl1pPr>
              <a:defRPr sz="2200">
                <a:latin typeface="Avenir Book" panose="02000503020000020003" pitchFamily="2" charset="0"/>
                <a:ea typeface="Avenir Book" panose="02000503020000020003" pitchFamily="2" charset="0"/>
                <a:cs typeface="Avenir Book" panose="02000503020000020003" pitchFamily="2" charset="0"/>
              </a:defRPr>
            </a:lvl1pPr>
            <a:lvl2pPr>
              <a:defRPr sz="2000">
                <a:latin typeface="Avenir Book" panose="02000503020000020003" pitchFamily="2" charset="0"/>
                <a:ea typeface="Avenir Book" panose="02000503020000020003" pitchFamily="2" charset="0"/>
                <a:cs typeface="Avenir Book" panose="02000503020000020003" pitchFamily="2" charset="0"/>
              </a:defRPr>
            </a:lvl2pPr>
            <a:lvl3pPr>
              <a:defRPr sz="1800">
                <a:latin typeface="Avenir Book" panose="02000503020000020003" pitchFamily="2" charset="0"/>
                <a:ea typeface="Avenir Book" panose="02000503020000020003" pitchFamily="2" charset="0"/>
                <a:cs typeface="Avenir Book" panose="02000503020000020003" pitchFamily="2" charset="0"/>
              </a:defRPr>
            </a:lvl3pPr>
            <a:lvl4pPr>
              <a:defRPr sz="1600">
                <a:latin typeface="Avenir Book" panose="02000503020000020003" pitchFamily="2" charset="0"/>
                <a:ea typeface="Avenir Book" panose="02000503020000020003" pitchFamily="2" charset="0"/>
                <a:cs typeface="Avenir Book" panose="02000503020000020003" pitchFamily="2" charset="0"/>
              </a:defRPr>
            </a:lvl4pPr>
            <a:lvl5pPr>
              <a:defRPr sz="1400">
                <a:latin typeface="Avenir Book" panose="02000503020000020003" pitchFamily="2" charset="0"/>
                <a:ea typeface="Avenir Book" panose="02000503020000020003" pitchFamily="2" charset="0"/>
                <a:cs typeface="Avenir Book" panose="02000503020000020003" pitchFamily="2"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609599" y="1425955"/>
            <a:ext cx="4114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Avenir Book" panose="02000503020000020003" pitchFamily="2" charset="0"/>
              <a:ea typeface="Noto Sans Disp" panose="020B0502040504020204" pitchFamily="34" charset="0"/>
              <a:cs typeface="Noto Sans Disp" panose="020B0502040504020204" pitchFamily="34" charset="0"/>
            </a:endParaRPr>
          </a:p>
        </p:txBody>
      </p:sp>
    </p:spTree>
    <p:extLst>
      <p:ext uri="{BB962C8B-B14F-4D97-AF65-F5344CB8AC3E}">
        <p14:creationId xmlns:p14="http://schemas.microsoft.com/office/powerpoint/2010/main" val="3817214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de-by-Side: 5in (4x3 im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atin typeface="Avenir Book" panose="02000503020000020003" pitchFamily="2" charset="0"/>
                <a:ea typeface="Avenir Book" panose="02000503020000020003" pitchFamily="2" charset="0"/>
                <a:cs typeface="Avenir Book" panose="02000503020000020003" pitchFamily="2" charset="0"/>
              </a:defRPr>
            </a:lvl1pPr>
          </a:lstStyle>
          <a:p>
            <a:fld id="{2F4E2E3C-FF33-FC45-91A9-BDC48E1E835D}" type="slidenum">
              <a:rPr lang="en-US" smtClean="0"/>
              <a:pPr/>
              <a:t>‹#›</a:t>
            </a:fld>
            <a:endParaRPr lang="en-US" dirty="0"/>
          </a:p>
        </p:txBody>
      </p:sp>
      <p:sp>
        <p:nvSpPr>
          <p:cNvPr id="5" name="Title 1"/>
          <p:cNvSpPr>
            <a:spLocks noGrp="1"/>
          </p:cNvSpPr>
          <p:nvPr>
            <p:ph type="title" hasCustomPrompt="1"/>
          </p:nvPr>
        </p:nvSpPr>
        <p:spPr>
          <a:xfrm>
            <a:off x="609601" y="329184"/>
            <a:ext cx="4572000" cy="1097280"/>
          </a:xfrm>
          <a:prstGeom prst="rect">
            <a:avLst/>
          </a:prstGeom>
        </p:spPr>
        <p:txBody>
          <a:bodyPr anchor="b">
            <a:noAutofit/>
          </a:bodyPr>
          <a:lstStyle>
            <a:lvl1pPr algn="ctr">
              <a:defRPr sz="3600" b="0">
                <a:latin typeface="Avenir Book" panose="02000503020000020003" pitchFamily="2" charset="0"/>
                <a:ea typeface="Avenir Book" panose="02000503020000020003" pitchFamily="2" charset="0"/>
                <a:cs typeface="Avenir Book" panose="02000503020000020003" pitchFamily="2" charset="0"/>
              </a:defRPr>
            </a:lvl1pPr>
          </a:lstStyle>
          <a:p>
            <a:r>
              <a:rPr lang="x-none" dirty="0"/>
              <a:t>Title</a:t>
            </a:r>
            <a:endParaRPr lang="en-US" dirty="0"/>
          </a:p>
        </p:txBody>
      </p:sp>
      <p:sp>
        <p:nvSpPr>
          <p:cNvPr id="6" name="Content Placeholder 2"/>
          <p:cNvSpPr>
            <a:spLocks noGrp="1"/>
          </p:cNvSpPr>
          <p:nvPr>
            <p:ph idx="1"/>
          </p:nvPr>
        </p:nvSpPr>
        <p:spPr>
          <a:xfrm>
            <a:off x="609601" y="1575607"/>
            <a:ext cx="4572000" cy="4550557"/>
          </a:xfrm>
          <a:prstGeom prst="rect">
            <a:avLst/>
          </a:prstGeom>
        </p:spPr>
        <p:txBody>
          <a:bodyPr/>
          <a:lstStyle>
            <a:lvl1pPr>
              <a:defRPr sz="2200">
                <a:latin typeface="Avenir Book" panose="02000503020000020003" pitchFamily="2" charset="0"/>
                <a:ea typeface="Avenir Book" panose="02000503020000020003" pitchFamily="2" charset="0"/>
                <a:cs typeface="Avenir Book" panose="02000503020000020003" pitchFamily="2" charset="0"/>
              </a:defRPr>
            </a:lvl1pPr>
            <a:lvl2pPr>
              <a:defRPr sz="2000">
                <a:latin typeface="Avenir Book" panose="02000503020000020003" pitchFamily="2" charset="0"/>
                <a:ea typeface="Avenir Book" panose="02000503020000020003" pitchFamily="2" charset="0"/>
                <a:cs typeface="Avenir Book" panose="02000503020000020003" pitchFamily="2" charset="0"/>
              </a:defRPr>
            </a:lvl2pPr>
            <a:lvl3pPr>
              <a:defRPr sz="1800">
                <a:latin typeface="Avenir Book" panose="02000503020000020003" pitchFamily="2" charset="0"/>
                <a:ea typeface="Avenir Book" panose="02000503020000020003" pitchFamily="2" charset="0"/>
                <a:cs typeface="Avenir Book" panose="02000503020000020003" pitchFamily="2" charset="0"/>
              </a:defRPr>
            </a:lvl3pPr>
            <a:lvl4pPr>
              <a:defRPr sz="1600">
                <a:latin typeface="Avenir Book" panose="02000503020000020003" pitchFamily="2" charset="0"/>
                <a:ea typeface="Avenir Book" panose="02000503020000020003" pitchFamily="2" charset="0"/>
                <a:cs typeface="Avenir Book" panose="02000503020000020003" pitchFamily="2" charset="0"/>
              </a:defRPr>
            </a:lvl4pPr>
            <a:lvl5pPr>
              <a:defRPr sz="1400">
                <a:latin typeface="Avenir Book" panose="02000503020000020003" pitchFamily="2" charset="0"/>
                <a:ea typeface="Avenir Book" panose="02000503020000020003" pitchFamily="2" charset="0"/>
                <a:cs typeface="Avenir Book" panose="02000503020000020003" pitchFamily="2"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609599" y="1425955"/>
            <a:ext cx="45720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Avenir Book" panose="02000503020000020003" pitchFamily="2" charset="0"/>
              <a:ea typeface="Noto Sans Disp" panose="020B0502040504020204" pitchFamily="34" charset="0"/>
              <a:cs typeface="Noto Sans Disp" panose="020B0502040504020204" pitchFamily="34" charset="0"/>
            </a:endParaRPr>
          </a:p>
        </p:txBody>
      </p:sp>
    </p:spTree>
    <p:extLst>
      <p:ext uri="{BB962C8B-B14F-4D97-AF65-F5344CB8AC3E}">
        <p14:creationId xmlns:p14="http://schemas.microsoft.com/office/powerpoint/2010/main" val="621438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y-Side: 5.5in (square im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atin typeface="Avenir Book" panose="02000503020000020003" pitchFamily="2" charset="0"/>
                <a:ea typeface="Avenir Book" panose="02000503020000020003" pitchFamily="2" charset="0"/>
                <a:cs typeface="Avenir Book" panose="02000503020000020003" pitchFamily="2" charset="0"/>
              </a:defRPr>
            </a:lvl1pPr>
          </a:lstStyle>
          <a:p>
            <a:fld id="{2F4E2E3C-FF33-FC45-91A9-BDC48E1E835D}" type="slidenum">
              <a:rPr lang="en-US" smtClean="0"/>
              <a:pPr/>
              <a:t>‹#›</a:t>
            </a:fld>
            <a:endParaRPr lang="en-US" dirty="0"/>
          </a:p>
        </p:txBody>
      </p:sp>
      <p:sp>
        <p:nvSpPr>
          <p:cNvPr id="5" name="Title 1"/>
          <p:cNvSpPr>
            <a:spLocks noGrp="1"/>
          </p:cNvSpPr>
          <p:nvPr>
            <p:ph type="title" hasCustomPrompt="1"/>
          </p:nvPr>
        </p:nvSpPr>
        <p:spPr>
          <a:xfrm>
            <a:off x="609601" y="329184"/>
            <a:ext cx="5029200" cy="1097280"/>
          </a:xfrm>
          <a:prstGeom prst="rect">
            <a:avLst/>
          </a:prstGeom>
        </p:spPr>
        <p:txBody>
          <a:bodyPr anchor="b">
            <a:noAutofit/>
          </a:bodyPr>
          <a:lstStyle>
            <a:lvl1pPr algn="ctr">
              <a:defRPr sz="3600" b="0">
                <a:latin typeface="Avenir Book" panose="02000503020000020003" pitchFamily="2" charset="0"/>
                <a:ea typeface="Avenir Book" panose="02000503020000020003" pitchFamily="2" charset="0"/>
                <a:cs typeface="Avenir Book" panose="02000503020000020003" pitchFamily="2" charset="0"/>
              </a:defRPr>
            </a:lvl1pPr>
          </a:lstStyle>
          <a:p>
            <a:r>
              <a:rPr lang="x-none" dirty="0"/>
              <a:t>Title</a:t>
            </a:r>
            <a:endParaRPr lang="en-US" dirty="0"/>
          </a:p>
        </p:txBody>
      </p:sp>
      <p:sp>
        <p:nvSpPr>
          <p:cNvPr id="6" name="Content Placeholder 2"/>
          <p:cNvSpPr>
            <a:spLocks noGrp="1"/>
          </p:cNvSpPr>
          <p:nvPr>
            <p:ph idx="1"/>
          </p:nvPr>
        </p:nvSpPr>
        <p:spPr>
          <a:xfrm>
            <a:off x="609601" y="1575607"/>
            <a:ext cx="5029200" cy="4550557"/>
          </a:xfrm>
          <a:prstGeom prst="rect">
            <a:avLst/>
          </a:prstGeom>
        </p:spPr>
        <p:txBody>
          <a:bodyPr/>
          <a:lstStyle>
            <a:lvl1pPr>
              <a:defRPr sz="2200">
                <a:latin typeface="Avenir Book" panose="02000503020000020003" pitchFamily="2" charset="0"/>
                <a:ea typeface="Avenir Book" panose="02000503020000020003" pitchFamily="2" charset="0"/>
                <a:cs typeface="Avenir Book" panose="02000503020000020003" pitchFamily="2" charset="0"/>
              </a:defRPr>
            </a:lvl1pPr>
            <a:lvl2pPr>
              <a:defRPr sz="2000">
                <a:latin typeface="Avenir Book" panose="02000503020000020003" pitchFamily="2" charset="0"/>
                <a:ea typeface="Avenir Book" panose="02000503020000020003" pitchFamily="2" charset="0"/>
                <a:cs typeface="Avenir Book" panose="02000503020000020003" pitchFamily="2" charset="0"/>
              </a:defRPr>
            </a:lvl2pPr>
            <a:lvl3pPr>
              <a:defRPr sz="1800">
                <a:latin typeface="Avenir Book" panose="02000503020000020003" pitchFamily="2" charset="0"/>
                <a:ea typeface="Avenir Book" panose="02000503020000020003" pitchFamily="2" charset="0"/>
                <a:cs typeface="Avenir Book" panose="02000503020000020003" pitchFamily="2" charset="0"/>
              </a:defRPr>
            </a:lvl3pPr>
            <a:lvl4pPr>
              <a:defRPr sz="1600">
                <a:latin typeface="Avenir Book" panose="02000503020000020003" pitchFamily="2" charset="0"/>
                <a:ea typeface="Avenir Book" panose="02000503020000020003" pitchFamily="2" charset="0"/>
                <a:cs typeface="Avenir Book" panose="02000503020000020003" pitchFamily="2" charset="0"/>
              </a:defRPr>
            </a:lvl4pPr>
            <a:lvl5pPr>
              <a:defRPr sz="1400">
                <a:latin typeface="Avenir Book" panose="02000503020000020003" pitchFamily="2" charset="0"/>
                <a:ea typeface="Avenir Book" panose="02000503020000020003" pitchFamily="2" charset="0"/>
                <a:cs typeface="Avenir Book" panose="02000503020000020003" pitchFamily="2"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609599" y="1425955"/>
            <a:ext cx="50292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Avenir Book" panose="02000503020000020003" pitchFamily="2" charset="0"/>
              <a:ea typeface="Noto Sans Disp" panose="020B0502040504020204" pitchFamily="34" charset="0"/>
              <a:cs typeface="Noto Sans Disp" panose="020B0502040504020204" pitchFamily="34" charset="0"/>
            </a:endParaRPr>
          </a:p>
        </p:txBody>
      </p:sp>
    </p:spTree>
    <p:extLst>
      <p:ext uri="{BB962C8B-B14F-4D97-AF65-F5344CB8AC3E}">
        <p14:creationId xmlns:p14="http://schemas.microsoft.com/office/powerpoint/2010/main" val="2611622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y-Side: 6in (50%)">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atin typeface="Avenir Book" panose="02000503020000020003" pitchFamily="2" charset="0"/>
                <a:ea typeface="Avenir Book" panose="02000503020000020003" pitchFamily="2" charset="0"/>
                <a:cs typeface="Avenir Book" panose="02000503020000020003" pitchFamily="2" charset="0"/>
              </a:defRPr>
            </a:lvl1pPr>
          </a:lstStyle>
          <a:p>
            <a:fld id="{2F4E2E3C-FF33-FC45-91A9-BDC48E1E835D}" type="slidenum">
              <a:rPr lang="en-US" smtClean="0"/>
              <a:pPr/>
              <a:t>‹#›</a:t>
            </a:fld>
            <a:endParaRPr lang="en-US" dirty="0"/>
          </a:p>
        </p:txBody>
      </p:sp>
      <p:sp>
        <p:nvSpPr>
          <p:cNvPr id="5" name="Title 1"/>
          <p:cNvSpPr>
            <a:spLocks noGrp="1"/>
          </p:cNvSpPr>
          <p:nvPr>
            <p:ph type="title" hasCustomPrompt="1"/>
          </p:nvPr>
        </p:nvSpPr>
        <p:spPr>
          <a:xfrm>
            <a:off x="609601" y="329184"/>
            <a:ext cx="5486400" cy="1097280"/>
          </a:xfrm>
          <a:prstGeom prst="rect">
            <a:avLst/>
          </a:prstGeom>
        </p:spPr>
        <p:txBody>
          <a:bodyPr anchor="b">
            <a:noAutofit/>
          </a:bodyPr>
          <a:lstStyle>
            <a:lvl1pPr algn="ctr">
              <a:defRPr sz="3600" b="0">
                <a:latin typeface="Avenir Book" panose="02000503020000020003" pitchFamily="2" charset="0"/>
                <a:ea typeface="Avenir Book" panose="02000503020000020003" pitchFamily="2" charset="0"/>
                <a:cs typeface="Avenir Book" panose="02000503020000020003" pitchFamily="2" charset="0"/>
              </a:defRPr>
            </a:lvl1pPr>
          </a:lstStyle>
          <a:p>
            <a:r>
              <a:rPr lang="x-none" dirty="0"/>
              <a:t>Title</a:t>
            </a:r>
            <a:endParaRPr lang="en-US" dirty="0"/>
          </a:p>
        </p:txBody>
      </p:sp>
      <p:sp>
        <p:nvSpPr>
          <p:cNvPr id="6" name="Content Placeholder 2"/>
          <p:cNvSpPr>
            <a:spLocks noGrp="1"/>
          </p:cNvSpPr>
          <p:nvPr>
            <p:ph idx="1"/>
          </p:nvPr>
        </p:nvSpPr>
        <p:spPr>
          <a:xfrm>
            <a:off x="609599" y="1575607"/>
            <a:ext cx="5486402" cy="4550557"/>
          </a:xfrm>
          <a:prstGeom prst="rect">
            <a:avLst/>
          </a:prstGeom>
        </p:spPr>
        <p:txBody>
          <a:bodyPr/>
          <a:lstStyle>
            <a:lvl1pPr>
              <a:defRPr sz="2200">
                <a:latin typeface="Avenir Book" panose="02000503020000020003" pitchFamily="2" charset="0"/>
                <a:ea typeface="Avenir Book" panose="02000503020000020003" pitchFamily="2" charset="0"/>
                <a:cs typeface="Avenir Book" panose="02000503020000020003" pitchFamily="2" charset="0"/>
              </a:defRPr>
            </a:lvl1pPr>
            <a:lvl2pPr>
              <a:defRPr sz="2000">
                <a:latin typeface="Avenir Book" panose="02000503020000020003" pitchFamily="2" charset="0"/>
                <a:ea typeface="Avenir Book" panose="02000503020000020003" pitchFamily="2" charset="0"/>
                <a:cs typeface="Avenir Book" panose="02000503020000020003" pitchFamily="2" charset="0"/>
              </a:defRPr>
            </a:lvl2pPr>
            <a:lvl3pPr>
              <a:defRPr sz="1800">
                <a:latin typeface="Avenir Book" panose="02000503020000020003" pitchFamily="2" charset="0"/>
                <a:ea typeface="Avenir Book" panose="02000503020000020003" pitchFamily="2" charset="0"/>
                <a:cs typeface="Avenir Book" panose="02000503020000020003" pitchFamily="2" charset="0"/>
              </a:defRPr>
            </a:lvl3pPr>
            <a:lvl4pPr>
              <a:defRPr sz="1600">
                <a:latin typeface="Avenir Book" panose="02000503020000020003" pitchFamily="2" charset="0"/>
                <a:ea typeface="Avenir Book" panose="02000503020000020003" pitchFamily="2" charset="0"/>
                <a:cs typeface="Avenir Book" panose="02000503020000020003" pitchFamily="2" charset="0"/>
              </a:defRPr>
            </a:lvl4pPr>
            <a:lvl5pPr>
              <a:defRPr sz="1400">
                <a:latin typeface="Avenir Book" panose="02000503020000020003" pitchFamily="2" charset="0"/>
                <a:ea typeface="Avenir Book" panose="02000503020000020003" pitchFamily="2" charset="0"/>
                <a:cs typeface="Avenir Book" panose="02000503020000020003" pitchFamily="2"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609599" y="1425955"/>
            <a:ext cx="54864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Avenir Book" panose="02000503020000020003" pitchFamily="2" charset="0"/>
              <a:ea typeface="Noto Sans Disp" panose="020B0502040504020204" pitchFamily="34" charset="0"/>
              <a:cs typeface="Noto Sans Disp" panose="020B0502040504020204" pitchFamily="34" charset="0"/>
            </a:endParaRPr>
          </a:p>
        </p:txBody>
      </p:sp>
    </p:spTree>
    <p:extLst>
      <p:ext uri="{BB962C8B-B14F-4D97-AF65-F5344CB8AC3E}">
        <p14:creationId xmlns:p14="http://schemas.microsoft.com/office/powerpoint/2010/main" val="2883977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de-by-Side: 6.5in">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atin typeface="Avenir Book" panose="02000503020000020003" pitchFamily="2" charset="0"/>
                <a:ea typeface="Avenir Book" panose="02000503020000020003" pitchFamily="2" charset="0"/>
                <a:cs typeface="Avenir Book" panose="02000503020000020003" pitchFamily="2" charset="0"/>
              </a:defRPr>
            </a:lvl1pPr>
          </a:lstStyle>
          <a:p>
            <a:fld id="{2F4E2E3C-FF33-FC45-91A9-BDC48E1E835D}" type="slidenum">
              <a:rPr lang="en-US" smtClean="0"/>
              <a:pPr/>
              <a:t>‹#›</a:t>
            </a:fld>
            <a:endParaRPr lang="en-US" dirty="0"/>
          </a:p>
        </p:txBody>
      </p:sp>
      <p:sp>
        <p:nvSpPr>
          <p:cNvPr id="5" name="Title 1"/>
          <p:cNvSpPr>
            <a:spLocks noGrp="1"/>
          </p:cNvSpPr>
          <p:nvPr>
            <p:ph type="title" hasCustomPrompt="1"/>
          </p:nvPr>
        </p:nvSpPr>
        <p:spPr>
          <a:xfrm>
            <a:off x="609600" y="329184"/>
            <a:ext cx="5943600" cy="1097280"/>
          </a:xfrm>
          <a:prstGeom prst="rect">
            <a:avLst/>
          </a:prstGeom>
        </p:spPr>
        <p:txBody>
          <a:bodyPr anchor="b">
            <a:noAutofit/>
          </a:bodyPr>
          <a:lstStyle>
            <a:lvl1pPr algn="ctr">
              <a:defRPr sz="3600" b="0">
                <a:latin typeface="Avenir Book" panose="02000503020000020003" pitchFamily="2" charset="0"/>
                <a:ea typeface="Avenir Book" panose="02000503020000020003" pitchFamily="2" charset="0"/>
                <a:cs typeface="Avenir Book" panose="02000503020000020003" pitchFamily="2" charset="0"/>
              </a:defRPr>
            </a:lvl1pPr>
          </a:lstStyle>
          <a:p>
            <a:r>
              <a:rPr lang="x-none" dirty="0"/>
              <a:t>Title</a:t>
            </a:r>
            <a:endParaRPr lang="en-US" dirty="0"/>
          </a:p>
        </p:txBody>
      </p:sp>
      <p:sp>
        <p:nvSpPr>
          <p:cNvPr id="6" name="Content Placeholder 2"/>
          <p:cNvSpPr>
            <a:spLocks noGrp="1"/>
          </p:cNvSpPr>
          <p:nvPr>
            <p:ph idx="1"/>
          </p:nvPr>
        </p:nvSpPr>
        <p:spPr>
          <a:xfrm>
            <a:off x="609599" y="1575607"/>
            <a:ext cx="5943600" cy="4550557"/>
          </a:xfrm>
          <a:prstGeom prst="rect">
            <a:avLst/>
          </a:prstGeom>
        </p:spPr>
        <p:txBody>
          <a:bodyPr/>
          <a:lstStyle>
            <a:lvl1pPr>
              <a:defRPr sz="2200">
                <a:latin typeface="Avenir Book" panose="02000503020000020003" pitchFamily="2" charset="0"/>
                <a:ea typeface="Avenir Book" panose="02000503020000020003" pitchFamily="2" charset="0"/>
                <a:cs typeface="Avenir Book" panose="02000503020000020003" pitchFamily="2" charset="0"/>
              </a:defRPr>
            </a:lvl1pPr>
            <a:lvl2pPr>
              <a:defRPr sz="2000">
                <a:latin typeface="Avenir Book" panose="02000503020000020003" pitchFamily="2" charset="0"/>
                <a:ea typeface="Avenir Book" panose="02000503020000020003" pitchFamily="2" charset="0"/>
                <a:cs typeface="Avenir Book" panose="02000503020000020003" pitchFamily="2" charset="0"/>
              </a:defRPr>
            </a:lvl2pPr>
            <a:lvl3pPr>
              <a:defRPr sz="1800">
                <a:latin typeface="Avenir Book" panose="02000503020000020003" pitchFamily="2" charset="0"/>
                <a:ea typeface="Avenir Book" panose="02000503020000020003" pitchFamily="2" charset="0"/>
                <a:cs typeface="Avenir Book" panose="02000503020000020003" pitchFamily="2" charset="0"/>
              </a:defRPr>
            </a:lvl3pPr>
            <a:lvl4pPr>
              <a:defRPr sz="1600">
                <a:latin typeface="Avenir Book" panose="02000503020000020003" pitchFamily="2" charset="0"/>
                <a:ea typeface="Avenir Book" panose="02000503020000020003" pitchFamily="2" charset="0"/>
                <a:cs typeface="Avenir Book" panose="02000503020000020003" pitchFamily="2" charset="0"/>
              </a:defRPr>
            </a:lvl4pPr>
            <a:lvl5pPr>
              <a:defRPr sz="1400">
                <a:latin typeface="Avenir Book" panose="02000503020000020003" pitchFamily="2" charset="0"/>
                <a:ea typeface="Avenir Book" panose="02000503020000020003" pitchFamily="2" charset="0"/>
                <a:cs typeface="Avenir Book" panose="02000503020000020003" pitchFamily="2"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609599" y="1425955"/>
            <a:ext cx="59436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Avenir Book" panose="02000503020000020003" pitchFamily="2" charset="0"/>
              <a:ea typeface="Noto Sans Disp" panose="020B0502040504020204" pitchFamily="34" charset="0"/>
              <a:cs typeface="Noto Sans Disp" panose="020B0502040504020204" pitchFamily="34" charset="0"/>
            </a:endParaRPr>
          </a:p>
        </p:txBody>
      </p:sp>
    </p:spTree>
    <p:extLst>
      <p:ext uri="{BB962C8B-B14F-4D97-AF65-F5344CB8AC3E}">
        <p14:creationId xmlns:p14="http://schemas.microsoft.com/office/powerpoint/2010/main" val="1151841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de-by-Side: 7in">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atin typeface="Avenir Book" panose="02000503020000020003" pitchFamily="2" charset="0"/>
                <a:ea typeface="Avenir Book" panose="02000503020000020003" pitchFamily="2" charset="0"/>
                <a:cs typeface="Avenir Book" panose="02000503020000020003" pitchFamily="2" charset="0"/>
              </a:defRPr>
            </a:lvl1pPr>
          </a:lstStyle>
          <a:p>
            <a:fld id="{2F4E2E3C-FF33-FC45-91A9-BDC48E1E835D}" type="slidenum">
              <a:rPr lang="en-US" smtClean="0"/>
              <a:pPr/>
              <a:t>‹#›</a:t>
            </a:fld>
            <a:endParaRPr lang="en-US" dirty="0"/>
          </a:p>
        </p:txBody>
      </p:sp>
      <p:sp>
        <p:nvSpPr>
          <p:cNvPr id="5" name="Title 1"/>
          <p:cNvSpPr>
            <a:spLocks noGrp="1"/>
          </p:cNvSpPr>
          <p:nvPr>
            <p:ph type="title" hasCustomPrompt="1"/>
          </p:nvPr>
        </p:nvSpPr>
        <p:spPr>
          <a:xfrm>
            <a:off x="609601" y="329184"/>
            <a:ext cx="6400800" cy="1097280"/>
          </a:xfrm>
          <a:prstGeom prst="rect">
            <a:avLst/>
          </a:prstGeom>
        </p:spPr>
        <p:txBody>
          <a:bodyPr anchor="b">
            <a:noAutofit/>
          </a:bodyPr>
          <a:lstStyle>
            <a:lvl1pPr algn="ctr">
              <a:defRPr sz="3600" b="0">
                <a:latin typeface="Avenir Book" panose="02000503020000020003" pitchFamily="2" charset="0"/>
                <a:ea typeface="Avenir Book" panose="02000503020000020003" pitchFamily="2" charset="0"/>
                <a:cs typeface="Avenir Book" panose="02000503020000020003" pitchFamily="2" charset="0"/>
              </a:defRPr>
            </a:lvl1pPr>
          </a:lstStyle>
          <a:p>
            <a:r>
              <a:rPr lang="x-none" dirty="0"/>
              <a:t>Title</a:t>
            </a:r>
            <a:endParaRPr lang="en-US" dirty="0"/>
          </a:p>
        </p:txBody>
      </p:sp>
      <p:sp>
        <p:nvSpPr>
          <p:cNvPr id="6" name="Content Placeholder 2"/>
          <p:cNvSpPr>
            <a:spLocks noGrp="1"/>
          </p:cNvSpPr>
          <p:nvPr>
            <p:ph idx="1"/>
          </p:nvPr>
        </p:nvSpPr>
        <p:spPr>
          <a:xfrm>
            <a:off x="609599" y="1575607"/>
            <a:ext cx="6400800" cy="4550557"/>
          </a:xfrm>
          <a:prstGeom prst="rect">
            <a:avLst/>
          </a:prstGeom>
        </p:spPr>
        <p:txBody>
          <a:bodyPr/>
          <a:lstStyle>
            <a:lvl1pPr>
              <a:defRPr sz="2200">
                <a:latin typeface="Avenir Book" panose="02000503020000020003" pitchFamily="2" charset="0"/>
                <a:ea typeface="Avenir Book" panose="02000503020000020003" pitchFamily="2" charset="0"/>
                <a:cs typeface="Avenir Book" panose="02000503020000020003" pitchFamily="2" charset="0"/>
              </a:defRPr>
            </a:lvl1pPr>
            <a:lvl2pPr>
              <a:defRPr sz="2000">
                <a:latin typeface="Avenir Book" panose="02000503020000020003" pitchFamily="2" charset="0"/>
                <a:ea typeface="Avenir Book" panose="02000503020000020003" pitchFamily="2" charset="0"/>
                <a:cs typeface="Avenir Book" panose="02000503020000020003" pitchFamily="2" charset="0"/>
              </a:defRPr>
            </a:lvl2pPr>
            <a:lvl3pPr>
              <a:defRPr sz="1800">
                <a:latin typeface="Avenir Book" panose="02000503020000020003" pitchFamily="2" charset="0"/>
                <a:ea typeface="Avenir Book" panose="02000503020000020003" pitchFamily="2" charset="0"/>
                <a:cs typeface="Avenir Book" panose="02000503020000020003" pitchFamily="2" charset="0"/>
              </a:defRPr>
            </a:lvl3pPr>
            <a:lvl4pPr>
              <a:defRPr sz="1600">
                <a:latin typeface="Avenir Book" panose="02000503020000020003" pitchFamily="2" charset="0"/>
                <a:ea typeface="Avenir Book" panose="02000503020000020003" pitchFamily="2" charset="0"/>
                <a:cs typeface="Avenir Book" panose="02000503020000020003" pitchFamily="2" charset="0"/>
              </a:defRPr>
            </a:lvl4pPr>
            <a:lvl5pPr>
              <a:defRPr sz="1400">
                <a:latin typeface="Avenir Book" panose="02000503020000020003" pitchFamily="2" charset="0"/>
                <a:ea typeface="Avenir Book" panose="02000503020000020003" pitchFamily="2" charset="0"/>
                <a:cs typeface="Avenir Book" panose="02000503020000020003" pitchFamily="2"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609599" y="1425955"/>
            <a:ext cx="6400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Avenir Book" panose="02000503020000020003" pitchFamily="2" charset="0"/>
              <a:ea typeface="Noto Sans Disp" panose="020B0502040504020204" pitchFamily="34" charset="0"/>
              <a:cs typeface="Noto Sans Disp" panose="020B0502040504020204" pitchFamily="34" charset="0"/>
            </a:endParaRPr>
          </a:p>
        </p:txBody>
      </p:sp>
    </p:spTree>
    <p:extLst>
      <p:ext uri="{BB962C8B-B14F-4D97-AF65-F5344CB8AC3E}">
        <p14:creationId xmlns:p14="http://schemas.microsoft.com/office/powerpoint/2010/main" val="2621424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ide-by-Side: 7.5in">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atin typeface="Avenir Book" panose="02000503020000020003" pitchFamily="2" charset="0"/>
                <a:ea typeface="Avenir Book" panose="02000503020000020003" pitchFamily="2" charset="0"/>
                <a:cs typeface="Avenir Book" panose="02000503020000020003" pitchFamily="2" charset="0"/>
              </a:defRPr>
            </a:lvl1pPr>
          </a:lstStyle>
          <a:p>
            <a:fld id="{2F4E2E3C-FF33-FC45-91A9-BDC48E1E835D}" type="slidenum">
              <a:rPr lang="en-US" smtClean="0"/>
              <a:pPr/>
              <a:t>‹#›</a:t>
            </a:fld>
            <a:endParaRPr lang="en-US" dirty="0"/>
          </a:p>
        </p:txBody>
      </p:sp>
      <p:sp>
        <p:nvSpPr>
          <p:cNvPr id="5" name="Title 1"/>
          <p:cNvSpPr>
            <a:spLocks noGrp="1"/>
          </p:cNvSpPr>
          <p:nvPr>
            <p:ph type="title" hasCustomPrompt="1"/>
          </p:nvPr>
        </p:nvSpPr>
        <p:spPr>
          <a:xfrm>
            <a:off x="609601" y="329184"/>
            <a:ext cx="6858000" cy="1097280"/>
          </a:xfrm>
          <a:prstGeom prst="rect">
            <a:avLst/>
          </a:prstGeom>
        </p:spPr>
        <p:txBody>
          <a:bodyPr anchor="b">
            <a:noAutofit/>
          </a:bodyPr>
          <a:lstStyle>
            <a:lvl1pPr algn="ctr">
              <a:defRPr sz="3600" b="0">
                <a:latin typeface="Avenir Book" panose="02000503020000020003" pitchFamily="2" charset="0"/>
                <a:ea typeface="Avenir Book" panose="02000503020000020003" pitchFamily="2" charset="0"/>
                <a:cs typeface="Avenir Book" panose="02000503020000020003" pitchFamily="2" charset="0"/>
              </a:defRPr>
            </a:lvl1pPr>
          </a:lstStyle>
          <a:p>
            <a:r>
              <a:rPr lang="x-none" dirty="0"/>
              <a:t>Title</a:t>
            </a:r>
            <a:endParaRPr lang="en-US" dirty="0"/>
          </a:p>
        </p:txBody>
      </p:sp>
      <p:sp>
        <p:nvSpPr>
          <p:cNvPr id="6" name="Content Placeholder 2"/>
          <p:cNvSpPr>
            <a:spLocks noGrp="1"/>
          </p:cNvSpPr>
          <p:nvPr>
            <p:ph idx="1"/>
          </p:nvPr>
        </p:nvSpPr>
        <p:spPr>
          <a:xfrm>
            <a:off x="609599" y="1575607"/>
            <a:ext cx="6858000" cy="4550557"/>
          </a:xfrm>
          <a:prstGeom prst="rect">
            <a:avLst/>
          </a:prstGeom>
        </p:spPr>
        <p:txBody>
          <a:bodyPr/>
          <a:lstStyle>
            <a:lvl1pPr>
              <a:defRPr sz="2200">
                <a:latin typeface="Avenir Book" panose="02000503020000020003" pitchFamily="2" charset="0"/>
                <a:ea typeface="Avenir Book" panose="02000503020000020003" pitchFamily="2" charset="0"/>
                <a:cs typeface="Avenir Book" panose="02000503020000020003" pitchFamily="2" charset="0"/>
              </a:defRPr>
            </a:lvl1pPr>
            <a:lvl2pPr>
              <a:defRPr sz="2000">
                <a:latin typeface="Avenir Book" panose="02000503020000020003" pitchFamily="2" charset="0"/>
                <a:ea typeface="Avenir Book" panose="02000503020000020003" pitchFamily="2" charset="0"/>
                <a:cs typeface="Avenir Book" panose="02000503020000020003" pitchFamily="2" charset="0"/>
              </a:defRPr>
            </a:lvl2pPr>
            <a:lvl3pPr>
              <a:defRPr sz="1800">
                <a:latin typeface="Avenir Book" panose="02000503020000020003" pitchFamily="2" charset="0"/>
                <a:ea typeface="Avenir Book" panose="02000503020000020003" pitchFamily="2" charset="0"/>
                <a:cs typeface="Avenir Book" panose="02000503020000020003" pitchFamily="2" charset="0"/>
              </a:defRPr>
            </a:lvl3pPr>
            <a:lvl4pPr>
              <a:defRPr sz="1600">
                <a:latin typeface="Avenir Book" panose="02000503020000020003" pitchFamily="2" charset="0"/>
                <a:ea typeface="Avenir Book" panose="02000503020000020003" pitchFamily="2" charset="0"/>
                <a:cs typeface="Avenir Book" panose="02000503020000020003" pitchFamily="2" charset="0"/>
              </a:defRPr>
            </a:lvl4pPr>
            <a:lvl5pPr>
              <a:defRPr sz="1400">
                <a:latin typeface="Avenir Book" panose="02000503020000020003" pitchFamily="2" charset="0"/>
                <a:ea typeface="Avenir Book" panose="02000503020000020003" pitchFamily="2" charset="0"/>
                <a:cs typeface="Avenir Book" panose="02000503020000020003" pitchFamily="2"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609599" y="1425955"/>
            <a:ext cx="68580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Avenir Book" panose="02000503020000020003" pitchFamily="2" charset="0"/>
              <a:ea typeface="Noto Sans Disp" panose="020B0502040504020204" pitchFamily="34" charset="0"/>
              <a:cs typeface="Noto Sans Disp" panose="020B0502040504020204" pitchFamily="34" charset="0"/>
            </a:endParaRPr>
          </a:p>
        </p:txBody>
      </p:sp>
    </p:spTree>
    <p:extLst>
      <p:ext uri="{BB962C8B-B14F-4D97-AF65-F5344CB8AC3E}">
        <p14:creationId xmlns:p14="http://schemas.microsoft.com/office/powerpoint/2010/main" val="3127066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de-by-Side: 8in (67%)">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atin typeface="Avenir Book" panose="02000503020000020003" pitchFamily="2" charset="0"/>
                <a:ea typeface="Avenir Book" panose="02000503020000020003" pitchFamily="2" charset="0"/>
                <a:cs typeface="Avenir Book" panose="02000503020000020003" pitchFamily="2" charset="0"/>
              </a:defRPr>
            </a:lvl1pPr>
          </a:lstStyle>
          <a:p>
            <a:fld id="{2F4E2E3C-FF33-FC45-91A9-BDC48E1E835D}" type="slidenum">
              <a:rPr lang="en-US" smtClean="0"/>
              <a:pPr/>
              <a:t>‹#›</a:t>
            </a:fld>
            <a:endParaRPr lang="en-US" dirty="0"/>
          </a:p>
        </p:txBody>
      </p:sp>
      <p:sp>
        <p:nvSpPr>
          <p:cNvPr id="5" name="Title 1"/>
          <p:cNvSpPr>
            <a:spLocks noGrp="1"/>
          </p:cNvSpPr>
          <p:nvPr>
            <p:ph type="title" hasCustomPrompt="1"/>
          </p:nvPr>
        </p:nvSpPr>
        <p:spPr>
          <a:xfrm>
            <a:off x="609599" y="329184"/>
            <a:ext cx="7315200" cy="1097280"/>
          </a:xfrm>
          <a:prstGeom prst="rect">
            <a:avLst/>
          </a:prstGeom>
        </p:spPr>
        <p:txBody>
          <a:bodyPr anchor="b">
            <a:noAutofit/>
          </a:bodyPr>
          <a:lstStyle>
            <a:lvl1pPr algn="ctr">
              <a:defRPr sz="3600" b="0">
                <a:latin typeface="Avenir Book" panose="02000503020000020003" pitchFamily="2" charset="0"/>
                <a:ea typeface="Avenir Book" panose="02000503020000020003" pitchFamily="2" charset="0"/>
                <a:cs typeface="Avenir Book" panose="02000503020000020003" pitchFamily="2" charset="0"/>
              </a:defRPr>
            </a:lvl1pPr>
          </a:lstStyle>
          <a:p>
            <a:r>
              <a:rPr lang="x-none" dirty="0"/>
              <a:t>Title</a:t>
            </a:r>
            <a:endParaRPr lang="en-US" dirty="0"/>
          </a:p>
        </p:txBody>
      </p:sp>
      <p:sp>
        <p:nvSpPr>
          <p:cNvPr id="6" name="Content Placeholder 2"/>
          <p:cNvSpPr>
            <a:spLocks noGrp="1"/>
          </p:cNvSpPr>
          <p:nvPr>
            <p:ph idx="1"/>
          </p:nvPr>
        </p:nvSpPr>
        <p:spPr>
          <a:xfrm>
            <a:off x="609599" y="1575607"/>
            <a:ext cx="7315200" cy="4550557"/>
          </a:xfrm>
          <a:prstGeom prst="rect">
            <a:avLst/>
          </a:prstGeom>
        </p:spPr>
        <p:txBody>
          <a:bodyPr/>
          <a:lstStyle>
            <a:lvl1pPr>
              <a:defRPr sz="2200">
                <a:latin typeface="Avenir Book" panose="02000503020000020003" pitchFamily="2" charset="0"/>
                <a:ea typeface="Avenir Book" panose="02000503020000020003" pitchFamily="2" charset="0"/>
                <a:cs typeface="Avenir Book" panose="02000503020000020003" pitchFamily="2" charset="0"/>
              </a:defRPr>
            </a:lvl1pPr>
            <a:lvl2pPr>
              <a:defRPr sz="2000">
                <a:latin typeface="Avenir Book" panose="02000503020000020003" pitchFamily="2" charset="0"/>
                <a:ea typeface="Avenir Book" panose="02000503020000020003" pitchFamily="2" charset="0"/>
                <a:cs typeface="Avenir Book" panose="02000503020000020003" pitchFamily="2" charset="0"/>
              </a:defRPr>
            </a:lvl2pPr>
            <a:lvl3pPr>
              <a:defRPr sz="1800">
                <a:latin typeface="Avenir Book" panose="02000503020000020003" pitchFamily="2" charset="0"/>
                <a:ea typeface="Avenir Book" panose="02000503020000020003" pitchFamily="2" charset="0"/>
                <a:cs typeface="Avenir Book" panose="02000503020000020003" pitchFamily="2" charset="0"/>
              </a:defRPr>
            </a:lvl3pPr>
            <a:lvl4pPr>
              <a:defRPr sz="1600">
                <a:latin typeface="Avenir Book" panose="02000503020000020003" pitchFamily="2" charset="0"/>
                <a:ea typeface="Avenir Book" panose="02000503020000020003" pitchFamily="2" charset="0"/>
                <a:cs typeface="Avenir Book" panose="02000503020000020003" pitchFamily="2" charset="0"/>
              </a:defRPr>
            </a:lvl4pPr>
            <a:lvl5pPr>
              <a:defRPr sz="1400">
                <a:latin typeface="Avenir Book" panose="02000503020000020003" pitchFamily="2" charset="0"/>
                <a:ea typeface="Avenir Book" panose="02000503020000020003" pitchFamily="2" charset="0"/>
                <a:cs typeface="Avenir Book" panose="02000503020000020003" pitchFamily="2"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609599" y="1425955"/>
            <a:ext cx="73152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Avenir Book" panose="02000503020000020003" pitchFamily="2" charset="0"/>
              <a:ea typeface="Noto Sans Disp" panose="020B0502040504020204" pitchFamily="34" charset="0"/>
              <a:cs typeface="Noto Sans Disp" panose="020B0502040504020204" pitchFamily="34" charset="0"/>
            </a:endParaRPr>
          </a:p>
        </p:txBody>
      </p:sp>
    </p:spTree>
    <p:extLst>
      <p:ext uri="{BB962C8B-B14F-4D97-AF65-F5344CB8AC3E}">
        <p14:creationId xmlns:p14="http://schemas.microsoft.com/office/powerpoint/2010/main" val="2763239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anel Body">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E735EEC-74D2-5E48-A82E-9707C720EC18}"/>
              </a:ext>
            </a:extLst>
          </p:cNvPr>
          <p:cNvSpPr>
            <a:spLocks noGrp="1"/>
          </p:cNvSpPr>
          <p:nvPr>
            <p:ph idx="1"/>
          </p:nvPr>
        </p:nvSpPr>
        <p:spPr>
          <a:xfrm>
            <a:off x="609601" y="1283581"/>
            <a:ext cx="5029200" cy="4842583"/>
          </a:xfrm>
          <a:prstGeom prst="rect">
            <a:avLst/>
          </a:prstGeom>
        </p:spPr>
        <p:txBody>
          <a:bodyPr/>
          <a:lstStyle>
            <a:lvl1pPr>
              <a:defRPr sz="2200">
                <a:latin typeface="Avenir Book" panose="02000503020000020003" pitchFamily="2" charset="0"/>
                <a:ea typeface="Avenir Book" panose="02000503020000020003" pitchFamily="2" charset="0"/>
                <a:cs typeface="Avenir Book" panose="02000503020000020003" pitchFamily="2" charset="0"/>
              </a:defRPr>
            </a:lvl1pPr>
            <a:lvl2pPr>
              <a:defRPr sz="2000">
                <a:latin typeface="Avenir Book" panose="02000503020000020003" pitchFamily="2" charset="0"/>
                <a:ea typeface="Avenir Book" panose="02000503020000020003" pitchFamily="2" charset="0"/>
                <a:cs typeface="Avenir Book" panose="02000503020000020003" pitchFamily="2" charset="0"/>
              </a:defRPr>
            </a:lvl2pPr>
            <a:lvl3pPr>
              <a:defRPr sz="1800">
                <a:latin typeface="Avenir Book" panose="02000503020000020003" pitchFamily="2" charset="0"/>
                <a:ea typeface="Avenir Book" panose="02000503020000020003" pitchFamily="2" charset="0"/>
                <a:cs typeface="Avenir Book" panose="02000503020000020003" pitchFamily="2" charset="0"/>
              </a:defRPr>
            </a:lvl3pPr>
            <a:lvl4pPr>
              <a:defRPr sz="1600">
                <a:latin typeface="Avenir Book" panose="02000503020000020003" pitchFamily="2" charset="0"/>
                <a:ea typeface="Avenir Book" panose="02000503020000020003" pitchFamily="2" charset="0"/>
                <a:cs typeface="Avenir Book" panose="02000503020000020003" pitchFamily="2" charset="0"/>
              </a:defRPr>
            </a:lvl4pPr>
            <a:lvl5pPr>
              <a:defRPr sz="1400">
                <a:latin typeface="Avenir Book" panose="02000503020000020003" pitchFamily="2" charset="0"/>
                <a:ea typeface="Avenir Book" panose="02000503020000020003" pitchFamily="2" charset="0"/>
                <a:cs typeface="Avenir Book" panose="02000503020000020003" pitchFamily="2"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5833C54B-13FF-4F4F-B432-ECD01FCCEB16}"/>
              </a:ext>
            </a:extLst>
          </p:cNvPr>
          <p:cNvSpPr>
            <a:spLocks noGrp="1"/>
          </p:cNvSpPr>
          <p:nvPr>
            <p:ph idx="10"/>
          </p:nvPr>
        </p:nvSpPr>
        <p:spPr>
          <a:xfrm>
            <a:off x="6553199" y="1299927"/>
            <a:ext cx="5029200" cy="4824295"/>
          </a:xfrm>
          <a:prstGeom prst="rect">
            <a:avLst/>
          </a:prstGeom>
        </p:spPr>
        <p:txBody>
          <a:bodyPr/>
          <a:lstStyle>
            <a:lvl1pPr>
              <a:defRPr sz="2200">
                <a:latin typeface="Avenir Book" panose="02000503020000020003" pitchFamily="2" charset="0"/>
                <a:ea typeface="Avenir Book" panose="02000503020000020003" pitchFamily="2" charset="0"/>
                <a:cs typeface="Avenir Book" panose="02000503020000020003" pitchFamily="2" charset="0"/>
              </a:defRPr>
            </a:lvl1pPr>
            <a:lvl2pPr>
              <a:defRPr sz="2000">
                <a:latin typeface="Avenir Book" panose="02000503020000020003" pitchFamily="2" charset="0"/>
                <a:ea typeface="Avenir Book" panose="02000503020000020003" pitchFamily="2" charset="0"/>
                <a:cs typeface="Avenir Book" panose="02000503020000020003" pitchFamily="2" charset="0"/>
              </a:defRPr>
            </a:lvl2pPr>
            <a:lvl3pPr>
              <a:defRPr sz="1800">
                <a:latin typeface="Avenir Book" panose="02000503020000020003" pitchFamily="2" charset="0"/>
                <a:ea typeface="Avenir Book" panose="02000503020000020003" pitchFamily="2" charset="0"/>
                <a:cs typeface="Avenir Book" panose="02000503020000020003" pitchFamily="2" charset="0"/>
              </a:defRPr>
            </a:lvl3pPr>
            <a:lvl4pPr>
              <a:defRPr sz="1600">
                <a:latin typeface="Avenir Book" panose="02000503020000020003" pitchFamily="2" charset="0"/>
                <a:ea typeface="Avenir Book" panose="02000503020000020003" pitchFamily="2" charset="0"/>
                <a:cs typeface="Avenir Book" panose="02000503020000020003" pitchFamily="2" charset="0"/>
              </a:defRPr>
            </a:lvl4pPr>
            <a:lvl5pPr>
              <a:defRPr sz="1400">
                <a:latin typeface="Avenir Book" panose="02000503020000020003" pitchFamily="2" charset="0"/>
                <a:ea typeface="Avenir Book" panose="02000503020000020003" pitchFamily="2" charset="0"/>
                <a:cs typeface="Avenir Book" panose="02000503020000020003" pitchFamily="2"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Slide Number Placeholder 3">
            <a:extLst>
              <a:ext uri="{FF2B5EF4-FFF2-40B4-BE49-F238E27FC236}">
                <a16:creationId xmlns:a16="http://schemas.microsoft.com/office/drawing/2014/main" id="{D3B22AF2-CBC8-5D4E-B5E5-9FFB1E66726E}"/>
              </a:ext>
            </a:extLst>
          </p:cNvPr>
          <p:cNvSpPr>
            <a:spLocks noGrp="1"/>
          </p:cNvSpPr>
          <p:nvPr>
            <p:ph type="sldNum" sz="quarter" idx="11"/>
          </p:nvPr>
        </p:nvSpPr>
        <p:spPr>
          <a:xfrm>
            <a:off x="10931409" y="6356351"/>
            <a:ext cx="650991" cy="365125"/>
          </a:xfrm>
        </p:spPr>
        <p:txBody>
          <a:bodyPr/>
          <a:lstStyle>
            <a:lvl1pPr>
              <a:defRPr>
                <a:latin typeface="Avenir Book" panose="02000503020000020003" pitchFamily="2" charset="0"/>
                <a:ea typeface="Avenir Book" panose="02000503020000020003" pitchFamily="2" charset="0"/>
                <a:cs typeface="Avenir Book" panose="02000503020000020003" pitchFamily="2" charset="0"/>
              </a:defRPr>
            </a:lvl1pPr>
          </a:lstStyle>
          <a:p>
            <a:fld id="{2F4E2E3C-FF33-FC45-91A9-BDC48E1E835D}" type="slidenum">
              <a:rPr lang="en-US" smtClean="0"/>
              <a:pPr/>
              <a:t>‹#›</a:t>
            </a:fld>
            <a:endParaRPr lang="en-US" dirty="0"/>
          </a:p>
        </p:txBody>
      </p:sp>
      <p:sp>
        <p:nvSpPr>
          <p:cNvPr id="9" name="Rectangle 8">
            <a:extLst>
              <a:ext uri="{FF2B5EF4-FFF2-40B4-BE49-F238E27FC236}">
                <a16:creationId xmlns:a16="http://schemas.microsoft.com/office/drawing/2014/main" id="{C41ED66D-70A6-4044-84B5-A99823C7970B}"/>
              </a:ext>
            </a:extLst>
          </p:cNvPr>
          <p:cNvSpPr/>
          <p:nvPr userDrawn="1"/>
        </p:nvSpPr>
        <p:spPr>
          <a:xfrm>
            <a:off x="609600" y="1192140"/>
            <a:ext cx="10972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Avenir Book" panose="02000503020000020003" pitchFamily="2" charset="0"/>
              <a:ea typeface="Noto Sans Disp" panose="020B0502040504020204" pitchFamily="34" charset="0"/>
              <a:cs typeface="Noto Sans Disp" panose="020B0502040504020204" pitchFamily="34" charset="0"/>
            </a:endParaRPr>
          </a:p>
        </p:txBody>
      </p:sp>
      <p:sp>
        <p:nvSpPr>
          <p:cNvPr id="11" name="Title 24">
            <a:extLst>
              <a:ext uri="{FF2B5EF4-FFF2-40B4-BE49-F238E27FC236}">
                <a16:creationId xmlns:a16="http://schemas.microsoft.com/office/drawing/2014/main" id="{351DCBB9-C4FF-B04C-9A76-45DA7127C3DC}"/>
              </a:ext>
            </a:extLst>
          </p:cNvPr>
          <p:cNvSpPr>
            <a:spLocks noGrp="1"/>
          </p:cNvSpPr>
          <p:nvPr>
            <p:ph type="title" hasCustomPrompt="1"/>
          </p:nvPr>
        </p:nvSpPr>
        <p:spPr>
          <a:xfrm>
            <a:off x="609600" y="365760"/>
            <a:ext cx="10972800" cy="822960"/>
          </a:xfrm>
          <a:prstGeom prst="rect">
            <a:avLst/>
          </a:prstGeom>
        </p:spPr>
        <p:txBody>
          <a:bodyPr anchor="ctr">
            <a:normAutofit/>
          </a:bodyPr>
          <a:lstStyle>
            <a:lvl1pPr algn="ctr">
              <a:defRPr sz="3600" cap="none" baseline="0">
                <a:latin typeface="Avenir Book" panose="02000503020000020003" pitchFamily="2" charset="0"/>
                <a:ea typeface="Avenir Book" panose="02000503020000020003" pitchFamily="2" charset="0"/>
                <a:cs typeface="Avenir Book" panose="02000503020000020003" pitchFamily="2" charset="0"/>
              </a:defRPr>
            </a:lvl1pPr>
          </a:lstStyle>
          <a:p>
            <a:r>
              <a:rPr lang="x-none" dirty="0"/>
              <a:t>Title</a:t>
            </a:r>
            <a:endParaRPr lang="en-US" dirty="0"/>
          </a:p>
        </p:txBody>
      </p:sp>
    </p:spTree>
    <p:extLst>
      <p:ext uri="{BB962C8B-B14F-4D97-AF65-F5344CB8AC3E}">
        <p14:creationId xmlns:p14="http://schemas.microsoft.com/office/powerpoint/2010/main" val="7153475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anel">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55EE7BF-64F4-9340-A86F-978CE62131A4}"/>
              </a:ext>
            </a:extLst>
          </p:cNvPr>
          <p:cNvSpPr>
            <a:spLocks noGrp="1"/>
          </p:cNvSpPr>
          <p:nvPr>
            <p:ph type="title" hasCustomPrompt="1"/>
          </p:nvPr>
        </p:nvSpPr>
        <p:spPr>
          <a:xfrm>
            <a:off x="609599" y="329184"/>
            <a:ext cx="5029200" cy="1097280"/>
          </a:xfrm>
          <a:prstGeom prst="rect">
            <a:avLst/>
          </a:prstGeom>
        </p:spPr>
        <p:txBody>
          <a:bodyPr anchor="b">
            <a:noAutofit/>
          </a:bodyPr>
          <a:lstStyle>
            <a:lvl1pPr algn="ctr">
              <a:defRPr sz="3600" b="0">
                <a:latin typeface="Avenir Book" panose="02000503020000020003" pitchFamily="2" charset="0"/>
                <a:ea typeface="Avenir Book" panose="02000503020000020003" pitchFamily="2" charset="0"/>
                <a:cs typeface="Avenir Book" panose="02000503020000020003" pitchFamily="2" charset="0"/>
              </a:defRPr>
            </a:lvl1pPr>
          </a:lstStyle>
          <a:p>
            <a:r>
              <a:rPr lang="x-none" dirty="0"/>
              <a:t>Title</a:t>
            </a:r>
            <a:endParaRPr lang="en-US" dirty="0"/>
          </a:p>
        </p:txBody>
      </p:sp>
      <p:sp>
        <p:nvSpPr>
          <p:cNvPr id="12" name="Content Placeholder 2">
            <a:extLst>
              <a:ext uri="{FF2B5EF4-FFF2-40B4-BE49-F238E27FC236}">
                <a16:creationId xmlns:a16="http://schemas.microsoft.com/office/drawing/2014/main" id="{1E735EEC-74D2-5E48-A82E-9707C720EC18}"/>
              </a:ext>
            </a:extLst>
          </p:cNvPr>
          <p:cNvSpPr>
            <a:spLocks noGrp="1"/>
          </p:cNvSpPr>
          <p:nvPr>
            <p:ph idx="1"/>
          </p:nvPr>
        </p:nvSpPr>
        <p:spPr>
          <a:xfrm>
            <a:off x="609601" y="1575607"/>
            <a:ext cx="5029200" cy="4550557"/>
          </a:xfrm>
          <a:prstGeom prst="rect">
            <a:avLst/>
          </a:prstGeom>
        </p:spPr>
        <p:txBody>
          <a:bodyPr/>
          <a:lstStyle>
            <a:lvl1pPr>
              <a:defRPr sz="2200">
                <a:latin typeface="Avenir Book" panose="02000503020000020003" pitchFamily="2" charset="0"/>
                <a:ea typeface="Avenir Book" panose="02000503020000020003" pitchFamily="2" charset="0"/>
                <a:cs typeface="Avenir Book" panose="02000503020000020003" pitchFamily="2" charset="0"/>
              </a:defRPr>
            </a:lvl1pPr>
            <a:lvl2pPr>
              <a:defRPr sz="2000">
                <a:latin typeface="Avenir Book" panose="02000503020000020003" pitchFamily="2" charset="0"/>
                <a:ea typeface="Avenir Book" panose="02000503020000020003" pitchFamily="2" charset="0"/>
                <a:cs typeface="Avenir Book" panose="02000503020000020003" pitchFamily="2" charset="0"/>
              </a:defRPr>
            </a:lvl2pPr>
            <a:lvl3pPr>
              <a:defRPr sz="1800">
                <a:latin typeface="Avenir Book" panose="02000503020000020003" pitchFamily="2" charset="0"/>
                <a:ea typeface="Avenir Book" panose="02000503020000020003" pitchFamily="2" charset="0"/>
                <a:cs typeface="Avenir Book" panose="02000503020000020003" pitchFamily="2" charset="0"/>
              </a:defRPr>
            </a:lvl3pPr>
            <a:lvl4pPr>
              <a:defRPr sz="1600">
                <a:latin typeface="Avenir Book" panose="02000503020000020003" pitchFamily="2" charset="0"/>
                <a:ea typeface="Avenir Book" panose="02000503020000020003" pitchFamily="2" charset="0"/>
                <a:cs typeface="Avenir Book" panose="02000503020000020003" pitchFamily="2" charset="0"/>
              </a:defRPr>
            </a:lvl4pPr>
            <a:lvl5pPr>
              <a:defRPr sz="1400">
                <a:latin typeface="Avenir Book" panose="02000503020000020003" pitchFamily="2" charset="0"/>
                <a:ea typeface="Avenir Book" panose="02000503020000020003" pitchFamily="2" charset="0"/>
                <a:cs typeface="Avenir Book" panose="02000503020000020003" pitchFamily="2"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12">
            <a:extLst>
              <a:ext uri="{FF2B5EF4-FFF2-40B4-BE49-F238E27FC236}">
                <a16:creationId xmlns:a16="http://schemas.microsoft.com/office/drawing/2014/main" id="{E1DA796C-35C8-554F-A978-2BBD9594AD1E}"/>
              </a:ext>
            </a:extLst>
          </p:cNvPr>
          <p:cNvSpPr/>
          <p:nvPr userDrawn="1"/>
        </p:nvSpPr>
        <p:spPr>
          <a:xfrm>
            <a:off x="609599" y="1425955"/>
            <a:ext cx="50292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Avenir Book" panose="02000503020000020003" pitchFamily="2" charset="0"/>
              <a:ea typeface="Noto Sans Disp" panose="020B0502040504020204" pitchFamily="34" charset="0"/>
              <a:cs typeface="Noto Sans Disp" panose="020B0502040504020204" pitchFamily="34" charset="0"/>
            </a:endParaRPr>
          </a:p>
        </p:txBody>
      </p:sp>
      <p:sp>
        <p:nvSpPr>
          <p:cNvPr id="16" name="Content Placeholder 2">
            <a:extLst>
              <a:ext uri="{FF2B5EF4-FFF2-40B4-BE49-F238E27FC236}">
                <a16:creationId xmlns:a16="http://schemas.microsoft.com/office/drawing/2014/main" id="{5833C54B-13FF-4F4F-B432-ECD01FCCEB16}"/>
              </a:ext>
            </a:extLst>
          </p:cNvPr>
          <p:cNvSpPr>
            <a:spLocks noGrp="1"/>
          </p:cNvSpPr>
          <p:nvPr>
            <p:ph idx="10"/>
          </p:nvPr>
        </p:nvSpPr>
        <p:spPr>
          <a:xfrm>
            <a:off x="6553203" y="1575098"/>
            <a:ext cx="5029200" cy="4550557"/>
          </a:xfrm>
          <a:prstGeom prst="rect">
            <a:avLst/>
          </a:prstGeom>
        </p:spPr>
        <p:txBody>
          <a:bodyPr/>
          <a:lstStyle>
            <a:lvl1pPr>
              <a:defRPr sz="2200">
                <a:latin typeface="Avenir Book" panose="02000503020000020003" pitchFamily="2" charset="0"/>
                <a:ea typeface="Avenir Book" panose="02000503020000020003" pitchFamily="2" charset="0"/>
                <a:cs typeface="Avenir Book" panose="02000503020000020003" pitchFamily="2" charset="0"/>
              </a:defRPr>
            </a:lvl1pPr>
            <a:lvl2pPr>
              <a:defRPr sz="2000">
                <a:latin typeface="Avenir Book" panose="02000503020000020003" pitchFamily="2" charset="0"/>
                <a:ea typeface="Avenir Book" panose="02000503020000020003" pitchFamily="2" charset="0"/>
                <a:cs typeface="Avenir Book" panose="02000503020000020003" pitchFamily="2" charset="0"/>
              </a:defRPr>
            </a:lvl2pPr>
            <a:lvl3pPr>
              <a:defRPr sz="1800">
                <a:latin typeface="Avenir Book" panose="02000503020000020003" pitchFamily="2" charset="0"/>
                <a:ea typeface="Avenir Book" panose="02000503020000020003" pitchFamily="2" charset="0"/>
                <a:cs typeface="Avenir Book" panose="02000503020000020003" pitchFamily="2" charset="0"/>
              </a:defRPr>
            </a:lvl3pPr>
            <a:lvl4pPr>
              <a:defRPr sz="1600">
                <a:latin typeface="Avenir Book" panose="02000503020000020003" pitchFamily="2" charset="0"/>
                <a:ea typeface="Avenir Book" panose="02000503020000020003" pitchFamily="2" charset="0"/>
                <a:cs typeface="Avenir Book" panose="02000503020000020003" pitchFamily="2" charset="0"/>
              </a:defRPr>
            </a:lvl4pPr>
            <a:lvl5pPr>
              <a:defRPr sz="1400">
                <a:latin typeface="Avenir Book" panose="02000503020000020003" pitchFamily="2" charset="0"/>
                <a:ea typeface="Avenir Book" panose="02000503020000020003" pitchFamily="2" charset="0"/>
                <a:cs typeface="Avenir Book" panose="02000503020000020003" pitchFamily="2"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6">
            <a:extLst>
              <a:ext uri="{FF2B5EF4-FFF2-40B4-BE49-F238E27FC236}">
                <a16:creationId xmlns:a16="http://schemas.microsoft.com/office/drawing/2014/main" id="{57295874-F4D5-0E4C-9BBF-EB0A00505229}"/>
              </a:ext>
            </a:extLst>
          </p:cNvPr>
          <p:cNvSpPr/>
          <p:nvPr userDrawn="1"/>
        </p:nvSpPr>
        <p:spPr>
          <a:xfrm>
            <a:off x="6553201" y="1425446"/>
            <a:ext cx="50292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Avenir Book" panose="02000503020000020003" pitchFamily="2" charset="0"/>
              <a:ea typeface="Noto Sans Disp" panose="020B0502040504020204" pitchFamily="34" charset="0"/>
              <a:cs typeface="Noto Sans Disp" panose="020B0502040504020204" pitchFamily="34" charset="0"/>
            </a:endParaRPr>
          </a:p>
        </p:txBody>
      </p:sp>
      <p:sp>
        <p:nvSpPr>
          <p:cNvPr id="18" name="Slide Number Placeholder 3">
            <a:extLst>
              <a:ext uri="{FF2B5EF4-FFF2-40B4-BE49-F238E27FC236}">
                <a16:creationId xmlns:a16="http://schemas.microsoft.com/office/drawing/2014/main" id="{D3B22AF2-CBC8-5D4E-B5E5-9FFB1E66726E}"/>
              </a:ext>
            </a:extLst>
          </p:cNvPr>
          <p:cNvSpPr>
            <a:spLocks noGrp="1"/>
          </p:cNvSpPr>
          <p:nvPr>
            <p:ph type="sldNum" sz="quarter" idx="11"/>
          </p:nvPr>
        </p:nvSpPr>
        <p:spPr>
          <a:xfrm>
            <a:off x="10931409" y="6356351"/>
            <a:ext cx="650991" cy="365125"/>
          </a:xfrm>
        </p:spPr>
        <p:txBody>
          <a:bodyPr/>
          <a:lstStyle>
            <a:lvl1pPr>
              <a:defRPr>
                <a:latin typeface="Avenir Book" panose="02000503020000020003" pitchFamily="2" charset="0"/>
                <a:ea typeface="Avenir Book" panose="02000503020000020003" pitchFamily="2" charset="0"/>
                <a:cs typeface="Avenir Book" panose="02000503020000020003" pitchFamily="2" charset="0"/>
              </a:defRPr>
            </a:lvl1pPr>
          </a:lstStyle>
          <a:p>
            <a:fld id="{2F4E2E3C-FF33-FC45-91A9-BDC48E1E835D}" type="slidenum">
              <a:rPr lang="en-US" smtClean="0"/>
              <a:pPr/>
              <a:t>‹#›</a:t>
            </a:fld>
            <a:endParaRPr lang="en-US" dirty="0"/>
          </a:p>
        </p:txBody>
      </p:sp>
      <p:sp>
        <p:nvSpPr>
          <p:cNvPr id="3" name="Text Placeholder 2">
            <a:extLst>
              <a:ext uri="{FF2B5EF4-FFF2-40B4-BE49-F238E27FC236}">
                <a16:creationId xmlns:a16="http://schemas.microsoft.com/office/drawing/2014/main" id="{AB9657AC-E8C6-C246-BC70-87E2F3123EA3}"/>
              </a:ext>
            </a:extLst>
          </p:cNvPr>
          <p:cNvSpPr>
            <a:spLocks noGrp="1"/>
          </p:cNvSpPr>
          <p:nvPr>
            <p:ph type="body" sz="quarter" idx="12" hasCustomPrompt="1"/>
          </p:nvPr>
        </p:nvSpPr>
        <p:spPr>
          <a:xfrm>
            <a:off x="6555933" y="328675"/>
            <a:ext cx="5029200" cy="1097280"/>
          </a:xfrm>
          <a:prstGeom prst="rect">
            <a:avLst/>
          </a:prstGeom>
        </p:spPr>
        <p:txBody>
          <a:bodyPr anchor="b"/>
          <a:lstStyle>
            <a:lvl1pPr algn="ctr">
              <a:buNone/>
              <a:defRPr sz="3600">
                <a:latin typeface="Avenir Book" panose="02000503020000020003" pitchFamily="2" charset="0"/>
                <a:ea typeface="Noto Sans" panose="020B0502040504020204" pitchFamily="34" charset="0"/>
                <a:cs typeface="Noto Sans" panose="020B0502040504020204" pitchFamily="34" charset="0"/>
              </a:defRPr>
            </a:lvl1pPr>
          </a:lstStyle>
          <a:p>
            <a:pPr lvl="0"/>
            <a:r>
              <a:rPr lang="en-US" dirty="0"/>
              <a:t>Title</a:t>
            </a:r>
          </a:p>
        </p:txBody>
      </p:sp>
    </p:spTree>
    <p:extLst>
      <p:ext uri="{BB962C8B-B14F-4D97-AF65-F5344CB8AC3E}">
        <p14:creationId xmlns:p14="http://schemas.microsoft.com/office/powerpoint/2010/main" val="3604139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nchor="ctr"/>
          <a:lstStyle>
            <a:lvl1pPr>
              <a:defRPr>
                <a:latin typeface="Avenir Book" panose="02000503020000020003" pitchFamily="2" charset="0"/>
                <a:ea typeface="Avenir Book" panose="02000503020000020003" pitchFamily="2" charset="0"/>
                <a:cs typeface="Avenir Book" panose="02000503020000020003" pitchFamily="2" charset="0"/>
              </a:defRPr>
            </a:lvl1pPr>
          </a:lstStyle>
          <a:p>
            <a:fld id="{2F4E2E3C-FF33-FC45-91A9-BDC48E1E835D}" type="slidenum">
              <a:rPr lang="en-US" smtClean="0"/>
              <a:pPr/>
              <a:t>‹#›</a:t>
            </a:fld>
            <a:endParaRPr lang="en-US" dirty="0"/>
          </a:p>
        </p:txBody>
      </p:sp>
      <p:sp>
        <p:nvSpPr>
          <p:cNvPr id="5" name="Text Placeholder 18"/>
          <p:cNvSpPr>
            <a:spLocks noGrp="1"/>
          </p:cNvSpPr>
          <p:nvPr>
            <p:ph type="body" sz="quarter" idx="12" hasCustomPrompt="1"/>
          </p:nvPr>
        </p:nvSpPr>
        <p:spPr>
          <a:xfrm>
            <a:off x="836037" y="2485366"/>
            <a:ext cx="10519929" cy="622515"/>
          </a:xfrm>
          <a:prstGeom prst="rect">
            <a:avLst/>
          </a:prstGeom>
        </p:spPr>
        <p:txBody>
          <a:bodyPr>
            <a:normAutofit/>
          </a:bodyPr>
          <a:lstStyle>
            <a:lvl1pPr marL="0" indent="0" algn="ctr">
              <a:buNone/>
              <a:defRPr sz="3600" cap="none" baseline="0">
                <a:latin typeface="Avenir Book" panose="02000503020000020003" pitchFamily="2" charset="0"/>
                <a:ea typeface="Avenir Book" panose="02000503020000020003" pitchFamily="2" charset="0"/>
                <a:cs typeface="Avenir Book" panose="02000503020000020003" pitchFamily="2" charset="0"/>
              </a:defRPr>
            </a:lvl1pPr>
          </a:lstStyle>
          <a:p>
            <a:pPr lvl="0"/>
            <a:r>
              <a:rPr lang="x-none" dirty="0"/>
              <a:t>Section Title</a:t>
            </a:r>
            <a:endParaRPr lang="en-US" dirty="0"/>
          </a:p>
        </p:txBody>
      </p:sp>
      <p:sp>
        <p:nvSpPr>
          <p:cNvPr id="6" name="Rectangle 5"/>
          <p:cNvSpPr/>
          <p:nvPr userDrawn="1"/>
        </p:nvSpPr>
        <p:spPr>
          <a:xfrm>
            <a:off x="3657600" y="3350549"/>
            <a:ext cx="4876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noFill/>
              <a:latin typeface="Avenir Book" panose="02000503020000020003" pitchFamily="2" charset="0"/>
              <a:ea typeface="Noto Sans Disp" panose="020B0502040504020204" pitchFamily="34" charset="0"/>
              <a:cs typeface="Noto Sans Disp" panose="020B0502040504020204" pitchFamily="34" charset="0"/>
            </a:endParaRPr>
          </a:p>
        </p:txBody>
      </p:sp>
    </p:spTree>
    <p:extLst>
      <p:ext uri="{BB962C8B-B14F-4D97-AF65-F5344CB8AC3E}">
        <p14:creationId xmlns:p14="http://schemas.microsoft.com/office/powerpoint/2010/main" val="33254422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15" name="Text Placeholder 18">
            <a:extLst>
              <a:ext uri="{FF2B5EF4-FFF2-40B4-BE49-F238E27FC236}">
                <a16:creationId xmlns:a16="http://schemas.microsoft.com/office/drawing/2014/main" id="{18D63A09-FF1B-E747-8010-80F6ADC146D4}"/>
              </a:ext>
            </a:extLst>
          </p:cNvPr>
          <p:cNvSpPr>
            <a:spLocks noGrp="1"/>
          </p:cNvSpPr>
          <p:nvPr>
            <p:ph type="body" sz="quarter" idx="12" hasCustomPrompt="1"/>
          </p:nvPr>
        </p:nvSpPr>
        <p:spPr>
          <a:xfrm>
            <a:off x="836033" y="1161686"/>
            <a:ext cx="10519929" cy="622515"/>
          </a:xfrm>
          <a:prstGeom prst="rect">
            <a:avLst/>
          </a:prstGeom>
        </p:spPr>
        <p:txBody>
          <a:bodyPr>
            <a:normAutofit/>
          </a:bodyPr>
          <a:lstStyle>
            <a:lvl1pPr marL="0" indent="0" algn="ctr">
              <a:buNone/>
              <a:defRPr sz="3600" b="0" i="0" cap="none" baseline="0">
                <a:latin typeface="Avenir Book" panose="02000503020000020003" pitchFamily="2" charset="0"/>
                <a:ea typeface="Avenir Book" panose="02000503020000020003" pitchFamily="2" charset="0"/>
                <a:cs typeface="Avenir Book" panose="02000503020000020003" pitchFamily="2" charset="0"/>
              </a:defRPr>
            </a:lvl1pPr>
          </a:lstStyle>
          <a:p>
            <a:pPr lvl="0"/>
            <a:r>
              <a:rPr lang="en-US" dirty="0"/>
              <a:t>Title</a:t>
            </a:r>
          </a:p>
        </p:txBody>
      </p:sp>
      <p:sp>
        <p:nvSpPr>
          <p:cNvPr id="3" name="Content Placeholder 2">
            <a:extLst>
              <a:ext uri="{FF2B5EF4-FFF2-40B4-BE49-F238E27FC236}">
                <a16:creationId xmlns:a16="http://schemas.microsoft.com/office/drawing/2014/main" id="{7F7C4A38-2A78-884B-95D7-763644675BD6}"/>
              </a:ext>
            </a:extLst>
          </p:cNvPr>
          <p:cNvSpPr>
            <a:spLocks noGrp="1"/>
          </p:cNvSpPr>
          <p:nvPr>
            <p:ph sz="quarter" idx="15" hasCustomPrompt="1"/>
          </p:nvPr>
        </p:nvSpPr>
        <p:spPr>
          <a:xfrm>
            <a:off x="2788022" y="4396388"/>
            <a:ext cx="6615953" cy="1468438"/>
          </a:xfrm>
          <a:prstGeom prst="rect">
            <a:avLst/>
          </a:prstGeom>
        </p:spPr>
        <p:txBody>
          <a:bodyPr/>
          <a:lstStyle>
            <a:lvl1pPr marL="0" indent="0" algn="ctr">
              <a:buNone/>
              <a:defRPr sz="1800">
                <a:latin typeface="Avenir Book" panose="02000503020000020003" pitchFamily="2" charset="0"/>
                <a:ea typeface="Avenir Book" panose="02000503020000020003" pitchFamily="2" charset="0"/>
                <a:cs typeface="Avenir Book" panose="02000503020000020003" pitchFamily="2" charset="0"/>
              </a:defRPr>
            </a:lvl1pPr>
            <a:lvl2pPr>
              <a:defRPr sz="1800"/>
            </a:lvl2pPr>
            <a:lvl3pPr>
              <a:defRPr sz="1800"/>
            </a:lvl3pPr>
            <a:lvl4pPr>
              <a:defRPr sz="1800"/>
            </a:lvl4pPr>
            <a:lvl5pPr>
              <a:defRPr sz="1800"/>
            </a:lvl5pPr>
          </a:lstStyle>
          <a:p>
            <a:pPr lvl="0"/>
            <a:r>
              <a:rPr lang="en-US" dirty="0"/>
              <a:t>Venue</a:t>
            </a:r>
          </a:p>
          <a:p>
            <a:pPr lvl="0"/>
            <a:r>
              <a:rPr lang="en-US" dirty="0"/>
              <a:t>Date</a:t>
            </a:r>
            <a:endParaRPr lang="x-none"/>
          </a:p>
        </p:txBody>
      </p:sp>
      <p:sp>
        <p:nvSpPr>
          <p:cNvPr id="6" name="Content Placeholder 2">
            <a:extLst>
              <a:ext uri="{FF2B5EF4-FFF2-40B4-BE49-F238E27FC236}">
                <a16:creationId xmlns:a16="http://schemas.microsoft.com/office/drawing/2014/main" id="{89A5E3B0-5BB8-D440-91BC-0E52E1E41352}"/>
              </a:ext>
            </a:extLst>
          </p:cNvPr>
          <p:cNvSpPr>
            <a:spLocks noGrp="1"/>
          </p:cNvSpPr>
          <p:nvPr>
            <p:ph sz="quarter" idx="16" hasCustomPrompt="1"/>
          </p:nvPr>
        </p:nvSpPr>
        <p:spPr>
          <a:xfrm>
            <a:off x="2788022" y="2384045"/>
            <a:ext cx="6615953" cy="1468438"/>
          </a:xfrm>
          <a:prstGeom prst="rect">
            <a:avLst/>
          </a:prstGeom>
        </p:spPr>
        <p:txBody>
          <a:bodyPr/>
          <a:lstStyle>
            <a:lvl1pPr marL="0" indent="0" algn="ctr">
              <a:buNone/>
              <a:defRPr sz="1800">
                <a:latin typeface="Avenir Book" panose="02000503020000020003" pitchFamily="2" charset="0"/>
                <a:ea typeface="Avenir Book" panose="02000503020000020003" pitchFamily="2" charset="0"/>
                <a:cs typeface="Avenir Book" panose="02000503020000020003" pitchFamily="2" charset="0"/>
              </a:defRPr>
            </a:lvl1pPr>
            <a:lvl2pPr>
              <a:defRPr sz="1800"/>
            </a:lvl2pPr>
            <a:lvl3pPr>
              <a:defRPr sz="1800"/>
            </a:lvl3pPr>
            <a:lvl4pPr>
              <a:defRPr sz="1800"/>
            </a:lvl4pPr>
            <a:lvl5pPr>
              <a:defRPr sz="1800"/>
            </a:lvl5pPr>
          </a:lstStyle>
          <a:p>
            <a:pPr lvl="0"/>
            <a:r>
              <a:rPr lang="en-US" dirty="0"/>
              <a:t>Name</a:t>
            </a:r>
          </a:p>
          <a:p>
            <a:pPr lvl="0"/>
            <a:r>
              <a:rPr lang="en-US" dirty="0"/>
              <a:t>Affiliation</a:t>
            </a:r>
            <a:endParaRPr lang="x-none"/>
          </a:p>
        </p:txBody>
      </p:sp>
    </p:spTree>
    <p:extLst>
      <p:ext uri="{BB962C8B-B14F-4D97-AF65-F5344CB8AC3E}">
        <p14:creationId xmlns:p14="http://schemas.microsoft.com/office/powerpoint/2010/main" val="1256162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48954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hitesmoke">
    <p:bg>
      <p:bgPr>
        <a:solidFill>
          <a:srgbClr val="F5F5F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36171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NAE Ocean">
    <p:bg>
      <p:bgPr>
        <a:solidFill>
          <a:srgbClr val="DBEEF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58119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Joey Blue">
    <p:bg>
      <p:bgPr>
        <a:solidFill>
          <a:srgbClr val="37609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7729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47733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Normal">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atin typeface="Avenir Book" panose="02000503020000020003" pitchFamily="2" charset="0"/>
                <a:ea typeface="Avenir Book" panose="02000503020000020003" pitchFamily="2" charset="0"/>
                <a:cs typeface="Avenir Book" panose="02000503020000020003" pitchFamily="2" charset="0"/>
              </a:defRPr>
            </a:lvl1pPr>
          </a:lstStyle>
          <a:p>
            <a:fld id="{2F4E2E3C-FF33-FC45-91A9-BDC48E1E835D}" type="slidenum">
              <a:rPr lang="en-US" smtClean="0"/>
              <a:pPr/>
              <a:t>‹#›</a:t>
            </a:fld>
            <a:endParaRPr lang="en-US" dirty="0"/>
          </a:p>
        </p:txBody>
      </p:sp>
      <p:sp>
        <p:nvSpPr>
          <p:cNvPr id="5" name="Content Placeholder 2"/>
          <p:cNvSpPr>
            <a:spLocks noGrp="1"/>
          </p:cNvSpPr>
          <p:nvPr>
            <p:ph idx="1"/>
          </p:nvPr>
        </p:nvSpPr>
        <p:spPr>
          <a:xfrm>
            <a:off x="609600" y="1346908"/>
            <a:ext cx="10972800" cy="4779256"/>
          </a:xfrm>
          <a:prstGeom prst="rect">
            <a:avLst/>
          </a:prstGeom>
        </p:spPr>
        <p:txBody>
          <a:bodyPr/>
          <a:lstStyle>
            <a:lvl1pPr>
              <a:defRPr sz="2200">
                <a:latin typeface="Avenir Book" panose="02000503020000020003" pitchFamily="2" charset="0"/>
                <a:ea typeface="Avenir Book" panose="02000503020000020003" pitchFamily="2" charset="0"/>
                <a:cs typeface="Avenir Book" panose="02000503020000020003" pitchFamily="2" charset="0"/>
              </a:defRPr>
            </a:lvl1pPr>
            <a:lvl2pPr>
              <a:defRPr sz="2000">
                <a:latin typeface="Avenir Book" panose="02000503020000020003" pitchFamily="2" charset="0"/>
                <a:ea typeface="Avenir Book" panose="02000503020000020003" pitchFamily="2" charset="0"/>
                <a:cs typeface="Avenir Book" panose="02000503020000020003" pitchFamily="2" charset="0"/>
              </a:defRPr>
            </a:lvl2pPr>
            <a:lvl3pPr>
              <a:defRPr sz="1800">
                <a:latin typeface="Avenir Book" panose="02000503020000020003" pitchFamily="2" charset="0"/>
                <a:ea typeface="Avenir Book" panose="02000503020000020003" pitchFamily="2" charset="0"/>
                <a:cs typeface="Avenir Book" panose="02000503020000020003" pitchFamily="2" charset="0"/>
              </a:defRPr>
            </a:lvl3pPr>
            <a:lvl4pPr>
              <a:defRPr sz="1600">
                <a:latin typeface="Avenir Book" panose="02000503020000020003" pitchFamily="2" charset="0"/>
                <a:ea typeface="Avenir Book" panose="02000503020000020003" pitchFamily="2" charset="0"/>
                <a:cs typeface="Avenir Book" panose="02000503020000020003" pitchFamily="2" charset="0"/>
              </a:defRPr>
            </a:lvl4pPr>
            <a:lvl5pPr>
              <a:defRPr sz="1400">
                <a:latin typeface="Avenir Book" panose="02000503020000020003" pitchFamily="2" charset="0"/>
                <a:ea typeface="Avenir Book" panose="02000503020000020003" pitchFamily="2" charset="0"/>
                <a:cs typeface="Avenir Book" panose="02000503020000020003"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609600" y="1192140"/>
            <a:ext cx="10972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Avenir Book" panose="02000503020000020003" pitchFamily="2" charset="0"/>
              <a:ea typeface="Noto Sans Disp" panose="020B0502040504020204" pitchFamily="34" charset="0"/>
              <a:cs typeface="Noto Sans Disp" panose="020B0502040504020204" pitchFamily="34" charset="0"/>
            </a:endParaRPr>
          </a:p>
        </p:txBody>
      </p:sp>
      <p:sp>
        <p:nvSpPr>
          <p:cNvPr id="7" name="Title 24"/>
          <p:cNvSpPr>
            <a:spLocks noGrp="1"/>
          </p:cNvSpPr>
          <p:nvPr>
            <p:ph type="title" hasCustomPrompt="1"/>
          </p:nvPr>
        </p:nvSpPr>
        <p:spPr>
          <a:xfrm>
            <a:off x="609600" y="365760"/>
            <a:ext cx="10972800" cy="822960"/>
          </a:xfrm>
          <a:prstGeom prst="rect">
            <a:avLst/>
          </a:prstGeom>
        </p:spPr>
        <p:txBody>
          <a:bodyPr anchor="ctr">
            <a:normAutofit/>
          </a:bodyPr>
          <a:lstStyle>
            <a:lvl1pPr algn="ctr">
              <a:defRPr sz="3600" cap="none" baseline="0">
                <a:latin typeface="Avenir Book" panose="02000503020000020003" pitchFamily="2" charset="0"/>
                <a:ea typeface="Avenir Book" panose="02000503020000020003" pitchFamily="2" charset="0"/>
                <a:cs typeface="Avenir Book" panose="02000503020000020003" pitchFamily="2" charset="0"/>
              </a:defRPr>
            </a:lvl1pPr>
          </a:lstStyle>
          <a:p>
            <a:r>
              <a:rPr lang="x-none" dirty="0"/>
              <a:t>Title</a:t>
            </a:r>
            <a:endParaRPr lang="en-US" dirty="0"/>
          </a:p>
        </p:txBody>
      </p:sp>
    </p:spTree>
    <p:extLst>
      <p:ext uri="{BB962C8B-B14F-4D97-AF65-F5344CB8AC3E}">
        <p14:creationId xmlns:p14="http://schemas.microsoft.com/office/powerpoint/2010/main" val="30586149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04571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hitesmoke">
    <p:bg>
      <p:bgPr>
        <a:solidFill>
          <a:srgbClr val="F5F5F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88162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NAE Ocean">
    <p:bg>
      <p:bgPr>
        <a:solidFill>
          <a:srgbClr val="DBEEF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8672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with Image">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nchor="ctr"/>
          <a:lstStyle>
            <a:lvl1pPr>
              <a:defRPr>
                <a:latin typeface="Avenir Book" panose="02000503020000020003" pitchFamily="2" charset="0"/>
                <a:ea typeface="Avenir Book" panose="02000503020000020003" pitchFamily="2" charset="0"/>
                <a:cs typeface="Avenir Book" panose="02000503020000020003" pitchFamily="2" charset="0"/>
              </a:defRPr>
            </a:lvl1pPr>
          </a:lstStyle>
          <a:p>
            <a:fld id="{2F4E2E3C-FF33-FC45-91A9-BDC48E1E835D}" type="slidenum">
              <a:rPr lang="en-US" smtClean="0"/>
              <a:pPr/>
              <a:t>‹#›</a:t>
            </a:fld>
            <a:endParaRPr lang="en-US" dirty="0"/>
          </a:p>
        </p:txBody>
      </p:sp>
      <p:sp>
        <p:nvSpPr>
          <p:cNvPr id="5" name="Text Placeholder 18"/>
          <p:cNvSpPr>
            <a:spLocks noGrp="1"/>
          </p:cNvSpPr>
          <p:nvPr>
            <p:ph type="body" sz="quarter" idx="12" hasCustomPrompt="1"/>
          </p:nvPr>
        </p:nvSpPr>
        <p:spPr>
          <a:xfrm>
            <a:off x="428178" y="2424033"/>
            <a:ext cx="5259963" cy="622515"/>
          </a:xfrm>
          <a:prstGeom prst="rect">
            <a:avLst/>
          </a:prstGeom>
        </p:spPr>
        <p:txBody>
          <a:bodyPr>
            <a:normAutofit/>
          </a:bodyPr>
          <a:lstStyle>
            <a:lvl1pPr marL="0" indent="0" algn="ctr">
              <a:buNone/>
              <a:defRPr sz="3600" cap="none" baseline="0">
                <a:latin typeface="Avenir Book" panose="02000503020000020003" pitchFamily="2" charset="0"/>
                <a:ea typeface="Avenir Book" panose="02000503020000020003" pitchFamily="2" charset="0"/>
                <a:cs typeface="Avenir Book" panose="02000503020000020003" pitchFamily="2" charset="0"/>
              </a:defRPr>
            </a:lvl1pPr>
          </a:lstStyle>
          <a:p>
            <a:pPr lvl="0"/>
            <a:r>
              <a:rPr lang="x-none" dirty="0"/>
              <a:t>Section Title</a:t>
            </a:r>
            <a:endParaRPr lang="en-US" dirty="0"/>
          </a:p>
        </p:txBody>
      </p:sp>
      <p:sp>
        <p:nvSpPr>
          <p:cNvPr id="6" name="Rectangle 5"/>
          <p:cNvSpPr/>
          <p:nvPr userDrawn="1"/>
        </p:nvSpPr>
        <p:spPr>
          <a:xfrm>
            <a:off x="619759" y="3207512"/>
            <a:ext cx="4876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noFill/>
              <a:latin typeface="Avenir Book" panose="02000503020000020003" pitchFamily="2" charset="0"/>
              <a:ea typeface="Noto Sans Disp" panose="020B0502040504020204" pitchFamily="34" charset="0"/>
              <a:cs typeface="Noto Sans Disp" panose="020B0502040504020204" pitchFamily="34" charset="0"/>
            </a:endParaRPr>
          </a:p>
        </p:txBody>
      </p:sp>
      <p:sp>
        <p:nvSpPr>
          <p:cNvPr id="8" name="Picture Placeholder 7">
            <a:extLst>
              <a:ext uri="{FF2B5EF4-FFF2-40B4-BE49-F238E27FC236}">
                <a16:creationId xmlns:a16="http://schemas.microsoft.com/office/drawing/2014/main" id="{CD21EC80-AAB2-CF47-9394-04EF14B38291}"/>
              </a:ext>
            </a:extLst>
          </p:cNvPr>
          <p:cNvSpPr>
            <a:spLocks noGrp="1"/>
          </p:cNvSpPr>
          <p:nvPr>
            <p:ph type="pic" sz="quarter" idx="13"/>
          </p:nvPr>
        </p:nvSpPr>
        <p:spPr>
          <a:xfrm>
            <a:off x="6092952" y="0"/>
            <a:ext cx="6099048" cy="6858000"/>
          </a:xfrm>
          <a:prstGeom prst="rect">
            <a:avLst/>
          </a:prstGeom>
        </p:spPr>
        <p:txBody>
          <a:bodyPr/>
          <a:lstStyle>
            <a:lvl1pPr>
              <a:defRPr>
                <a:latin typeface="Avenir Book" panose="02000503020000020003" pitchFamily="2" charset="0"/>
              </a:defRPr>
            </a:lvl1pPr>
          </a:lstStyle>
          <a:p>
            <a:r>
              <a:rPr lang="en-US"/>
              <a:t>Click icon to add picture</a:t>
            </a:r>
          </a:p>
        </p:txBody>
      </p:sp>
    </p:spTree>
    <p:extLst>
      <p:ext uri="{BB962C8B-B14F-4D97-AF65-F5344CB8AC3E}">
        <p14:creationId xmlns:p14="http://schemas.microsoft.com/office/powerpoint/2010/main" val="19221555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Joey Blue">
    <p:bg>
      <p:bgPr>
        <a:solidFill>
          <a:srgbClr val="37609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5842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7045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rmal">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atin typeface="Avenir Book" panose="02000503020000020003" pitchFamily="2" charset="0"/>
                <a:ea typeface="Avenir Book" panose="02000503020000020003" pitchFamily="2" charset="0"/>
                <a:cs typeface="Avenir Book" panose="02000503020000020003" pitchFamily="2" charset="0"/>
              </a:defRPr>
            </a:lvl1pPr>
          </a:lstStyle>
          <a:p>
            <a:fld id="{2F4E2E3C-FF33-FC45-91A9-BDC48E1E835D}" type="slidenum">
              <a:rPr lang="en-US" smtClean="0"/>
              <a:pPr/>
              <a:t>‹#›</a:t>
            </a:fld>
            <a:endParaRPr lang="en-US" dirty="0"/>
          </a:p>
        </p:txBody>
      </p:sp>
      <p:sp>
        <p:nvSpPr>
          <p:cNvPr id="5" name="Content Placeholder 2"/>
          <p:cNvSpPr>
            <a:spLocks noGrp="1"/>
          </p:cNvSpPr>
          <p:nvPr>
            <p:ph idx="1"/>
          </p:nvPr>
        </p:nvSpPr>
        <p:spPr>
          <a:xfrm>
            <a:off x="609600" y="1346908"/>
            <a:ext cx="10972800" cy="4779256"/>
          </a:xfrm>
          <a:prstGeom prst="rect">
            <a:avLst/>
          </a:prstGeom>
        </p:spPr>
        <p:txBody>
          <a:bodyPr/>
          <a:lstStyle>
            <a:lvl1pPr>
              <a:defRPr sz="2200">
                <a:latin typeface="Avenir Book" panose="02000503020000020003" pitchFamily="2" charset="0"/>
                <a:ea typeface="Avenir Book" panose="02000503020000020003" pitchFamily="2" charset="0"/>
                <a:cs typeface="Avenir Book" panose="02000503020000020003" pitchFamily="2" charset="0"/>
              </a:defRPr>
            </a:lvl1pPr>
            <a:lvl2pPr>
              <a:defRPr sz="2000">
                <a:latin typeface="Avenir Book" panose="02000503020000020003" pitchFamily="2" charset="0"/>
                <a:ea typeface="Avenir Book" panose="02000503020000020003" pitchFamily="2" charset="0"/>
                <a:cs typeface="Avenir Book" panose="02000503020000020003" pitchFamily="2" charset="0"/>
              </a:defRPr>
            </a:lvl2pPr>
            <a:lvl3pPr>
              <a:defRPr sz="1800">
                <a:latin typeface="Avenir Book" panose="02000503020000020003" pitchFamily="2" charset="0"/>
                <a:ea typeface="Avenir Book" panose="02000503020000020003" pitchFamily="2" charset="0"/>
                <a:cs typeface="Avenir Book" panose="02000503020000020003" pitchFamily="2" charset="0"/>
              </a:defRPr>
            </a:lvl3pPr>
            <a:lvl4pPr>
              <a:defRPr sz="1600">
                <a:latin typeface="Avenir Book" panose="02000503020000020003" pitchFamily="2" charset="0"/>
                <a:ea typeface="Avenir Book" panose="02000503020000020003" pitchFamily="2" charset="0"/>
                <a:cs typeface="Avenir Book" panose="02000503020000020003" pitchFamily="2" charset="0"/>
              </a:defRPr>
            </a:lvl4pPr>
            <a:lvl5pPr>
              <a:defRPr sz="1400">
                <a:latin typeface="Avenir Book" panose="02000503020000020003" pitchFamily="2" charset="0"/>
                <a:ea typeface="Avenir Book" panose="02000503020000020003" pitchFamily="2" charset="0"/>
                <a:cs typeface="Avenir Book" panose="02000503020000020003"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609600" y="1192140"/>
            <a:ext cx="10972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Avenir Book" panose="02000503020000020003" pitchFamily="2" charset="0"/>
              <a:ea typeface="Noto Sans Disp" panose="020B0502040504020204" pitchFamily="34" charset="0"/>
              <a:cs typeface="Noto Sans Disp" panose="020B0502040504020204" pitchFamily="34" charset="0"/>
            </a:endParaRPr>
          </a:p>
        </p:txBody>
      </p:sp>
      <p:sp>
        <p:nvSpPr>
          <p:cNvPr id="7" name="Title 24"/>
          <p:cNvSpPr>
            <a:spLocks noGrp="1"/>
          </p:cNvSpPr>
          <p:nvPr>
            <p:ph type="title" hasCustomPrompt="1"/>
          </p:nvPr>
        </p:nvSpPr>
        <p:spPr>
          <a:xfrm>
            <a:off x="609600" y="365760"/>
            <a:ext cx="10972800" cy="822960"/>
          </a:xfrm>
          <a:prstGeom prst="rect">
            <a:avLst/>
          </a:prstGeom>
        </p:spPr>
        <p:txBody>
          <a:bodyPr anchor="ctr">
            <a:normAutofit/>
          </a:bodyPr>
          <a:lstStyle>
            <a:lvl1pPr algn="ctr">
              <a:defRPr sz="3600" cap="none" baseline="0">
                <a:latin typeface="Avenir Book" panose="02000503020000020003" pitchFamily="2" charset="0"/>
                <a:ea typeface="Avenir Book" panose="02000503020000020003" pitchFamily="2" charset="0"/>
                <a:cs typeface="Avenir Book" panose="02000503020000020003" pitchFamily="2" charset="0"/>
              </a:defRPr>
            </a:lvl1pPr>
          </a:lstStyle>
          <a:p>
            <a:r>
              <a:rPr lang="x-none" dirty="0"/>
              <a:t>Title</a:t>
            </a:r>
            <a:endParaRPr lang="en-US" dirty="0"/>
          </a:p>
        </p:txBody>
      </p:sp>
    </p:spTree>
    <p:extLst>
      <p:ext uri="{BB962C8B-B14F-4D97-AF65-F5344CB8AC3E}">
        <p14:creationId xmlns:p14="http://schemas.microsoft.com/office/powerpoint/2010/main" val="53514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atin typeface="Avenir Book" panose="02000503020000020003" pitchFamily="2" charset="0"/>
                <a:ea typeface="Avenir Book" panose="02000503020000020003" pitchFamily="2" charset="0"/>
                <a:cs typeface="Avenir Book" panose="02000503020000020003" pitchFamily="2" charset="0"/>
              </a:defRPr>
            </a:lvl1pPr>
          </a:lstStyle>
          <a:p>
            <a:fld id="{2F4E2E3C-FF33-FC45-91A9-BDC48E1E835D}" type="slidenum">
              <a:rPr lang="en-US" smtClean="0"/>
              <a:pPr/>
              <a:t>‹#›</a:t>
            </a:fld>
            <a:endParaRPr lang="en-US" dirty="0"/>
          </a:p>
        </p:txBody>
      </p:sp>
      <p:sp>
        <p:nvSpPr>
          <p:cNvPr id="5" name="Rectangle 4"/>
          <p:cNvSpPr/>
          <p:nvPr userDrawn="1"/>
        </p:nvSpPr>
        <p:spPr>
          <a:xfrm>
            <a:off x="609600" y="1192140"/>
            <a:ext cx="10972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Avenir Book" panose="02000503020000020003" pitchFamily="2" charset="0"/>
              <a:ea typeface="Noto Sans Disp" panose="020B0502040504020204" pitchFamily="34" charset="0"/>
              <a:cs typeface="Noto Sans Disp" panose="020B0502040504020204" pitchFamily="34" charset="0"/>
            </a:endParaRPr>
          </a:p>
        </p:txBody>
      </p:sp>
      <p:sp>
        <p:nvSpPr>
          <p:cNvPr id="8" name="Title 24">
            <a:extLst>
              <a:ext uri="{FF2B5EF4-FFF2-40B4-BE49-F238E27FC236}">
                <a16:creationId xmlns:a16="http://schemas.microsoft.com/office/drawing/2014/main" id="{4BE6695D-F718-AF45-9B62-FCAE43CCD51C}"/>
              </a:ext>
            </a:extLst>
          </p:cNvPr>
          <p:cNvSpPr>
            <a:spLocks noGrp="1"/>
          </p:cNvSpPr>
          <p:nvPr>
            <p:ph type="title" hasCustomPrompt="1"/>
          </p:nvPr>
        </p:nvSpPr>
        <p:spPr>
          <a:xfrm>
            <a:off x="609600" y="365760"/>
            <a:ext cx="10972800" cy="822960"/>
          </a:xfrm>
          <a:prstGeom prst="rect">
            <a:avLst/>
          </a:prstGeom>
        </p:spPr>
        <p:txBody>
          <a:bodyPr anchor="ctr">
            <a:normAutofit/>
          </a:bodyPr>
          <a:lstStyle>
            <a:lvl1pPr algn="ctr">
              <a:defRPr sz="3600" cap="none" baseline="0">
                <a:latin typeface="Avenir Book" panose="02000503020000020003" pitchFamily="2" charset="0"/>
                <a:ea typeface="Avenir Book" panose="02000503020000020003" pitchFamily="2" charset="0"/>
                <a:cs typeface="Avenir Book" panose="02000503020000020003" pitchFamily="2" charset="0"/>
              </a:defRPr>
            </a:lvl1pPr>
          </a:lstStyle>
          <a:p>
            <a:r>
              <a:rPr lang="x-none" dirty="0"/>
              <a:t>Title</a:t>
            </a:r>
            <a:endParaRPr lang="en-US" dirty="0"/>
          </a:p>
        </p:txBody>
      </p:sp>
    </p:spTree>
    <p:extLst>
      <p:ext uri="{BB962C8B-B14F-4D97-AF65-F5344CB8AC3E}">
        <p14:creationId xmlns:p14="http://schemas.microsoft.com/office/powerpoint/2010/main" val="156364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3"/>
          <p:cNvSpPr>
            <a:spLocks noGrp="1"/>
          </p:cNvSpPr>
          <p:nvPr>
            <p:ph type="sldNum" sz="quarter" idx="11"/>
          </p:nvPr>
        </p:nvSpPr>
        <p:spPr>
          <a:xfrm>
            <a:off x="10931409" y="6356351"/>
            <a:ext cx="650991" cy="365125"/>
          </a:xfrm>
        </p:spPr>
        <p:txBody>
          <a:bodyPr/>
          <a:lstStyle>
            <a:lvl1pPr>
              <a:defRPr>
                <a:latin typeface="Avenir Book" panose="02000503020000020003" pitchFamily="2" charset="0"/>
                <a:ea typeface="Avenir Book" panose="02000503020000020003" pitchFamily="2" charset="0"/>
                <a:cs typeface="Avenir Book" panose="02000503020000020003" pitchFamily="2" charset="0"/>
              </a:defRPr>
            </a:lvl1pPr>
          </a:lstStyle>
          <a:p>
            <a:fld id="{2F4E2E3C-FF33-FC45-91A9-BDC48E1E835D}" type="slidenum">
              <a:rPr lang="en-US" smtClean="0"/>
              <a:pPr/>
              <a:t>‹#›</a:t>
            </a:fld>
            <a:endParaRPr lang="en-US" dirty="0"/>
          </a:p>
        </p:txBody>
      </p:sp>
    </p:spTree>
    <p:extLst>
      <p:ext uri="{BB962C8B-B14F-4D97-AF65-F5344CB8AC3E}">
        <p14:creationId xmlns:p14="http://schemas.microsoft.com/office/powerpoint/2010/main" val="1793187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cap="none" baseline="0">
                <a:latin typeface="Avenir Book" panose="02000503020000020003" pitchFamily="2" charset="0"/>
                <a:ea typeface="Avenir Book" panose="02000503020000020003" pitchFamily="2" charset="0"/>
                <a:cs typeface="Avenir Book" panose="02000503020000020003" pitchFamily="2" charset="0"/>
              </a:defRPr>
            </a:lvl1pPr>
          </a:lstStyle>
          <a:p>
            <a:fld id="{2F4E2E3C-FF33-FC45-91A9-BDC48E1E835D}" type="slidenum">
              <a:rPr lang="en-US" smtClean="0"/>
              <a:pPr/>
              <a:t>‹#›</a:t>
            </a:fld>
            <a:endParaRPr lang="en-US" dirty="0"/>
          </a:p>
        </p:txBody>
      </p:sp>
      <p:sp>
        <p:nvSpPr>
          <p:cNvPr id="5" name="Content Placeholder 2"/>
          <p:cNvSpPr>
            <a:spLocks noGrp="1"/>
          </p:cNvSpPr>
          <p:nvPr>
            <p:ph idx="1"/>
          </p:nvPr>
        </p:nvSpPr>
        <p:spPr>
          <a:xfrm>
            <a:off x="1219200" y="1299457"/>
            <a:ext cx="9753600" cy="4114800"/>
          </a:xfrm>
          <a:prstGeom prst="rect">
            <a:avLst/>
          </a:prstGeom>
        </p:spPr>
        <p:txBody>
          <a:bodyPr anchor="ctr"/>
          <a:lstStyle>
            <a:lvl1pPr marL="0" indent="0" algn="l">
              <a:buNone/>
              <a:defRPr sz="2200" cap="none" baseline="0">
                <a:latin typeface="Avenir Book" panose="02000503020000020003" pitchFamily="2" charset="0"/>
                <a:ea typeface="Avenir Book" panose="02000503020000020003" pitchFamily="2" charset="0"/>
                <a:cs typeface="Avenir Book" panose="02000503020000020003" pitchFamily="2" charset="0"/>
              </a:defRPr>
            </a:lvl1pPr>
            <a:lvl2pPr marL="457200" indent="0">
              <a:buNone/>
              <a:defRPr sz="2000">
                <a:latin typeface="Garamond"/>
                <a:cs typeface="Garamond"/>
              </a:defRPr>
            </a:lvl2pPr>
            <a:lvl3pPr marL="914400" indent="0">
              <a:buNone/>
              <a:defRPr sz="1800">
                <a:latin typeface="Garamond"/>
                <a:cs typeface="Garamond"/>
              </a:defRPr>
            </a:lvl3pPr>
            <a:lvl4pPr marL="1371600" indent="0">
              <a:buNone/>
              <a:defRPr sz="1600">
                <a:latin typeface="Garamond"/>
                <a:cs typeface="Garamond"/>
              </a:defRPr>
            </a:lvl4pPr>
            <a:lvl5pPr marL="1828800" indent="0">
              <a:buNone/>
              <a:defRPr sz="1400">
                <a:latin typeface="Garamond"/>
                <a:cs typeface="Garamond"/>
              </a:defRPr>
            </a:lvl5pPr>
          </a:lstStyle>
          <a:p>
            <a:pPr lvl="0"/>
            <a:r>
              <a:rPr lang="en-US"/>
              <a:t>Click to edit Master text styles</a:t>
            </a:r>
          </a:p>
        </p:txBody>
      </p:sp>
      <p:sp>
        <p:nvSpPr>
          <p:cNvPr id="6" name="Rectangle 5"/>
          <p:cNvSpPr/>
          <p:nvPr userDrawn="1"/>
        </p:nvSpPr>
        <p:spPr>
          <a:xfrm>
            <a:off x="609600" y="1192140"/>
            <a:ext cx="10972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cap="none" baseline="0">
              <a:ln>
                <a:solidFill>
                  <a:srgbClr val="000000"/>
                </a:solidFill>
              </a:ln>
              <a:noFill/>
              <a:latin typeface="Avenir Book" panose="02000503020000020003" pitchFamily="2" charset="0"/>
              <a:ea typeface="Noto Sans Disp" panose="020B0502040504020204" pitchFamily="34" charset="0"/>
              <a:cs typeface="Noto Sans Disp" panose="020B0502040504020204" pitchFamily="34" charset="0"/>
            </a:endParaRPr>
          </a:p>
        </p:txBody>
      </p:sp>
      <p:sp>
        <p:nvSpPr>
          <p:cNvPr id="9" name="Title 24">
            <a:extLst>
              <a:ext uri="{FF2B5EF4-FFF2-40B4-BE49-F238E27FC236}">
                <a16:creationId xmlns:a16="http://schemas.microsoft.com/office/drawing/2014/main" id="{80B7FCE8-83D2-1A4E-B454-DB2310A9B3ED}"/>
              </a:ext>
            </a:extLst>
          </p:cNvPr>
          <p:cNvSpPr>
            <a:spLocks noGrp="1"/>
          </p:cNvSpPr>
          <p:nvPr>
            <p:ph type="title" hasCustomPrompt="1"/>
          </p:nvPr>
        </p:nvSpPr>
        <p:spPr>
          <a:xfrm>
            <a:off x="609600" y="365760"/>
            <a:ext cx="10972800" cy="822960"/>
          </a:xfrm>
          <a:prstGeom prst="rect">
            <a:avLst/>
          </a:prstGeom>
        </p:spPr>
        <p:txBody>
          <a:bodyPr anchor="ctr">
            <a:normAutofit/>
          </a:bodyPr>
          <a:lstStyle>
            <a:lvl1pPr algn="ctr">
              <a:defRPr sz="3600" cap="none" baseline="0">
                <a:latin typeface="Avenir Book" panose="02000503020000020003" pitchFamily="2" charset="0"/>
                <a:ea typeface="Avenir Book" panose="02000503020000020003" pitchFamily="2" charset="0"/>
                <a:cs typeface="Avenir Book" panose="02000503020000020003" pitchFamily="2" charset="0"/>
              </a:defRPr>
            </a:lvl1pPr>
          </a:lstStyle>
          <a:p>
            <a:r>
              <a:rPr lang="x-none" dirty="0"/>
              <a:t>Title</a:t>
            </a:r>
            <a:endParaRPr lang="en-US" dirty="0"/>
          </a:p>
        </p:txBody>
      </p:sp>
    </p:spTree>
    <p:extLst>
      <p:ext uri="{BB962C8B-B14F-4D97-AF65-F5344CB8AC3E}">
        <p14:creationId xmlns:p14="http://schemas.microsoft.com/office/powerpoint/2010/main" val="457186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cap="none" baseline="0">
                <a:latin typeface="Avenir Book" panose="02000503020000020003" pitchFamily="2" charset="0"/>
                <a:ea typeface="Avenir Book" panose="02000503020000020003" pitchFamily="2" charset="0"/>
                <a:cs typeface="Avenir Book" panose="02000503020000020003" pitchFamily="2" charset="0"/>
              </a:defRPr>
            </a:lvl1pPr>
          </a:lstStyle>
          <a:p>
            <a:fld id="{2F4E2E3C-FF33-FC45-91A9-BDC48E1E835D}" type="slidenum">
              <a:rPr lang="en-US" smtClean="0"/>
              <a:pPr/>
              <a:t>‹#›</a:t>
            </a:fld>
            <a:endParaRPr lang="en-US" dirty="0"/>
          </a:p>
        </p:txBody>
      </p:sp>
      <p:sp>
        <p:nvSpPr>
          <p:cNvPr id="5" name="Content Placeholder 2"/>
          <p:cNvSpPr>
            <a:spLocks noGrp="1"/>
          </p:cNvSpPr>
          <p:nvPr>
            <p:ph idx="1"/>
          </p:nvPr>
        </p:nvSpPr>
        <p:spPr>
          <a:xfrm>
            <a:off x="1219200" y="2143759"/>
            <a:ext cx="9753600" cy="1788161"/>
          </a:xfrm>
          <a:prstGeom prst="rect">
            <a:avLst/>
          </a:prstGeom>
        </p:spPr>
        <p:txBody>
          <a:bodyPr anchor="ctr"/>
          <a:lstStyle>
            <a:lvl1pPr marL="0" indent="0" algn="ctr">
              <a:buNone/>
              <a:defRPr sz="2200" cap="none" baseline="0">
                <a:latin typeface="Avenir Book" panose="02000503020000020003" pitchFamily="2" charset="0"/>
                <a:ea typeface="Avenir Book" panose="02000503020000020003" pitchFamily="2" charset="0"/>
                <a:cs typeface="Avenir Book" panose="02000503020000020003" pitchFamily="2" charset="0"/>
              </a:defRPr>
            </a:lvl1pPr>
            <a:lvl2pPr marL="457200" indent="0">
              <a:buNone/>
              <a:defRPr sz="2000">
                <a:latin typeface="Garamond"/>
                <a:cs typeface="Garamond"/>
              </a:defRPr>
            </a:lvl2pPr>
            <a:lvl3pPr marL="914400" indent="0">
              <a:buNone/>
              <a:defRPr sz="1800">
                <a:latin typeface="Garamond"/>
                <a:cs typeface="Garamond"/>
              </a:defRPr>
            </a:lvl3pPr>
            <a:lvl4pPr marL="1371600" indent="0">
              <a:buNone/>
              <a:defRPr sz="1600">
                <a:latin typeface="Garamond"/>
                <a:cs typeface="Garamond"/>
              </a:defRPr>
            </a:lvl4pPr>
            <a:lvl5pPr marL="1828800" indent="0">
              <a:buNone/>
              <a:defRPr sz="1400">
                <a:latin typeface="Garamond"/>
                <a:cs typeface="Garamond"/>
              </a:defRPr>
            </a:lvl5pPr>
          </a:lstStyle>
          <a:p>
            <a:pPr lvl="0"/>
            <a:r>
              <a:rPr lang="en-US"/>
              <a:t>Click to edit Master text styles</a:t>
            </a:r>
          </a:p>
        </p:txBody>
      </p:sp>
    </p:spTree>
    <p:extLst>
      <p:ext uri="{BB962C8B-B14F-4D97-AF65-F5344CB8AC3E}">
        <p14:creationId xmlns:p14="http://schemas.microsoft.com/office/powerpoint/2010/main" val="338403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by-Side: 4in (33%)">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atin typeface="Avenir Book" panose="02000503020000020003" pitchFamily="2" charset="0"/>
                <a:ea typeface="Avenir Book" panose="02000503020000020003" pitchFamily="2" charset="0"/>
                <a:cs typeface="Avenir Book" panose="02000503020000020003" pitchFamily="2" charset="0"/>
              </a:defRPr>
            </a:lvl1pPr>
          </a:lstStyle>
          <a:p>
            <a:fld id="{2F4E2E3C-FF33-FC45-91A9-BDC48E1E835D}" type="slidenum">
              <a:rPr lang="en-US" smtClean="0"/>
              <a:pPr/>
              <a:t>‹#›</a:t>
            </a:fld>
            <a:endParaRPr lang="en-US" dirty="0"/>
          </a:p>
        </p:txBody>
      </p:sp>
      <p:sp>
        <p:nvSpPr>
          <p:cNvPr id="5" name="Title 1"/>
          <p:cNvSpPr>
            <a:spLocks noGrp="1"/>
          </p:cNvSpPr>
          <p:nvPr>
            <p:ph type="title" hasCustomPrompt="1"/>
          </p:nvPr>
        </p:nvSpPr>
        <p:spPr>
          <a:xfrm>
            <a:off x="609599" y="328675"/>
            <a:ext cx="3657600" cy="1097280"/>
          </a:xfrm>
          <a:prstGeom prst="rect">
            <a:avLst/>
          </a:prstGeom>
        </p:spPr>
        <p:txBody>
          <a:bodyPr anchor="b">
            <a:noAutofit/>
          </a:bodyPr>
          <a:lstStyle>
            <a:lvl1pPr algn="ctr">
              <a:defRPr sz="3600" b="0">
                <a:latin typeface="Avenir Book" panose="02000503020000020003" pitchFamily="2" charset="0"/>
                <a:ea typeface="Avenir Book" panose="02000503020000020003" pitchFamily="2" charset="0"/>
                <a:cs typeface="Avenir Book" panose="02000503020000020003" pitchFamily="2" charset="0"/>
              </a:defRPr>
            </a:lvl1pPr>
          </a:lstStyle>
          <a:p>
            <a:r>
              <a:rPr lang="x-none" dirty="0"/>
              <a:t>Title</a:t>
            </a:r>
            <a:endParaRPr lang="en-US" dirty="0"/>
          </a:p>
        </p:txBody>
      </p:sp>
      <p:sp>
        <p:nvSpPr>
          <p:cNvPr id="6" name="Content Placeholder 2"/>
          <p:cNvSpPr>
            <a:spLocks noGrp="1"/>
          </p:cNvSpPr>
          <p:nvPr>
            <p:ph idx="1"/>
          </p:nvPr>
        </p:nvSpPr>
        <p:spPr>
          <a:xfrm>
            <a:off x="609601" y="1575607"/>
            <a:ext cx="3657600" cy="4550557"/>
          </a:xfrm>
          <a:prstGeom prst="rect">
            <a:avLst/>
          </a:prstGeom>
        </p:spPr>
        <p:txBody>
          <a:bodyPr/>
          <a:lstStyle>
            <a:lvl1pPr>
              <a:defRPr sz="2200">
                <a:latin typeface="Avenir Book" panose="02000503020000020003" pitchFamily="2" charset="0"/>
                <a:ea typeface="Avenir Book" panose="02000503020000020003" pitchFamily="2" charset="0"/>
                <a:cs typeface="Avenir Book" panose="02000503020000020003" pitchFamily="2" charset="0"/>
              </a:defRPr>
            </a:lvl1pPr>
            <a:lvl2pPr>
              <a:defRPr sz="2000">
                <a:latin typeface="Avenir Book" panose="02000503020000020003" pitchFamily="2" charset="0"/>
                <a:ea typeface="Avenir Book" panose="02000503020000020003" pitchFamily="2" charset="0"/>
                <a:cs typeface="Avenir Book" panose="02000503020000020003" pitchFamily="2" charset="0"/>
              </a:defRPr>
            </a:lvl2pPr>
            <a:lvl3pPr>
              <a:defRPr sz="1800">
                <a:latin typeface="Avenir Book" panose="02000503020000020003" pitchFamily="2" charset="0"/>
                <a:ea typeface="Avenir Book" panose="02000503020000020003" pitchFamily="2" charset="0"/>
                <a:cs typeface="Avenir Book" panose="02000503020000020003" pitchFamily="2" charset="0"/>
              </a:defRPr>
            </a:lvl3pPr>
            <a:lvl4pPr>
              <a:defRPr sz="1600">
                <a:latin typeface="Avenir Book" panose="02000503020000020003" pitchFamily="2" charset="0"/>
                <a:ea typeface="Avenir Book" panose="02000503020000020003" pitchFamily="2" charset="0"/>
                <a:cs typeface="Avenir Book" panose="02000503020000020003" pitchFamily="2" charset="0"/>
              </a:defRPr>
            </a:lvl4pPr>
            <a:lvl5pPr>
              <a:defRPr sz="1400">
                <a:latin typeface="Avenir Book" panose="02000503020000020003" pitchFamily="2" charset="0"/>
                <a:ea typeface="Avenir Book" panose="02000503020000020003" pitchFamily="2" charset="0"/>
                <a:cs typeface="Avenir Book" panose="02000503020000020003" pitchFamily="2"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609599" y="1425955"/>
            <a:ext cx="36576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Avenir Book" panose="02000503020000020003" pitchFamily="2" charset="0"/>
              <a:ea typeface="Noto Sans Disp" panose="020B0502040504020204" pitchFamily="34" charset="0"/>
              <a:cs typeface="Noto Sans Disp" panose="020B0502040504020204" pitchFamily="34" charset="0"/>
            </a:endParaRPr>
          </a:p>
        </p:txBody>
      </p:sp>
    </p:spTree>
    <p:extLst>
      <p:ext uri="{BB962C8B-B14F-4D97-AF65-F5344CB8AC3E}">
        <p14:creationId xmlns:p14="http://schemas.microsoft.com/office/powerpoint/2010/main" val="3936596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3.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247312"/>
            <a:ext cx="12192000" cy="61264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b="0" i="0" dirty="0">
              <a:latin typeface="Noto Sans Disp" panose="020B0502040504020204" pitchFamily="34" charset="0"/>
              <a:ea typeface="Noto Sans Disp" panose="020B0502040504020204" pitchFamily="34" charset="0"/>
              <a:cs typeface="Noto Sans Disp" panose="020B0502040504020204" pitchFamily="34" charset="0"/>
            </a:endParaRPr>
          </a:p>
        </p:txBody>
      </p:sp>
      <p:sp>
        <p:nvSpPr>
          <p:cNvPr id="7" name="Rectangle 6"/>
          <p:cNvSpPr/>
          <p:nvPr/>
        </p:nvSpPr>
        <p:spPr>
          <a:xfrm>
            <a:off x="0" y="0"/>
            <a:ext cx="12192000" cy="301752"/>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b="0" i="0">
              <a:ln>
                <a:solidFill>
                  <a:srgbClr val="000000"/>
                </a:solidFill>
              </a:ln>
              <a:noFill/>
              <a:latin typeface="Noto Sans Disp" panose="020B0502040504020204" pitchFamily="34" charset="0"/>
              <a:ea typeface="Noto Sans Disp" panose="020B0502040504020204" pitchFamily="34" charset="0"/>
              <a:cs typeface="Noto Sans Disp" panose="020B0502040504020204" pitchFamily="34" charset="0"/>
            </a:endParaRPr>
          </a:p>
        </p:txBody>
      </p:sp>
      <p:sp>
        <p:nvSpPr>
          <p:cNvPr id="12" name="Slide Number Placeholder 5"/>
          <p:cNvSpPr>
            <a:spLocks noGrp="1"/>
          </p:cNvSpPr>
          <p:nvPr>
            <p:ph type="sldNum" sz="quarter" idx="4"/>
          </p:nvPr>
        </p:nvSpPr>
        <p:spPr>
          <a:xfrm>
            <a:off x="10931409" y="6356351"/>
            <a:ext cx="650991" cy="365125"/>
          </a:xfrm>
          <a:prstGeom prst="rect">
            <a:avLst/>
          </a:prstGeom>
        </p:spPr>
        <p:txBody>
          <a:bodyPr anchor="ctr"/>
          <a:lstStyle>
            <a:lvl1pPr>
              <a:defRPr sz="1400" b="0" i="0">
                <a:solidFill>
                  <a:srgbClr val="FFFFFF"/>
                </a:solidFill>
                <a:latin typeface="Noto Sans Disp" panose="020B0502040504020204" pitchFamily="34" charset="0"/>
                <a:ea typeface="Noto Sans Disp" panose="020B0502040504020204" pitchFamily="34" charset="0"/>
                <a:cs typeface="Noto Sans Disp" panose="020B0502040504020204" pitchFamily="34" charset="0"/>
              </a:defRPr>
            </a:lvl1pPr>
          </a:lstStyle>
          <a:p>
            <a:fld id="{2F4E2E3C-FF33-FC45-91A9-BDC48E1E835D}" type="slidenum">
              <a:rPr lang="en-US" smtClean="0"/>
              <a:pPr/>
              <a:t>‹#›</a:t>
            </a:fld>
            <a:endParaRPr lang="en-US" dirty="0"/>
          </a:p>
        </p:txBody>
      </p:sp>
    </p:spTree>
    <p:extLst>
      <p:ext uri="{BB962C8B-B14F-4D97-AF65-F5344CB8AC3E}">
        <p14:creationId xmlns:p14="http://schemas.microsoft.com/office/powerpoint/2010/main" val="116146715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704" r:id="rId3"/>
    <p:sldLayoutId id="2147483677" r:id="rId4"/>
    <p:sldLayoutId id="2147483679" r:id="rId5"/>
    <p:sldLayoutId id="2147483667" r:id="rId6"/>
    <p:sldLayoutId id="2147483680" r:id="rId7"/>
    <p:sldLayoutId id="2147483702" r:id="rId8"/>
    <p:sldLayoutId id="2147483684" r:id="rId9"/>
    <p:sldLayoutId id="2147483678" r:id="rId10"/>
    <p:sldLayoutId id="2147483681" r:id="rId11"/>
    <p:sldLayoutId id="2147483682" r:id="rId12"/>
    <p:sldLayoutId id="2147483683" r:id="rId13"/>
    <p:sldLayoutId id="2147483685" r:id="rId14"/>
    <p:sldLayoutId id="2147483686" r:id="rId15"/>
    <p:sldLayoutId id="2147483687" r:id="rId16"/>
    <p:sldLayoutId id="2147483688" r:id="rId17"/>
    <p:sldLayoutId id="2147483703" r:id="rId18"/>
    <p:sldLayoutId id="2147483695" r:id="rId19"/>
    <p:sldLayoutId id="2147483706" r:id="rId20"/>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10598"/>
      </p:ext>
    </p:extLst>
  </p:cSld>
  <p:clrMap bg1="lt1" tx1="dk1" bg2="lt2" tx2="dk2" accent1="accent1" accent2="accent2" accent3="accent3" accent4="accent4" accent5="accent5" accent6="accent6" hlink="hlink" folHlink="folHlink"/>
  <p:sldLayoutIdLst>
    <p:sldLayoutId id="2147483649" r:id="rId1"/>
    <p:sldLayoutId id="2147483648" r:id="rId2"/>
    <p:sldLayoutId id="2147483651" r:id="rId3"/>
    <p:sldLayoutId id="2147483650" r:id="rId4"/>
    <p:sldLayoutId id="2147483652" r:id="rId5"/>
    <p:sldLayoutId id="2147483705" r:id="rId6"/>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F836AE-7D0C-8C4F-AA0E-82D1FAD054D5}"/>
              </a:ext>
            </a:extLst>
          </p:cNvPr>
          <p:cNvSpPr/>
          <p:nvPr userDrawn="1"/>
        </p:nvSpPr>
        <p:spPr>
          <a:xfrm>
            <a:off x="0" y="0"/>
            <a:ext cx="612648" cy="6858000"/>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b="0" i="0" dirty="0">
              <a:latin typeface="Noto Sans Disp" panose="020B0502040504020204" pitchFamily="34" charset="0"/>
              <a:ea typeface="Noto Sans Disp" panose="020B0502040504020204" pitchFamily="34" charset="0"/>
              <a:cs typeface="Noto Sans Disp" panose="020B0502040504020204" pitchFamily="34" charset="0"/>
            </a:endParaRPr>
          </a:p>
        </p:txBody>
      </p:sp>
      <p:sp>
        <p:nvSpPr>
          <p:cNvPr id="3" name="Rectangle 2">
            <a:extLst>
              <a:ext uri="{FF2B5EF4-FFF2-40B4-BE49-F238E27FC236}">
                <a16:creationId xmlns:a16="http://schemas.microsoft.com/office/drawing/2014/main" id="{7B6D0AEF-1BE0-144F-A57F-0B936BFD203C}"/>
              </a:ext>
            </a:extLst>
          </p:cNvPr>
          <p:cNvSpPr/>
          <p:nvPr userDrawn="1"/>
        </p:nvSpPr>
        <p:spPr>
          <a:xfrm>
            <a:off x="11579352" y="0"/>
            <a:ext cx="612648" cy="6858000"/>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b="0" i="0" dirty="0">
              <a:latin typeface="Noto Sans Disp" panose="020B0502040504020204" pitchFamily="34" charset="0"/>
              <a:ea typeface="Noto Sans Disp" panose="020B0502040504020204" pitchFamily="34" charset="0"/>
              <a:cs typeface="Noto Sans Disp" panose="020B0502040504020204" pitchFamily="34" charset="0"/>
            </a:endParaRPr>
          </a:p>
        </p:txBody>
      </p:sp>
    </p:spTree>
    <p:extLst>
      <p:ext uri="{BB962C8B-B14F-4D97-AF65-F5344CB8AC3E}">
        <p14:creationId xmlns:p14="http://schemas.microsoft.com/office/powerpoint/2010/main" val="266153042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2_EC16549C.xml"/><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microsoft.com/office/2018/10/relationships/comments" Target="../comments/modernComment_117_3F1A41F5.xm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hyperlink" Target="https://doi.org/10.1017/S095439452300011X" TargetMode="External"/><Relationship Id="rId3" Type="http://schemas.microsoft.com/office/2018/10/relationships/comments" Target="../comments/modernComment_107_33296644.xml"/><Relationship Id="rId7" Type="http://schemas.openxmlformats.org/officeDocument/2006/relationships/hyperlink" Target="https://doi.org/10.1146/annurev-linguistics-011516-034101"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hyperlink" Target="https://oraal.uoregon.edu/coraal" TargetMode="External"/><Relationship Id="rId5" Type="http://schemas.openxmlformats.org/officeDocument/2006/relationships/hyperlink" Target="https://doi.org/10.1215/-94-1-129" TargetMode="External"/><Relationship Id="rId10" Type="http://schemas.openxmlformats.org/officeDocument/2006/relationships/hyperlink" Target="https://doi.org/10.1215/00031283-8033001" TargetMode="External"/><Relationship Id="rId4" Type="http://schemas.openxmlformats.org/officeDocument/2006/relationships/hyperlink" Target="https://doi.org/10.1215/-94-1-23" TargetMode="External"/><Relationship Id="rId9" Type="http://schemas.openxmlformats.org/officeDocument/2006/relationships/hyperlink" Target="https://doi.org/10.1111/j.1749-818X.2007.00029.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microsoft.com/office/2018/10/relationships/comments" Target="../comments/modernComment_123_B34C4757.xml"/><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18/10/relationships/comments" Target="../comments/modernComment_109_753C1A42.xm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1C_C0792FF6.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1D_0.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08_CB07B96E.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0EDBB0-051A-3D4D-847D-6F92C5BF1FFC}"/>
              </a:ext>
            </a:extLst>
          </p:cNvPr>
          <p:cNvSpPr>
            <a:spLocks noGrp="1"/>
          </p:cNvSpPr>
          <p:nvPr>
            <p:ph type="body" sz="quarter" idx="12"/>
          </p:nvPr>
        </p:nvSpPr>
        <p:spPr>
          <a:xfrm>
            <a:off x="836035" y="842508"/>
            <a:ext cx="10519929" cy="1343137"/>
          </a:xfrm>
        </p:spPr>
        <p:txBody>
          <a:bodyPr>
            <a:normAutofit/>
          </a:bodyPr>
          <a:lstStyle/>
          <a:p>
            <a:r>
              <a:rPr lang="en-US" sz="3200" b="0" i="0" u="none" strike="noStrike" dirty="0">
                <a:solidFill>
                  <a:srgbClr val="031D39"/>
                </a:solidFill>
                <a:effectLst/>
              </a:rPr>
              <a:t>Natural Class Reorganization over Apparent Time by Prelateral /</a:t>
            </a:r>
            <a:r>
              <a:rPr lang="en-US" sz="3200" b="0" i="0" u="none" strike="noStrike" dirty="0">
                <a:solidFill>
                  <a:srgbClr val="031D39"/>
                </a:solidFill>
                <a:effectLst/>
                <a:latin typeface="Noto Sans" panose="020B0502040504020204" pitchFamily="34" charset="0"/>
                <a:ea typeface="Noto Sans" panose="020B0502040504020204" pitchFamily="34" charset="0"/>
                <a:cs typeface="Noto Sans" panose="020B0502040504020204" pitchFamily="34" charset="0"/>
              </a:rPr>
              <a:t>u</a:t>
            </a:r>
            <a:r>
              <a:rPr lang="en-US" sz="3200" b="0" i="0" u="none" strike="noStrike" dirty="0">
                <a:solidFill>
                  <a:srgbClr val="031D39"/>
                </a:solidFill>
                <a:effectLst/>
              </a:rPr>
              <a:t>/ and /</a:t>
            </a:r>
            <a:r>
              <a:rPr lang="en-US" sz="3200" b="0" i="0" u="none" strike="noStrike" dirty="0" err="1">
                <a:solidFill>
                  <a:srgbClr val="031D39"/>
                </a:solidFill>
                <a:effectLst/>
                <a:latin typeface="Noto Sans" panose="020B0502040504020204" pitchFamily="34" charset="0"/>
                <a:ea typeface="Noto Sans" panose="020B0502040504020204" pitchFamily="34" charset="0"/>
                <a:cs typeface="Noto Sans" panose="020B0502040504020204" pitchFamily="34" charset="0"/>
              </a:rPr>
              <a:t>oʊ</a:t>
            </a:r>
            <a:r>
              <a:rPr lang="en-US" sz="3200" b="0" i="0" u="none" strike="noStrike" dirty="0">
                <a:solidFill>
                  <a:srgbClr val="031D39"/>
                </a:solidFill>
                <a:effectLst/>
              </a:rPr>
              <a:t>/ in Georgia</a:t>
            </a:r>
            <a:endParaRPr lang="en-US" sz="2400" dirty="0"/>
          </a:p>
        </p:txBody>
      </p:sp>
      <p:sp>
        <p:nvSpPr>
          <p:cNvPr id="3" name="Content Placeholder 2">
            <a:extLst>
              <a:ext uri="{FF2B5EF4-FFF2-40B4-BE49-F238E27FC236}">
                <a16:creationId xmlns:a16="http://schemas.microsoft.com/office/drawing/2014/main" id="{71AA11E8-379E-7EBC-7DDF-DC6894B6BB9D}"/>
              </a:ext>
            </a:extLst>
          </p:cNvPr>
          <p:cNvSpPr>
            <a:spLocks noGrp="1"/>
          </p:cNvSpPr>
          <p:nvPr>
            <p:ph sz="quarter" idx="15"/>
          </p:nvPr>
        </p:nvSpPr>
        <p:spPr/>
        <p:txBody>
          <a:bodyPr/>
          <a:lstStyle/>
          <a:p>
            <a:r>
              <a:rPr lang="en-US" dirty="0"/>
              <a:t>New Ways of Analyzing Variation 52</a:t>
            </a:r>
          </a:p>
          <a:p>
            <a:r>
              <a:rPr lang="en-US" dirty="0"/>
              <a:t>November 8, 2024</a:t>
            </a:r>
          </a:p>
          <a:p>
            <a:r>
              <a:rPr lang="en-US" dirty="0"/>
              <a:t>Miami Beach, Florida</a:t>
            </a:r>
          </a:p>
        </p:txBody>
      </p:sp>
      <p:sp>
        <p:nvSpPr>
          <p:cNvPr id="4" name="Content Placeholder 3">
            <a:extLst>
              <a:ext uri="{FF2B5EF4-FFF2-40B4-BE49-F238E27FC236}">
                <a16:creationId xmlns:a16="http://schemas.microsoft.com/office/drawing/2014/main" id="{CF741BE3-6714-A4AB-DC3D-D15DB0E11757}"/>
              </a:ext>
            </a:extLst>
          </p:cNvPr>
          <p:cNvSpPr>
            <a:spLocks noGrp="1"/>
          </p:cNvSpPr>
          <p:nvPr>
            <p:ph sz="quarter" idx="16"/>
          </p:nvPr>
        </p:nvSpPr>
        <p:spPr>
          <a:xfrm>
            <a:off x="3129839" y="2363749"/>
            <a:ext cx="3044952" cy="1468438"/>
          </a:xfrm>
        </p:spPr>
        <p:txBody>
          <a:bodyPr/>
          <a:lstStyle/>
          <a:p>
            <a:r>
              <a:rPr lang="en-US" sz="2400" dirty="0"/>
              <a:t>Joseph A. Stanley</a:t>
            </a:r>
          </a:p>
          <a:p>
            <a:r>
              <a:rPr lang="en-US" i="1" dirty="0"/>
              <a:t>Brigham Young University</a:t>
            </a:r>
            <a:endParaRPr lang="en-US" dirty="0"/>
          </a:p>
        </p:txBody>
      </p:sp>
      <p:sp>
        <p:nvSpPr>
          <p:cNvPr id="5" name="Rectangle 4">
            <a:extLst>
              <a:ext uri="{FF2B5EF4-FFF2-40B4-BE49-F238E27FC236}">
                <a16:creationId xmlns:a16="http://schemas.microsoft.com/office/drawing/2014/main" id="{134C828F-DAAD-8088-B892-A394537245B7}"/>
              </a:ext>
            </a:extLst>
          </p:cNvPr>
          <p:cNvSpPr/>
          <p:nvPr/>
        </p:nvSpPr>
        <p:spPr>
          <a:xfrm>
            <a:off x="3657598" y="4097003"/>
            <a:ext cx="4876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800">
              <a:ln>
                <a:noFill/>
              </a:ln>
              <a:noFill/>
              <a:latin typeface="Noto Sans Disp" panose="020B0502040504020204" pitchFamily="34" charset="0"/>
              <a:ea typeface="Noto Sans Disp" panose="020B0502040504020204" pitchFamily="34" charset="0"/>
              <a:cs typeface="Noto Sans Disp" panose="020B0502040504020204" pitchFamily="34" charset="0"/>
            </a:endParaRPr>
          </a:p>
        </p:txBody>
      </p:sp>
      <p:sp>
        <p:nvSpPr>
          <p:cNvPr id="6" name="Rectangle 5">
            <a:extLst>
              <a:ext uri="{FF2B5EF4-FFF2-40B4-BE49-F238E27FC236}">
                <a16:creationId xmlns:a16="http://schemas.microsoft.com/office/drawing/2014/main" id="{5F4E74AB-53ED-0112-B6EB-0E34767CFAB9}"/>
              </a:ext>
            </a:extLst>
          </p:cNvPr>
          <p:cNvSpPr/>
          <p:nvPr/>
        </p:nvSpPr>
        <p:spPr>
          <a:xfrm>
            <a:off x="3657598" y="2176501"/>
            <a:ext cx="4876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800">
              <a:ln>
                <a:noFill/>
              </a:ln>
              <a:noFill/>
              <a:latin typeface="Noto Sans Disp" panose="020B0502040504020204" pitchFamily="34" charset="0"/>
              <a:ea typeface="Noto Sans Disp" panose="020B0502040504020204" pitchFamily="34" charset="0"/>
              <a:cs typeface="Noto Sans Disp" panose="020B0502040504020204" pitchFamily="34" charset="0"/>
            </a:endParaRPr>
          </a:p>
        </p:txBody>
      </p:sp>
      <p:sp>
        <p:nvSpPr>
          <p:cNvPr id="9" name="Content Placeholder 3">
            <a:extLst>
              <a:ext uri="{FF2B5EF4-FFF2-40B4-BE49-F238E27FC236}">
                <a16:creationId xmlns:a16="http://schemas.microsoft.com/office/drawing/2014/main" id="{AE4A0E8F-276C-94AF-ECEA-12791F7D50C0}"/>
              </a:ext>
            </a:extLst>
          </p:cNvPr>
          <p:cNvSpPr txBox="1">
            <a:spLocks/>
          </p:cNvSpPr>
          <p:nvPr/>
        </p:nvSpPr>
        <p:spPr>
          <a:xfrm>
            <a:off x="2943897" y="3211055"/>
            <a:ext cx="3416835" cy="1468438"/>
          </a:xfrm>
          <a:prstGeom prst="rect">
            <a:avLst/>
          </a:prstGeom>
        </p:spPr>
        <p:txBody>
          <a:bodyPr/>
          <a:lstStyle>
            <a:lvl1pPr marL="0" indent="0" algn="ctr" defTabSz="457200" rtl="0" eaLnBrk="1" latinLnBrk="0" hangingPunct="1">
              <a:spcBef>
                <a:spcPct val="20000"/>
              </a:spcBef>
              <a:buFont typeface="Arial"/>
              <a:buNone/>
              <a:defRPr sz="1800" kern="1200">
                <a:solidFill>
                  <a:schemeClr val="tx1"/>
                </a:solidFill>
                <a:latin typeface="Avenir Book" panose="02000503020000020003" pitchFamily="2" charset="0"/>
                <a:ea typeface="Avenir Book" panose="02000503020000020003" pitchFamily="2" charset="0"/>
                <a:cs typeface="Avenir Book" panose="02000503020000020003" pitchFamily="2" charset="0"/>
              </a:defRPr>
            </a:lvl1pPr>
            <a:lvl2pPr marL="742950" indent="-285750" algn="l" defTabSz="457200" rtl="0" eaLnBrk="1" latinLnBrk="0" hangingPunct="1">
              <a:spcBef>
                <a:spcPct val="20000"/>
              </a:spcBef>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Margaret E. L. Renwick</a:t>
            </a:r>
          </a:p>
          <a:p>
            <a:r>
              <a:rPr lang="en-US" i="1" dirty="0"/>
              <a:t>Johns Hopkins University</a:t>
            </a:r>
            <a:endParaRPr lang="en-US" dirty="0"/>
          </a:p>
        </p:txBody>
      </p:sp>
      <p:sp>
        <p:nvSpPr>
          <p:cNvPr id="10" name="Content Placeholder 3">
            <a:extLst>
              <a:ext uri="{FF2B5EF4-FFF2-40B4-BE49-F238E27FC236}">
                <a16:creationId xmlns:a16="http://schemas.microsoft.com/office/drawing/2014/main" id="{B51F1BE0-4407-3FB4-CEAE-5CDFE4060FAD}"/>
              </a:ext>
            </a:extLst>
          </p:cNvPr>
          <p:cNvSpPr txBox="1">
            <a:spLocks/>
          </p:cNvSpPr>
          <p:nvPr/>
        </p:nvSpPr>
        <p:spPr>
          <a:xfrm>
            <a:off x="6514899" y="2368321"/>
            <a:ext cx="2547258" cy="1468438"/>
          </a:xfrm>
          <a:prstGeom prst="rect">
            <a:avLst/>
          </a:prstGeom>
        </p:spPr>
        <p:txBody>
          <a:bodyPr/>
          <a:lstStyle>
            <a:lvl1pPr marL="0" indent="0" algn="ctr" defTabSz="457200" rtl="0" eaLnBrk="1" latinLnBrk="0" hangingPunct="1">
              <a:spcBef>
                <a:spcPct val="20000"/>
              </a:spcBef>
              <a:buFont typeface="Arial"/>
              <a:buNone/>
              <a:defRPr sz="1800" kern="1200">
                <a:solidFill>
                  <a:schemeClr val="tx1"/>
                </a:solidFill>
                <a:latin typeface="Avenir Book" panose="02000503020000020003" pitchFamily="2" charset="0"/>
                <a:ea typeface="Avenir Book" panose="02000503020000020003" pitchFamily="2" charset="0"/>
                <a:cs typeface="Avenir Book" panose="02000503020000020003" pitchFamily="2" charset="0"/>
              </a:defRPr>
            </a:lvl1pPr>
            <a:lvl2pPr marL="742950" indent="-285750" algn="l" defTabSz="457200" rtl="0" eaLnBrk="1" latinLnBrk="0" hangingPunct="1">
              <a:spcBef>
                <a:spcPct val="20000"/>
              </a:spcBef>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Jon Forrest</a:t>
            </a:r>
          </a:p>
          <a:p>
            <a:r>
              <a:rPr lang="en-US" i="1" dirty="0"/>
              <a:t>University of Georgia</a:t>
            </a:r>
            <a:endParaRPr lang="en-US" dirty="0"/>
          </a:p>
        </p:txBody>
      </p:sp>
      <p:sp>
        <p:nvSpPr>
          <p:cNvPr id="11" name="Content Placeholder 3">
            <a:extLst>
              <a:ext uri="{FF2B5EF4-FFF2-40B4-BE49-F238E27FC236}">
                <a16:creationId xmlns:a16="http://schemas.microsoft.com/office/drawing/2014/main" id="{A04BC8A7-1C31-3045-679B-425A87420A0A}"/>
              </a:ext>
            </a:extLst>
          </p:cNvPr>
          <p:cNvSpPr txBox="1">
            <a:spLocks/>
          </p:cNvSpPr>
          <p:nvPr/>
        </p:nvSpPr>
        <p:spPr>
          <a:xfrm>
            <a:off x="6514899" y="3206483"/>
            <a:ext cx="2547258" cy="1468438"/>
          </a:xfrm>
          <a:prstGeom prst="rect">
            <a:avLst/>
          </a:prstGeom>
        </p:spPr>
        <p:txBody>
          <a:bodyPr/>
          <a:lstStyle>
            <a:lvl1pPr marL="0" indent="0" algn="ctr" defTabSz="457200" rtl="0" eaLnBrk="1" latinLnBrk="0" hangingPunct="1">
              <a:spcBef>
                <a:spcPct val="20000"/>
              </a:spcBef>
              <a:buFont typeface="Arial"/>
              <a:buNone/>
              <a:defRPr sz="1800" kern="1200">
                <a:solidFill>
                  <a:schemeClr val="tx1"/>
                </a:solidFill>
                <a:latin typeface="Avenir Book" panose="02000503020000020003" pitchFamily="2" charset="0"/>
                <a:ea typeface="Avenir Book" panose="02000503020000020003" pitchFamily="2" charset="0"/>
                <a:cs typeface="Avenir Book" panose="02000503020000020003" pitchFamily="2" charset="0"/>
              </a:defRPr>
            </a:lvl1pPr>
            <a:lvl2pPr marL="742950" indent="-285750" algn="l" defTabSz="457200" rtl="0" eaLnBrk="1" latinLnBrk="0" hangingPunct="1">
              <a:spcBef>
                <a:spcPct val="20000"/>
              </a:spcBef>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Lelia Glass</a:t>
            </a:r>
          </a:p>
          <a:p>
            <a:r>
              <a:rPr lang="en-US" i="1" dirty="0"/>
              <a:t>Georgia Tech</a:t>
            </a:r>
            <a:endParaRPr lang="en-US" dirty="0"/>
          </a:p>
        </p:txBody>
      </p:sp>
    </p:spTree>
    <p:extLst>
      <p:ext uri="{BB962C8B-B14F-4D97-AF65-F5344CB8AC3E}">
        <p14:creationId xmlns:p14="http://schemas.microsoft.com/office/powerpoint/2010/main" val="3960886428"/>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7D330-28BB-3DEF-25B9-7775130CE29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2E34F0D-F721-5389-8A7C-45F3EDD9A622}"/>
              </a:ext>
            </a:extLst>
          </p:cNvPr>
          <p:cNvPicPr>
            <a:picLocks noGrp="1" noRot="1" noChangeAspect="1" noMove="1" noResize="1" noEditPoints="1" noAdjustHandles="1" noChangeArrowheads="1" noChangeShapeType="1" noCrop="1"/>
          </p:cNvPicPr>
          <p:nvPr/>
        </p:nvPicPr>
        <p:blipFill>
          <a:blip r:embed="rId3"/>
          <a:srcRect/>
          <a:stretch/>
        </p:blipFill>
        <p:spPr>
          <a:xfrm>
            <a:off x="3050" y="0"/>
            <a:ext cx="12188950" cy="6863434"/>
          </a:xfrm>
          <a:prstGeom prst="rect">
            <a:avLst/>
          </a:prstGeom>
        </p:spPr>
      </p:pic>
      <p:sp>
        <p:nvSpPr>
          <p:cNvPr id="5" name="Rectangle 4">
            <a:extLst>
              <a:ext uri="{FF2B5EF4-FFF2-40B4-BE49-F238E27FC236}">
                <a16:creationId xmlns:a16="http://schemas.microsoft.com/office/drawing/2014/main" id="{85245B3F-EB12-72DF-3E79-CB99A6BE9A31}"/>
              </a:ext>
            </a:extLst>
          </p:cNvPr>
          <p:cNvSpPr>
            <a:spLocks noGrp="1" noRot="1" noMove="1" noResize="1" noEditPoints="1" noAdjustHandles="1" noChangeArrowheads="1" noChangeShapeType="1"/>
          </p:cNvSpPr>
          <p:nvPr/>
        </p:nvSpPr>
        <p:spPr>
          <a:xfrm>
            <a:off x="2488557" y="3553428"/>
            <a:ext cx="8322197" cy="2974694"/>
          </a:xfrm>
          <a:prstGeom prst="rect">
            <a:avLst/>
          </a:prstGeom>
          <a:solidFill>
            <a:srgbClr val="000000">
              <a:alpha val="5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CC60B6E-E2AC-1456-6C10-181994B84A45}"/>
              </a:ext>
            </a:extLst>
          </p:cNvPr>
          <p:cNvPicPr>
            <a:picLocks noGrp="1" noRot="1" noChangeAspect="1" noMove="1" noResize="1" noEditPoints="1" noAdjustHandles="1" noChangeArrowheads="1" noChangeShapeType="1" noCrop="1"/>
          </p:cNvPicPr>
          <p:nvPr/>
        </p:nvPicPr>
        <p:blipFill>
          <a:blip r:embed="rId3"/>
          <a:srcRect l="89658"/>
          <a:stretch/>
        </p:blipFill>
        <p:spPr>
          <a:xfrm>
            <a:off x="10928359" y="1377388"/>
            <a:ext cx="1260591" cy="6863434"/>
          </a:xfrm>
          <a:prstGeom prst="rect">
            <a:avLst/>
          </a:prstGeom>
        </p:spPr>
      </p:pic>
      <p:pic>
        <p:nvPicPr>
          <p:cNvPr id="7" name="Picture 6">
            <a:extLst>
              <a:ext uri="{FF2B5EF4-FFF2-40B4-BE49-F238E27FC236}">
                <a16:creationId xmlns:a16="http://schemas.microsoft.com/office/drawing/2014/main" id="{A4BD299D-34C8-3DD0-7187-BBF23056F312}"/>
              </a:ext>
            </a:extLst>
          </p:cNvPr>
          <p:cNvPicPr>
            <a:picLocks noGrp="1" noRot="1" noChangeAspect="1" noMove="1" noResize="1" noEditPoints="1" noAdjustHandles="1" noChangeArrowheads="1" noChangeShapeType="1" noCrop="1"/>
          </p:cNvPicPr>
          <p:nvPr/>
        </p:nvPicPr>
        <p:blipFill>
          <a:blip r:embed="rId3"/>
          <a:srcRect r="97556"/>
          <a:stretch/>
        </p:blipFill>
        <p:spPr>
          <a:xfrm>
            <a:off x="0" y="1609058"/>
            <a:ext cx="297892" cy="6863434"/>
          </a:xfrm>
          <a:prstGeom prst="rect">
            <a:avLst/>
          </a:prstGeom>
        </p:spPr>
      </p:pic>
      <p:sp>
        <p:nvSpPr>
          <p:cNvPr id="4" name="Rectangle 3">
            <a:extLst>
              <a:ext uri="{FF2B5EF4-FFF2-40B4-BE49-F238E27FC236}">
                <a16:creationId xmlns:a16="http://schemas.microsoft.com/office/drawing/2014/main" id="{C08DD1A1-F3AA-E649-113E-CD9D3269ADB0}"/>
              </a:ext>
            </a:extLst>
          </p:cNvPr>
          <p:cNvSpPr>
            <a:spLocks noGrp="1" noRot="1" noMove="1" noResize="1" noEditPoints="1" noAdjustHandles="1" noChangeArrowheads="1" noChangeShapeType="1"/>
          </p:cNvSpPr>
          <p:nvPr/>
        </p:nvSpPr>
        <p:spPr>
          <a:xfrm>
            <a:off x="0" y="844952"/>
            <a:ext cx="12188949" cy="2708476"/>
          </a:xfrm>
          <a:prstGeom prst="rect">
            <a:avLst/>
          </a:prstGeom>
          <a:solidFill>
            <a:srgbClr val="000000">
              <a:alpha val="5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E41BA81-3A9F-866B-DB68-E6F9E8B9CB71}"/>
              </a:ext>
            </a:extLst>
          </p:cNvPr>
          <p:cNvPicPr>
            <a:picLocks noGrp="1" noRot="1" noChangeAspect="1" noMove="1" noResize="1" noEditPoints="1" noAdjustHandles="1" noChangeArrowheads="1" noChangeShapeType="1" noCrop="1"/>
          </p:cNvPicPr>
          <p:nvPr/>
        </p:nvPicPr>
        <p:blipFill>
          <a:blip r:embed="rId3"/>
          <a:srcRect t="95729"/>
          <a:stretch/>
        </p:blipFill>
        <p:spPr>
          <a:xfrm>
            <a:off x="-3965510" y="6564854"/>
            <a:ext cx="12188950" cy="293146"/>
          </a:xfrm>
          <a:prstGeom prst="rect">
            <a:avLst/>
          </a:prstGeom>
        </p:spPr>
      </p:pic>
      <p:sp>
        <p:nvSpPr>
          <p:cNvPr id="2" name="Slide Number Placeholder 1">
            <a:extLst>
              <a:ext uri="{FF2B5EF4-FFF2-40B4-BE49-F238E27FC236}">
                <a16:creationId xmlns:a16="http://schemas.microsoft.com/office/drawing/2014/main" id="{3DA5DC00-58FD-AA5F-BE70-CD737C31FB22}"/>
              </a:ext>
            </a:extLst>
          </p:cNvPr>
          <p:cNvSpPr>
            <a:spLocks noGrp="1"/>
          </p:cNvSpPr>
          <p:nvPr>
            <p:ph type="sldNum" sz="quarter" idx="11"/>
          </p:nvPr>
        </p:nvSpPr>
        <p:spPr/>
        <p:txBody>
          <a:bodyPr/>
          <a:lstStyle/>
          <a:p>
            <a:fld id="{2F4E2E3C-FF33-FC45-91A9-BDC48E1E835D}" type="slidenum">
              <a:rPr lang="en-US" smtClean="0"/>
              <a:pPr/>
              <a:t>10</a:t>
            </a:fld>
            <a:endParaRPr lang="en-US" dirty="0"/>
          </a:p>
        </p:txBody>
      </p:sp>
    </p:spTree>
    <p:extLst>
      <p:ext uri="{BB962C8B-B14F-4D97-AF65-F5344CB8AC3E}">
        <p14:creationId xmlns:p14="http://schemas.microsoft.com/office/powerpoint/2010/main" val="26510475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C42CE-9BFB-CD16-3558-0E19DCFB6C4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88BD77E-3BBC-51BE-7608-1E0E0D10056E}"/>
              </a:ext>
            </a:extLst>
          </p:cNvPr>
          <p:cNvPicPr>
            <a:picLocks noGrp="1" noRot="1" noChangeAspect="1" noMove="1" noResize="1" noEditPoints="1" noAdjustHandles="1" noChangeArrowheads="1" noChangeShapeType="1" noCrop="1"/>
          </p:cNvPicPr>
          <p:nvPr/>
        </p:nvPicPr>
        <p:blipFill>
          <a:blip r:embed="rId3"/>
          <a:srcRect/>
          <a:stretch/>
        </p:blipFill>
        <p:spPr>
          <a:xfrm>
            <a:off x="3050" y="0"/>
            <a:ext cx="12188950" cy="6863434"/>
          </a:xfrm>
          <a:prstGeom prst="rect">
            <a:avLst/>
          </a:prstGeom>
        </p:spPr>
      </p:pic>
      <p:sp>
        <p:nvSpPr>
          <p:cNvPr id="5" name="Rectangle 4">
            <a:extLst>
              <a:ext uri="{FF2B5EF4-FFF2-40B4-BE49-F238E27FC236}">
                <a16:creationId xmlns:a16="http://schemas.microsoft.com/office/drawing/2014/main" id="{0BEB2068-C240-D2CC-2BCE-821D6F6A9B3B}"/>
              </a:ext>
            </a:extLst>
          </p:cNvPr>
          <p:cNvSpPr>
            <a:spLocks noGrp="1" noRot="1" noMove="1" noResize="1" noEditPoints="1" noAdjustHandles="1" noChangeArrowheads="1" noChangeShapeType="1"/>
          </p:cNvSpPr>
          <p:nvPr/>
        </p:nvSpPr>
        <p:spPr>
          <a:xfrm>
            <a:off x="6366076" y="3553428"/>
            <a:ext cx="4444678" cy="2974694"/>
          </a:xfrm>
          <a:prstGeom prst="rect">
            <a:avLst/>
          </a:prstGeom>
          <a:solidFill>
            <a:srgbClr val="000000">
              <a:alpha val="5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0D68EB7-1EEF-3367-F51D-33A22DACF4D0}"/>
              </a:ext>
            </a:extLst>
          </p:cNvPr>
          <p:cNvPicPr>
            <a:picLocks noGrp="1" noRot="1" noChangeAspect="1" noMove="1" noResize="1" noEditPoints="1" noAdjustHandles="1" noChangeArrowheads="1" noChangeShapeType="1" noCrop="1"/>
          </p:cNvPicPr>
          <p:nvPr/>
        </p:nvPicPr>
        <p:blipFill>
          <a:blip r:embed="rId3"/>
          <a:srcRect l="89658"/>
          <a:stretch/>
        </p:blipFill>
        <p:spPr>
          <a:xfrm>
            <a:off x="10928359" y="1377388"/>
            <a:ext cx="1260591" cy="6863434"/>
          </a:xfrm>
          <a:prstGeom prst="rect">
            <a:avLst/>
          </a:prstGeom>
        </p:spPr>
      </p:pic>
      <p:pic>
        <p:nvPicPr>
          <p:cNvPr id="7" name="Picture 6">
            <a:extLst>
              <a:ext uri="{FF2B5EF4-FFF2-40B4-BE49-F238E27FC236}">
                <a16:creationId xmlns:a16="http://schemas.microsoft.com/office/drawing/2014/main" id="{C420D96F-0A34-6409-BC73-6614FF24A945}"/>
              </a:ext>
            </a:extLst>
          </p:cNvPr>
          <p:cNvPicPr>
            <a:picLocks noGrp="1" noRot="1" noChangeAspect="1" noMove="1" noResize="1" noEditPoints="1" noAdjustHandles="1" noChangeArrowheads="1" noChangeShapeType="1" noCrop="1"/>
          </p:cNvPicPr>
          <p:nvPr/>
        </p:nvPicPr>
        <p:blipFill>
          <a:blip r:embed="rId3"/>
          <a:srcRect r="97556"/>
          <a:stretch/>
        </p:blipFill>
        <p:spPr>
          <a:xfrm>
            <a:off x="0" y="1609058"/>
            <a:ext cx="297892" cy="6863434"/>
          </a:xfrm>
          <a:prstGeom prst="rect">
            <a:avLst/>
          </a:prstGeom>
        </p:spPr>
      </p:pic>
      <p:sp>
        <p:nvSpPr>
          <p:cNvPr id="8" name="Rectangle 7">
            <a:extLst>
              <a:ext uri="{FF2B5EF4-FFF2-40B4-BE49-F238E27FC236}">
                <a16:creationId xmlns:a16="http://schemas.microsoft.com/office/drawing/2014/main" id="{C5018DF1-CA37-3C1F-EE84-9B176F5F1D11}"/>
              </a:ext>
            </a:extLst>
          </p:cNvPr>
          <p:cNvSpPr>
            <a:spLocks noGrp="1" noRot="1" noMove="1" noResize="1" noEditPoints="1" noAdjustHandles="1" noChangeArrowheads="1" noChangeShapeType="1"/>
          </p:cNvSpPr>
          <p:nvPr/>
        </p:nvSpPr>
        <p:spPr>
          <a:xfrm>
            <a:off x="0" y="844952"/>
            <a:ext cx="12188949" cy="2708476"/>
          </a:xfrm>
          <a:prstGeom prst="rect">
            <a:avLst/>
          </a:prstGeom>
          <a:solidFill>
            <a:srgbClr val="000000">
              <a:alpha val="5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0474529-A95D-C8E5-E4C8-8404DACC0FD4}"/>
              </a:ext>
            </a:extLst>
          </p:cNvPr>
          <p:cNvPicPr>
            <a:picLocks noGrp="1" noRot="1" noChangeAspect="1" noMove="1" noResize="1" noEditPoints="1" noAdjustHandles="1" noChangeArrowheads="1" noChangeShapeType="1" noCrop="1"/>
          </p:cNvPicPr>
          <p:nvPr/>
        </p:nvPicPr>
        <p:blipFill>
          <a:blip r:embed="rId3"/>
          <a:srcRect t="95729"/>
          <a:stretch/>
        </p:blipFill>
        <p:spPr>
          <a:xfrm>
            <a:off x="-1950098" y="6578210"/>
            <a:ext cx="12188950" cy="293146"/>
          </a:xfrm>
          <a:prstGeom prst="rect">
            <a:avLst/>
          </a:prstGeom>
        </p:spPr>
      </p:pic>
      <p:sp>
        <p:nvSpPr>
          <p:cNvPr id="2" name="Slide Number Placeholder 1">
            <a:extLst>
              <a:ext uri="{FF2B5EF4-FFF2-40B4-BE49-F238E27FC236}">
                <a16:creationId xmlns:a16="http://schemas.microsoft.com/office/drawing/2014/main" id="{09C81A40-74E9-7B8E-31FD-AC80F1E5AEF8}"/>
              </a:ext>
            </a:extLst>
          </p:cNvPr>
          <p:cNvSpPr>
            <a:spLocks noGrp="1"/>
          </p:cNvSpPr>
          <p:nvPr>
            <p:ph type="sldNum" sz="quarter" idx="11"/>
          </p:nvPr>
        </p:nvSpPr>
        <p:spPr/>
        <p:txBody>
          <a:bodyPr/>
          <a:lstStyle/>
          <a:p>
            <a:fld id="{2F4E2E3C-FF33-FC45-91A9-BDC48E1E835D}" type="slidenum">
              <a:rPr lang="en-US" smtClean="0"/>
              <a:pPr/>
              <a:t>11</a:t>
            </a:fld>
            <a:endParaRPr lang="en-US" dirty="0"/>
          </a:p>
        </p:txBody>
      </p:sp>
    </p:spTree>
    <p:extLst>
      <p:ext uri="{BB962C8B-B14F-4D97-AF65-F5344CB8AC3E}">
        <p14:creationId xmlns:p14="http://schemas.microsoft.com/office/powerpoint/2010/main" val="39243088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C18B4-96BC-B7FA-C0E9-D671A91456E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71CDF10-E672-C8B6-FCEC-EA43AC9611AB}"/>
              </a:ext>
            </a:extLst>
          </p:cNvPr>
          <p:cNvPicPr>
            <a:picLocks noGrp="1" noRot="1" noChangeAspect="1" noMove="1" noResize="1" noEditPoints="1" noAdjustHandles="1" noChangeArrowheads="1" noChangeShapeType="1" noCrop="1"/>
          </p:cNvPicPr>
          <p:nvPr/>
        </p:nvPicPr>
        <p:blipFill>
          <a:blip r:embed="rId3"/>
          <a:srcRect/>
          <a:stretch/>
        </p:blipFill>
        <p:spPr>
          <a:xfrm>
            <a:off x="3050" y="0"/>
            <a:ext cx="12188950" cy="6863434"/>
          </a:xfrm>
          <a:prstGeom prst="rect">
            <a:avLst/>
          </a:prstGeom>
        </p:spPr>
      </p:pic>
      <p:sp>
        <p:nvSpPr>
          <p:cNvPr id="6" name="Rectangle 5">
            <a:extLst>
              <a:ext uri="{FF2B5EF4-FFF2-40B4-BE49-F238E27FC236}">
                <a16:creationId xmlns:a16="http://schemas.microsoft.com/office/drawing/2014/main" id="{CEFCD490-7B7C-8BAC-1AF7-92D3E39824B8}"/>
              </a:ext>
            </a:extLst>
          </p:cNvPr>
          <p:cNvSpPr>
            <a:spLocks noGrp="1" noRot="1" noMove="1" noResize="1" noEditPoints="1" noAdjustHandles="1" noChangeArrowheads="1" noChangeShapeType="1"/>
          </p:cNvSpPr>
          <p:nvPr/>
        </p:nvSpPr>
        <p:spPr>
          <a:xfrm>
            <a:off x="10718156" y="3553428"/>
            <a:ext cx="92597" cy="2974694"/>
          </a:xfrm>
          <a:prstGeom prst="rect">
            <a:avLst/>
          </a:prstGeom>
          <a:solidFill>
            <a:srgbClr val="000000">
              <a:alpha val="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8D6C68A-61C3-F9FB-4CA0-A501B7B2EEC8}"/>
              </a:ext>
            </a:extLst>
          </p:cNvPr>
          <p:cNvPicPr>
            <a:picLocks noGrp="1" noRot="1" noChangeAspect="1" noMove="1" noResize="1" noEditPoints="1" noAdjustHandles="1" noChangeArrowheads="1" noChangeShapeType="1" noCrop="1"/>
          </p:cNvPicPr>
          <p:nvPr/>
        </p:nvPicPr>
        <p:blipFill>
          <a:blip r:embed="rId3"/>
          <a:srcRect l="89658"/>
          <a:stretch/>
        </p:blipFill>
        <p:spPr>
          <a:xfrm>
            <a:off x="10928359" y="1377388"/>
            <a:ext cx="1260591" cy="6863434"/>
          </a:xfrm>
          <a:prstGeom prst="rect">
            <a:avLst/>
          </a:prstGeom>
        </p:spPr>
      </p:pic>
      <p:pic>
        <p:nvPicPr>
          <p:cNvPr id="8" name="Picture 7">
            <a:extLst>
              <a:ext uri="{FF2B5EF4-FFF2-40B4-BE49-F238E27FC236}">
                <a16:creationId xmlns:a16="http://schemas.microsoft.com/office/drawing/2014/main" id="{F6D9B37C-5DB8-F59E-930A-A383879162DD}"/>
              </a:ext>
            </a:extLst>
          </p:cNvPr>
          <p:cNvPicPr>
            <a:picLocks noGrp="1" noRot="1" noChangeAspect="1" noMove="1" noResize="1" noEditPoints="1" noAdjustHandles="1" noChangeArrowheads="1" noChangeShapeType="1" noCrop="1"/>
          </p:cNvPicPr>
          <p:nvPr/>
        </p:nvPicPr>
        <p:blipFill>
          <a:blip r:embed="rId3"/>
          <a:srcRect r="97556"/>
          <a:stretch/>
        </p:blipFill>
        <p:spPr>
          <a:xfrm>
            <a:off x="0" y="1609058"/>
            <a:ext cx="297892" cy="6863434"/>
          </a:xfrm>
          <a:prstGeom prst="rect">
            <a:avLst/>
          </a:prstGeom>
        </p:spPr>
      </p:pic>
      <p:sp>
        <p:nvSpPr>
          <p:cNvPr id="9" name="Rectangle 8">
            <a:extLst>
              <a:ext uri="{FF2B5EF4-FFF2-40B4-BE49-F238E27FC236}">
                <a16:creationId xmlns:a16="http://schemas.microsoft.com/office/drawing/2014/main" id="{64C5DDAA-2C8B-6227-A073-A1506C542C97}"/>
              </a:ext>
            </a:extLst>
          </p:cNvPr>
          <p:cNvSpPr>
            <a:spLocks noGrp="1" noRot="1" noMove="1" noResize="1" noEditPoints="1" noAdjustHandles="1" noChangeArrowheads="1" noChangeShapeType="1"/>
          </p:cNvSpPr>
          <p:nvPr/>
        </p:nvSpPr>
        <p:spPr>
          <a:xfrm>
            <a:off x="0" y="844952"/>
            <a:ext cx="12188949" cy="2708476"/>
          </a:xfrm>
          <a:prstGeom prst="rect">
            <a:avLst/>
          </a:prstGeom>
          <a:solidFill>
            <a:srgbClr val="000000">
              <a:alpha val="5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97776FE-C150-CDB9-DCC4-13871F1A3E84}"/>
              </a:ext>
            </a:extLst>
          </p:cNvPr>
          <p:cNvPicPr>
            <a:picLocks noGrp="1" noRot="1" noChangeAspect="1" noMove="1" noResize="1" noEditPoints="1" noAdjustHandles="1" noChangeArrowheads="1" noChangeShapeType="1" noCrop="1"/>
          </p:cNvPicPr>
          <p:nvPr/>
        </p:nvPicPr>
        <p:blipFill>
          <a:blip r:embed="rId3"/>
          <a:srcRect t="95729"/>
          <a:stretch/>
        </p:blipFill>
        <p:spPr>
          <a:xfrm>
            <a:off x="0" y="6559420"/>
            <a:ext cx="12188950" cy="293146"/>
          </a:xfrm>
          <a:prstGeom prst="rect">
            <a:avLst/>
          </a:prstGeom>
        </p:spPr>
      </p:pic>
      <p:sp>
        <p:nvSpPr>
          <p:cNvPr id="2" name="Slide Number Placeholder 1">
            <a:extLst>
              <a:ext uri="{FF2B5EF4-FFF2-40B4-BE49-F238E27FC236}">
                <a16:creationId xmlns:a16="http://schemas.microsoft.com/office/drawing/2014/main" id="{AFF5F943-E349-5769-4CA4-F22139634362}"/>
              </a:ext>
            </a:extLst>
          </p:cNvPr>
          <p:cNvSpPr>
            <a:spLocks noGrp="1"/>
          </p:cNvSpPr>
          <p:nvPr>
            <p:ph type="sldNum" sz="quarter" idx="11"/>
          </p:nvPr>
        </p:nvSpPr>
        <p:spPr/>
        <p:txBody>
          <a:bodyPr/>
          <a:lstStyle/>
          <a:p>
            <a:fld id="{2F4E2E3C-FF33-FC45-91A9-BDC48E1E835D}" type="slidenum">
              <a:rPr lang="en-US" smtClean="0"/>
              <a:pPr/>
              <a:t>12</a:t>
            </a:fld>
            <a:endParaRPr lang="en-US" dirty="0"/>
          </a:p>
        </p:txBody>
      </p:sp>
    </p:spTree>
    <p:extLst>
      <p:ext uri="{BB962C8B-B14F-4D97-AF65-F5344CB8AC3E}">
        <p14:creationId xmlns:p14="http://schemas.microsoft.com/office/powerpoint/2010/main" val="33594317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1FCBE-4755-10B5-477A-61D150B81E8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30CA396-5110-F948-6D4B-3A84BDCE7FF6}"/>
              </a:ext>
            </a:extLst>
          </p:cNvPr>
          <p:cNvPicPr>
            <a:picLocks noGrp="1" noRot="1" noChangeAspect="1" noMove="1" noResize="1" noEditPoints="1" noAdjustHandles="1" noChangeArrowheads="1" noChangeShapeType="1" noCrop="1"/>
          </p:cNvPicPr>
          <p:nvPr/>
        </p:nvPicPr>
        <p:blipFill>
          <a:blip r:embed="rId3"/>
          <a:srcRect/>
          <a:stretch/>
        </p:blipFill>
        <p:spPr>
          <a:xfrm>
            <a:off x="3050" y="0"/>
            <a:ext cx="12188950" cy="6863434"/>
          </a:xfrm>
          <a:prstGeom prst="rect">
            <a:avLst/>
          </a:prstGeom>
        </p:spPr>
      </p:pic>
      <p:sp>
        <p:nvSpPr>
          <p:cNvPr id="4" name="Rectangle 3">
            <a:extLst>
              <a:ext uri="{FF2B5EF4-FFF2-40B4-BE49-F238E27FC236}">
                <a16:creationId xmlns:a16="http://schemas.microsoft.com/office/drawing/2014/main" id="{2D7ED758-8337-FCCA-47C1-63CB7D505EDE}"/>
              </a:ext>
            </a:extLst>
          </p:cNvPr>
          <p:cNvSpPr>
            <a:spLocks/>
          </p:cNvSpPr>
          <p:nvPr/>
        </p:nvSpPr>
        <p:spPr>
          <a:xfrm>
            <a:off x="4427034" y="844952"/>
            <a:ext cx="6383720" cy="2708476"/>
          </a:xfrm>
          <a:prstGeom prst="rect">
            <a:avLst/>
          </a:prstGeom>
          <a:solidFill>
            <a:srgbClr val="000000">
              <a:alpha val="5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A3484F1-553E-4F4C-0E2F-97E585EEBBB0}"/>
              </a:ext>
            </a:extLst>
          </p:cNvPr>
          <p:cNvPicPr>
            <a:picLocks noGrp="1" noRot="1" noChangeAspect="1" noMove="1" noResize="1" noEditPoints="1" noAdjustHandles="1" noChangeArrowheads="1" noChangeShapeType="1" noCrop="1"/>
          </p:cNvPicPr>
          <p:nvPr/>
        </p:nvPicPr>
        <p:blipFill>
          <a:blip r:embed="rId3"/>
          <a:srcRect l="89658"/>
          <a:stretch/>
        </p:blipFill>
        <p:spPr>
          <a:xfrm>
            <a:off x="10931409" y="-1388962"/>
            <a:ext cx="1260591" cy="6863434"/>
          </a:xfrm>
          <a:prstGeom prst="rect">
            <a:avLst/>
          </a:prstGeom>
        </p:spPr>
      </p:pic>
      <p:pic>
        <p:nvPicPr>
          <p:cNvPr id="7" name="Picture 6">
            <a:extLst>
              <a:ext uri="{FF2B5EF4-FFF2-40B4-BE49-F238E27FC236}">
                <a16:creationId xmlns:a16="http://schemas.microsoft.com/office/drawing/2014/main" id="{42E78E1B-D686-B26D-8D05-305F3650EB27}"/>
              </a:ext>
            </a:extLst>
          </p:cNvPr>
          <p:cNvPicPr>
            <a:picLocks noGrp="1" noRot="1" noChangeAspect="1" noMove="1" noResize="1" noEditPoints="1" noAdjustHandles="1" noChangeArrowheads="1" noChangeShapeType="1" noCrop="1"/>
          </p:cNvPicPr>
          <p:nvPr/>
        </p:nvPicPr>
        <p:blipFill>
          <a:blip r:embed="rId3"/>
          <a:srcRect r="97556"/>
          <a:stretch/>
        </p:blipFill>
        <p:spPr>
          <a:xfrm>
            <a:off x="0" y="-1220598"/>
            <a:ext cx="297892" cy="6863434"/>
          </a:xfrm>
          <a:prstGeom prst="rect">
            <a:avLst/>
          </a:prstGeom>
        </p:spPr>
      </p:pic>
      <p:sp>
        <p:nvSpPr>
          <p:cNvPr id="5" name="Rectangle 4">
            <a:extLst>
              <a:ext uri="{FF2B5EF4-FFF2-40B4-BE49-F238E27FC236}">
                <a16:creationId xmlns:a16="http://schemas.microsoft.com/office/drawing/2014/main" id="{AD103D30-EA41-2BBE-0D38-793135478474}"/>
              </a:ext>
            </a:extLst>
          </p:cNvPr>
          <p:cNvSpPr>
            <a:spLocks noGrp="1" noRot="1" noMove="1" noResize="1" noEditPoints="1" noAdjustHandles="1" noChangeArrowheads="1" noChangeShapeType="1"/>
          </p:cNvSpPr>
          <p:nvPr/>
        </p:nvSpPr>
        <p:spPr>
          <a:xfrm>
            <a:off x="0" y="3553428"/>
            <a:ext cx="12188949" cy="2974694"/>
          </a:xfrm>
          <a:prstGeom prst="rect">
            <a:avLst/>
          </a:prstGeom>
          <a:solidFill>
            <a:srgbClr val="000000">
              <a:alpha val="5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27465E3-87CD-98BD-8637-3ED887BA7C92}"/>
              </a:ext>
            </a:extLst>
          </p:cNvPr>
          <p:cNvPicPr>
            <a:picLocks noGrp="1" noRot="1" noChangeAspect="1" noMove="1" noResize="1" noEditPoints="1" noAdjustHandles="1" noChangeArrowheads="1" noChangeShapeType="1" noCrop="1"/>
          </p:cNvPicPr>
          <p:nvPr/>
        </p:nvPicPr>
        <p:blipFill>
          <a:blip r:embed="rId3"/>
          <a:srcRect t="95729"/>
          <a:stretch/>
        </p:blipFill>
        <p:spPr>
          <a:xfrm>
            <a:off x="-3965510" y="6564854"/>
            <a:ext cx="12188950" cy="293146"/>
          </a:xfrm>
          <a:prstGeom prst="rect">
            <a:avLst/>
          </a:prstGeom>
        </p:spPr>
      </p:pic>
      <p:sp>
        <p:nvSpPr>
          <p:cNvPr id="2" name="Slide Number Placeholder 1">
            <a:extLst>
              <a:ext uri="{FF2B5EF4-FFF2-40B4-BE49-F238E27FC236}">
                <a16:creationId xmlns:a16="http://schemas.microsoft.com/office/drawing/2014/main" id="{121AEC46-C73C-2A5E-F660-7BCEC982C199}"/>
              </a:ext>
            </a:extLst>
          </p:cNvPr>
          <p:cNvSpPr>
            <a:spLocks noGrp="1"/>
          </p:cNvSpPr>
          <p:nvPr>
            <p:ph type="sldNum" sz="quarter" idx="11"/>
          </p:nvPr>
        </p:nvSpPr>
        <p:spPr/>
        <p:txBody>
          <a:bodyPr/>
          <a:lstStyle/>
          <a:p>
            <a:fld id="{2F4E2E3C-FF33-FC45-91A9-BDC48E1E835D}" type="slidenum">
              <a:rPr lang="en-US" smtClean="0"/>
              <a:pPr/>
              <a:t>13</a:t>
            </a:fld>
            <a:endParaRPr lang="en-US" dirty="0"/>
          </a:p>
        </p:txBody>
      </p:sp>
    </p:spTree>
    <p:extLst>
      <p:ext uri="{BB962C8B-B14F-4D97-AF65-F5344CB8AC3E}">
        <p14:creationId xmlns:p14="http://schemas.microsoft.com/office/powerpoint/2010/main" val="30608049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81074-A2EF-1897-9A06-C4E1BCA575E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0A5A6D2-3636-233F-60E7-5A149954A66F}"/>
              </a:ext>
            </a:extLst>
          </p:cNvPr>
          <p:cNvPicPr>
            <a:picLocks noGrp="1" noRot="1" noChangeAspect="1" noMove="1" noResize="1" noEditPoints="1" noAdjustHandles="1" noChangeArrowheads="1" noChangeShapeType="1" noCrop="1"/>
          </p:cNvPicPr>
          <p:nvPr/>
        </p:nvPicPr>
        <p:blipFill>
          <a:blip r:embed="rId3"/>
          <a:srcRect/>
          <a:stretch/>
        </p:blipFill>
        <p:spPr>
          <a:xfrm>
            <a:off x="3050" y="0"/>
            <a:ext cx="12188950" cy="6863434"/>
          </a:xfrm>
          <a:prstGeom prst="rect">
            <a:avLst/>
          </a:prstGeom>
        </p:spPr>
      </p:pic>
      <p:sp>
        <p:nvSpPr>
          <p:cNvPr id="4" name="Rectangle 3">
            <a:extLst>
              <a:ext uri="{FF2B5EF4-FFF2-40B4-BE49-F238E27FC236}">
                <a16:creationId xmlns:a16="http://schemas.microsoft.com/office/drawing/2014/main" id="{16D5B87B-348B-DA85-2FCD-1C972D682457}"/>
              </a:ext>
            </a:extLst>
          </p:cNvPr>
          <p:cNvSpPr>
            <a:spLocks/>
          </p:cNvSpPr>
          <p:nvPr/>
        </p:nvSpPr>
        <p:spPr>
          <a:xfrm>
            <a:off x="8318810" y="844952"/>
            <a:ext cx="2491944" cy="2708476"/>
          </a:xfrm>
          <a:prstGeom prst="rect">
            <a:avLst/>
          </a:prstGeom>
          <a:solidFill>
            <a:srgbClr val="000000">
              <a:alpha val="5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C5B07FB-7583-F033-20A7-430034830E8B}"/>
              </a:ext>
            </a:extLst>
          </p:cNvPr>
          <p:cNvPicPr>
            <a:picLocks noGrp="1" noRot="1" noChangeAspect="1" noMove="1" noResize="1" noEditPoints="1" noAdjustHandles="1" noChangeArrowheads="1" noChangeShapeType="1" noCrop="1"/>
          </p:cNvPicPr>
          <p:nvPr/>
        </p:nvPicPr>
        <p:blipFill>
          <a:blip r:embed="rId3"/>
          <a:srcRect l="89658"/>
          <a:stretch/>
        </p:blipFill>
        <p:spPr>
          <a:xfrm>
            <a:off x="10931409" y="-1388962"/>
            <a:ext cx="1260591" cy="6863434"/>
          </a:xfrm>
          <a:prstGeom prst="rect">
            <a:avLst/>
          </a:prstGeom>
        </p:spPr>
      </p:pic>
      <p:pic>
        <p:nvPicPr>
          <p:cNvPr id="8" name="Picture 7">
            <a:extLst>
              <a:ext uri="{FF2B5EF4-FFF2-40B4-BE49-F238E27FC236}">
                <a16:creationId xmlns:a16="http://schemas.microsoft.com/office/drawing/2014/main" id="{8939C3EF-84A9-290C-78AB-1BB012F8ED59}"/>
              </a:ext>
            </a:extLst>
          </p:cNvPr>
          <p:cNvPicPr>
            <a:picLocks noGrp="1" noRot="1" noChangeAspect="1" noMove="1" noResize="1" noEditPoints="1" noAdjustHandles="1" noChangeArrowheads="1" noChangeShapeType="1" noCrop="1"/>
          </p:cNvPicPr>
          <p:nvPr/>
        </p:nvPicPr>
        <p:blipFill>
          <a:blip r:embed="rId3"/>
          <a:srcRect r="97556"/>
          <a:stretch/>
        </p:blipFill>
        <p:spPr>
          <a:xfrm>
            <a:off x="0" y="-1220598"/>
            <a:ext cx="297892" cy="6863434"/>
          </a:xfrm>
          <a:prstGeom prst="rect">
            <a:avLst/>
          </a:prstGeom>
        </p:spPr>
      </p:pic>
      <p:sp>
        <p:nvSpPr>
          <p:cNvPr id="9" name="Rectangle 8">
            <a:extLst>
              <a:ext uri="{FF2B5EF4-FFF2-40B4-BE49-F238E27FC236}">
                <a16:creationId xmlns:a16="http://schemas.microsoft.com/office/drawing/2014/main" id="{A06F6CF4-72D1-021B-6FCF-5A3FBA87493A}"/>
              </a:ext>
            </a:extLst>
          </p:cNvPr>
          <p:cNvSpPr>
            <a:spLocks noGrp="1" noRot="1" noMove="1" noResize="1" noEditPoints="1" noAdjustHandles="1" noChangeArrowheads="1" noChangeShapeType="1"/>
          </p:cNvSpPr>
          <p:nvPr/>
        </p:nvSpPr>
        <p:spPr>
          <a:xfrm>
            <a:off x="0" y="3553428"/>
            <a:ext cx="12188949" cy="2974694"/>
          </a:xfrm>
          <a:prstGeom prst="rect">
            <a:avLst/>
          </a:prstGeom>
          <a:solidFill>
            <a:srgbClr val="000000">
              <a:alpha val="5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D83D46F-BC25-4BB2-CEAD-564313621278}"/>
              </a:ext>
            </a:extLst>
          </p:cNvPr>
          <p:cNvPicPr>
            <a:picLocks noGrp="1" noRot="1" noChangeAspect="1" noMove="1" noResize="1" noEditPoints="1" noAdjustHandles="1" noChangeArrowheads="1" noChangeShapeType="1" noCrop="1"/>
          </p:cNvPicPr>
          <p:nvPr/>
        </p:nvPicPr>
        <p:blipFill>
          <a:blip r:embed="rId3"/>
          <a:srcRect t="95729"/>
          <a:stretch/>
        </p:blipFill>
        <p:spPr>
          <a:xfrm>
            <a:off x="-1950098" y="6578210"/>
            <a:ext cx="12188950" cy="293146"/>
          </a:xfrm>
          <a:prstGeom prst="rect">
            <a:avLst/>
          </a:prstGeom>
        </p:spPr>
      </p:pic>
      <p:sp>
        <p:nvSpPr>
          <p:cNvPr id="2" name="Slide Number Placeholder 1">
            <a:extLst>
              <a:ext uri="{FF2B5EF4-FFF2-40B4-BE49-F238E27FC236}">
                <a16:creationId xmlns:a16="http://schemas.microsoft.com/office/drawing/2014/main" id="{71846855-EB68-1923-96C9-9938C2E73472}"/>
              </a:ext>
            </a:extLst>
          </p:cNvPr>
          <p:cNvSpPr>
            <a:spLocks noGrp="1"/>
          </p:cNvSpPr>
          <p:nvPr>
            <p:ph type="sldNum" sz="quarter" idx="11"/>
          </p:nvPr>
        </p:nvSpPr>
        <p:spPr/>
        <p:txBody>
          <a:bodyPr/>
          <a:lstStyle/>
          <a:p>
            <a:fld id="{2F4E2E3C-FF33-FC45-91A9-BDC48E1E835D}" type="slidenum">
              <a:rPr lang="en-US" smtClean="0"/>
              <a:pPr/>
              <a:t>14</a:t>
            </a:fld>
            <a:endParaRPr lang="en-US" dirty="0"/>
          </a:p>
        </p:txBody>
      </p:sp>
    </p:spTree>
    <p:extLst>
      <p:ext uri="{BB962C8B-B14F-4D97-AF65-F5344CB8AC3E}">
        <p14:creationId xmlns:p14="http://schemas.microsoft.com/office/powerpoint/2010/main" val="15980710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C203A-2DF9-94FD-B4F1-EE1C471BD32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6924128-452E-1967-2CBC-EAB02F5AF3C5}"/>
              </a:ext>
            </a:extLst>
          </p:cNvPr>
          <p:cNvPicPr>
            <a:picLocks noChangeAspect="1"/>
          </p:cNvPicPr>
          <p:nvPr/>
        </p:nvPicPr>
        <p:blipFill>
          <a:blip r:embed="rId3"/>
          <a:srcRect/>
          <a:stretch/>
        </p:blipFill>
        <p:spPr>
          <a:xfrm>
            <a:off x="3050" y="0"/>
            <a:ext cx="12188950" cy="6863434"/>
          </a:xfrm>
          <a:prstGeom prst="rect">
            <a:avLst/>
          </a:prstGeom>
        </p:spPr>
      </p:pic>
      <p:sp>
        <p:nvSpPr>
          <p:cNvPr id="4" name="Rectangle 3">
            <a:extLst>
              <a:ext uri="{FF2B5EF4-FFF2-40B4-BE49-F238E27FC236}">
                <a16:creationId xmlns:a16="http://schemas.microsoft.com/office/drawing/2014/main" id="{34E6E662-BD3D-738F-9D12-F996C30F8512}"/>
              </a:ext>
            </a:extLst>
          </p:cNvPr>
          <p:cNvSpPr/>
          <p:nvPr/>
        </p:nvSpPr>
        <p:spPr>
          <a:xfrm>
            <a:off x="10827236" y="844952"/>
            <a:ext cx="0" cy="2708476"/>
          </a:xfrm>
          <a:prstGeom prst="rect">
            <a:avLst/>
          </a:prstGeom>
          <a:solidFill>
            <a:srgbClr val="000000">
              <a:alpha val="5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65880F5-5278-1828-C618-671F04E7A7DF}"/>
              </a:ext>
            </a:extLst>
          </p:cNvPr>
          <p:cNvPicPr>
            <a:picLocks noChangeAspect="1"/>
          </p:cNvPicPr>
          <p:nvPr/>
        </p:nvPicPr>
        <p:blipFill>
          <a:blip r:embed="rId3"/>
          <a:srcRect l="89658"/>
          <a:stretch/>
        </p:blipFill>
        <p:spPr>
          <a:xfrm>
            <a:off x="10931409" y="-1388962"/>
            <a:ext cx="1260591" cy="6863434"/>
          </a:xfrm>
          <a:prstGeom prst="rect">
            <a:avLst/>
          </a:prstGeom>
        </p:spPr>
      </p:pic>
      <p:pic>
        <p:nvPicPr>
          <p:cNvPr id="8" name="Picture 7">
            <a:extLst>
              <a:ext uri="{FF2B5EF4-FFF2-40B4-BE49-F238E27FC236}">
                <a16:creationId xmlns:a16="http://schemas.microsoft.com/office/drawing/2014/main" id="{01C9B279-8084-D4F6-1256-1D301652035D}"/>
              </a:ext>
            </a:extLst>
          </p:cNvPr>
          <p:cNvPicPr>
            <a:picLocks noChangeAspect="1"/>
          </p:cNvPicPr>
          <p:nvPr/>
        </p:nvPicPr>
        <p:blipFill>
          <a:blip r:embed="rId3"/>
          <a:srcRect r="97556"/>
          <a:stretch/>
        </p:blipFill>
        <p:spPr>
          <a:xfrm>
            <a:off x="0" y="-1220598"/>
            <a:ext cx="297892" cy="6863434"/>
          </a:xfrm>
          <a:prstGeom prst="rect">
            <a:avLst/>
          </a:prstGeom>
        </p:spPr>
      </p:pic>
      <p:sp>
        <p:nvSpPr>
          <p:cNvPr id="9" name="Rectangle 8">
            <a:extLst>
              <a:ext uri="{FF2B5EF4-FFF2-40B4-BE49-F238E27FC236}">
                <a16:creationId xmlns:a16="http://schemas.microsoft.com/office/drawing/2014/main" id="{4C9A01FD-A203-A843-F4A9-0C32D7F6AF10}"/>
              </a:ext>
            </a:extLst>
          </p:cNvPr>
          <p:cNvSpPr/>
          <p:nvPr/>
        </p:nvSpPr>
        <p:spPr>
          <a:xfrm>
            <a:off x="0" y="3553428"/>
            <a:ext cx="12188949" cy="2974694"/>
          </a:xfrm>
          <a:prstGeom prst="rect">
            <a:avLst/>
          </a:prstGeom>
          <a:solidFill>
            <a:srgbClr val="000000">
              <a:alpha val="5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793E0564-BDF8-BECB-03E4-BB213C654325}"/>
              </a:ext>
            </a:extLst>
          </p:cNvPr>
          <p:cNvPicPr>
            <a:picLocks noChangeAspect="1"/>
          </p:cNvPicPr>
          <p:nvPr/>
        </p:nvPicPr>
        <p:blipFill>
          <a:blip r:embed="rId3"/>
          <a:srcRect t="95729"/>
          <a:stretch/>
        </p:blipFill>
        <p:spPr>
          <a:xfrm>
            <a:off x="3050" y="6574903"/>
            <a:ext cx="12188950" cy="293146"/>
          </a:xfrm>
          <a:prstGeom prst="rect">
            <a:avLst/>
          </a:prstGeom>
        </p:spPr>
      </p:pic>
      <p:sp>
        <p:nvSpPr>
          <p:cNvPr id="2" name="Slide Number Placeholder 1">
            <a:extLst>
              <a:ext uri="{FF2B5EF4-FFF2-40B4-BE49-F238E27FC236}">
                <a16:creationId xmlns:a16="http://schemas.microsoft.com/office/drawing/2014/main" id="{FC06D738-85AF-2446-0E24-D7401E25EABC}"/>
              </a:ext>
            </a:extLst>
          </p:cNvPr>
          <p:cNvSpPr>
            <a:spLocks noGrp="1"/>
          </p:cNvSpPr>
          <p:nvPr>
            <p:ph type="sldNum" sz="quarter" idx="11"/>
          </p:nvPr>
        </p:nvSpPr>
        <p:spPr/>
        <p:txBody>
          <a:bodyPr/>
          <a:lstStyle/>
          <a:p>
            <a:fld id="{2F4E2E3C-FF33-FC45-91A9-BDC48E1E835D}" type="slidenum">
              <a:rPr lang="en-US" smtClean="0"/>
              <a:pPr/>
              <a:t>15</a:t>
            </a:fld>
            <a:endParaRPr lang="en-US" dirty="0"/>
          </a:p>
        </p:txBody>
      </p:sp>
    </p:spTree>
    <p:extLst>
      <p:ext uri="{BB962C8B-B14F-4D97-AF65-F5344CB8AC3E}">
        <p14:creationId xmlns:p14="http://schemas.microsoft.com/office/powerpoint/2010/main" val="188248259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F33EB0C-079E-79BB-297C-4749D301F8A9}"/>
              </a:ext>
            </a:extLst>
          </p:cNvPr>
          <p:cNvPicPr>
            <a:picLocks noGrp="1" noRot="1" noChangeAspect="1" noMove="1" noResize="1" noEditPoints="1" noAdjustHandles="1" noChangeArrowheads="1" noChangeShapeType="1" noCrop="1"/>
          </p:cNvPicPr>
          <p:nvPr/>
        </p:nvPicPr>
        <p:blipFill>
          <a:blip r:embed="rId3"/>
          <a:srcRect/>
          <a:stretch/>
        </p:blipFill>
        <p:spPr>
          <a:xfrm>
            <a:off x="3050" y="0"/>
            <a:ext cx="12188950" cy="6863434"/>
          </a:xfrm>
          <a:prstGeom prst="rect">
            <a:avLst/>
          </a:prstGeom>
        </p:spPr>
      </p:pic>
      <p:pic>
        <p:nvPicPr>
          <p:cNvPr id="15" name="Picture 14">
            <a:extLst>
              <a:ext uri="{FF2B5EF4-FFF2-40B4-BE49-F238E27FC236}">
                <a16:creationId xmlns:a16="http://schemas.microsoft.com/office/drawing/2014/main" id="{8E6329D7-605B-53B7-BEAA-15DA375C6A2C}"/>
              </a:ext>
            </a:extLst>
          </p:cNvPr>
          <p:cNvPicPr>
            <a:picLocks noGrp="1" noRot="1" noChangeAspect="1" noMove="1" noResize="1" noEditPoints="1" noAdjustHandles="1" noChangeArrowheads="1" noChangeShapeType="1" noCrop="1"/>
          </p:cNvPicPr>
          <p:nvPr/>
        </p:nvPicPr>
        <p:blipFill>
          <a:blip r:embed="rId3"/>
          <a:srcRect l="89658"/>
          <a:stretch/>
        </p:blipFill>
        <p:spPr>
          <a:xfrm>
            <a:off x="10931409" y="0"/>
            <a:ext cx="1260591" cy="6863434"/>
          </a:xfrm>
          <a:prstGeom prst="rect">
            <a:avLst/>
          </a:prstGeom>
        </p:spPr>
      </p:pic>
      <p:pic>
        <p:nvPicPr>
          <p:cNvPr id="16" name="Picture 15">
            <a:extLst>
              <a:ext uri="{FF2B5EF4-FFF2-40B4-BE49-F238E27FC236}">
                <a16:creationId xmlns:a16="http://schemas.microsoft.com/office/drawing/2014/main" id="{C2B7B74A-1467-C393-8582-A433C569D3DB}"/>
              </a:ext>
            </a:extLst>
          </p:cNvPr>
          <p:cNvPicPr>
            <a:picLocks noGrp="1" noRot="1" noChangeAspect="1" noMove="1" noResize="1" noEditPoints="1" noAdjustHandles="1" noChangeArrowheads="1" noChangeShapeType="1" noCrop="1"/>
          </p:cNvPicPr>
          <p:nvPr/>
        </p:nvPicPr>
        <p:blipFill>
          <a:blip r:embed="rId3"/>
          <a:srcRect r="97556"/>
          <a:stretch/>
        </p:blipFill>
        <p:spPr>
          <a:xfrm>
            <a:off x="0" y="-5434"/>
            <a:ext cx="297892" cy="6863434"/>
          </a:xfrm>
          <a:prstGeom prst="rect">
            <a:avLst/>
          </a:prstGeom>
        </p:spPr>
      </p:pic>
      <p:pic>
        <p:nvPicPr>
          <p:cNvPr id="17" name="Picture 16">
            <a:extLst>
              <a:ext uri="{FF2B5EF4-FFF2-40B4-BE49-F238E27FC236}">
                <a16:creationId xmlns:a16="http://schemas.microsoft.com/office/drawing/2014/main" id="{7EA0EDD8-98C2-8B81-49E0-55A38F6878EE}"/>
              </a:ext>
            </a:extLst>
          </p:cNvPr>
          <p:cNvPicPr>
            <a:picLocks noGrp="1" noRot="1" noChangeAspect="1" noMove="1" noResize="1" noEditPoints="1" noAdjustHandles="1" noChangeArrowheads="1" noChangeShapeType="1" noCrop="1"/>
          </p:cNvPicPr>
          <p:nvPr/>
        </p:nvPicPr>
        <p:blipFill>
          <a:blip r:embed="rId3"/>
          <a:srcRect t="95729"/>
          <a:stretch/>
        </p:blipFill>
        <p:spPr>
          <a:xfrm>
            <a:off x="0" y="6559420"/>
            <a:ext cx="12188950" cy="293146"/>
          </a:xfrm>
          <a:prstGeom prst="rect">
            <a:avLst/>
          </a:prstGeom>
        </p:spPr>
      </p:pic>
    </p:spTree>
    <p:extLst>
      <p:ext uri="{BB962C8B-B14F-4D97-AF65-F5344CB8AC3E}">
        <p14:creationId xmlns:p14="http://schemas.microsoft.com/office/powerpoint/2010/main" val="27568068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85784-D8D7-81B5-268E-D013FE6BB50F}"/>
              </a:ext>
            </a:extLst>
          </p:cNvPr>
          <p:cNvSpPr>
            <a:spLocks noGrp="1"/>
          </p:cNvSpPr>
          <p:nvPr>
            <p:ph type="title"/>
          </p:nvPr>
        </p:nvSpPr>
        <p:spPr/>
        <p:txBody>
          <a:bodyPr/>
          <a:lstStyle/>
          <a:p>
            <a:r>
              <a:rPr lang="en-US" dirty="0"/>
              <a:t>Natural Class Reorganization</a:t>
            </a:r>
          </a:p>
        </p:txBody>
      </p:sp>
      <p:sp>
        <p:nvSpPr>
          <p:cNvPr id="3" name="Content Placeholder 2">
            <a:extLst>
              <a:ext uri="{FF2B5EF4-FFF2-40B4-BE49-F238E27FC236}">
                <a16:creationId xmlns:a16="http://schemas.microsoft.com/office/drawing/2014/main" id="{9C5464C3-6091-310E-EE87-08668E0A5B5E}"/>
              </a:ext>
            </a:extLst>
          </p:cNvPr>
          <p:cNvSpPr>
            <a:spLocks noGrp="1"/>
          </p:cNvSpPr>
          <p:nvPr>
            <p:ph idx="1"/>
          </p:nvPr>
        </p:nvSpPr>
        <p:spPr>
          <a:xfrm>
            <a:off x="609599" y="1346908"/>
            <a:ext cx="6177699" cy="4779256"/>
          </a:xfrm>
        </p:spPr>
        <p:txBody>
          <a:bodyPr>
            <a:normAutofit lnSpcReduction="10000"/>
          </a:bodyPr>
          <a:lstStyle/>
          <a:p>
            <a:r>
              <a:rPr lang="en-US" dirty="0"/>
              <a:t>Stage 0: Prelaterals are not allophonic and are slightly backed merely due to articulatory consequences.</a:t>
            </a:r>
          </a:p>
          <a:p>
            <a:endParaRPr lang="en-US" dirty="0"/>
          </a:p>
          <a:p>
            <a:r>
              <a:rPr lang="en-US" dirty="0"/>
              <a:t>Stage 1: SPOOL splits from BOOT, forming a distinct prelateral allophone not explainable by articulation alone.</a:t>
            </a:r>
          </a:p>
          <a:p>
            <a:endParaRPr lang="en-US" dirty="0"/>
          </a:p>
          <a:p>
            <a:r>
              <a:rPr lang="en-US" dirty="0"/>
              <a:t>Stage 2: JOLT also splits from BOAT, forming a distinct prelateral allophone.</a:t>
            </a:r>
          </a:p>
          <a:p>
            <a:endParaRPr lang="en-US" dirty="0"/>
          </a:p>
          <a:p>
            <a:r>
              <a:rPr lang="en-US" dirty="0"/>
              <a:t>Stage 3: SPOOL + JOLT form a distinct natural class and back in tandem while BOOT + BOAT continue to front.</a:t>
            </a:r>
          </a:p>
        </p:txBody>
      </p:sp>
      <p:sp>
        <p:nvSpPr>
          <p:cNvPr id="5" name="TextBox 4">
            <a:extLst>
              <a:ext uri="{FF2B5EF4-FFF2-40B4-BE49-F238E27FC236}">
                <a16:creationId xmlns:a16="http://schemas.microsoft.com/office/drawing/2014/main" id="{76B6E0ED-A315-0517-725F-85F99FDCFFFA}"/>
              </a:ext>
            </a:extLst>
          </p:cNvPr>
          <p:cNvSpPr txBox="1"/>
          <p:nvPr/>
        </p:nvSpPr>
        <p:spPr>
          <a:xfrm>
            <a:off x="8950707" y="1503311"/>
            <a:ext cx="848309" cy="369332"/>
          </a:xfrm>
          <a:prstGeom prst="rect">
            <a:avLst/>
          </a:prstGeom>
          <a:noFill/>
        </p:spPr>
        <p:txBody>
          <a:bodyPr wrap="none" rtlCol="0">
            <a:spAutoFit/>
          </a:bodyPr>
          <a:lstStyle/>
          <a:p>
            <a:r>
              <a:rPr lang="en-US" dirty="0">
                <a:latin typeface="Avenir Book" panose="02000503020000020003" pitchFamily="2" charset="0"/>
              </a:rPr>
              <a:t>BOOT</a:t>
            </a:r>
          </a:p>
        </p:txBody>
      </p:sp>
      <p:sp>
        <p:nvSpPr>
          <p:cNvPr id="6" name="TextBox 5">
            <a:extLst>
              <a:ext uri="{FF2B5EF4-FFF2-40B4-BE49-F238E27FC236}">
                <a16:creationId xmlns:a16="http://schemas.microsoft.com/office/drawing/2014/main" id="{9C024BF8-3AC0-6A47-333D-393E2E4FC896}"/>
              </a:ext>
            </a:extLst>
          </p:cNvPr>
          <p:cNvSpPr txBox="1"/>
          <p:nvPr/>
        </p:nvSpPr>
        <p:spPr>
          <a:xfrm>
            <a:off x="9648620" y="1606317"/>
            <a:ext cx="946093" cy="369332"/>
          </a:xfrm>
          <a:prstGeom prst="rect">
            <a:avLst/>
          </a:prstGeom>
          <a:noFill/>
        </p:spPr>
        <p:txBody>
          <a:bodyPr wrap="none" rtlCol="0">
            <a:spAutoFit/>
          </a:bodyPr>
          <a:lstStyle/>
          <a:p>
            <a:r>
              <a:rPr lang="en-US" dirty="0">
                <a:latin typeface="Avenir Book" panose="02000503020000020003" pitchFamily="2" charset="0"/>
              </a:rPr>
              <a:t>SPOOL</a:t>
            </a:r>
          </a:p>
        </p:txBody>
      </p:sp>
      <p:sp>
        <p:nvSpPr>
          <p:cNvPr id="7" name="TextBox 6">
            <a:extLst>
              <a:ext uri="{FF2B5EF4-FFF2-40B4-BE49-F238E27FC236}">
                <a16:creationId xmlns:a16="http://schemas.microsoft.com/office/drawing/2014/main" id="{D182ADE4-088B-9678-B08D-69FB5CF76321}"/>
              </a:ext>
            </a:extLst>
          </p:cNvPr>
          <p:cNvSpPr txBox="1"/>
          <p:nvPr/>
        </p:nvSpPr>
        <p:spPr>
          <a:xfrm>
            <a:off x="9057056" y="2166677"/>
            <a:ext cx="798937" cy="369332"/>
          </a:xfrm>
          <a:prstGeom prst="rect">
            <a:avLst/>
          </a:prstGeom>
          <a:noFill/>
        </p:spPr>
        <p:txBody>
          <a:bodyPr wrap="none" rtlCol="0">
            <a:spAutoFit/>
          </a:bodyPr>
          <a:lstStyle/>
          <a:p>
            <a:r>
              <a:rPr lang="en-US" dirty="0">
                <a:latin typeface="Avenir Book" panose="02000503020000020003" pitchFamily="2" charset="0"/>
              </a:rPr>
              <a:t>BOAT</a:t>
            </a:r>
          </a:p>
        </p:txBody>
      </p:sp>
      <p:sp>
        <p:nvSpPr>
          <p:cNvPr id="8" name="TextBox 7">
            <a:extLst>
              <a:ext uri="{FF2B5EF4-FFF2-40B4-BE49-F238E27FC236}">
                <a16:creationId xmlns:a16="http://schemas.microsoft.com/office/drawing/2014/main" id="{F908CEF0-39CE-749C-9726-B320A4F14409}"/>
              </a:ext>
            </a:extLst>
          </p:cNvPr>
          <p:cNvSpPr txBox="1"/>
          <p:nvPr/>
        </p:nvSpPr>
        <p:spPr>
          <a:xfrm>
            <a:off x="9687741" y="2275158"/>
            <a:ext cx="714876" cy="369332"/>
          </a:xfrm>
          <a:prstGeom prst="rect">
            <a:avLst/>
          </a:prstGeom>
          <a:noFill/>
        </p:spPr>
        <p:txBody>
          <a:bodyPr wrap="none" rtlCol="0">
            <a:spAutoFit/>
          </a:bodyPr>
          <a:lstStyle/>
          <a:p>
            <a:r>
              <a:rPr lang="en-US" dirty="0">
                <a:latin typeface="Avenir Book" panose="02000503020000020003" pitchFamily="2" charset="0"/>
              </a:rPr>
              <a:t>JOLT</a:t>
            </a:r>
          </a:p>
        </p:txBody>
      </p:sp>
      <p:sp>
        <p:nvSpPr>
          <p:cNvPr id="9" name="TextBox 8">
            <a:extLst>
              <a:ext uri="{FF2B5EF4-FFF2-40B4-BE49-F238E27FC236}">
                <a16:creationId xmlns:a16="http://schemas.microsoft.com/office/drawing/2014/main" id="{AFF0506D-9540-F169-CFC5-670A4C94E4AE}"/>
              </a:ext>
            </a:extLst>
          </p:cNvPr>
          <p:cNvSpPr txBox="1"/>
          <p:nvPr/>
        </p:nvSpPr>
        <p:spPr>
          <a:xfrm>
            <a:off x="8540789" y="3053763"/>
            <a:ext cx="848309" cy="369332"/>
          </a:xfrm>
          <a:prstGeom prst="rect">
            <a:avLst/>
          </a:prstGeom>
          <a:noFill/>
        </p:spPr>
        <p:txBody>
          <a:bodyPr wrap="none" rtlCol="0">
            <a:spAutoFit/>
          </a:bodyPr>
          <a:lstStyle/>
          <a:p>
            <a:r>
              <a:rPr lang="en-US" dirty="0">
                <a:latin typeface="Avenir Book" panose="02000503020000020003" pitchFamily="2" charset="0"/>
              </a:rPr>
              <a:t>BOOT</a:t>
            </a:r>
          </a:p>
        </p:txBody>
      </p:sp>
      <p:sp>
        <p:nvSpPr>
          <p:cNvPr id="10" name="TextBox 9">
            <a:extLst>
              <a:ext uri="{FF2B5EF4-FFF2-40B4-BE49-F238E27FC236}">
                <a16:creationId xmlns:a16="http://schemas.microsoft.com/office/drawing/2014/main" id="{96FE9B23-6D03-25CF-30C5-A3C076CA3F7A}"/>
              </a:ext>
            </a:extLst>
          </p:cNvPr>
          <p:cNvSpPr txBox="1"/>
          <p:nvPr/>
        </p:nvSpPr>
        <p:spPr>
          <a:xfrm>
            <a:off x="10363496" y="3053763"/>
            <a:ext cx="946093" cy="369332"/>
          </a:xfrm>
          <a:prstGeom prst="rect">
            <a:avLst/>
          </a:prstGeom>
          <a:noFill/>
        </p:spPr>
        <p:txBody>
          <a:bodyPr wrap="none" rtlCol="0">
            <a:spAutoFit/>
          </a:bodyPr>
          <a:lstStyle/>
          <a:p>
            <a:r>
              <a:rPr lang="en-US" dirty="0">
                <a:latin typeface="Avenir Book" panose="02000503020000020003" pitchFamily="2" charset="0"/>
              </a:rPr>
              <a:t>SPOOL</a:t>
            </a:r>
          </a:p>
        </p:txBody>
      </p:sp>
      <p:sp>
        <p:nvSpPr>
          <p:cNvPr id="11" name="TextBox 10">
            <a:extLst>
              <a:ext uri="{FF2B5EF4-FFF2-40B4-BE49-F238E27FC236}">
                <a16:creationId xmlns:a16="http://schemas.microsoft.com/office/drawing/2014/main" id="{85C83B6C-9B11-7FB1-9E2F-8141CD8B9690}"/>
              </a:ext>
            </a:extLst>
          </p:cNvPr>
          <p:cNvSpPr txBox="1"/>
          <p:nvPr/>
        </p:nvSpPr>
        <p:spPr>
          <a:xfrm>
            <a:off x="9079259" y="3582108"/>
            <a:ext cx="798937" cy="369332"/>
          </a:xfrm>
          <a:prstGeom prst="rect">
            <a:avLst/>
          </a:prstGeom>
          <a:noFill/>
        </p:spPr>
        <p:txBody>
          <a:bodyPr wrap="none" rtlCol="0">
            <a:spAutoFit/>
          </a:bodyPr>
          <a:lstStyle/>
          <a:p>
            <a:r>
              <a:rPr lang="en-US" dirty="0">
                <a:latin typeface="Avenir Book" panose="02000503020000020003" pitchFamily="2" charset="0"/>
              </a:rPr>
              <a:t>BOAT</a:t>
            </a:r>
          </a:p>
        </p:txBody>
      </p:sp>
      <p:sp>
        <p:nvSpPr>
          <p:cNvPr id="12" name="TextBox 11">
            <a:extLst>
              <a:ext uri="{FF2B5EF4-FFF2-40B4-BE49-F238E27FC236}">
                <a16:creationId xmlns:a16="http://schemas.microsoft.com/office/drawing/2014/main" id="{9E0BFEB6-647E-B682-28E4-1A453E2695DD}"/>
              </a:ext>
            </a:extLst>
          </p:cNvPr>
          <p:cNvSpPr txBox="1"/>
          <p:nvPr/>
        </p:nvSpPr>
        <p:spPr>
          <a:xfrm>
            <a:off x="9690107" y="3714898"/>
            <a:ext cx="714876" cy="369332"/>
          </a:xfrm>
          <a:prstGeom prst="rect">
            <a:avLst/>
          </a:prstGeom>
          <a:noFill/>
        </p:spPr>
        <p:txBody>
          <a:bodyPr wrap="none" rtlCol="0">
            <a:spAutoFit/>
          </a:bodyPr>
          <a:lstStyle/>
          <a:p>
            <a:r>
              <a:rPr lang="en-US" dirty="0">
                <a:latin typeface="Avenir Book" panose="02000503020000020003" pitchFamily="2" charset="0"/>
              </a:rPr>
              <a:t>JOLT</a:t>
            </a:r>
          </a:p>
        </p:txBody>
      </p:sp>
      <p:sp>
        <p:nvSpPr>
          <p:cNvPr id="13" name="TextBox 12">
            <a:extLst>
              <a:ext uri="{FF2B5EF4-FFF2-40B4-BE49-F238E27FC236}">
                <a16:creationId xmlns:a16="http://schemas.microsoft.com/office/drawing/2014/main" id="{79152C0C-1F6D-206B-F2EB-C6DB91FA64E8}"/>
              </a:ext>
            </a:extLst>
          </p:cNvPr>
          <p:cNvSpPr txBox="1"/>
          <p:nvPr/>
        </p:nvSpPr>
        <p:spPr>
          <a:xfrm>
            <a:off x="8540789" y="4599125"/>
            <a:ext cx="848309" cy="369332"/>
          </a:xfrm>
          <a:prstGeom prst="rect">
            <a:avLst/>
          </a:prstGeom>
          <a:noFill/>
        </p:spPr>
        <p:txBody>
          <a:bodyPr wrap="none" rtlCol="0">
            <a:spAutoFit/>
          </a:bodyPr>
          <a:lstStyle/>
          <a:p>
            <a:r>
              <a:rPr lang="en-US" dirty="0">
                <a:latin typeface="Avenir Book" panose="02000503020000020003" pitchFamily="2" charset="0"/>
              </a:rPr>
              <a:t>BOOT</a:t>
            </a:r>
          </a:p>
        </p:txBody>
      </p:sp>
      <p:sp>
        <p:nvSpPr>
          <p:cNvPr id="14" name="TextBox 13">
            <a:extLst>
              <a:ext uri="{FF2B5EF4-FFF2-40B4-BE49-F238E27FC236}">
                <a16:creationId xmlns:a16="http://schemas.microsoft.com/office/drawing/2014/main" id="{D4D29052-82D6-20FC-3987-2FC36AB7C016}"/>
              </a:ext>
            </a:extLst>
          </p:cNvPr>
          <p:cNvSpPr txBox="1"/>
          <p:nvPr/>
        </p:nvSpPr>
        <p:spPr>
          <a:xfrm>
            <a:off x="10363496" y="4599125"/>
            <a:ext cx="946093" cy="369332"/>
          </a:xfrm>
          <a:prstGeom prst="rect">
            <a:avLst/>
          </a:prstGeom>
          <a:noFill/>
        </p:spPr>
        <p:txBody>
          <a:bodyPr wrap="none" rtlCol="0">
            <a:spAutoFit/>
          </a:bodyPr>
          <a:lstStyle/>
          <a:p>
            <a:r>
              <a:rPr lang="en-US" dirty="0">
                <a:latin typeface="Avenir Book" panose="02000503020000020003" pitchFamily="2" charset="0"/>
              </a:rPr>
              <a:t>SPOOL</a:t>
            </a:r>
          </a:p>
        </p:txBody>
      </p:sp>
      <p:sp>
        <p:nvSpPr>
          <p:cNvPr id="15" name="TextBox 14">
            <a:extLst>
              <a:ext uri="{FF2B5EF4-FFF2-40B4-BE49-F238E27FC236}">
                <a16:creationId xmlns:a16="http://schemas.microsoft.com/office/drawing/2014/main" id="{1CA4A583-563B-3D75-27D8-F2EB8EAAE51F}"/>
              </a:ext>
            </a:extLst>
          </p:cNvPr>
          <p:cNvSpPr txBox="1"/>
          <p:nvPr/>
        </p:nvSpPr>
        <p:spPr>
          <a:xfrm>
            <a:off x="9193269" y="5340401"/>
            <a:ext cx="798937" cy="369332"/>
          </a:xfrm>
          <a:prstGeom prst="rect">
            <a:avLst/>
          </a:prstGeom>
          <a:noFill/>
        </p:spPr>
        <p:txBody>
          <a:bodyPr wrap="none" rtlCol="0">
            <a:spAutoFit/>
          </a:bodyPr>
          <a:lstStyle/>
          <a:p>
            <a:r>
              <a:rPr lang="en-US" dirty="0">
                <a:latin typeface="Avenir Book" panose="02000503020000020003" pitchFamily="2" charset="0"/>
              </a:rPr>
              <a:t>BOAT</a:t>
            </a:r>
          </a:p>
        </p:txBody>
      </p:sp>
      <p:sp>
        <p:nvSpPr>
          <p:cNvPr id="16" name="TextBox 15">
            <a:extLst>
              <a:ext uri="{FF2B5EF4-FFF2-40B4-BE49-F238E27FC236}">
                <a16:creationId xmlns:a16="http://schemas.microsoft.com/office/drawing/2014/main" id="{A7292E43-C23A-7D97-7164-06E6E4E66861}"/>
              </a:ext>
            </a:extLst>
          </p:cNvPr>
          <p:cNvSpPr txBox="1"/>
          <p:nvPr/>
        </p:nvSpPr>
        <p:spPr>
          <a:xfrm>
            <a:off x="10433705" y="5340401"/>
            <a:ext cx="714876" cy="369332"/>
          </a:xfrm>
          <a:prstGeom prst="rect">
            <a:avLst/>
          </a:prstGeom>
          <a:noFill/>
        </p:spPr>
        <p:txBody>
          <a:bodyPr wrap="none" rtlCol="0">
            <a:spAutoFit/>
          </a:bodyPr>
          <a:lstStyle/>
          <a:p>
            <a:r>
              <a:rPr lang="en-US" dirty="0">
                <a:latin typeface="Avenir Book" panose="02000503020000020003" pitchFamily="2" charset="0"/>
              </a:rPr>
              <a:t>JOLT</a:t>
            </a:r>
          </a:p>
        </p:txBody>
      </p:sp>
      <p:cxnSp>
        <p:nvCxnSpPr>
          <p:cNvPr id="19" name="Straight Connector 18">
            <a:extLst>
              <a:ext uri="{FF2B5EF4-FFF2-40B4-BE49-F238E27FC236}">
                <a16:creationId xmlns:a16="http://schemas.microsoft.com/office/drawing/2014/main" id="{9602D42F-EEAC-46EE-B16A-DAAB048CE8CD}"/>
              </a:ext>
            </a:extLst>
          </p:cNvPr>
          <p:cNvCxnSpPr/>
          <p:nvPr/>
        </p:nvCxnSpPr>
        <p:spPr>
          <a:xfrm>
            <a:off x="7425745" y="2994927"/>
            <a:ext cx="4421171" cy="0"/>
          </a:xfrm>
          <a:prstGeom prst="line">
            <a:avLst/>
          </a:prstGeom>
          <a:ln>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C1D9DE6-D9C0-2EE6-0A7B-0D49A176B5A8}"/>
              </a:ext>
            </a:extLst>
          </p:cNvPr>
          <p:cNvCxnSpPr/>
          <p:nvPr/>
        </p:nvCxnSpPr>
        <p:spPr>
          <a:xfrm>
            <a:off x="7425745" y="4431802"/>
            <a:ext cx="4421171" cy="0"/>
          </a:xfrm>
          <a:prstGeom prst="line">
            <a:avLst/>
          </a:prstGeom>
          <a:ln>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27" name="Rounded Rectangle 26">
            <a:extLst>
              <a:ext uri="{FF2B5EF4-FFF2-40B4-BE49-F238E27FC236}">
                <a16:creationId xmlns:a16="http://schemas.microsoft.com/office/drawing/2014/main" id="{7DB8D81B-24C6-B5BA-ABEC-88EC392B1F31}"/>
              </a:ext>
            </a:extLst>
          </p:cNvPr>
          <p:cNvSpPr/>
          <p:nvPr/>
        </p:nvSpPr>
        <p:spPr>
          <a:xfrm>
            <a:off x="8454499" y="4539578"/>
            <a:ext cx="1537707" cy="1377102"/>
          </a:xfrm>
          <a:prstGeom prst="roundRect">
            <a:avLst/>
          </a:prstGeom>
          <a:noFill/>
          <a:ln w="28575">
            <a:solidFill>
              <a:schemeClr val="accent6">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ounded Rectangle 27">
            <a:extLst>
              <a:ext uri="{FF2B5EF4-FFF2-40B4-BE49-F238E27FC236}">
                <a16:creationId xmlns:a16="http://schemas.microsoft.com/office/drawing/2014/main" id="{64C4B545-718A-CD4A-AAF7-5835A18A1114}"/>
              </a:ext>
            </a:extLst>
          </p:cNvPr>
          <p:cNvSpPr/>
          <p:nvPr/>
        </p:nvSpPr>
        <p:spPr>
          <a:xfrm>
            <a:off x="10183429" y="4539578"/>
            <a:ext cx="1251595" cy="1377102"/>
          </a:xfrm>
          <a:prstGeom prst="roundRect">
            <a:avLst/>
          </a:prstGeom>
          <a:noFill/>
          <a:ln w="28575">
            <a:solidFill>
              <a:schemeClr val="accent3">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C1F95785-855B-0EF2-A629-25DDDFCC37C3}"/>
              </a:ext>
            </a:extLst>
          </p:cNvPr>
          <p:cNvSpPr>
            <a:spLocks noGrp="1"/>
          </p:cNvSpPr>
          <p:nvPr>
            <p:ph type="sldNum" sz="quarter" idx="11"/>
          </p:nvPr>
        </p:nvSpPr>
        <p:spPr/>
        <p:txBody>
          <a:bodyPr/>
          <a:lstStyle/>
          <a:p>
            <a:fld id="{2F4E2E3C-FF33-FC45-91A9-BDC48E1E835D}" type="slidenum">
              <a:rPr lang="en-US" smtClean="0"/>
              <a:pPr/>
              <a:t>17</a:t>
            </a:fld>
            <a:endParaRPr lang="en-US" dirty="0"/>
          </a:p>
        </p:txBody>
      </p:sp>
    </p:spTree>
    <p:extLst>
      <p:ext uri="{BB962C8B-B14F-4D97-AF65-F5344CB8AC3E}">
        <p14:creationId xmlns:p14="http://schemas.microsoft.com/office/powerpoint/2010/main" val="4210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27"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65F5C-EE18-9FC2-D5C0-B9BCDD208AB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6F90B33-9CE7-0D84-2770-4E96AC77DCED}"/>
              </a:ext>
            </a:extLst>
          </p:cNvPr>
          <p:cNvSpPr>
            <a:spLocks noGrp="1"/>
          </p:cNvSpPr>
          <p:nvPr>
            <p:ph idx="1"/>
          </p:nvPr>
        </p:nvSpPr>
        <p:spPr/>
        <p:txBody>
          <a:bodyPr/>
          <a:lstStyle/>
          <a:p>
            <a:r>
              <a:rPr lang="en-US" dirty="0"/>
              <a:t>For all Georgia English speakers in this data, /u/ and /</a:t>
            </a:r>
            <a:r>
              <a:rPr lang="en-US" dirty="0" err="1"/>
              <a:t>oʊ</a:t>
            </a:r>
            <a:r>
              <a:rPr lang="en-US" dirty="0"/>
              <a:t>/ begin as unified classes, later developing a pre-lateral split</a:t>
            </a:r>
          </a:p>
          <a:p>
            <a:pPr lvl="1"/>
            <a:r>
              <a:rPr lang="en-US" dirty="0"/>
              <a:t>In all cases, /u/ splits before /</a:t>
            </a:r>
            <a:r>
              <a:rPr lang="en-US" dirty="0" err="1"/>
              <a:t>oʊ</a:t>
            </a:r>
            <a:r>
              <a:rPr lang="en-US" dirty="0"/>
              <a:t>/</a:t>
            </a:r>
          </a:p>
          <a:p>
            <a:pPr marL="457200" lvl="1" indent="0">
              <a:buNone/>
            </a:pPr>
            <a:endParaRPr lang="en-US" dirty="0"/>
          </a:p>
          <a:p>
            <a:r>
              <a:rPr lang="en-US" dirty="0"/>
              <a:t>Incoming Low Back Merger Shift and back vowel fronting leave an empty portion in the vowel space, allowing for allophonic splits (Thomas 2019)</a:t>
            </a:r>
          </a:p>
          <a:p>
            <a:endParaRPr lang="en-US" dirty="0"/>
          </a:p>
          <a:p>
            <a:r>
              <a:rPr lang="en-US" dirty="0"/>
              <a:t>Allophonic reorganization of the vowel system may demonstrate the influence of phonology in the splitting of the back vowels (</a:t>
            </a:r>
            <a:r>
              <a:rPr lang="en-US" dirty="0" err="1"/>
              <a:t>Fruehwald</a:t>
            </a:r>
            <a:r>
              <a:rPr lang="en-US" dirty="0"/>
              <a:t> 2017)</a:t>
            </a:r>
          </a:p>
          <a:p>
            <a:pPr marL="0" indent="0">
              <a:buNone/>
            </a:pPr>
            <a:endParaRPr lang="en-US" dirty="0"/>
          </a:p>
          <a:p>
            <a:r>
              <a:rPr lang="en-US" dirty="0"/>
              <a:t>Pre-sonorant vowels are methodologically difficult but have interesting consequences for the holistic system</a:t>
            </a:r>
          </a:p>
        </p:txBody>
      </p:sp>
      <p:sp>
        <p:nvSpPr>
          <p:cNvPr id="4" name="Slide Number Placeholder 3">
            <a:extLst>
              <a:ext uri="{FF2B5EF4-FFF2-40B4-BE49-F238E27FC236}">
                <a16:creationId xmlns:a16="http://schemas.microsoft.com/office/drawing/2014/main" id="{763C363F-E993-81A2-68D1-311171BA7BCB}"/>
              </a:ext>
            </a:extLst>
          </p:cNvPr>
          <p:cNvSpPr>
            <a:spLocks noGrp="1"/>
          </p:cNvSpPr>
          <p:nvPr>
            <p:ph type="sldNum" sz="quarter" idx="11"/>
          </p:nvPr>
        </p:nvSpPr>
        <p:spPr/>
        <p:txBody>
          <a:bodyPr/>
          <a:lstStyle/>
          <a:p>
            <a:fld id="{2F4E2E3C-FF33-FC45-91A9-BDC48E1E835D}" type="slidenum">
              <a:rPr lang="en-US" smtClean="0"/>
              <a:pPr/>
              <a:t>18</a:t>
            </a:fld>
            <a:endParaRPr lang="en-US" dirty="0"/>
          </a:p>
        </p:txBody>
      </p:sp>
    </p:spTree>
    <p:extLst>
      <p:ext uri="{BB962C8B-B14F-4D97-AF65-F5344CB8AC3E}">
        <p14:creationId xmlns:p14="http://schemas.microsoft.com/office/powerpoint/2010/main" val="1058685429"/>
      </p:ext>
    </p:extLst>
  </p:cSld>
  <p:clrMapOvr>
    <a:masterClrMapping/>
  </p:clrMapOvr>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BEEC-EFBB-E0EC-6338-2E37BE6FBA8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ED88E92-CA87-C1B1-7CA2-79C17434ACF1}"/>
              </a:ext>
            </a:extLst>
          </p:cNvPr>
          <p:cNvSpPr>
            <a:spLocks noGrp="1"/>
          </p:cNvSpPr>
          <p:nvPr>
            <p:ph idx="1"/>
          </p:nvPr>
        </p:nvSpPr>
        <p:spPr/>
        <p:txBody>
          <a:bodyPr>
            <a:normAutofit lnSpcReduction="10000"/>
          </a:bodyPr>
          <a:lstStyle/>
          <a:p>
            <a:pPr marL="466725" indent="-466725">
              <a:buNone/>
            </a:pPr>
            <a:r>
              <a:rPr lang="en-US" sz="1500" dirty="0">
                <a:effectLst/>
              </a:rPr>
              <a:t>Childs, Becky, Christine Mallinson &amp; Jeannine Carpenter. 2009. Vowel Phonology and Ethnicity in North Carolina. </a:t>
            </a:r>
            <a:r>
              <a:rPr lang="en-US" sz="1500" i="1" dirty="0">
                <a:effectLst/>
              </a:rPr>
              <a:t>The Publication of the American Dialect Society</a:t>
            </a:r>
            <a:r>
              <a:rPr lang="en-US" sz="1500" dirty="0">
                <a:effectLst/>
              </a:rPr>
              <a:t> 94(1). 23–47. </a:t>
            </a:r>
            <a:r>
              <a:rPr lang="en-US" sz="1500" dirty="0">
                <a:effectLst/>
                <a:hlinkClick r:id="rId4"/>
              </a:rPr>
              <a:t>https://doi.org/10.1215/-94-1-23</a:t>
            </a:r>
            <a:r>
              <a:rPr lang="en-US" sz="1500" dirty="0">
                <a:effectLst/>
              </a:rPr>
              <a:t>. </a:t>
            </a:r>
          </a:p>
          <a:p>
            <a:pPr marL="466725" indent="-466725">
              <a:buNone/>
            </a:pPr>
            <a:r>
              <a:rPr lang="en-US" sz="1500" dirty="0">
                <a:effectLst/>
              </a:rPr>
              <a:t>Eberhardt, Maeve. 2009. African American and White Vowel Systems in Pittsburgh. The Publication of the American Dialect Society 94(1). 129–157. </a:t>
            </a:r>
            <a:r>
              <a:rPr lang="en-US" sz="1500" dirty="0">
                <a:effectLst/>
                <a:hlinkClick r:id="rId5"/>
              </a:rPr>
              <a:t>https://doi.org/10.1215/-94-1-129</a:t>
            </a:r>
            <a:r>
              <a:rPr lang="en-US" sz="1500" dirty="0">
                <a:effectLst/>
              </a:rPr>
              <a:t>. </a:t>
            </a:r>
          </a:p>
          <a:p>
            <a:pPr marL="466725" indent="-466725">
              <a:buNone/>
            </a:pPr>
            <a:r>
              <a:rPr lang="en-US" sz="1500" dirty="0">
                <a:effectLst/>
              </a:rPr>
              <a:t>Farrington, Charlie, Tyler Kendall, Patrick “Slay” Brooks, Emma Mullen &amp; Chloe </a:t>
            </a:r>
            <a:r>
              <a:rPr lang="en-US" sz="1500" dirty="0" err="1">
                <a:effectLst/>
              </a:rPr>
              <a:t>Tacata</a:t>
            </a:r>
            <a:r>
              <a:rPr lang="en-US" sz="1500" dirty="0">
                <a:effectLst/>
              </a:rPr>
              <a:t>. 2020. The Corpus of Regional African American Language: ATL (Atlanta, GA 2017). Version 2020.05. </a:t>
            </a:r>
            <a:r>
              <a:rPr lang="en-US" sz="1500" dirty="0">
                <a:effectLst/>
                <a:hlinkClick r:id="rId6"/>
              </a:rPr>
              <a:t>https://oraal.uoregon.edu/coraal</a:t>
            </a:r>
            <a:r>
              <a:rPr lang="en-US" sz="1500" dirty="0">
                <a:effectLst/>
              </a:rPr>
              <a:t>. </a:t>
            </a:r>
          </a:p>
          <a:p>
            <a:pPr marL="466725" indent="-466725">
              <a:buNone/>
            </a:pPr>
            <a:r>
              <a:rPr lang="en-US" sz="1500" dirty="0" err="1"/>
              <a:t>Fruehwald</a:t>
            </a:r>
            <a:r>
              <a:rPr lang="en-US" sz="1500" dirty="0"/>
              <a:t>, Josef. 2017. The role of phonology in phonetic change. </a:t>
            </a:r>
            <a:r>
              <a:rPr lang="en-US" sz="1500" i="1" dirty="0"/>
              <a:t>Annual Review of Linguistics</a:t>
            </a:r>
            <a:r>
              <a:rPr lang="en-US" sz="1500" dirty="0"/>
              <a:t>, </a:t>
            </a:r>
            <a:r>
              <a:rPr lang="en-US" sz="1500" i="1" dirty="0"/>
              <a:t>3</a:t>
            </a:r>
            <a:r>
              <a:rPr lang="en-US" sz="1500" dirty="0"/>
              <a:t>(1), 25-42. </a:t>
            </a:r>
            <a:r>
              <a:rPr lang="en-US" sz="1500" dirty="0">
                <a:hlinkClick r:id="rId7"/>
              </a:rPr>
              <a:t>https://doi.org/10.1146/annurev-linguistics-011516-034101</a:t>
            </a:r>
            <a:r>
              <a:rPr lang="en-US" sz="1500" dirty="0"/>
              <a:t> </a:t>
            </a:r>
            <a:endParaRPr lang="en-US" sz="1500" dirty="0">
              <a:effectLst/>
            </a:endParaRPr>
          </a:p>
          <a:p>
            <a:pPr marL="466725" indent="-466725">
              <a:buNone/>
            </a:pPr>
            <a:r>
              <a:rPr lang="en-US" sz="1500" dirty="0" err="1">
                <a:effectLst/>
              </a:rPr>
              <a:t>Labov</a:t>
            </a:r>
            <a:r>
              <a:rPr lang="en-US" sz="1500" dirty="0">
                <a:effectLst/>
              </a:rPr>
              <a:t>, William, Sharon Ash &amp; Charles Boberg. 2006. </a:t>
            </a:r>
            <a:r>
              <a:rPr lang="en-US" sz="1500" i="1" dirty="0">
                <a:effectLst/>
              </a:rPr>
              <a:t>The Atlas of North American English: Phonetics, phonology, and sound change: A multimedia reference tool</a:t>
            </a:r>
            <a:r>
              <a:rPr lang="en-US" sz="1500" dirty="0">
                <a:effectLst/>
              </a:rPr>
              <a:t>. Berlin; New York: Mouton de Gruyter. </a:t>
            </a:r>
          </a:p>
          <a:p>
            <a:pPr marL="466725" indent="-466725">
              <a:buNone/>
            </a:pPr>
            <a:r>
              <a:rPr lang="en-US" sz="1500" dirty="0">
                <a:effectLst/>
              </a:rPr>
              <a:t>Renwick, Margaret E. L., Joseph A. Stanley, Jon Forrest &amp; Lelia Glass. 2023. Boomer Peak or Gen X Cliff? From SVS to LBMS in Georgia English. </a:t>
            </a:r>
            <a:r>
              <a:rPr lang="en-US" sz="1500" i="1" dirty="0">
                <a:effectLst/>
              </a:rPr>
              <a:t>Language Variation and Change</a:t>
            </a:r>
            <a:r>
              <a:rPr lang="en-US" sz="1500" dirty="0">
                <a:effectLst/>
              </a:rPr>
              <a:t> 35(2). 1–23. </a:t>
            </a:r>
            <a:r>
              <a:rPr lang="en-US" sz="1500" dirty="0">
                <a:effectLst/>
                <a:hlinkClick r:id="rId8"/>
              </a:rPr>
              <a:t>https://doi.org/10.1017/S095439452300011X</a:t>
            </a:r>
            <a:r>
              <a:rPr lang="en-US" sz="1500" dirty="0">
                <a:effectLst/>
              </a:rPr>
              <a:t>.</a:t>
            </a:r>
          </a:p>
          <a:p>
            <a:pPr marL="466725" indent="-466725">
              <a:buNone/>
            </a:pPr>
            <a:r>
              <a:rPr lang="en-US" sz="1500" dirty="0">
                <a:effectLst/>
              </a:rPr>
              <a:t>Thomas, Erik R. 2004. Rural white Southern accents. In Bernd </a:t>
            </a:r>
            <a:r>
              <a:rPr lang="en-US" sz="1500" dirty="0" err="1">
                <a:effectLst/>
              </a:rPr>
              <a:t>Kortmann</a:t>
            </a:r>
            <a:r>
              <a:rPr lang="en-US" sz="1500" dirty="0">
                <a:effectLst/>
              </a:rPr>
              <a:t> &amp; E. W. Schneider (eds.), </a:t>
            </a:r>
            <a:r>
              <a:rPr lang="en-US" sz="1500" i="1" dirty="0">
                <a:effectLst/>
              </a:rPr>
              <a:t>Varieties of English: The Americas and the Caribbean</a:t>
            </a:r>
            <a:r>
              <a:rPr lang="en-US" sz="1500" dirty="0">
                <a:effectLst/>
              </a:rPr>
              <a:t>, 87–114. Berlin: Mouton de Gruyter.</a:t>
            </a:r>
          </a:p>
          <a:p>
            <a:pPr marL="466725" indent="-466725">
              <a:buNone/>
            </a:pPr>
            <a:r>
              <a:rPr lang="en-US" sz="1500" dirty="0">
                <a:effectLst/>
              </a:rPr>
              <a:t>Thomas, Erik R. 2007. Phonological and Phonetic Characteristics of African American Vernacular English. </a:t>
            </a:r>
            <a:r>
              <a:rPr lang="en-US" sz="1500" i="1" dirty="0">
                <a:effectLst/>
              </a:rPr>
              <a:t>Language and Linguistics Compass</a:t>
            </a:r>
            <a:r>
              <a:rPr lang="en-US" sz="1500" dirty="0">
                <a:effectLst/>
              </a:rPr>
              <a:t> 1(5). 450–475. </a:t>
            </a:r>
            <a:r>
              <a:rPr lang="en-US" sz="1500" dirty="0">
                <a:effectLst/>
                <a:hlinkClick r:id="rId9"/>
              </a:rPr>
              <a:t>https://doi.org/10.1111/j.1749-818X.2007.00029.x</a:t>
            </a:r>
            <a:r>
              <a:rPr lang="en-US" sz="1500" dirty="0">
                <a:effectLst/>
              </a:rPr>
              <a:t>.</a:t>
            </a:r>
            <a:r>
              <a:rPr lang="en-US" sz="1500" dirty="0"/>
              <a:t> </a:t>
            </a:r>
          </a:p>
          <a:p>
            <a:pPr marL="466725" indent="-466725">
              <a:buNone/>
            </a:pPr>
            <a:r>
              <a:rPr lang="en-US" sz="1500" dirty="0">
                <a:effectLst/>
              </a:rPr>
              <a:t>Thomas, Erik R. 2019. A Retrospective on the Low-Back-Merger Shift. In Kara Becker (ed.), </a:t>
            </a:r>
            <a:r>
              <a:rPr lang="en-US" sz="1500" i="1" dirty="0">
                <a:effectLst/>
              </a:rPr>
              <a:t>The low-back-merger shift: Uniting the Canadian vowel shift, the California vowel shift, and short front vowel shifts across North America</a:t>
            </a:r>
            <a:r>
              <a:rPr lang="en-US" sz="1500" dirty="0">
                <a:effectLst/>
              </a:rPr>
              <a:t> (Publication of the American Dialect Society), vol. 104, 180–204. Durham, NC: Duke University Press. </a:t>
            </a:r>
            <a:r>
              <a:rPr lang="en-US" sz="1500" dirty="0">
                <a:effectLst/>
                <a:hlinkClick r:id="rId10"/>
              </a:rPr>
              <a:t>https://doi.org/10.1215/00031283-8033001</a:t>
            </a:r>
            <a:r>
              <a:rPr lang="en-US" sz="1500" dirty="0">
                <a:effectLst/>
              </a:rPr>
              <a:t>.</a:t>
            </a:r>
          </a:p>
        </p:txBody>
      </p:sp>
      <p:sp>
        <p:nvSpPr>
          <p:cNvPr id="4" name="Slide Number Placeholder 3">
            <a:extLst>
              <a:ext uri="{FF2B5EF4-FFF2-40B4-BE49-F238E27FC236}">
                <a16:creationId xmlns:a16="http://schemas.microsoft.com/office/drawing/2014/main" id="{2116D42A-BE25-FFA4-8958-9ADB4935F69C}"/>
              </a:ext>
            </a:extLst>
          </p:cNvPr>
          <p:cNvSpPr>
            <a:spLocks noGrp="1"/>
          </p:cNvSpPr>
          <p:nvPr>
            <p:ph type="sldNum" sz="quarter" idx="11"/>
          </p:nvPr>
        </p:nvSpPr>
        <p:spPr/>
        <p:txBody>
          <a:bodyPr/>
          <a:lstStyle/>
          <a:p>
            <a:fld id="{2F4E2E3C-FF33-FC45-91A9-BDC48E1E835D}" type="slidenum">
              <a:rPr lang="en-US" smtClean="0"/>
              <a:pPr/>
              <a:t>19</a:t>
            </a:fld>
            <a:endParaRPr lang="en-US" dirty="0"/>
          </a:p>
        </p:txBody>
      </p:sp>
    </p:spTree>
    <p:extLst>
      <p:ext uri="{BB962C8B-B14F-4D97-AF65-F5344CB8AC3E}">
        <p14:creationId xmlns:p14="http://schemas.microsoft.com/office/powerpoint/2010/main" val="858351172"/>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CA9D01C7-26D3-DF8D-67C7-E5594D8B901B}"/>
              </a:ext>
            </a:extLst>
          </p:cNvPr>
          <p:cNvSpPr>
            <a:spLocks noGrp="1"/>
          </p:cNvSpPr>
          <p:nvPr>
            <p:ph idx="1"/>
          </p:nvPr>
        </p:nvSpPr>
        <p:spPr>
          <a:xfrm>
            <a:off x="609599" y="1346908"/>
            <a:ext cx="7060389" cy="4779256"/>
          </a:xfrm>
        </p:spPr>
        <p:txBody>
          <a:bodyPr/>
          <a:lstStyle/>
          <a:p>
            <a:pPr marL="0" indent="0">
              <a:buNone/>
            </a:pPr>
            <a:r>
              <a:rPr lang="en-US" dirty="0"/>
              <a:t>“[Pre-obstruent] /</a:t>
            </a:r>
            <a:r>
              <a:rPr lang="en-US" dirty="0" err="1"/>
              <a:t>uw</a:t>
            </a:r>
            <a:r>
              <a:rPr lang="en-US" dirty="0"/>
              <a:t>/ vowels are shifted well to the center or front.” </a:t>
            </a:r>
            <a:r>
              <a:rPr lang="en-US" sz="1400" dirty="0"/>
              <a:t>(</a:t>
            </a:r>
            <a:r>
              <a:rPr lang="en-US" sz="1400" i="1" dirty="0"/>
              <a:t>ANAE</a:t>
            </a:r>
            <a:r>
              <a:rPr lang="en-US" sz="1400" dirty="0"/>
              <a:t> p. 152)</a:t>
            </a:r>
          </a:p>
          <a:p>
            <a:endParaRPr lang="en-US" dirty="0"/>
          </a:p>
          <a:p>
            <a:pPr marL="0" indent="0">
              <a:buNone/>
            </a:pPr>
            <a:r>
              <a:rPr lang="en-US" dirty="0"/>
              <a:t>[M]</a:t>
            </a:r>
            <a:r>
              <a:rPr lang="en-US" dirty="0" err="1"/>
              <a:t>oderate</a:t>
            </a:r>
            <a:r>
              <a:rPr lang="en-US" dirty="0"/>
              <a:t> to strong fronting of /ow/ is characteristic of the Southeastern region. </a:t>
            </a:r>
            <a:r>
              <a:rPr lang="en-US" sz="1400" dirty="0"/>
              <a:t>(</a:t>
            </a:r>
            <a:r>
              <a:rPr lang="en-US" sz="1400" i="1" dirty="0"/>
              <a:t>ANAE</a:t>
            </a:r>
            <a:r>
              <a:rPr lang="en-US" sz="1400" dirty="0"/>
              <a:t> p. 157)</a:t>
            </a:r>
          </a:p>
          <a:p>
            <a:pPr marL="0" indent="0">
              <a:buNone/>
            </a:pPr>
            <a:endParaRPr lang="en-US" dirty="0"/>
          </a:p>
          <a:p>
            <a:pPr marL="0" indent="0">
              <a:buNone/>
            </a:pPr>
            <a:r>
              <a:rPr lang="en-US" sz="2400" dirty="0"/>
              <a:t>“Fronting of the </a:t>
            </a:r>
            <a:r>
              <a:rPr lang="en-US" sz="2400" cap="small" dirty="0"/>
              <a:t>goat</a:t>
            </a:r>
            <a:r>
              <a:rPr lang="en-US" sz="2400" dirty="0"/>
              <a:t> and </a:t>
            </a:r>
            <a:r>
              <a:rPr lang="en-US" sz="2400" cap="small" dirty="0"/>
              <a:t>goose</a:t>
            </a:r>
            <a:r>
              <a:rPr lang="en-US" sz="2400" dirty="0"/>
              <a:t> vowels is far less common in African American speech.”</a:t>
            </a:r>
            <a:r>
              <a:rPr lang="en-US" sz="1400" dirty="0"/>
              <a:t> (Thomas 2007:463) </a:t>
            </a:r>
          </a:p>
        </p:txBody>
      </p:sp>
      <p:sp>
        <p:nvSpPr>
          <p:cNvPr id="5" name="Title 4">
            <a:extLst>
              <a:ext uri="{FF2B5EF4-FFF2-40B4-BE49-F238E27FC236}">
                <a16:creationId xmlns:a16="http://schemas.microsoft.com/office/drawing/2014/main" id="{3B1BF621-5D02-9CD5-C232-04FA0843D3DB}"/>
              </a:ext>
            </a:extLst>
          </p:cNvPr>
          <p:cNvSpPr>
            <a:spLocks noGrp="1"/>
          </p:cNvSpPr>
          <p:nvPr>
            <p:ph type="title"/>
          </p:nvPr>
        </p:nvSpPr>
        <p:spPr/>
        <p:txBody>
          <a:bodyPr/>
          <a:lstStyle/>
          <a:p>
            <a:r>
              <a:rPr lang="en-US" dirty="0"/>
              <a:t>Preobstruent /</a:t>
            </a:r>
            <a:r>
              <a:rPr lang="en-US" dirty="0">
                <a:latin typeface="Noto Sans" panose="020B0502040504020204" pitchFamily="34" charset="0"/>
                <a:ea typeface="Noto Sans" panose="020B0502040504020204" pitchFamily="34" charset="0"/>
                <a:cs typeface="Noto Sans" panose="020B0502040504020204" pitchFamily="34" charset="0"/>
              </a:rPr>
              <a:t>u</a:t>
            </a:r>
            <a:r>
              <a:rPr lang="en-US" dirty="0"/>
              <a:t>/ and /</a:t>
            </a:r>
            <a:r>
              <a:rPr lang="en-US" dirty="0" err="1">
                <a:latin typeface="Noto Sans" panose="020B0502040504020204" pitchFamily="34" charset="0"/>
                <a:ea typeface="Noto Sans" panose="020B0502040504020204" pitchFamily="34" charset="0"/>
                <a:cs typeface="Noto Sans" panose="020B0502040504020204" pitchFamily="34" charset="0"/>
              </a:rPr>
              <a:t>oʊ</a:t>
            </a:r>
            <a:r>
              <a:rPr lang="en-US" dirty="0"/>
              <a:t>/: fronted or backed?</a:t>
            </a:r>
          </a:p>
        </p:txBody>
      </p:sp>
      <p:grpSp>
        <p:nvGrpSpPr>
          <p:cNvPr id="21" name="Group 20">
            <a:extLst>
              <a:ext uri="{FF2B5EF4-FFF2-40B4-BE49-F238E27FC236}">
                <a16:creationId xmlns:a16="http://schemas.microsoft.com/office/drawing/2014/main" id="{0D0D4920-CE29-C31A-088A-CF1D00B3EE56}"/>
              </a:ext>
            </a:extLst>
          </p:cNvPr>
          <p:cNvGrpSpPr/>
          <p:nvPr/>
        </p:nvGrpSpPr>
        <p:grpSpPr>
          <a:xfrm>
            <a:off x="7534656" y="1947672"/>
            <a:ext cx="3858768" cy="3182112"/>
            <a:chOff x="7534656" y="1947672"/>
            <a:chExt cx="3858768" cy="3182112"/>
          </a:xfrm>
        </p:grpSpPr>
        <p:cxnSp>
          <p:nvCxnSpPr>
            <p:cNvPr id="10" name="Straight Connector 9">
              <a:extLst>
                <a:ext uri="{FF2B5EF4-FFF2-40B4-BE49-F238E27FC236}">
                  <a16:creationId xmlns:a16="http://schemas.microsoft.com/office/drawing/2014/main" id="{82DD7CED-22F1-3442-816F-FEDCACD5FAEE}"/>
                </a:ext>
              </a:extLst>
            </p:cNvPr>
            <p:cNvCxnSpPr/>
            <p:nvPr/>
          </p:nvCxnSpPr>
          <p:spPr>
            <a:xfrm>
              <a:off x="7534656" y="1947672"/>
              <a:ext cx="3858768" cy="0"/>
            </a:xfrm>
            <a:prstGeom prst="line">
              <a:avLst/>
            </a:prstGeom>
            <a:ln>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182051D-ED75-A93F-7F6C-2A5E721AF865}"/>
                </a:ext>
              </a:extLst>
            </p:cNvPr>
            <p:cNvCxnSpPr>
              <a:cxnSpLocks/>
            </p:cNvCxnSpPr>
            <p:nvPr/>
          </p:nvCxnSpPr>
          <p:spPr>
            <a:xfrm flipV="1">
              <a:off x="11393424" y="1947672"/>
              <a:ext cx="0" cy="3182112"/>
            </a:xfrm>
            <a:prstGeom prst="line">
              <a:avLst/>
            </a:prstGeom>
            <a:ln>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4E42798-B9B3-3FDE-4F1F-172D9CF652D7}"/>
                </a:ext>
              </a:extLst>
            </p:cNvPr>
            <p:cNvCxnSpPr>
              <a:cxnSpLocks/>
            </p:cNvCxnSpPr>
            <p:nvPr/>
          </p:nvCxnSpPr>
          <p:spPr>
            <a:xfrm flipH="1">
              <a:off x="8915400" y="5129784"/>
              <a:ext cx="2478024" cy="0"/>
            </a:xfrm>
            <a:prstGeom prst="line">
              <a:avLst/>
            </a:prstGeom>
            <a:ln>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05BC862-5365-B8F9-1228-687F62F0816F}"/>
                </a:ext>
              </a:extLst>
            </p:cNvPr>
            <p:cNvCxnSpPr>
              <a:cxnSpLocks/>
            </p:cNvCxnSpPr>
            <p:nvPr/>
          </p:nvCxnSpPr>
          <p:spPr>
            <a:xfrm flipH="1" flipV="1">
              <a:off x="7534656" y="1947672"/>
              <a:ext cx="1380744" cy="3182112"/>
            </a:xfrm>
            <a:prstGeom prst="line">
              <a:avLst/>
            </a:prstGeom>
            <a:ln>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sp>
        <p:nvSpPr>
          <p:cNvPr id="24" name="TextBox 23">
            <a:extLst>
              <a:ext uri="{FF2B5EF4-FFF2-40B4-BE49-F238E27FC236}">
                <a16:creationId xmlns:a16="http://schemas.microsoft.com/office/drawing/2014/main" id="{D85C6962-2FF5-6DF6-94B7-D339B16CF1B6}"/>
              </a:ext>
            </a:extLst>
          </p:cNvPr>
          <p:cNvSpPr txBox="1"/>
          <p:nvPr/>
        </p:nvSpPr>
        <p:spPr>
          <a:xfrm>
            <a:off x="9290302" y="2033540"/>
            <a:ext cx="500458" cy="369332"/>
          </a:xfrm>
          <a:prstGeom prst="rect">
            <a:avLst/>
          </a:prstGeom>
          <a:noFill/>
        </p:spPr>
        <p:txBody>
          <a:bodyPr wrap="none" rtlCol="0">
            <a:spAutoFit/>
          </a:bodyPr>
          <a:lstStyle/>
          <a:p>
            <a:r>
              <a:rPr lang="en-US" dirty="0">
                <a:latin typeface="Noto Sans" panose="020B0502040504020204" pitchFamily="34" charset="0"/>
                <a:ea typeface="Noto Sans" panose="020B0502040504020204" pitchFamily="34" charset="0"/>
                <a:cs typeface="Noto Sans" panose="020B0502040504020204" pitchFamily="34" charset="0"/>
              </a:rPr>
              <a:t>/u/</a:t>
            </a:r>
          </a:p>
        </p:txBody>
      </p:sp>
      <p:sp>
        <p:nvSpPr>
          <p:cNvPr id="25" name="TextBox 24">
            <a:extLst>
              <a:ext uri="{FF2B5EF4-FFF2-40B4-BE49-F238E27FC236}">
                <a16:creationId xmlns:a16="http://schemas.microsoft.com/office/drawing/2014/main" id="{068AE9EF-4AE5-2834-3BE5-6AC32E998917}"/>
              </a:ext>
            </a:extLst>
          </p:cNvPr>
          <p:cNvSpPr txBox="1"/>
          <p:nvPr/>
        </p:nvSpPr>
        <p:spPr>
          <a:xfrm>
            <a:off x="9642408" y="3059668"/>
            <a:ext cx="631904" cy="369332"/>
          </a:xfrm>
          <a:prstGeom prst="rect">
            <a:avLst/>
          </a:prstGeom>
          <a:noFill/>
        </p:spPr>
        <p:txBody>
          <a:bodyPr wrap="none" rtlCol="0">
            <a:spAutoFit/>
          </a:bodyPr>
          <a:lstStyle/>
          <a:p>
            <a:r>
              <a:rPr lang="en-US" dirty="0">
                <a:latin typeface="Avenir Book" panose="02000503020000020003" pitchFamily="2" charset="0"/>
              </a:rPr>
              <a:t>/</a:t>
            </a:r>
            <a:r>
              <a:rPr lang="en-US" dirty="0" err="1">
                <a:latin typeface="Noto Sans" panose="020B0502040504020204" pitchFamily="34" charset="0"/>
                <a:ea typeface="Noto Sans" panose="020B0502040504020204" pitchFamily="34" charset="0"/>
                <a:cs typeface="Noto Sans" panose="020B0502040504020204" pitchFamily="34" charset="0"/>
              </a:rPr>
              <a:t>oʊ</a:t>
            </a:r>
            <a:r>
              <a:rPr lang="en-US" dirty="0">
                <a:latin typeface="Avenir Book" panose="02000503020000020003" pitchFamily="2" charset="0"/>
              </a:rPr>
              <a:t>/</a:t>
            </a:r>
          </a:p>
        </p:txBody>
      </p:sp>
      <p:sp>
        <p:nvSpPr>
          <p:cNvPr id="2" name="Slide Number Placeholder 1">
            <a:extLst>
              <a:ext uri="{FF2B5EF4-FFF2-40B4-BE49-F238E27FC236}">
                <a16:creationId xmlns:a16="http://schemas.microsoft.com/office/drawing/2014/main" id="{495CDE92-D5E2-CF8C-0C7B-3078F23F6811}"/>
              </a:ext>
            </a:extLst>
          </p:cNvPr>
          <p:cNvSpPr>
            <a:spLocks noGrp="1"/>
          </p:cNvSpPr>
          <p:nvPr>
            <p:ph type="sldNum" sz="quarter" idx="11"/>
          </p:nvPr>
        </p:nvSpPr>
        <p:spPr/>
        <p:txBody>
          <a:bodyPr/>
          <a:lstStyle/>
          <a:p>
            <a:fld id="{2F4E2E3C-FF33-FC45-91A9-BDC48E1E835D}" type="slidenum">
              <a:rPr lang="en-US" smtClean="0"/>
              <a:pPr/>
              <a:t>2</a:t>
            </a:fld>
            <a:endParaRPr lang="en-US" dirty="0"/>
          </a:p>
        </p:txBody>
      </p:sp>
    </p:spTree>
    <p:extLst>
      <p:ext uri="{BB962C8B-B14F-4D97-AF65-F5344CB8AC3E}">
        <p14:creationId xmlns:p14="http://schemas.microsoft.com/office/powerpoint/2010/main" val="411356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E23A84-E342-1527-B2B6-5B520D71866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70594C-9D50-3CAB-A1CF-53FF88C43041}"/>
              </a:ext>
            </a:extLst>
          </p:cNvPr>
          <p:cNvSpPr>
            <a:spLocks noGrp="1"/>
          </p:cNvSpPr>
          <p:nvPr>
            <p:ph type="body" sz="quarter" idx="12"/>
          </p:nvPr>
        </p:nvSpPr>
        <p:spPr>
          <a:xfrm>
            <a:off x="836035" y="842508"/>
            <a:ext cx="10519929" cy="1343137"/>
          </a:xfrm>
        </p:spPr>
        <p:txBody>
          <a:bodyPr>
            <a:normAutofit/>
          </a:bodyPr>
          <a:lstStyle/>
          <a:p>
            <a:r>
              <a:rPr lang="en-US" sz="3200" b="0" i="0" u="none" strike="noStrike" dirty="0">
                <a:solidFill>
                  <a:srgbClr val="031D39"/>
                </a:solidFill>
                <a:effectLst/>
              </a:rPr>
              <a:t>Natural Class Reorganization over Apparent Time by Prelateral /</a:t>
            </a:r>
            <a:r>
              <a:rPr lang="en-US" sz="3200" b="0" i="0" u="none" strike="noStrike" dirty="0">
                <a:solidFill>
                  <a:srgbClr val="031D39"/>
                </a:solidFill>
                <a:effectLst/>
                <a:latin typeface="Noto Sans" panose="020B0502040504020204" pitchFamily="34" charset="0"/>
                <a:ea typeface="Noto Sans" panose="020B0502040504020204" pitchFamily="34" charset="0"/>
                <a:cs typeface="Noto Sans" panose="020B0502040504020204" pitchFamily="34" charset="0"/>
              </a:rPr>
              <a:t>u</a:t>
            </a:r>
            <a:r>
              <a:rPr lang="en-US" sz="3200" b="0" i="0" u="none" strike="noStrike" dirty="0">
                <a:solidFill>
                  <a:srgbClr val="031D39"/>
                </a:solidFill>
                <a:effectLst/>
              </a:rPr>
              <a:t>/ and /</a:t>
            </a:r>
            <a:r>
              <a:rPr lang="en-US" sz="3200" b="0" i="0" u="none" strike="noStrike" dirty="0" err="1">
                <a:solidFill>
                  <a:srgbClr val="031D39"/>
                </a:solidFill>
                <a:effectLst/>
                <a:latin typeface="Noto Sans" panose="020B0502040504020204" pitchFamily="34" charset="0"/>
                <a:ea typeface="Noto Sans" panose="020B0502040504020204" pitchFamily="34" charset="0"/>
                <a:cs typeface="Noto Sans" panose="020B0502040504020204" pitchFamily="34" charset="0"/>
              </a:rPr>
              <a:t>oʊ</a:t>
            </a:r>
            <a:r>
              <a:rPr lang="en-US" sz="3200" b="0" i="0" u="none" strike="noStrike" dirty="0">
                <a:solidFill>
                  <a:srgbClr val="031D39"/>
                </a:solidFill>
                <a:effectLst/>
              </a:rPr>
              <a:t>/ in Georgia</a:t>
            </a:r>
            <a:endParaRPr lang="en-US" sz="2400" dirty="0"/>
          </a:p>
        </p:txBody>
      </p:sp>
      <p:sp>
        <p:nvSpPr>
          <p:cNvPr id="3" name="Content Placeholder 2">
            <a:extLst>
              <a:ext uri="{FF2B5EF4-FFF2-40B4-BE49-F238E27FC236}">
                <a16:creationId xmlns:a16="http://schemas.microsoft.com/office/drawing/2014/main" id="{6535021E-9286-1B79-0CF5-D603C155211D}"/>
              </a:ext>
            </a:extLst>
          </p:cNvPr>
          <p:cNvSpPr>
            <a:spLocks noGrp="1"/>
          </p:cNvSpPr>
          <p:nvPr>
            <p:ph sz="quarter" idx="15"/>
          </p:nvPr>
        </p:nvSpPr>
        <p:spPr>
          <a:xfrm>
            <a:off x="2788022" y="4396388"/>
            <a:ext cx="6615953" cy="788389"/>
          </a:xfrm>
        </p:spPr>
        <p:txBody>
          <a:bodyPr anchor="ctr"/>
          <a:lstStyle/>
          <a:p>
            <a:r>
              <a:rPr lang="en-US" dirty="0"/>
              <a:t>These slides available at </a:t>
            </a:r>
            <a:r>
              <a:rPr lang="en-US" dirty="0" err="1"/>
              <a:t>joeystanley.com</a:t>
            </a:r>
            <a:r>
              <a:rPr lang="en-US" dirty="0"/>
              <a:t>/nwav2024</a:t>
            </a:r>
          </a:p>
        </p:txBody>
      </p:sp>
      <p:sp>
        <p:nvSpPr>
          <p:cNvPr id="4" name="Content Placeholder 3">
            <a:extLst>
              <a:ext uri="{FF2B5EF4-FFF2-40B4-BE49-F238E27FC236}">
                <a16:creationId xmlns:a16="http://schemas.microsoft.com/office/drawing/2014/main" id="{F5A8A656-26A3-0EDC-5BD0-8B233CADC6BF}"/>
              </a:ext>
            </a:extLst>
          </p:cNvPr>
          <p:cNvSpPr>
            <a:spLocks noGrp="1"/>
          </p:cNvSpPr>
          <p:nvPr>
            <p:ph sz="quarter" idx="16"/>
          </p:nvPr>
        </p:nvSpPr>
        <p:spPr>
          <a:xfrm>
            <a:off x="3129839" y="2363749"/>
            <a:ext cx="3044952" cy="1468438"/>
          </a:xfrm>
        </p:spPr>
        <p:txBody>
          <a:bodyPr/>
          <a:lstStyle/>
          <a:p>
            <a:r>
              <a:rPr lang="en-US" sz="2400" dirty="0"/>
              <a:t>Joseph A. Stanley</a:t>
            </a:r>
          </a:p>
          <a:p>
            <a:r>
              <a:rPr lang="en-US" i="1" dirty="0"/>
              <a:t>Brigham Young University</a:t>
            </a:r>
            <a:endParaRPr lang="en-US" dirty="0"/>
          </a:p>
        </p:txBody>
      </p:sp>
      <p:sp>
        <p:nvSpPr>
          <p:cNvPr id="5" name="Rectangle 4">
            <a:extLst>
              <a:ext uri="{FF2B5EF4-FFF2-40B4-BE49-F238E27FC236}">
                <a16:creationId xmlns:a16="http://schemas.microsoft.com/office/drawing/2014/main" id="{0E8C0BCB-A8FC-B4A6-DDA3-7D7591468AB6}"/>
              </a:ext>
            </a:extLst>
          </p:cNvPr>
          <p:cNvSpPr/>
          <p:nvPr/>
        </p:nvSpPr>
        <p:spPr>
          <a:xfrm>
            <a:off x="3657598" y="4097003"/>
            <a:ext cx="4876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800">
              <a:ln>
                <a:noFill/>
              </a:ln>
              <a:noFill/>
              <a:latin typeface="Noto Sans Disp" panose="020B0502040504020204" pitchFamily="34" charset="0"/>
              <a:ea typeface="Noto Sans Disp" panose="020B0502040504020204" pitchFamily="34" charset="0"/>
              <a:cs typeface="Noto Sans Disp" panose="020B0502040504020204" pitchFamily="34" charset="0"/>
            </a:endParaRPr>
          </a:p>
        </p:txBody>
      </p:sp>
      <p:sp>
        <p:nvSpPr>
          <p:cNvPr id="6" name="Rectangle 5">
            <a:extLst>
              <a:ext uri="{FF2B5EF4-FFF2-40B4-BE49-F238E27FC236}">
                <a16:creationId xmlns:a16="http://schemas.microsoft.com/office/drawing/2014/main" id="{6B2F7D5A-4AE3-A66B-D5FC-38265A4AD375}"/>
              </a:ext>
            </a:extLst>
          </p:cNvPr>
          <p:cNvSpPr/>
          <p:nvPr/>
        </p:nvSpPr>
        <p:spPr>
          <a:xfrm>
            <a:off x="3657598" y="2176501"/>
            <a:ext cx="4876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800">
              <a:ln>
                <a:noFill/>
              </a:ln>
              <a:noFill/>
              <a:latin typeface="Noto Sans Disp" panose="020B0502040504020204" pitchFamily="34" charset="0"/>
              <a:ea typeface="Noto Sans Disp" panose="020B0502040504020204" pitchFamily="34" charset="0"/>
              <a:cs typeface="Noto Sans Disp" panose="020B0502040504020204" pitchFamily="34" charset="0"/>
            </a:endParaRPr>
          </a:p>
        </p:txBody>
      </p:sp>
      <p:sp>
        <p:nvSpPr>
          <p:cNvPr id="9" name="Content Placeholder 3">
            <a:extLst>
              <a:ext uri="{FF2B5EF4-FFF2-40B4-BE49-F238E27FC236}">
                <a16:creationId xmlns:a16="http://schemas.microsoft.com/office/drawing/2014/main" id="{43ACC2FD-AD9B-18FA-C1BB-6C1D3B1A36FC}"/>
              </a:ext>
            </a:extLst>
          </p:cNvPr>
          <p:cNvSpPr txBox="1">
            <a:spLocks/>
          </p:cNvSpPr>
          <p:nvPr/>
        </p:nvSpPr>
        <p:spPr>
          <a:xfrm>
            <a:off x="2943897" y="3211055"/>
            <a:ext cx="3416835" cy="1468438"/>
          </a:xfrm>
          <a:prstGeom prst="rect">
            <a:avLst/>
          </a:prstGeom>
        </p:spPr>
        <p:txBody>
          <a:bodyPr/>
          <a:lstStyle>
            <a:lvl1pPr marL="0" indent="0" algn="ctr" defTabSz="457200" rtl="0" eaLnBrk="1" latinLnBrk="0" hangingPunct="1">
              <a:spcBef>
                <a:spcPct val="20000"/>
              </a:spcBef>
              <a:buFont typeface="Arial"/>
              <a:buNone/>
              <a:defRPr sz="1800" kern="1200">
                <a:solidFill>
                  <a:schemeClr val="tx1"/>
                </a:solidFill>
                <a:latin typeface="Avenir Book" panose="02000503020000020003" pitchFamily="2" charset="0"/>
                <a:ea typeface="Avenir Book" panose="02000503020000020003" pitchFamily="2" charset="0"/>
                <a:cs typeface="Avenir Book" panose="02000503020000020003" pitchFamily="2" charset="0"/>
              </a:defRPr>
            </a:lvl1pPr>
            <a:lvl2pPr marL="742950" indent="-285750" algn="l" defTabSz="457200" rtl="0" eaLnBrk="1" latinLnBrk="0" hangingPunct="1">
              <a:spcBef>
                <a:spcPct val="20000"/>
              </a:spcBef>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Margaret E. L. Renwick</a:t>
            </a:r>
          </a:p>
          <a:p>
            <a:r>
              <a:rPr lang="en-US" i="1" dirty="0"/>
              <a:t>Johns Hopkins University</a:t>
            </a:r>
            <a:endParaRPr lang="en-US" dirty="0"/>
          </a:p>
        </p:txBody>
      </p:sp>
      <p:sp>
        <p:nvSpPr>
          <p:cNvPr id="10" name="Content Placeholder 3">
            <a:extLst>
              <a:ext uri="{FF2B5EF4-FFF2-40B4-BE49-F238E27FC236}">
                <a16:creationId xmlns:a16="http://schemas.microsoft.com/office/drawing/2014/main" id="{366B5C15-8B31-03FF-ED71-DEE0992072B7}"/>
              </a:ext>
            </a:extLst>
          </p:cNvPr>
          <p:cNvSpPr txBox="1">
            <a:spLocks/>
          </p:cNvSpPr>
          <p:nvPr/>
        </p:nvSpPr>
        <p:spPr>
          <a:xfrm>
            <a:off x="6514899" y="2368321"/>
            <a:ext cx="2547258" cy="1468438"/>
          </a:xfrm>
          <a:prstGeom prst="rect">
            <a:avLst/>
          </a:prstGeom>
        </p:spPr>
        <p:txBody>
          <a:bodyPr/>
          <a:lstStyle>
            <a:lvl1pPr marL="0" indent="0" algn="ctr" defTabSz="457200" rtl="0" eaLnBrk="1" latinLnBrk="0" hangingPunct="1">
              <a:spcBef>
                <a:spcPct val="20000"/>
              </a:spcBef>
              <a:buFont typeface="Arial"/>
              <a:buNone/>
              <a:defRPr sz="1800" kern="1200">
                <a:solidFill>
                  <a:schemeClr val="tx1"/>
                </a:solidFill>
                <a:latin typeface="Avenir Book" panose="02000503020000020003" pitchFamily="2" charset="0"/>
                <a:ea typeface="Avenir Book" panose="02000503020000020003" pitchFamily="2" charset="0"/>
                <a:cs typeface="Avenir Book" panose="02000503020000020003" pitchFamily="2" charset="0"/>
              </a:defRPr>
            </a:lvl1pPr>
            <a:lvl2pPr marL="742950" indent="-285750" algn="l" defTabSz="457200" rtl="0" eaLnBrk="1" latinLnBrk="0" hangingPunct="1">
              <a:spcBef>
                <a:spcPct val="20000"/>
              </a:spcBef>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Jon Forrest</a:t>
            </a:r>
          </a:p>
          <a:p>
            <a:r>
              <a:rPr lang="en-US" i="1" dirty="0"/>
              <a:t>University of Georgia</a:t>
            </a:r>
            <a:endParaRPr lang="en-US" dirty="0"/>
          </a:p>
        </p:txBody>
      </p:sp>
      <p:sp>
        <p:nvSpPr>
          <p:cNvPr id="11" name="Content Placeholder 3">
            <a:extLst>
              <a:ext uri="{FF2B5EF4-FFF2-40B4-BE49-F238E27FC236}">
                <a16:creationId xmlns:a16="http://schemas.microsoft.com/office/drawing/2014/main" id="{5B80AFA3-B4C8-FCE6-5C02-7A141EB7E3AA}"/>
              </a:ext>
            </a:extLst>
          </p:cNvPr>
          <p:cNvSpPr txBox="1">
            <a:spLocks/>
          </p:cNvSpPr>
          <p:nvPr/>
        </p:nvSpPr>
        <p:spPr>
          <a:xfrm>
            <a:off x="6514899" y="3206483"/>
            <a:ext cx="2547258" cy="1468438"/>
          </a:xfrm>
          <a:prstGeom prst="rect">
            <a:avLst/>
          </a:prstGeom>
        </p:spPr>
        <p:txBody>
          <a:bodyPr/>
          <a:lstStyle>
            <a:lvl1pPr marL="0" indent="0" algn="ctr" defTabSz="457200" rtl="0" eaLnBrk="1" latinLnBrk="0" hangingPunct="1">
              <a:spcBef>
                <a:spcPct val="20000"/>
              </a:spcBef>
              <a:buFont typeface="Arial"/>
              <a:buNone/>
              <a:defRPr sz="1800" kern="1200">
                <a:solidFill>
                  <a:schemeClr val="tx1"/>
                </a:solidFill>
                <a:latin typeface="Avenir Book" panose="02000503020000020003" pitchFamily="2" charset="0"/>
                <a:ea typeface="Avenir Book" panose="02000503020000020003" pitchFamily="2" charset="0"/>
                <a:cs typeface="Avenir Book" panose="02000503020000020003" pitchFamily="2" charset="0"/>
              </a:defRPr>
            </a:lvl1pPr>
            <a:lvl2pPr marL="742950" indent="-285750" algn="l" defTabSz="457200" rtl="0" eaLnBrk="1" latinLnBrk="0" hangingPunct="1">
              <a:spcBef>
                <a:spcPct val="20000"/>
              </a:spcBef>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Lelia Glass</a:t>
            </a:r>
          </a:p>
          <a:p>
            <a:r>
              <a:rPr lang="en-US" i="1" dirty="0"/>
              <a:t>Georgia Tech</a:t>
            </a:r>
            <a:endParaRPr lang="en-US" dirty="0"/>
          </a:p>
        </p:txBody>
      </p:sp>
    </p:spTree>
    <p:extLst>
      <p:ext uri="{BB962C8B-B14F-4D97-AF65-F5344CB8AC3E}">
        <p14:creationId xmlns:p14="http://schemas.microsoft.com/office/powerpoint/2010/main" val="3008120663"/>
      </p:ext>
    </p:extLst>
  </p:cSld>
  <p:clrMapOvr>
    <a:masterClrMapping/>
  </p:clrMapOvr>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62DC704-8B74-BCD5-2650-81B9D56935DE}"/>
              </a:ext>
            </a:extLst>
          </p:cNvPr>
          <p:cNvSpPr>
            <a:spLocks noGrp="1"/>
          </p:cNvSpPr>
          <p:nvPr>
            <p:ph type="body" sz="quarter" idx="12"/>
          </p:nvPr>
        </p:nvSpPr>
        <p:spPr/>
        <p:txBody>
          <a:bodyPr>
            <a:normAutofit lnSpcReduction="10000"/>
          </a:bodyPr>
          <a:lstStyle/>
          <a:p>
            <a:r>
              <a:rPr lang="en-US" dirty="0"/>
              <a:t>Bonus Slides</a:t>
            </a:r>
          </a:p>
        </p:txBody>
      </p:sp>
    </p:spTree>
    <p:extLst>
      <p:ext uri="{BB962C8B-B14F-4D97-AF65-F5344CB8AC3E}">
        <p14:creationId xmlns:p14="http://schemas.microsoft.com/office/powerpoint/2010/main" val="3067615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830C81-571D-18BC-A4AC-2FEC951E9D87}"/>
              </a:ext>
            </a:extLst>
          </p:cNvPr>
          <p:cNvSpPr>
            <a:spLocks noGrp="1"/>
          </p:cNvSpPr>
          <p:nvPr>
            <p:ph type="sldNum" sz="quarter" idx="11"/>
          </p:nvPr>
        </p:nvSpPr>
        <p:spPr/>
        <p:txBody>
          <a:bodyPr/>
          <a:lstStyle/>
          <a:p>
            <a:fld id="{2F4E2E3C-FF33-FC45-91A9-BDC48E1E835D}" type="slidenum">
              <a:rPr lang="en-US" smtClean="0"/>
              <a:pPr/>
              <a:t>22</a:t>
            </a:fld>
            <a:endParaRPr lang="en-US" dirty="0"/>
          </a:p>
        </p:txBody>
      </p:sp>
      <p:sp>
        <p:nvSpPr>
          <p:cNvPr id="3" name="Content Placeholder 2">
            <a:extLst>
              <a:ext uri="{FF2B5EF4-FFF2-40B4-BE49-F238E27FC236}">
                <a16:creationId xmlns:a16="http://schemas.microsoft.com/office/drawing/2014/main" id="{D13B1077-E233-D1C1-0305-058F0F3EE695}"/>
              </a:ext>
            </a:extLst>
          </p:cNvPr>
          <p:cNvSpPr>
            <a:spLocks noGrp="1"/>
          </p:cNvSpPr>
          <p:nvPr>
            <p:ph idx="1"/>
          </p:nvPr>
        </p:nvSpPr>
        <p:spPr>
          <a:xfrm>
            <a:off x="609600" y="1346908"/>
            <a:ext cx="6054090" cy="4779256"/>
          </a:xfrm>
        </p:spPr>
        <p:txBody>
          <a:bodyPr numCol="1">
            <a:normAutofit fontScale="85000" lnSpcReduction="20000"/>
          </a:bodyPr>
          <a:lstStyle/>
          <a:p>
            <a:pPr marL="0" indent="0">
              <a:buNone/>
            </a:pPr>
            <a:r>
              <a:rPr lang="en-US" sz="1500" dirty="0" err="1">
                <a:latin typeface="Monaco" pitchFamily="2" charset="77"/>
              </a:rPr>
              <a:t>mgcv</a:t>
            </a:r>
            <a:r>
              <a:rPr lang="en-US" sz="1500" dirty="0">
                <a:latin typeface="Monaco" pitchFamily="2" charset="77"/>
              </a:rPr>
              <a:t>::bam(</a:t>
            </a:r>
            <a:r>
              <a:rPr lang="en-US" sz="1500" dirty="0" err="1">
                <a:latin typeface="Monaco" pitchFamily="2" charset="77"/>
              </a:rPr>
              <a:t>logmeans</a:t>
            </a:r>
            <a:r>
              <a:rPr lang="en-US" sz="1500" dirty="0">
                <a:latin typeface="Monaco" pitchFamily="2" charset="77"/>
              </a:rPr>
              <a:t> ~ 	</a:t>
            </a:r>
          </a:p>
          <a:p>
            <a:pPr marL="0" indent="0">
              <a:buNone/>
            </a:pPr>
            <a:r>
              <a:rPr lang="en-US" sz="1800" dirty="0">
                <a:latin typeface="Monaco" pitchFamily="2" charset="77"/>
              </a:rPr>
              <a:t>	</a:t>
            </a:r>
            <a:r>
              <a:rPr lang="en-US" sz="1500" dirty="0">
                <a:latin typeface="Monaco" pitchFamily="2" charset="77"/>
              </a:rPr>
              <a:t># regular fixed effects</a:t>
            </a:r>
          </a:p>
          <a:p>
            <a:pPr marL="457200" lvl="1" indent="0">
              <a:buNone/>
            </a:pPr>
            <a:r>
              <a:rPr lang="en-US" sz="1500" dirty="0">
                <a:solidFill>
                  <a:schemeClr val="tx1">
                    <a:lumMod val="65000"/>
                    <a:lumOff val="35000"/>
                  </a:schemeClr>
                </a:solidFill>
                <a:latin typeface="Monaco" pitchFamily="2" charset="77"/>
              </a:rPr>
              <a:t>percent + </a:t>
            </a:r>
            <a:r>
              <a:rPr lang="en-US" sz="1500" dirty="0" err="1">
                <a:solidFill>
                  <a:schemeClr val="tx1">
                    <a:lumMod val="65000"/>
                    <a:lumOff val="35000"/>
                  </a:schemeClr>
                </a:solidFill>
                <a:latin typeface="Monaco" pitchFamily="2" charset="77"/>
              </a:rPr>
              <a:t>yob</a:t>
            </a:r>
            <a:r>
              <a:rPr lang="en-US" sz="1500" dirty="0">
                <a:solidFill>
                  <a:schemeClr val="tx1">
                    <a:lumMod val="65000"/>
                    <a:lumOff val="35000"/>
                  </a:schemeClr>
                </a:solidFill>
                <a:latin typeface="Monaco" pitchFamily="2" charset="77"/>
              </a:rPr>
              <a:t> + duration + gender * allophone + </a:t>
            </a:r>
          </a:p>
          <a:p>
            <a:pPr marL="457200" lvl="1" indent="0">
              <a:buNone/>
            </a:pPr>
            <a:endParaRPr lang="en-US" sz="1500" dirty="0">
              <a:latin typeface="Monaco" pitchFamily="2" charset="77"/>
            </a:endParaRPr>
          </a:p>
          <a:p>
            <a:pPr marL="457200" lvl="1" indent="0">
              <a:buNone/>
            </a:pPr>
            <a:r>
              <a:rPr lang="en-US" sz="1500" dirty="0">
                <a:latin typeface="Monaco" pitchFamily="2" charset="77"/>
              </a:rPr>
              <a:t># smooths (for numeric variables)</a:t>
            </a:r>
          </a:p>
          <a:p>
            <a:pPr marL="457200" lvl="1" indent="0">
              <a:buNone/>
            </a:pPr>
            <a:r>
              <a:rPr lang="en-US" sz="1500" dirty="0">
                <a:solidFill>
                  <a:schemeClr val="tx1">
                    <a:lumMod val="65000"/>
                    <a:lumOff val="35000"/>
                  </a:schemeClr>
                </a:solidFill>
                <a:latin typeface="Monaco" pitchFamily="2" charset="77"/>
              </a:rPr>
              <a:t>s(percent) + s(</a:t>
            </a:r>
            <a:r>
              <a:rPr lang="en-US" sz="1500" dirty="0" err="1">
                <a:solidFill>
                  <a:schemeClr val="tx1">
                    <a:lumMod val="65000"/>
                    <a:lumOff val="35000"/>
                  </a:schemeClr>
                </a:solidFill>
                <a:latin typeface="Monaco" pitchFamily="2" charset="77"/>
              </a:rPr>
              <a:t>yob</a:t>
            </a:r>
            <a:r>
              <a:rPr lang="en-US" sz="1500" dirty="0">
                <a:solidFill>
                  <a:schemeClr val="tx1">
                    <a:lumMod val="65000"/>
                    <a:lumOff val="35000"/>
                  </a:schemeClr>
                </a:solidFill>
                <a:latin typeface="Monaco" pitchFamily="2" charset="77"/>
              </a:rPr>
              <a:t>) + </a:t>
            </a:r>
          </a:p>
          <a:p>
            <a:pPr marL="457200" lvl="1" indent="0">
              <a:buNone/>
            </a:pPr>
            <a:r>
              <a:rPr lang="en-US" sz="1500" dirty="0">
                <a:solidFill>
                  <a:schemeClr val="tx1">
                    <a:lumMod val="65000"/>
                    <a:lumOff val="35000"/>
                  </a:schemeClr>
                </a:solidFill>
                <a:latin typeface="Monaco" pitchFamily="2" charset="77"/>
              </a:rPr>
              <a:t>s(percent, by = gender) + s(percent, by = allophone) + </a:t>
            </a:r>
          </a:p>
          <a:p>
            <a:pPr marL="457200" lvl="1" indent="0">
              <a:buNone/>
            </a:pPr>
            <a:r>
              <a:rPr lang="en-US" sz="1500" dirty="0">
                <a:solidFill>
                  <a:schemeClr val="tx1">
                    <a:lumMod val="65000"/>
                    <a:lumOff val="35000"/>
                  </a:schemeClr>
                </a:solidFill>
                <a:latin typeface="Monaco" pitchFamily="2" charset="77"/>
              </a:rPr>
              <a:t>s(</a:t>
            </a:r>
            <a:r>
              <a:rPr lang="en-US" sz="1500" dirty="0" err="1">
                <a:solidFill>
                  <a:schemeClr val="tx1">
                    <a:lumMod val="65000"/>
                    <a:lumOff val="35000"/>
                  </a:schemeClr>
                </a:solidFill>
                <a:latin typeface="Monaco" pitchFamily="2" charset="77"/>
              </a:rPr>
              <a:t>yob</a:t>
            </a:r>
            <a:r>
              <a:rPr lang="en-US" sz="1500" dirty="0">
                <a:solidFill>
                  <a:schemeClr val="tx1">
                    <a:lumMod val="65000"/>
                    <a:lumOff val="35000"/>
                  </a:schemeClr>
                </a:solidFill>
                <a:latin typeface="Monaco" pitchFamily="2" charset="77"/>
              </a:rPr>
              <a:t>, by = gender) + s(</a:t>
            </a:r>
            <a:r>
              <a:rPr lang="en-US" sz="1500" dirty="0" err="1">
                <a:solidFill>
                  <a:schemeClr val="tx1">
                    <a:lumMod val="65000"/>
                    <a:lumOff val="35000"/>
                  </a:schemeClr>
                </a:solidFill>
                <a:latin typeface="Monaco" pitchFamily="2" charset="77"/>
              </a:rPr>
              <a:t>yob</a:t>
            </a:r>
            <a:r>
              <a:rPr lang="en-US" sz="1500" dirty="0">
                <a:solidFill>
                  <a:schemeClr val="tx1">
                    <a:lumMod val="65000"/>
                    <a:lumOff val="35000"/>
                  </a:schemeClr>
                </a:solidFill>
                <a:latin typeface="Monaco" pitchFamily="2" charset="77"/>
              </a:rPr>
              <a:t>, by = allophone) + </a:t>
            </a:r>
          </a:p>
          <a:p>
            <a:pPr marL="457200" lvl="1" indent="0">
              <a:buNone/>
            </a:pPr>
            <a:r>
              <a:rPr lang="en-US" sz="1500" dirty="0">
                <a:solidFill>
                  <a:schemeClr val="tx1">
                    <a:lumMod val="65000"/>
                    <a:lumOff val="35000"/>
                  </a:schemeClr>
                </a:solidFill>
                <a:latin typeface="Monaco" pitchFamily="2" charset="77"/>
              </a:rPr>
              <a:t>s(percent, by = </a:t>
            </a:r>
            <a:r>
              <a:rPr lang="en-US" sz="1500" dirty="0" err="1">
                <a:solidFill>
                  <a:schemeClr val="tx1">
                    <a:lumMod val="65000"/>
                    <a:lumOff val="35000"/>
                  </a:schemeClr>
                </a:solidFill>
                <a:latin typeface="Monaco" pitchFamily="2" charset="77"/>
              </a:rPr>
              <a:t>gender_allophone</a:t>
            </a:r>
            <a:r>
              <a:rPr lang="en-US" sz="1500" dirty="0">
                <a:solidFill>
                  <a:schemeClr val="tx1">
                    <a:lumMod val="65000"/>
                    <a:lumOff val="35000"/>
                  </a:schemeClr>
                </a:solidFill>
                <a:latin typeface="Monaco" pitchFamily="2" charset="77"/>
              </a:rPr>
              <a:t>) + </a:t>
            </a:r>
          </a:p>
          <a:p>
            <a:pPr marL="457200" lvl="1" indent="0">
              <a:buNone/>
            </a:pPr>
            <a:r>
              <a:rPr lang="en-US" sz="1500" dirty="0">
                <a:solidFill>
                  <a:schemeClr val="tx1">
                    <a:lumMod val="65000"/>
                    <a:lumOff val="35000"/>
                  </a:schemeClr>
                </a:solidFill>
                <a:latin typeface="Monaco" pitchFamily="2" charset="77"/>
              </a:rPr>
              <a:t>s(percent, </a:t>
            </a:r>
            <a:r>
              <a:rPr lang="en-US" sz="1500" dirty="0" err="1">
                <a:solidFill>
                  <a:schemeClr val="tx1">
                    <a:lumMod val="65000"/>
                    <a:lumOff val="35000"/>
                  </a:schemeClr>
                </a:solidFill>
                <a:latin typeface="Monaco" pitchFamily="2" charset="77"/>
              </a:rPr>
              <a:t>yob</a:t>
            </a:r>
            <a:r>
              <a:rPr lang="en-US" sz="1500" dirty="0">
                <a:solidFill>
                  <a:schemeClr val="tx1">
                    <a:lumMod val="65000"/>
                    <a:lumOff val="35000"/>
                  </a:schemeClr>
                </a:solidFill>
                <a:latin typeface="Monaco" pitchFamily="2" charset="77"/>
              </a:rPr>
              <a:t>, by = </a:t>
            </a:r>
            <a:r>
              <a:rPr lang="en-US" sz="1500" dirty="0" err="1">
                <a:solidFill>
                  <a:schemeClr val="tx1">
                    <a:lumMod val="65000"/>
                    <a:lumOff val="35000"/>
                  </a:schemeClr>
                </a:solidFill>
                <a:latin typeface="Monaco" pitchFamily="2" charset="77"/>
              </a:rPr>
              <a:t>gender_allophone</a:t>
            </a:r>
            <a:r>
              <a:rPr lang="en-US" sz="1500" dirty="0">
                <a:solidFill>
                  <a:schemeClr val="tx1">
                    <a:lumMod val="65000"/>
                    <a:lumOff val="35000"/>
                  </a:schemeClr>
                </a:solidFill>
                <a:latin typeface="Monaco" pitchFamily="2" charset="77"/>
              </a:rPr>
              <a:t>) + </a:t>
            </a:r>
          </a:p>
          <a:p>
            <a:pPr marL="457200" lvl="1" indent="0">
              <a:buNone/>
            </a:pPr>
            <a:endParaRPr lang="en-US" sz="1500" dirty="0">
              <a:latin typeface="Monaco" pitchFamily="2" charset="77"/>
            </a:endParaRPr>
          </a:p>
          <a:p>
            <a:pPr marL="457200" lvl="1" indent="0">
              <a:buNone/>
            </a:pPr>
            <a:r>
              <a:rPr lang="en-US" sz="1500" dirty="0">
                <a:latin typeface="Monaco" pitchFamily="2" charset="77"/>
              </a:rPr>
              <a:t># interactions between continuous variables</a:t>
            </a:r>
          </a:p>
          <a:p>
            <a:pPr marL="457200" lvl="1" indent="0">
              <a:buNone/>
            </a:pPr>
            <a:r>
              <a:rPr lang="en-US" sz="1500" dirty="0" err="1">
                <a:solidFill>
                  <a:schemeClr val="tx1">
                    <a:lumMod val="65000"/>
                    <a:lumOff val="35000"/>
                  </a:schemeClr>
                </a:solidFill>
                <a:latin typeface="Monaco" pitchFamily="2" charset="77"/>
              </a:rPr>
              <a:t>ti</a:t>
            </a:r>
            <a:r>
              <a:rPr lang="en-US" sz="1500" dirty="0">
                <a:solidFill>
                  <a:schemeClr val="tx1">
                    <a:lumMod val="65000"/>
                    <a:lumOff val="35000"/>
                  </a:schemeClr>
                </a:solidFill>
                <a:latin typeface="Monaco" pitchFamily="2" charset="77"/>
              </a:rPr>
              <a:t>(percent, dur) + </a:t>
            </a:r>
            <a:r>
              <a:rPr lang="en-US" sz="1500" dirty="0" err="1">
                <a:solidFill>
                  <a:schemeClr val="tx1">
                    <a:lumMod val="65000"/>
                    <a:lumOff val="35000"/>
                  </a:schemeClr>
                </a:solidFill>
                <a:latin typeface="Monaco" pitchFamily="2" charset="77"/>
              </a:rPr>
              <a:t>ti</a:t>
            </a:r>
            <a:r>
              <a:rPr lang="en-US" sz="1500" dirty="0">
                <a:solidFill>
                  <a:schemeClr val="tx1">
                    <a:lumMod val="65000"/>
                    <a:lumOff val="35000"/>
                  </a:schemeClr>
                </a:solidFill>
                <a:latin typeface="Monaco" pitchFamily="2" charset="77"/>
              </a:rPr>
              <a:t>(percent, </a:t>
            </a:r>
            <a:r>
              <a:rPr lang="en-US" sz="1500" dirty="0" err="1">
                <a:solidFill>
                  <a:schemeClr val="tx1">
                    <a:lumMod val="65000"/>
                    <a:lumOff val="35000"/>
                  </a:schemeClr>
                </a:solidFill>
                <a:latin typeface="Monaco" pitchFamily="2" charset="77"/>
              </a:rPr>
              <a:t>yob</a:t>
            </a:r>
            <a:r>
              <a:rPr lang="en-US" sz="1500" dirty="0">
                <a:solidFill>
                  <a:schemeClr val="tx1">
                    <a:lumMod val="65000"/>
                    <a:lumOff val="35000"/>
                  </a:schemeClr>
                </a:solidFill>
                <a:latin typeface="Monaco" pitchFamily="2" charset="77"/>
              </a:rPr>
              <a:t>) + </a:t>
            </a:r>
            <a:r>
              <a:rPr lang="en-US" sz="1500" dirty="0" err="1">
                <a:solidFill>
                  <a:schemeClr val="tx1">
                    <a:lumMod val="65000"/>
                    <a:lumOff val="35000"/>
                  </a:schemeClr>
                </a:solidFill>
                <a:latin typeface="Monaco" pitchFamily="2" charset="77"/>
              </a:rPr>
              <a:t>ti</a:t>
            </a:r>
            <a:r>
              <a:rPr lang="en-US" sz="1500" dirty="0">
                <a:solidFill>
                  <a:schemeClr val="tx1">
                    <a:lumMod val="65000"/>
                    <a:lumOff val="35000"/>
                  </a:schemeClr>
                </a:solidFill>
                <a:latin typeface="Monaco" pitchFamily="2" charset="77"/>
              </a:rPr>
              <a:t>(</a:t>
            </a:r>
            <a:r>
              <a:rPr lang="en-US" sz="1500" dirty="0" err="1">
                <a:solidFill>
                  <a:schemeClr val="tx1">
                    <a:lumMod val="65000"/>
                    <a:lumOff val="35000"/>
                  </a:schemeClr>
                </a:solidFill>
                <a:latin typeface="Monaco" pitchFamily="2" charset="77"/>
              </a:rPr>
              <a:t>yob</a:t>
            </a:r>
            <a:r>
              <a:rPr lang="en-US" sz="1500" dirty="0">
                <a:solidFill>
                  <a:schemeClr val="tx1">
                    <a:lumMod val="65000"/>
                    <a:lumOff val="35000"/>
                  </a:schemeClr>
                </a:solidFill>
                <a:latin typeface="Monaco" pitchFamily="2" charset="77"/>
              </a:rPr>
              <a:t>, dur) + </a:t>
            </a:r>
          </a:p>
          <a:p>
            <a:pPr marL="457200" lvl="1" indent="0">
              <a:buNone/>
            </a:pPr>
            <a:endParaRPr lang="en-US" sz="1500" dirty="0">
              <a:latin typeface="Monaco" pitchFamily="2" charset="77"/>
            </a:endParaRPr>
          </a:p>
          <a:p>
            <a:pPr marL="457200" lvl="1" indent="0">
              <a:buNone/>
            </a:pPr>
            <a:r>
              <a:rPr lang="en-US" sz="1500" dirty="0">
                <a:latin typeface="Monaco" pitchFamily="2" charset="77"/>
              </a:rPr>
              <a:t># random intercepts</a:t>
            </a:r>
          </a:p>
          <a:p>
            <a:pPr marL="457200" lvl="1" indent="0">
              <a:buNone/>
            </a:pPr>
            <a:r>
              <a:rPr lang="en-US" sz="1500" dirty="0">
                <a:solidFill>
                  <a:schemeClr val="tx1">
                    <a:lumMod val="65000"/>
                    <a:lumOff val="35000"/>
                  </a:schemeClr>
                </a:solidFill>
                <a:latin typeface="Monaco" pitchFamily="2" charset="77"/>
              </a:rPr>
              <a:t>s(speaker, bs = “re”) + </a:t>
            </a:r>
          </a:p>
          <a:p>
            <a:pPr marL="457200" lvl="1" indent="0">
              <a:buNone/>
            </a:pPr>
            <a:r>
              <a:rPr lang="en-US" sz="1500" dirty="0">
                <a:solidFill>
                  <a:schemeClr val="tx1">
                    <a:lumMod val="65000"/>
                    <a:lumOff val="35000"/>
                  </a:schemeClr>
                </a:solidFill>
                <a:latin typeface="Monaco" pitchFamily="2" charset="77"/>
              </a:rPr>
              <a:t>s(word, bs = “re”) + </a:t>
            </a:r>
          </a:p>
          <a:p>
            <a:pPr marL="457200" lvl="1" indent="0">
              <a:buNone/>
            </a:pPr>
            <a:r>
              <a:rPr lang="en-US" sz="1500" dirty="0">
                <a:solidFill>
                  <a:schemeClr val="tx1">
                    <a:lumMod val="65000"/>
                    <a:lumOff val="35000"/>
                  </a:schemeClr>
                </a:solidFill>
                <a:latin typeface="Monaco" pitchFamily="2" charset="77"/>
              </a:rPr>
              <a:t>s(collection, bs = “re”) + </a:t>
            </a:r>
          </a:p>
          <a:p>
            <a:pPr marL="457200" lvl="1" indent="0">
              <a:buNone/>
            </a:pPr>
            <a:endParaRPr lang="en-US" sz="1500" dirty="0">
              <a:latin typeface="Monaco" pitchFamily="2" charset="77"/>
            </a:endParaRPr>
          </a:p>
          <a:p>
            <a:pPr marL="457200" lvl="1" indent="0">
              <a:buNone/>
            </a:pPr>
            <a:r>
              <a:rPr lang="en-US" sz="1500" dirty="0">
                <a:latin typeface="Monaco" pitchFamily="2" charset="77"/>
              </a:rPr>
              <a:t># random slopes</a:t>
            </a:r>
          </a:p>
          <a:p>
            <a:pPr marL="457200" lvl="1" indent="0">
              <a:buNone/>
            </a:pPr>
            <a:r>
              <a:rPr lang="en-US" sz="1500" dirty="0">
                <a:solidFill>
                  <a:schemeClr val="tx1">
                    <a:lumMod val="65000"/>
                    <a:lumOff val="35000"/>
                  </a:schemeClr>
                </a:solidFill>
                <a:latin typeface="Monaco" pitchFamily="2" charset="77"/>
              </a:rPr>
              <a:t>s(speaker, percent, bs = “re”) + </a:t>
            </a:r>
          </a:p>
          <a:p>
            <a:pPr marL="457200" lvl="1" indent="0">
              <a:buNone/>
            </a:pPr>
            <a:r>
              <a:rPr lang="en-US" sz="1500" dirty="0">
                <a:solidFill>
                  <a:schemeClr val="tx1">
                    <a:lumMod val="65000"/>
                    <a:lumOff val="35000"/>
                  </a:schemeClr>
                </a:solidFill>
                <a:latin typeface="Monaco" pitchFamily="2" charset="77"/>
              </a:rPr>
              <a:t>s(word, percent, bs = “re”) + </a:t>
            </a:r>
          </a:p>
          <a:p>
            <a:pPr marL="457200" lvl="1" indent="0">
              <a:buNone/>
            </a:pPr>
            <a:r>
              <a:rPr lang="en-US" sz="1500" dirty="0">
                <a:solidFill>
                  <a:schemeClr val="tx1">
                    <a:lumMod val="65000"/>
                    <a:lumOff val="35000"/>
                  </a:schemeClr>
                </a:solidFill>
                <a:latin typeface="Monaco" pitchFamily="2" charset="77"/>
              </a:rPr>
              <a:t>s(collection, percent, bs = “re”)</a:t>
            </a:r>
          </a:p>
        </p:txBody>
      </p:sp>
      <p:sp>
        <p:nvSpPr>
          <p:cNvPr id="4" name="Title 3">
            <a:extLst>
              <a:ext uri="{FF2B5EF4-FFF2-40B4-BE49-F238E27FC236}">
                <a16:creationId xmlns:a16="http://schemas.microsoft.com/office/drawing/2014/main" id="{5BB6B35F-8E21-553F-806E-CFF8FF8AA6A8}"/>
              </a:ext>
            </a:extLst>
          </p:cNvPr>
          <p:cNvSpPr>
            <a:spLocks noGrp="1"/>
          </p:cNvSpPr>
          <p:nvPr>
            <p:ph type="title"/>
          </p:nvPr>
        </p:nvSpPr>
        <p:spPr/>
        <p:txBody>
          <a:bodyPr/>
          <a:lstStyle/>
          <a:p>
            <a:r>
              <a:rPr lang="en-US" dirty="0"/>
              <a:t>Modeling</a:t>
            </a:r>
          </a:p>
        </p:txBody>
      </p:sp>
      <p:sp>
        <p:nvSpPr>
          <p:cNvPr id="6" name="Content Placeholder 2">
            <a:extLst>
              <a:ext uri="{FF2B5EF4-FFF2-40B4-BE49-F238E27FC236}">
                <a16:creationId xmlns:a16="http://schemas.microsoft.com/office/drawing/2014/main" id="{91F3EB1A-8D32-7629-677A-41356A2103CD}"/>
              </a:ext>
            </a:extLst>
          </p:cNvPr>
          <p:cNvSpPr txBox="1">
            <a:spLocks/>
          </p:cNvSpPr>
          <p:nvPr/>
        </p:nvSpPr>
        <p:spPr>
          <a:xfrm>
            <a:off x="7486650" y="1346908"/>
            <a:ext cx="4095750" cy="4779256"/>
          </a:xfrm>
          <a:prstGeom prst="rect">
            <a:avLst/>
          </a:prstGeom>
        </p:spPr>
        <p:txBody>
          <a:bodyPr anchor="ctr"/>
          <a:lstStyle>
            <a:lvl1pPr marL="342900" indent="-342900" algn="l" defTabSz="457200" rtl="0" eaLnBrk="1" latinLnBrk="0" hangingPunct="1">
              <a:spcBef>
                <a:spcPct val="20000"/>
              </a:spcBef>
              <a:buFont typeface="Arial"/>
              <a:buChar char="•"/>
              <a:defRPr sz="2200" kern="1200">
                <a:solidFill>
                  <a:schemeClr val="tx1"/>
                </a:solidFill>
                <a:latin typeface="Avenir Book" panose="02000503020000020003" pitchFamily="2" charset="0"/>
                <a:ea typeface="Avenir Book" panose="02000503020000020003" pitchFamily="2" charset="0"/>
                <a:cs typeface="Avenir Book" panose="02000503020000020003" pitchFamily="2" charset="0"/>
              </a:defRPr>
            </a:lvl1pPr>
            <a:lvl2pPr marL="742950" indent="-285750" algn="l" defTabSz="457200" rtl="0" eaLnBrk="1" latinLnBrk="0" hangingPunct="1">
              <a:spcBef>
                <a:spcPct val="20000"/>
              </a:spcBef>
              <a:buFont typeface="Arial"/>
              <a:buChar char="–"/>
              <a:defRPr sz="2000" kern="1200">
                <a:solidFill>
                  <a:schemeClr val="tx1"/>
                </a:solidFill>
                <a:latin typeface="Avenir Book" panose="02000503020000020003" pitchFamily="2" charset="0"/>
                <a:ea typeface="Avenir Book" panose="02000503020000020003" pitchFamily="2" charset="0"/>
                <a:cs typeface="Avenir Book" panose="02000503020000020003" pitchFamily="2" charset="0"/>
              </a:defRPr>
            </a:lvl2pPr>
            <a:lvl3pPr marL="1143000" indent="-228600" algn="l" defTabSz="457200" rtl="0" eaLnBrk="1" latinLnBrk="0" hangingPunct="1">
              <a:spcBef>
                <a:spcPct val="20000"/>
              </a:spcBef>
              <a:buFont typeface="Arial"/>
              <a:buChar char="•"/>
              <a:defRPr sz="1800" kern="1200">
                <a:solidFill>
                  <a:schemeClr val="tx1"/>
                </a:solidFill>
                <a:latin typeface="Avenir Book" panose="02000503020000020003" pitchFamily="2" charset="0"/>
                <a:ea typeface="Avenir Book" panose="02000503020000020003" pitchFamily="2" charset="0"/>
                <a:cs typeface="Avenir Book" panose="02000503020000020003" pitchFamily="2" charset="0"/>
              </a:defRPr>
            </a:lvl3pPr>
            <a:lvl4pPr marL="1600200" indent="-228600" algn="l" defTabSz="457200" rtl="0" eaLnBrk="1" latinLnBrk="0" hangingPunct="1">
              <a:spcBef>
                <a:spcPct val="20000"/>
              </a:spcBef>
              <a:buFont typeface="Arial"/>
              <a:buChar char="–"/>
              <a:defRPr sz="1600" kern="1200">
                <a:solidFill>
                  <a:schemeClr val="tx1"/>
                </a:solidFill>
                <a:latin typeface="Avenir Book" panose="02000503020000020003" pitchFamily="2" charset="0"/>
                <a:ea typeface="Avenir Book" panose="02000503020000020003" pitchFamily="2" charset="0"/>
                <a:cs typeface="Avenir Book" panose="02000503020000020003" pitchFamily="2" charset="0"/>
              </a:defRPr>
            </a:lvl4pPr>
            <a:lvl5pPr marL="2057400" indent="-228600" algn="l" defTabSz="457200" rtl="0" eaLnBrk="1" latinLnBrk="0" hangingPunct="1">
              <a:spcBef>
                <a:spcPct val="20000"/>
              </a:spcBef>
              <a:buFont typeface="Arial"/>
              <a:buChar char="»"/>
              <a:defRPr sz="1400" kern="1200">
                <a:solidFill>
                  <a:schemeClr val="tx1"/>
                </a:solidFill>
                <a:latin typeface="Avenir Book" panose="02000503020000020003" pitchFamily="2" charset="0"/>
                <a:ea typeface="Avenir Book" panose="02000503020000020003" pitchFamily="2" charset="0"/>
                <a:cs typeface="Avenir Book" panose="02000503020000020003" pitchFamily="2"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 Model specification</a:t>
            </a:r>
          </a:p>
          <a:p>
            <a:endParaRPr lang="en-US" dirty="0"/>
          </a:p>
          <a:p>
            <a:endParaRPr lang="en-US" dirty="0"/>
          </a:p>
          <a:p>
            <a:pPr marL="0" indent="0">
              <a:buNone/>
            </a:pPr>
            <a:r>
              <a:rPr lang="en-US" dirty="0"/>
              <a:t>Fit one GAMM per ethnicity, phoneme, and formant. </a:t>
            </a:r>
          </a:p>
          <a:p>
            <a:pPr marL="0" indent="0">
              <a:buNone/>
            </a:pPr>
            <a:endParaRPr lang="en-US" dirty="0"/>
          </a:p>
          <a:p>
            <a:pPr marL="0" indent="0">
              <a:buNone/>
            </a:pPr>
            <a:endParaRPr lang="en-US" dirty="0"/>
          </a:p>
          <a:p>
            <a:pPr marL="0" indent="0">
              <a:buNone/>
            </a:pPr>
            <a:r>
              <a:rPr lang="en-US" dirty="0"/>
              <a:t>Extracted predicted values at median years per generation.</a:t>
            </a:r>
          </a:p>
        </p:txBody>
      </p:sp>
    </p:spTree>
    <p:extLst>
      <p:ext uri="{BB962C8B-B14F-4D97-AF65-F5344CB8AC3E}">
        <p14:creationId xmlns:p14="http://schemas.microsoft.com/office/powerpoint/2010/main" val="1966873154"/>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30EF9-3EF6-586A-1476-DF615578EB7B}"/>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439112E-C8E4-C85B-06D1-F4795518A83A}"/>
              </a:ext>
            </a:extLst>
          </p:cNvPr>
          <p:cNvSpPr>
            <a:spLocks noGrp="1"/>
          </p:cNvSpPr>
          <p:nvPr>
            <p:ph idx="1"/>
          </p:nvPr>
        </p:nvSpPr>
        <p:spPr>
          <a:xfrm>
            <a:off x="609599" y="1346908"/>
            <a:ext cx="7060389" cy="4779256"/>
          </a:xfrm>
        </p:spPr>
        <p:txBody>
          <a:bodyPr/>
          <a:lstStyle/>
          <a:p>
            <a:r>
              <a:rPr lang="en-US" dirty="0"/>
              <a:t>Prelateral /u/ is often assumed to be in the high back corner of the vowel space.</a:t>
            </a:r>
          </a:p>
          <a:p>
            <a:pPr lvl="1"/>
            <a:r>
              <a:rPr lang="en-US" dirty="0"/>
              <a:t>“In most dialects, the vowels of </a:t>
            </a:r>
            <a:r>
              <a:rPr lang="en-US" i="1" dirty="0"/>
              <a:t>tool</a:t>
            </a:r>
            <a:r>
              <a:rPr lang="en-US" dirty="0"/>
              <a:t>, </a:t>
            </a:r>
            <a:r>
              <a:rPr lang="en-US" i="1" dirty="0"/>
              <a:t>school</a:t>
            </a:r>
            <a:r>
              <a:rPr lang="en-US" dirty="0"/>
              <a:t>, etc. occupy high back position.”</a:t>
            </a:r>
            <a:r>
              <a:rPr lang="en-US" sz="1200" dirty="0"/>
              <a:t> (</a:t>
            </a:r>
            <a:r>
              <a:rPr lang="en-US" sz="1200" i="1" dirty="0"/>
              <a:t>ANAE</a:t>
            </a:r>
            <a:r>
              <a:rPr lang="en-US" sz="1200" dirty="0"/>
              <a:t>:152, </a:t>
            </a:r>
            <a:r>
              <a:rPr lang="en-US" sz="1200" dirty="0" err="1"/>
              <a:t>cf</a:t>
            </a:r>
            <a:r>
              <a:rPr lang="en-US" sz="1200" dirty="0"/>
              <a:t> Thomas 2004:316)</a:t>
            </a:r>
          </a:p>
          <a:p>
            <a:endParaRPr lang="en-US" dirty="0"/>
          </a:p>
          <a:p>
            <a:r>
              <a:rPr lang="en-US" dirty="0"/>
              <a:t>/</a:t>
            </a:r>
            <a:r>
              <a:rPr lang="en-US" dirty="0" err="1"/>
              <a:t>ul</a:t>
            </a:r>
            <a:r>
              <a:rPr lang="en-US" dirty="0"/>
              <a:t>/ in the South is not so clear though</a:t>
            </a:r>
          </a:p>
          <a:p>
            <a:pPr lvl="1"/>
            <a:r>
              <a:rPr lang="en-US" dirty="0"/>
              <a:t>[F]</a:t>
            </a:r>
            <a:r>
              <a:rPr lang="en-US" dirty="0" err="1"/>
              <a:t>ronting</a:t>
            </a:r>
            <a:r>
              <a:rPr lang="en-US" dirty="0"/>
              <a:t> of vowels before /l/ is a hallmark of the Southern dialect region. </a:t>
            </a:r>
            <a:r>
              <a:rPr lang="en-US" sz="1200" dirty="0"/>
              <a:t>(</a:t>
            </a:r>
            <a:r>
              <a:rPr lang="en-US" sz="1200" i="1" dirty="0"/>
              <a:t>ANAE</a:t>
            </a:r>
            <a:r>
              <a:rPr lang="en-US" sz="1200" dirty="0"/>
              <a:t> p. 152, cf. Thomas 2004:316)</a:t>
            </a:r>
          </a:p>
          <a:p>
            <a:pPr lvl="1"/>
            <a:r>
              <a:rPr lang="en-US" dirty="0"/>
              <a:t>/</a:t>
            </a:r>
            <a:r>
              <a:rPr lang="en-US" dirty="0" err="1"/>
              <a:t>uw</a:t>
            </a:r>
            <a:r>
              <a:rPr lang="en-US" dirty="0"/>
              <a:t>/ “fronting before /l/ […] is in retreat in the one area where it developed” </a:t>
            </a:r>
            <a:r>
              <a:rPr lang="en-US" sz="1200" dirty="0"/>
              <a:t>(</a:t>
            </a:r>
            <a:r>
              <a:rPr lang="en-US" sz="1200" i="1" dirty="0"/>
              <a:t>ANAE</a:t>
            </a:r>
            <a:r>
              <a:rPr lang="en-US" sz="1200" dirty="0"/>
              <a:t>:163)</a:t>
            </a:r>
          </a:p>
          <a:p>
            <a:pPr lvl="1"/>
            <a:r>
              <a:rPr lang="en-US" dirty="0"/>
              <a:t>“The back vowels are seldom fronted before /l/, especially by younger speakers.” </a:t>
            </a:r>
            <a:r>
              <a:rPr lang="en-US" sz="1200" dirty="0"/>
              <a:t>Thomas (2004:316) </a:t>
            </a:r>
          </a:p>
          <a:p>
            <a:pPr marL="457200" lvl="1" indent="0">
              <a:buNone/>
            </a:pPr>
            <a:endParaRPr lang="en-US" sz="2000" dirty="0"/>
          </a:p>
          <a:p>
            <a:pPr lvl="1"/>
            <a:endParaRPr lang="en-US" dirty="0"/>
          </a:p>
        </p:txBody>
      </p:sp>
      <p:sp>
        <p:nvSpPr>
          <p:cNvPr id="5" name="Title 4">
            <a:extLst>
              <a:ext uri="{FF2B5EF4-FFF2-40B4-BE49-F238E27FC236}">
                <a16:creationId xmlns:a16="http://schemas.microsoft.com/office/drawing/2014/main" id="{5B36210F-760B-18BC-B73F-CBD12FE3D358}"/>
              </a:ext>
            </a:extLst>
          </p:cNvPr>
          <p:cNvSpPr>
            <a:spLocks noGrp="1"/>
          </p:cNvSpPr>
          <p:nvPr>
            <p:ph type="title"/>
          </p:nvPr>
        </p:nvSpPr>
        <p:spPr/>
        <p:txBody>
          <a:bodyPr/>
          <a:lstStyle/>
          <a:p>
            <a:r>
              <a:rPr lang="en-US" dirty="0"/>
              <a:t>Prelateral /</a:t>
            </a:r>
            <a:r>
              <a:rPr lang="en-US" dirty="0">
                <a:latin typeface="Noto Sans" panose="020B0502040504020204" pitchFamily="34" charset="0"/>
                <a:ea typeface="Noto Sans" panose="020B0502040504020204" pitchFamily="34" charset="0"/>
                <a:cs typeface="Noto Sans" panose="020B0502040504020204" pitchFamily="34" charset="0"/>
              </a:rPr>
              <a:t>u</a:t>
            </a:r>
            <a:r>
              <a:rPr lang="en-US" dirty="0"/>
              <a:t>/ and /</a:t>
            </a:r>
            <a:r>
              <a:rPr lang="en-US" dirty="0" err="1">
                <a:latin typeface="Noto Sans" panose="020B0502040504020204" pitchFamily="34" charset="0"/>
                <a:ea typeface="Noto Sans" panose="020B0502040504020204" pitchFamily="34" charset="0"/>
                <a:cs typeface="Noto Sans" panose="020B0502040504020204" pitchFamily="34" charset="0"/>
              </a:rPr>
              <a:t>oʊ</a:t>
            </a:r>
            <a:r>
              <a:rPr lang="en-US" dirty="0"/>
              <a:t>/: fronted or backed?</a:t>
            </a:r>
          </a:p>
        </p:txBody>
      </p:sp>
      <p:grpSp>
        <p:nvGrpSpPr>
          <p:cNvPr id="21" name="Group 20">
            <a:extLst>
              <a:ext uri="{FF2B5EF4-FFF2-40B4-BE49-F238E27FC236}">
                <a16:creationId xmlns:a16="http://schemas.microsoft.com/office/drawing/2014/main" id="{2C1DA1DC-16EC-05BA-B7A2-2D58AF480743}"/>
              </a:ext>
            </a:extLst>
          </p:cNvPr>
          <p:cNvGrpSpPr/>
          <p:nvPr/>
        </p:nvGrpSpPr>
        <p:grpSpPr>
          <a:xfrm>
            <a:off x="7534656" y="1947672"/>
            <a:ext cx="3858768" cy="3182112"/>
            <a:chOff x="7534656" y="1947672"/>
            <a:chExt cx="3858768" cy="3182112"/>
          </a:xfrm>
        </p:grpSpPr>
        <p:cxnSp>
          <p:nvCxnSpPr>
            <p:cNvPr id="10" name="Straight Connector 9">
              <a:extLst>
                <a:ext uri="{FF2B5EF4-FFF2-40B4-BE49-F238E27FC236}">
                  <a16:creationId xmlns:a16="http://schemas.microsoft.com/office/drawing/2014/main" id="{F6E4F5FE-CD99-EF80-DD2E-017D0DAE1036}"/>
                </a:ext>
              </a:extLst>
            </p:cNvPr>
            <p:cNvCxnSpPr/>
            <p:nvPr/>
          </p:nvCxnSpPr>
          <p:spPr>
            <a:xfrm>
              <a:off x="7534656" y="1947672"/>
              <a:ext cx="3858768" cy="0"/>
            </a:xfrm>
            <a:prstGeom prst="line">
              <a:avLst/>
            </a:prstGeom>
            <a:ln>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F12331D-A3FE-7B69-3973-D97A75C7B208}"/>
                </a:ext>
              </a:extLst>
            </p:cNvPr>
            <p:cNvCxnSpPr>
              <a:cxnSpLocks/>
            </p:cNvCxnSpPr>
            <p:nvPr/>
          </p:nvCxnSpPr>
          <p:spPr>
            <a:xfrm flipV="1">
              <a:off x="11393424" y="1947672"/>
              <a:ext cx="0" cy="3182112"/>
            </a:xfrm>
            <a:prstGeom prst="line">
              <a:avLst/>
            </a:prstGeom>
            <a:ln>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383A58B-2FF3-8063-6CB2-7F790B785DDA}"/>
                </a:ext>
              </a:extLst>
            </p:cNvPr>
            <p:cNvCxnSpPr>
              <a:cxnSpLocks/>
            </p:cNvCxnSpPr>
            <p:nvPr/>
          </p:nvCxnSpPr>
          <p:spPr>
            <a:xfrm flipH="1">
              <a:off x="8915400" y="5129784"/>
              <a:ext cx="2478024" cy="0"/>
            </a:xfrm>
            <a:prstGeom prst="line">
              <a:avLst/>
            </a:prstGeom>
            <a:ln>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42BD474-5310-F5B4-AD62-74B89159DC04}"/>
                </a:ext>
              </a:extLst>
            </p:cNvPr>
            <p:cNvCxnSpPr>
              <a:cxnSpLocks/>
            </p:cNvCxnSpPr>
            <p:nvPr/>
          </p:nvCxnSpPr>
          <p:spPr>
            <a:xfrm flipH="1" flipV="1">
              <a:off x="7534656" y="1947672"/>
              <a:ext cx="1380744" cy="3182112"/>
            </a:xfrm>
            <a:prstGeom prst="line">
              <a:avLst/>
            </a:prstGeom>
            <a:ln>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sp>
        <p:nvSpPr>
          <p:cNvPr id="2" name="TextBox 1">
            <a:extLst>
              <a:ext uri="{FF2B5EF4-FFF2-40B4-BE49-F238E27FC236}">
                <a16:creationId xmlns:a16="http://schemas.microsoft.com/office/drawing/2014/main" id="{6721C4FC-FF74-97FF-9018-FD1FE402E87E}"/>
              </a:ext>
            </a:extLst>
          </p:cNvPr>
          <p:cNvSpPr txBox="1"/>
          <p:nvPr/>
        </p:nvSpPr>
        <p:spPr>
          <a:xfrm>
            <a:off x="9290302" y="2033540"/>
            <a:ext cx="500458" cy="369332"/>
          </a:xfrm>
          <a:prstGeom prst="rect">
            <a:avLst/>
          </a:prstGeom>
          <a:noFill/>
        </p:spPr>
        <p:txBody>
          <a:bodyPr wrap="none" rtlCol="0">
            <a:spAutoFit/>
          </a:bodyPr>
          <a:lstStyle/>
          <a:p>
            <a:r>
              <a:rPr lang="en-US" dirty="0">
                <a:latin typeface="Noto Sans" panose="020B0502040504020204" pitchFamily="34" charset="0"/>
                <a:ea typeface="Noto Sans" panose="020B0502040504020204" pitchFamily="34" charset="0"/>
                <a:cs typeface="Noto Sans" panose="020B0502040504020204" pitchFamily="34" charset="0"/>
              </a:rPr>
              <a:t>/u/</a:t>
            </a:r>
          </a:p>
        </p:txBody>
      </p:sp>
      <p:sp>
        <p:nvSpPr>
          <p:cNvPr id="3" name="TextBox 2">
            <a:extLst>
              <a:ext uri="{FF2B5EF4-FFF2-40B4-BE49-F238E27FC236}">
                <a16:creationId xmlns:a16="http://schemas.microsoft.com/office/drawing/2014/main" id="{B80AD536-8246-C141-6F75-CE12369D3B56}"/>
              </a:ext>
            </a:extLst>
          </p:cNvPr>
          <p:cNvSpPr txBox="1"/>
          <p:nvPr/>
        </p:nvSpPr>
        <p:spPr>
          <a:xfrm>
            <a:off x="9642408" y="3059668"/>
            <a:ext cx="631904" cy="369332"/>
          </a:xfrm>
          <a:prstGeom prst="rect">
            <a:avLst/>
          </a:prstGeom>
          <a:noFill/>
        </p:spPr>
        <p:txBody>
          <a:bodyPr wrap="none" rtlCol="0">
            <a:spAutoFit/>
          </a:bodyPr>
          <a:lstStyle/>
          <a:p>
            <a:r>
              <a:rPr lang="en-US" dirty="0">
                <a:latin typeface="Avenir Book" panose="02000503020000020003" pitchFamily="2" charset="0"/>
              </a:rPr>
              <a:t>/</a:t>
            </a:r>
            <a:r>
              <a:rPr lang="en-US" dirty="0" err="1">
                <a:latin typeface="Noto Sans" panose="020B0502040504020204" pitchFamily="34" charset="0"/>
                <a:ea typeface="Noto Sans" panose="020B0502040504020204" pitchFamily="34" charset="0"/>
                <a:cs typeface="Noto Sans" panose="020B0502040504020204" pitchFamily="34" charset="0"/>
              </a:rPr>
              <a:t>oʊ</a:t>
            </a:r>
            <a:r>
              <a:rPr lang="en-US" dirty="0">
                <a:latin typeface="Avenir Book" panose="02000503020000020003" pitchFamily="2" charset="0"/>
              </a:rPr>
              <a:t>/</a:t>
            </a:r>
          </a:p>
        </p:txBody>
      </p:sp>
      <p:sp>
        <p:nvSpPr>
          <p:cNvPr id="4" name="TextBox 3">
            <a:extLst>
              <a:ext uri="{FF2B5EF4-FFF2-40B4-BE49-F238E27FC236}">
                <a16:creationId xmlns:a16="http://schemas.microsoft.com/office/drawing/2014/main" id="{01771025-6D4A-4D80-4A9F-5493CB9814B3}"/>
              </a:ext>
            </a:extLst>
          </p:cNvPr>
          <p:cNvSpPr txBox="1"/>
          <p:nvPr/>
        </p:nvSpPr>
        <p:spPr>
          <a:xfrm>
            <a:off x="10813142" y="2023086"/>
            <a:ext cx="559769" cy="369332"/>
          </a:xfrm>
          <a:prstGeom prst="rect">
            <a:avLst/>
          </a:prstGeom>
          <a:noFill/>
        </p:spPr>
        <p:txBody>
          <a:bodyPr wrap="none" rtlCol="0">
            <a:spAutoFit/>
          </a:bodyPr>
          <a:lstStyle/>
          <a:p>
            <a:r>
              <a:rPr lang="en-US" dirty="0">
                <a:latin typeface="Noto Sans" panose="020B0502040504020204" pitchFamily="34" charset="0"/>
                <a:ea typeface="Noto Sans" panose="020B0502040504020204" pitchFamily="34" charset="0"/>
                <a:cs typeface="Noto Sans" panose="020B0502040504020204" pitchFamily="34" charset="0"/>
              </a:rPr>
              <a:t>/</a:t>
            </a:r>
            <a:r>
              <a:rPr lang="en-US" dirty="0" err="1">
                <a:latin typeface="Noto Sans" panose="020B0502040504020204" pitchFamily="34" charset="0"/>
                <a:ea typeface="Noto Sans" panose="020B0502040504020204" pitchFamily="34" charset="0"/>
                <a:cs typeface="Noto Sans" panose="020B0502040504020204" pitchFamily="34" charset="0"/>
              </a:rPr>
              <a:t>ul</a:t>
            </a:r>
            <a:r>
              <a:rPr lang="en-US" dirty="0">
                <a:latin typeface="Noto Sans" panose="020B0502040504020204" pitchFamily="34" charset="0"/>
                <a:ea typeface="Noto Sans" panose="020B0502040504020204" pitchFamily="34" charset="0"/>
                <a:cs typeface="Noto Sans" panose="020B0502040504020204" pitchFamily="34" charset="0"/>
              </a:rPr>
              <a:t>/</a:t>
            </a:r>
          </a:p>
        </p:txBody>
      </p:sp>
      <p:sp>
        <p:nvSpPr>
          <p:cNvPr id="6" name="TextBox 5">
            <a:extLst>
              <a:ext uri="{FF2B5EF4-FFF2-40B4-BE49-F238E27FC236}">
                <a16:creationId xmlns:a16="http://schemas.microsoft.com/office/drawing/2014/main" id="{4C9014FF-BD2C-B7A6-969B-12C1089B65C1}"/>
              </a:ext>
            </a:extLst>
          </p:cNvPr>
          <p:cNvSpPr txBox="1"/>
          <p:nvPr/>
        </p:nvSpPr>
        <p:spPr>
          <a:xfrm>
            <a:off x="10685368" y="3066026"/>
            <a:ext cx="553357" cy="369332"/>
          </a:xfrm>
          <a:prstGeom prst="rect">
            <a:avLst/>
          </a:prstGeom>
          <a:noFill/>
        </p:spPr>
        <p:txBody>
          <a:bodyPr wrap="none" rtlCol="0">
            <a:spAutoFit/>
          </a:bodyPr>
          <a:lstStyle/>
          <a:p>
            <a:r>
              <a:rPr lang="en-US" dirty="0">
                <a:latin typeface="Avenir Book" panose="02000503020000020003" pitchFamily="2" charset="0"/>
              </a:rPr>
              <a:t>/</a:t>
            </a:r>
            <a:r>
              <a:rPr lang="en-US" dirty="0" err="1">
                <a:latin typeface="Noto Sans" panose="020B0502040504020204" pitchFamily="34" charset="0"/>
                <a:ea typeface="Noto Sans" panose="020B0502040504020204" pitchFamily="34" charset="0"/>
                <a:cs typeface="Noto Sans" panose="020B0502040504020204" pitchFamily="34" charset="0"/>
              </a:rPr>
              <a:t>ol</a:t>
            </a:r>
            <a:r>
              <a:rPr lang="en-US" dirty="0">
                <a:latin typeface="Avenir Book" panose="02000503020000020003" pitchFamily="2" charset="0"/>
              </a:rPr>
              <a:t>/</a:t>
            </a:r>
          </a:p>
        </p:txBody>
      </p:sp>
      <p:grpSp>
        <p:nvGrpSpPr>
          <p:cNvPr id="13" name="Group 12">
            <a:extLst>
              <a:ext uri="{FF2B5EF4-FFF2-40B4-BE49-F238E27FC236}">
                <a16:creationId xmlns:a16="http://schemas.microsoft.com/office/drawing/2014/main" id="{C3EAF02E-812A-5708-A620-76C4106985A0}"/>
              </a:ext>
            </a:extLst>
          </p:cNvPr>
          <p:cNvGrpSpPr/>
          <p:nvPr/>
        </p:nvGrpSpPr>
        <p:grpSpPr>
          <a:xfrm>
            <a:off x="10038080" y="2392418"/>
            <a:ext cx="1200645" cy="461665"/>
            <a:chOff x="10038080" y="2392418"/>
            <a:chExt cx="1200645" cy="461665"/>
          </a:xfrm>
        </p:grpSpPr>
        <p:cxnSp>
          <p:nvCxnSpPr>
            <p:cNvPr id="9" name="Straight Arrow Connector 8">
              <a:extLst>
                <a:ext uri="{FF2B5EF4-FFF2-40B4-BE49-F238E27FC236}">
                  <a16:creationId xmlns:a16="http://schemas.microsoft.com/office/drawing/2014/main" id="{60B17031-31EE-DD00-5E52-95086BCF05C2}"/>
                </a:ext>
              </a:extLst>
            </p:cNvPr>
            <p:cNvCxnSpPr/>
            <p:nvPr/>
          </p:nvCxnSpPr>
          <p:spPr>
            <a:xfrm>
              <a:off x="10038080" y="2402872"/>
              <a:ext cx="1200645" cy="0"/>
            </a:xfrm>
            <a:prstGeom prst="straightConnector1">
              <a:avLst/>
            </a:prstGeom>
            <a:ln>
              <a:solidFill>
                <a:srgbClr val="37609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E8BADB43-3480-2695-9C42-2EC9CD2650B9}"/>
                </a:ext>
              </a:extLst>
            </p:cNvPr>
            <p:cNvSpPr txBox="1"/>
            <p:nvPr/>
          </p:nvSpPr>
          <p:spPr>
            <a:xfrm>
              <a:off x="10405983" y="2392418"/>
              <a:ext cx="372218" cy="461665"/>
            </a:xfrm>
            <a:prstGeom prst="rect">
              <a:avLst/>
            </a:prstGeom>
            <a:noFill/>
          </p:spPr>
          <p:txBody>
            <a:bodyPr wrap="none" rtlCol="0">
              <a:spAutoFit/>
            </a:bodyPr>
            <a:lstStyle/>
            <a:p>
              <a:r>
                <a:rPr lang="en-US" sz="2400" b="1" dirty="0">
                  <a:solidFill>
                    <a:srgbClr val="376092"/>
                  </a:solidFill>
                </a:rPr>
                <a:t>?</a:t>
              </a:r>
            </a:p>
          </p:txBody>
        </p:sp>
      </p:grpSp>
      <p:sp>
        <p:nvSpPr>
          <p:cNvPr id="14" name="TextBox 13">
            <a:extLst>
              <a:ext uri="{FF2B5EF4-FFF2-40B4-BE49-F238E27FC236}">
                <a16:creationId xmlns:a16="http://schemas.microsoft.com/office/drawing/2014/main" id="{6AB4EFC5-B62B-0C5A-2F7F-D6A4660DE3A0}"/>
              </a:ext>
            </a:extLst>
          </p:cNvPr>
          <p:cNvSpPr txBox="1"/>
          <p:nvPr/>
        </p:nvSpPr>
        <p:spPr>
          <a:xfrm>
            <a:off x="10795760" y="3307896"/>
            <a:ext cx="372218" cy="461665"/>
          </a:xfrm>
          <a:prstGeom prst="rect">
            <a:avLst/>
          </a:prstGeom>
          <a:noFill/>
        </p:spPr>
        <p:txBody>
          <a:bodyPr wrap="none" rtlCol="0">
            <a:spAutoFit/>
          </a:bodyPr>
          <a:lstStyle/>
          <a:p>
            <a:r>
              <a:rPr lang="en-US" sz="2400" b="1" dirty="0">
                <a:solidFill>
                  <a:srgbClr val="376092"/>
                </a:solidFill>
              </a:rPr>
              <a:t>?</a:t>
            </a:r>
          </a:p>
        </p:txBody>
      </p:sp>
      <p:sp>
        <p:nvSpPr>
          <p:cNvPr id="7" name="Slide Number Placeholder 6">
            <a:extLst>
              <a:ext uri="{FF2B5EF4-FFF2-40B4-BE49-F238E27FC236}">
                <a16:creationId xmlns:a16="http://schemas.microsoft.com/office/drawing/2014/main" id="{3BFA2B5D-9442-62EE-A968-1F559A2BD99E}"/>
              </a:ext>
            </a:extLst>
          </p:cNvPr>
          <p:cNvSpPr>
            <a:spLocks noGrp="1"/>
          </p:cNvSpPr>
          <p:nvPr>
            <p:ph type="sldNum" sz="quarter" idx="11"/>
          </p:nvPr>
        </p:nvSpPr>
        <p:spPr/>
        <p:txBody>
          <a:bodyPr/>
          <a:lstStyle/>
          <a:p>
            <a:fld id="{2F4E2E3C-FF33-FC45-91A9-BDC48E1E835D}" type="slidenum">
              <a:rPr lang="en-US" smtClean="0"/>
              <a:pPr/>
              <a:t>3</a:t>
            </a:fld>
            <a:endParaRPr lang="en-US" dirty="0"/>
          </a:p>
        </p:txBody>
      </p:sp>
    </p:spTree>
    <p:extLst>
      <p:ext uri="{BB962C8B-B14F-4D97-AF65-F5344CB8AC3E}">
        <p14:creationId xmlns:p14="http://schemas.microsoft.com/office/powerpoint/2010/main" val="372148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0" presetClass="path" presetSubtype="0" repeatCount="indefinite" autoRev="1" fill="hold" grpId="0" nodeType="withEffect">
                                  <p:stCondLst>
                                    <p:cond delay="0"/>
                                  </p:stCondLst>
                                  <p:childTnLst>
                                    <p:animMotion origin="layout" path="M 0 0 L -0.08177 0 L 0 0 Z " pathEditMode="relative" ptsTypes="AAA">
                                      <p:cBhvr>
                                        <p:cTn id="8" dur="4000" fill="hold"/>
                                        <p:tgtEl>
                                          <p:spTgt spid="4"/>
                                        </p:tgtEl>
                                        <p:attrNameLst>
                                          <p:attrName>ppt_x</p:attrName>
                                          <p:attrName>ppt_y</p:attrName>
                                        </p:attrNameLst>
                                      </p:cBhvr>
                                    </p:animMotion>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4" grpId="0"/>
      <p:bldP spid="6"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833B24-7ED3-C070-6F82-BD62DBEED0DD}"/>
              </a:ext>
            </a:extLst>
          </p:cNvPr>
          <p:cNvSpPr>
            <a:spLocks noGrp="1"/>
          </p:cNvSpPr>
          <p:nvPr>
            <p:ph type="sldNum" sz="quarter" idx="11"/>
          </p:nvPr>
        </p:nvSpPr>
        <p:spPr/>
        <p:txBody>
          <a:bodyPr/>
          <a:lstStyle/>
          <a:p>
            <a:fld id="{2F4E2E3C-FF33-FC45-91A9-BDC48E1E835D}" type="slidenum">
              <a:rPr lang="en-US" smtClean="0"/>
              <a:pPr/>
              <a:t>4</a:t>
            </a:fld>
            <a:endParaRPr lang="en-US" dirty="0"/>
          </a:p>
        </p:txBody>
      </p:sp>
      <p:sp>
        <p:nvSpPr>
          <p:cNvPr id="3" name="Content Placeholder 2">
            <a:extLst>
              <a:ext uri="{FF2B5EF4-FFF2-40B4-BE49-F238E27FC236}">
                <a16:creationId xmlns:a16="http://schemas.microsoft.com/office/drawing/2014/main" id="{52CF3439-8760-C15D-968F-21E8962B18A5}"/>
              </a:ext>
            </a:extLst>
          </p:cNvPr>
          <p:cNvSpPr>
            <a:spLocks noGrp="1"/>
          </p:cNvSpPr>
          <p:nvPr>
            <p:ph idx="1"/>
          </p:nvPr>
        </p:nvSpPr>
        <p:spPr/>
        <p:txBody>
          <a:bodyPr/>
          <a:lstStyle/>
          <a:p>
            <a:r>
              <a:rPr lang="en-US" dirty="0"/>
              <a:t>How fronted are /u/ and /</a:t>
            </a:r>
            <a:r>
              <a:rPr lang="en-US" dirty="0" err="1"/>
              <a:t>oʊ</a:t>
            </a:r>
            <a:r>
              <a:rPr lang="en-US" dirty="0"/>
              <a:t>/, in the Southern state of Georgia? </a:t>
            </a:r>
          </a:p>
          <a:p>
            <a:endParaRPr lang="en-US" dirty="0"/>
          </a:p>
          <a:p>
            <a:r>
              <a:rPr lang="en-US" dirty="0"/>
              <a:t>What’s the difference between </a:t>
            </a:r>
            <a:r>
              <a:rPr lang="en-US" dirty="0" err="1"/>
              <a:t>prelateral</a:t>
            </a:r>
            <a:r>
              <a:rPr lang="en-US" dirty="0"/>
              <a:t> and non-</a:t>
            </a:r>
            <a:r>
              <a:rPr lang="en-US" dirty="0" err="1"/>
              <a:t>prelateral</a:t>
            </a:r>
            <a:r>
              <a:rPr lang="en-US" dirty="0"/>
              <a:t> /u/ and /</a:t>
            </a:r>
            <a:r>
              <a:rPr lang="en-US" dirty="0" err="1"/>
              <a:t>oʊ</a:t>
            </a:r>
            <a:r>
              <a:rPr lang="en-US" dirty="0"/>
              <a:t>/? </a:t>
            </a:r>
          </a:p>
          <a:p>
            <a:endParaRPr lang="en-US" dirty="0"/>
          </a:p>
          <a:p>
            <a:r>
              <a:rPr lang="en-US" dirty="0"/>
              <a:t>How are the vowels different across White and Black speaker communities?</a:t>
            </a:r>
          </a:p>
          <a:p>
            <a:pPr lvl="1"/>
            <a:r>
              <a:rPr lang="en-US" dirty="0"/>
              <a:t>Some regional varieties of AAL show fronting of </a:t>
            </a:r>
            <a:r>
              <a:rPr lang="en-US" cap="small" dirty="0"/>
              <a:t>goat</a:t>
            </a:r>
            <a:r>
              <a:rPr lang="en-US" dirty="0"/>
              <a:t>, </a:t>
            </a:r>
            <a:r>
              <a:rPr lang="en-US" cap="small" dirty="0"/>
              <a:t>goose</a:t>
            </a:r>
            <a:r>
              <a:rPr lang="en-US" dirty="0"/>
              <a:t>, or both, but never in a </a:t>
            </a:r>
            <a:r>
              <a:rPr lang="en-US" dirty="0" err="1"/>
              <a:t>prelateral</a:t>
            </a:r>
            <a:r>
              <a:rPr lang="en-US" dirty="0"/>
              <a:t> context (Eberhardt 2009; Childs, Mallinson &amp; Carpenter 2009) </a:t>
            </a:r>
          </a:p>
          <a:p>
            <a:endParaRPr lang="en-US" dirty="0"/>
          </a:p>
          <a:p>
            <a:r>
              <a:rPr lang="en-US" dirty="0"/>
              <a:t>How have these vowels changed across generational time? </a:t>
            </a:r>
          </a:p>
          <a:p>
            <a:pPr lvl="1"/>
            <a:r>
              <a:rPr lang="en-US" dirty="0"/>
              <a:t>Possible role for gender:</a:t>
            </a:r>
            <a:r>
              <a:rPr lang="en-US" i="1" dirty="0"/>
              <a:t> ANAE</a:t>
            </a:r>
            <a:r>
              <a:rPr lang="en-US" dirty="0"/>
              <a:t> suggests women’s /</a:t>
            </a:r>
            <a:r>
              <a:rPr lang="en-US" dirty="0" err="1"/>
              <a:t>ul</a:t>
            </a:r>
            <a:r>
              <a:rPr lang="en-US" dirty="0"/>
              <a:t>/ is backing faster (Table 12.7) </a:t>
            </a:r>
          </a:p>
          <a:p>
            <a:pPr lvl="1"/>
            <a:endParaRPr lang="en-US" dirty="0"/>
          </a:p>
          <a:p>
            <a:r>
              <a:rPr lang="en-US" dirty="0"/>
              <a:t>How do patterns show evidence for underlying phonological structure?</a:t>
            </a:r>
          </a:p>
        </p:txBody>
      </p:sp>
      <p:sp>
        <p:nvSpPr>
          <p:cNvPr id="4" name="Title 3">
            <a:extLst>
              <a:ext uri="{FF2B5EF4-FFF2-40B4-BE49-F238E27FC236}">
                <a16:creationId xmlns:a16="http://schemas.microsoft.com/office/drawing/2014/main" id="{0C91580A-DB0B-D091-CE18-1C8F2ECAF9CB}"/>
              </a:ext>
            </a:extLst>
          </p:cNvPr>
          <p:cNvSpPr>
            <a:spLocks noGrp="1"/>
          </p:cNvSpPr>
          <p:nvPr>
            <p:ph type="title"/>
          </p:nvPr>
        </p:nvSpPr>
        <p:spPr/>
        <p:txBody>
          <a:bodyPr/>
          <a:lstStyle/>
          <a:p>
            <a:r>
              <a:rPr lang="en-US" dirty="0"/>
              <a:t>Research questions  </a:t>
            </a:r>
          </a:p>
        </p:txBody>
      </p:sp>
    </p:spTree>
    <p:extLst>
      <p:ext uri="{BB962C8B-B14F-4D97-AF65-F5344CB8AC3E}">
        <p14:creationId xmlns:p14="http://schemas.microsoft.com/office/powerpoint/2010/main" val="3229167606"/>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6" name="Google Shape;166;p19"/>
          <p:cNvSpPr txBox="1">
            <a:spLocks noGrp="1"/>
          </p:cNvSpPr>
          <p:nvPr>
            <p:ph type="sldNum" sz="quarter" idx="11"/>
          </p:nvPr>
        </p:nvSpPr>
        <p:spPr>
          <a:prstGeom prst="rect">
            <a:avLst/>
          </a:prstGeom>
        </p:spPr>
        <p:txBody>
          <a:bodyPr spcFirstLastPara="1" wrap="square" lIns="121900" tIns="121900" rIns="121900" bIns="121900" anchor="ctr" anchorCtr="0">
            <a:normAutofit fontScale="62500" lnSpcReduction="20000"/>
          </a:bodyPr>
          <a:lstStyle/>
          <a:p>
            <a:pPr algn="r"/>
            <a:fld id="{00000000-1234-1234-1234-123412341234}" type="slidenum">
              <a:rPr lang="en"/>
              <a:pPr algn="r"/>
              <a:t>5</a:t>
            </a:fld>
            <a:endParaRPr/>
          </a:p>
        </p:txBody>
      </p:sp>
      <p:graphicFrame>
        <p:nvGraphicFramePr>
          <p:cNvPr id="165" name="Google Shape;165;p19"/>
          <p:cNvGraphicFramePr/>
          <p:nvPr>
            <p:extLst>
              <p:ext uri="{D42A27DB-BD31-4B8C-83A1-F6EECF244321}">
                <p14:modId xmlns:p14="http://schemas.microsoft.com/office/powerpoint/2010/main" val="995249652"/>
              </p:ext>
            </p:extLst>
          </p:nvPr>
        </p:nvGraphicFramePr>
        <p:xfrm>
          <a:off x="890667" y="698942"/>
          <a:ext cx="10228437" cy="4860610"/>
        </p:xfrm>
        <a:graphic>
          <a:graphicData uri="http://schemas.openxmlformats.org/drawingml/2006/table">
            <a:tbl>
              <a:tblPr>
                <a:noFill/>
              </a:tblPr>
              <a:tblGrid>
                <a:gridCol w="2154285">
                  <a:extLst>
                    <a:ext uri="{9D8B030D-6E8A-4147-A177-3AD203B41FA5}">
                      <a16:colId xmlns:a16="http://schemas.microsoft.com/office/drawing/2014/main" val="20000"/>
                    </a:ext>
                  </a:extLst>
                </a:gridCol>
                <a:gridCol w="2130552">
                  <a:extLst>
                    <a:ext uri="{9D8B030D-6E8A-4147-A177-3AD203B41FA5}">
                      <a16:colId xmlns:a16="http://schemas.microsoft.com/office/drawing/2014/main" val="20001"/>
                    </a:ext>
                  </a:extLst>
                </a:gridCol>
                <a:gridCol w="5943600">
                  <a:extLst>
                    <a:ext uri="{9D8B030D-6E8A-4147-A177-3AD203B41FA5}">
                      <a16:colId xmlns:a16="http://schemas.microsoft.com/office/drawing/2014/main" val="20002"/>
                    </a:ext>
                  </a:extLst>
                </a:gridCol>
              </a:tblGrid>
              <a:tr h="250011">
                <a:tc rowSpan="2">
                  <a:txBody>
                    <a:bodyPr/>
                    <a:lstStyle/>
                    <a:p>
                      <a:pPr marL="0" lvl="0" indent="0" algn="l" rtl="0">
                        <a:spcBef>
                          <a:spcPts val="0"/>
                        </a:spcBef>
                        <a:spcAft>
                          <a:spcPts val="0"/>
                        </a:spcAft>
                        <a:buNone/>
                      </a:pPr>
                      <a:r>
                        <a:rPr lang="en-US" sz="1800" b="1" dirty="0">
                          <a:solidFill>
                            <a:schemeClr val="dk1"/>
                          </a:solidFill>
                          <a:latin typeface="Avenir Book" panose="02000503020000020003" pitchFamily="2" charset="0"/>
                        </a:rPr>
                        <a:t>Data</a:t>
                      </a:r>
                    </a:p>
                    <a:p>
                      <a:pPr marL="0" lvl="0" indent="0" algn="l" rtl="0">
                        <a:spcBef>
                          <a:spcPts val="0"/>
                        </a:spcBef>
                        <a:spcAft>
                          <a:spcPts val="0"/>
                        </a:spcAft>
                        <a:buNone/>
                      </a:pPr>
                      <a:r>
                        <a:rPr lang="en-US" sz="1200" b="0" dirty="0">
                          <a:solidFill>
                            <a:schemeClr val="dk1"/>
                          </a:solidFill>
                          <a:latin typeface="Avenir Book" panose="02000503020000020003" pitchFamily="2" charset="0"/>
                        </a:rPr>
                        <a:t>(cf. Renwick et al. 2023)</a:t>
                      </a:r>
                      <a:endParaRPr sz="1200" b="0" dirty="0">
                        <a:solidFill>
                          <a:schemeClr val="dk1"/>
                        </a:solidFill>
                        <a:latin typeface="Avenir Book" panose="02000503020000020003" pitchFamily="2" charset="0"/>
                      </a:endParaRPr>
                    </a:p>
                  </a:txBody>
                  <a:tcPr marL="0" marR="121900" marT="0" marB="0"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lvl="0" indent="0" algn="l" rtl="0">
                        <a:spcBef>
                          <a:spcPts val="0"/>
                        </a:spcBef>
                        <a:spcAft>
                          <a:spcPts val="0"/>
                        </a:spcAft>
                        <a:buNone/>
                      </a:pPr>
                      <a:r>
                        <a:rPr lang="en-US" sz="1800" dirty="0">
                          <a:solidFill>
                            <a:schemeClr val="dk1"/>
                          </a:solidFill>
                          <a:latin typeface="Avenir Book" panose="02000503020000020003" pitchFamily="2" charset="0"/>
                        </a:rPr>
                        <a:t>Legacy interviews (LAGS)</a:t>
                      </a:r>
                      <a:endParaRPr sz="1800" dirty="0">
                        <a:solidFill>
                          <a:schemeClr val="dk1"/>
                        </a:solidFill>
                        <a:latin typeface="Avenir Book" panose="02000503020000020003" pitchFamily="2" charset="0"/>
                      </a:endParaRPr>
                    </a:p>
                  </a:txBody>
                  <a:tcPr marL="0" marR="121900" marT="0" marB="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127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hMerge="1">
                  <a:txBody>
                    <a:bodyPr/>
                    <a:lstStyle/>
                    <a:p>
                      <a:endParaRPr dirty="0"/>
                    </a:p>
                  </a:txBody>
                  <a:tcPr marL="121900" marR="0" marT="0" marB="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127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118358190"/>
                  </a:ext>
                </a:extLst>
              </a:tr>
              <a:tr h="250011">
                <a:tc vMerge="1">
                  <a:txBody>
                    <a:bodyPr/>
                    <a:lstStyle/>
                    <a:p>
                      <a:pPr marL="0" lvl="0" indent="0" algn="l" rtl="0">
                        <a:spcBef>
                          <a:spcPts val="0"/>
                        </a:spcBef>
                        <a:spcAft>
                          <a:spcPts val="0"/>
                        </a:spcAft>
                        <a:buNone/>
                      </a:pPr>
                      <a:endParaRPr sz="1800" b="1" dirty="0">
                        <a:solidFill>
                          <a:schemeClr val="dk1"/>
                        </a:solidFill>
                        <a:latin typeface="Avenir Book" panose="02000503020000020003" pitchFamily="2" charset="0"/>
                      </a:endParaRPr>
                    </a:p>
                  </a:txBody>
                  <a:tcPr marL="0" marR="121900" marT="0" marB="0"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lvl="0" indent="0" algn="l" rtl="0">
                        <a:spcBef>
                          <a:spcPts val="0"/>
                        </a:spcBef>
                        <a:spcAft>
                          <a:spcPts val="0"/>
                        </a:spcAft>
                        <a:buNone/>
                      </a:pPr>
                      <a:r>
                        <a:rPr lang="en-US" sz="1800" dirty="0">
                          <a:solidFill>
                            <a:schemeClr val="dk1"/>
                          </a:solidFill>
                          <a:latin typeface="Avenir Book" panose="02000503020000020003" pitchFamily="2" charset="0"/>
                        </a:rPr>
                        <a:t>Contemporary interviews (Atlanta, Roswell, Georgia Tech, CORAAL)</a:t>
                      </a:r>
                      <a:endParaRPr sz="1800" dirty="0">
                        <a:solidFill>
                          <a:schemeClr val="dk1"/>
                        </a:solidFill>
                        <a:latin typeface="Avenir Book" panose="02000503020000020003" pitchFamily="2" charset="0"/>
                      </a:endParaRPr>
                    </a:p>
                  </a:txBody>
                  <a:tcPr marL="0" marR="121900" marT="0" marB="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6350" cap="flat" cmpd="sng" algn="ctr">
                      <a:solidFill>
                        <a:schemeClr val="bg1">
                          <a:lumMod val="50000"/>
                        </a:schemeClr>
                      </a:solidFill>
                      <a:prstDash val="solid"/>
                      <a:round/>
                      <a:headEnd type="none" w="med" len="med"/>
                      <a:tailEnd type="none" w="med" len="med"/>
                    </a:lnT>
                    <a:lnB w="6350" cap="flat" cmpd="sng" algn="ctr">
                      <a:noFill/>
                      <a:prstDash val="solid"/>
                      <a:round/>
                      <a:headEnd type="none" w="med" len="med"/>
                      <a:tailEnd type="none" w="med" len="med"/>
                    </a:lnB>
                  </a:tcPr>
                </a:tc>
                <a:tc hMerge="1">
                  <a:txBody>
                    <a:bodyPr/>
                    <a:lstStyle/>
                    <a:p>
                      <a:endParaRPr dirty="0"/>
                    </a:p>
                  </a:txBody>
                  <a:tcPr marL="121900" marR="0" marT="0" marB="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148822427"/>
                  </a:ext>
                </a:extLst>
              </a:tr>
              <a:tr h="250011">
                <a:tc>
                  <a:txBody>
                    <a:bodyPr/>
                    <a:lstStyle/>
                    <a:p>
                      <a:pPr marL="0" lvl="0" indent="0" algn="l" rtl="0">
                        <a:spcBef>
                          <a:spcPts val="0"/>
                        </a:spcBef>
                        <a:spcAft>
                          <a:spcPts val="0"/>
                        </a:spcAft>
                        <a:buNone/>
                      </a:pPr>
                      <a:endParaRPr sz="1800" b="1" dirty="0">
                        <a:solidFill>
                          <a:schemeClr val="dk1"/>
                        </a:solidFill>
                        <a:latin typeface="Avenir Book" panose="02000503020000020003" pitchFamily="2" charset="0"/>
                      </a:endParaRPr>
                    </a:p>
                  </a:txBody>
                  <a:tcPr marL="0" marR="121900" marT="0" marB="0"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lvl="0" indent="0" algn="r" rtl="0">
                        <a:spcBef>
                          <a:spcPts val="0"/>
                        </a:spcBef>
                        <a:spcAft>
                          <a:spcPts val="0"/>
                        </a:spcAft>
                        <a:buNone/>
                      </a:pPr>
                      <a:endParaRPr sz="1800" b="1" dirty="0">
                        <a:solidFill>
                          <a:schemeClr val="dk1"/>
                        </a:solidFill>
                        <a:latin typeface="Avenir Book" panose="02000503020000020003" pitchFamily="2" charset="0"/>
                      </a:endParaRPr>
                    </a:p>
                  </a:txBody>
                  <a:tcPr marL="0" marR="121900" marT="0" marB="0"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lvl="0" indent="0" algn="l" rtl="0">
                        <a:spcBef>
                          <a:spcPts val="0"/>
                        </a:spcBef>
                        <a:spcAft>
                          <a:spcPts val="0"/>
                        </a:spcAft>
                        <a:buNone/>
                      </a:pPr>
                      <a:endParaRPr sz="1800" dirty="0">
                        <a:solidFill>
                          <a:schemeClr val="dk1"/>
                        </a:solidFill>
                        <a:latin typeface="Avenir Book" panose="02000503020000020003" pitchFamily="2" charset="0"/>
                      </a:endParaRPr>
                    </a:p>
                  </a:txBody>
                  <a:tcPr marL="121900" marR="0" marT="0" marB="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1109169745"/>
                  </a:ext>
                </a:extLst>
              </a:tr>
              <a:tr h="250011">
                <a:tc rowSpan="3">
                  <a:txBody>
                    <a:bodyPr/>
                    <a:lstStyle/>
                    <a:p>
                      <a:pPr marL="0" lvl="0" indent="0" algn="l" rtl="0">
                        <a:spcBef>
                          <a:spcPts val="0"/>
                        </a:spcBef>
                        <a:spcAft>
                          <a:spcPts val="0"/>
                        </a:spcAft>
                        <a:buNone/>
                      </a:pPr>
                      <a:r>
                        <a:rPr lang="en" sz="1800" b="1" dirty="0">
                          <a:solidFill>
                            <a:schemeClr val="dk1"/>
                          </a:solidFill>
                          <a:latin typeface="Avenir Book" panose="02000503020000020003" pitchFamily="2" charset="0"/>
                        </a:rPr>
                        <a:t>Acoustic analysis</a:t>
                      </a:r>
                      <a:endParaRPr sz="1800" b="1" dirty="0">
                        <a:solidFill>
                          <a:schemeClr val="dk1"/>
                        </a:solidFill>
                        <a:latin typeface="Avenir Book" panose="02000503020000020003" pitchFamily="2" charset="0"/>
                      </a:endParaRPr>
                    </a:p>
                  </a:txBody>
                  <a:tcPr marL="0" marR="121900"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lvl="0" indent="0" algn="r" rtl="0">
                        <a:spcBef>
                          <a:spcPts val="0"/>
                        </a:spcBef>
                        <a:spcAft>
                          <a:spcPts val="0"/>
                        </a:spcAft>
                        <a:buNone/>
                      </a:pPr>
                      <a:r>
                        <a:rPr lang="en" sz="1800" b="1" dirty="0">
                          <a:solidFill>
                            <a:schemeClr val="dk1"/>
                          </a:solidFill>
                          <a:latin typeface="Avenir Book" panose="02000503020000020003" pitchFamily="2" charset="0"/>
                        </a:rPr>
                        <a:t>transcription</a:t>
                      </a:r>
                      <a:endParaRPr sz="1800" b="1" dirty="0">
                        <a:solidFill>
                          <a:schemeClr val="dk1"/>
                        </a:solidFill>
                        <a:latin typeface="Avenir Book" panose="02000503020000020003" pitchFamily="2" charset="0"/>
                      </a:endParaRPr>
                    </a:p>
                  </a:txBody>
                  <a:tcPr marL="0" marR="121900"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635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lvl="0" indent="0" algn="l" rtl="0">
                        <a:spcBef>
                          <a:spcPts val="0"/>
                        </a:spcBef>
                        <a:spcAft>
                          <a:spcPts val="0"/>
                        </a:spcAft>
                        <a:buNone/>
                      </a:pPr>
                      <a:r>
                        <a:rPr lang="en" sz="1800" dirty="0">
                          <a:solidFill>
                            <a:schemeClr val="dk1"/>
                          </a:solidFill>
                          <a:latin typeface="Avenir Book" panose="02000503020000020003" pitchFamily="2" charset="0"/>
                        </a:rPr>
                        <a:t>manual</a:t>
                      </a:r>
                      <a:endParaRPr sz="1800" dirty="0">
                        <a:solidFill>
                          <a:schemeClr val="dk1"/>
                        </a:solidFill>
                        <a:latin typeface="Avenir Book" panose="02000503020000020003" pitchFamily="2" charset="0"/>
                      </a:endParaRPr>
                    </a:p>
                  </a:txBody>
                  <a:tcPr marL="121900" marR="0"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635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485841">
                <a:tc vMerge="1">
                  <a:txBody>
                    <a:bodyPr/>
                    <a:lstStyle/>
                    <a:p>
                      <a:endParaRPr lang="en-US"/>
                    </a:p>
                  </a:txBody>
                  <a:tcPr/>
                </a:tc>
                <a:tc>
                  <a:txBody>
                    <a:bodyPr/>
                    <a:lstStyle/>
                    <a:p>
                      <a:pPr marL="0" lvl="0" indent="0" algn="r" rtl="0">
                        <a:spcBef>
                          <a:spcPts val="0"/>
                        </a:spcBef>
                        <a:spcAft>
                          <a:spcPts val="0"/>
                        </a:spcAft>
                        <a:buNone/>
                      </a:pPr>
                      <a:r>
                        <a:rPr lang="en" sz="1800" b="1" dirty="0">
                          <a:solidFill>
                            <a:schemeClr val="dk1"/>
                          </a:solidFill>
                          <a:latin typeface="Avenir Book" panose="02000503020000020003" pitchFamily="2" charset="0"/>
                        </a:rPr>
                        <a:t>forced alignment</a:t>
                      </a:r>
                      <a:endParaRPr sz="1800" b="1" dirty="0">
                        <a:solidFill>
                          <a:schemeClr val="dk1"/>
                        </a:solidFill>
                        <a:latin typeface="Avenir Book" panose="02000503020000020003" pitchFamily="2" charset="0"/>
                      </a:endParaRPr>
                    </a:p>
                  </a:txBody>
                  <a:tcPr marL="0" marR="121900"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lvl="0" indent="0" algn="l" rtl="0">
                        <a:spcBef>
                          <a:spcPts val="0"/>
                        </a:spcBef>
                        <a:spcAft>
                          <a:spcPts val="0"/>
                        </a:spcAft>
                        <a:buNone/>
                      </a:pPr>
                      <a:r>
                        <a:rPr lang="en" sz="1800" dirty="0">
                          <a:solidFill>
                            <a:schemeClr val="dk1"/>
                          </a:solidFill>
                          <a:latin typeface="Avenir Book" panose="02000503020000020003" pitchFamily="2" charset="0"/>
                        </a:rPr>
                        <a:t>Montreal Forced Aligner</a:t>
                      </a:r>
                      <a:r>
                        <a:rPr lang="en" sz="1100" dirty="0">
                          <a:solidFill>
                            <a:schemeClr val="dk1"/>
                          </a:solidFill>
                          <a:latin typeface="Avenir Book" panose="02000503020000020003" pitchFamily="2" charset="0"/>
                        </a:rPr>
                        <a:t> (McAuliffe et al. 2017) </a:t>
                      </a:r>
                      <a:br>
                        <a:rPr lang="en" sz="1100" dirty="0">
                          <a:solidFill>
                            <a:schemeClr val="dk1"/>
                          </a:solidFill>
                          <a:latin typeface="Avenir Book" panose="02000503020000020003" pitchFamily="2" charset="0"/>
                        </a:rPr>
                      </a:br>
                      <a:r>
                        <a:rPr lang="en" sz="1800" dirty="0">
                          <a:solidFill>
                            <a:schemeClr val="dk1"/>
                          </a:solidFill>
                          <a:latin typeface="Avenir Book" panose="02000503020000020003" pitchFamily="2" charset="0"/>
                        </a:rPr>
                        <a:t>via DARLA</a:t>
                      </a:r>
                      <a:r>
                        <a:rPr lang="en" sz="1100" dirty="0">
                          <a:solidFill>
                            <a:schemeClr val="dk1"/>
                          </a:solidFill>
                          <a:latin typeface="Avenir Book" panose="02000503020000020003" pitchFamily="2" charset="0"/>
                        </a:rPr>
                        <a:t> (Reddy &amp; Stanford 2015)</a:t>
                      </a:r>
                      <a:endParaRPr sz="1100" dirty="0">
                        <a:solidFill>
                          <a:schemeClr val="dk1"/>
                        </a:solidFill>
                        <a:latin typeface="Avenir Book" panose="02000503020000020003" pitchFamily="2" charset="0"/>
                      </a:endParaRPr>
                    </a:p>
                  </a:txBody>
                  <a:tcPr marL="121900" marR="0"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r h="151450">
                <a:tc vMerge="1">
                  <a:txBody>
                    <a:bodyPr/>
                    <a:lstStyle/>
                    <a:p>
                      <a:endParaRPr lang="en-US"/>
                    </a:p>
                  </a:txBody>
                  <a:tcPr/>
                </a:tc>
                <a:tc>
                  <a:txBody>
                    <a:bodyPr/>
                    <a:lstStyle/>
                    <a:p>
                      <a:pPr marL="0" lvl="0" indent="0" algn="r" rtl="0">
                        <a:spcBef>
                          <a:spcPts val="0"/>
                        </a:spcBef>
                        <a:spcAft>
                          <a:spcPts val="0"/>
                        </a:spcAft>
                        <a:buNone/>
                      </a:pPr>
                      <a:r>
                        <a:rPr lang="en" sz="1800" b="1" dirty="0">
                          <a:solidFill>
                            <a:schemeClr val="dk1"/>
                          </a:solidFill>
                          <a:latin typeface="Avenir Book" panose="02000503020000020003" pitchFamily="2" charset="0"/>
                        </a:rPr>
                        <a:t>formant extraction</a:t>
                      </a:r>
                      <a:endParaRPr sz="1800" b="1" dirty="0">
                        <a:solidFill>
                          <a:schemeClr val="dk1"/>
                        </a:solidFill>
                        <a:latin typeface="Avenir Book" panose="02000503020000020003" pitchFamily="2" charset="0"/>
                      </a:endParaRPr>
                    </a:p>
                  </a:txBody>
                  <a:tcPr marL="0" marR="121900"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635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lvl="0" indent="0" algn="l" rtl="0">
                        <a:spcBef>
                          <a:spcPts val="0"/>
                        </a:spcBef>
                        <a:spcAft>
                          <a:spcPts val="0"/>
                        </a:spcAft>
                        <a:buNone/>
                      </a:pPr>
                      <a:r>
                        <a:rPr lang="en" sz="1800" dirty="0">
                          <a:solidFill>
                            <a:schemeClr val="dk1"/>
                          </a:solidFill>
                          <a:latin typeface="Avenir Book" panose="02000503020000020003" pitchFamily="2" charset="0"/>
                        </a:rPr>
                        <a:t>FAVE </a:t>
                      </a:r>
                      <a:r>
                        <a:rPr lang="en" sz="1100" dirty="0">
                          <a:solidFill>
                            <a:schemeClr val="dk1"/>
                          </a:solidFill>
                          <a:latin typeface="Avenir Book" panose="02000503020000020003" pitchFamily="2" charset="0"/>
                        </a:rPr>
                        <a:t>(</a:t>
                      </a:r>
                      <a:r>
                        <a:rPr lang="en" sz="1100" dirty="0" err="1">
                          <a:solidFill>
                            <a:schemeClr val="dk1"/>
                          </a:solidFill>
                          <a:latin typeface="Avenir Book" panose="02000503020000020003" pitchFamily="2" charset="0"/>
                        </a:rPr>
                        <a:t>Rosenfelder</a:t>
                      </a:r>
                      <a:r>
                        <a:rPr lang="en" sz="1100" dirty="0">
                          <a:solidFill>
                            <a:schemeClr val="dk1"/>
                          </a:solidFill>
                          <a:latin typeface="Avenir Book" panose="02000503020000020003" pitchFamily="2" charset="0"/>
                        </a:rPr>
                        <a:t> et al. 2014)</a:t>
                      </a:r>
                      <a:r>
                        <a:rPr lang="en" sz="1800" dirty="0">
                          <a:solidFill>
                            <a:schemeClr val="dk1"/>
                          </a:solidFill>
                          <a:latin typeface="Avenir Book" panose="02000503020000020003" pitchFamily="2" charset="0"/>
                        </a:rPr>
                        <a:t>, via DARLA, extracted </a:t>
                      </a:r>
                      <a:br>
                        <a:rPr lang="en" sz="1800" dirty="0">
                          <a:solidFill>
                            <a:schemeClr val="dk1"/>
                          </a:solidFill>
                          <a:latin typeface="Avenir Book" panose="02000503020000020003" pitchFamily="2" charset="0"/>
                        </a:rPr>
                      </a:br>
                      <a:r>
                        <a:rPr lang="en" sz="1800" dirty="0">
                          <a:solidFill>
                            <a:schemeClr val="dk1"/>
                          </a:solidFill>
                          <a:latin typeface="Avenir Book" panose="02000503020000020003" pitchFamily="2" charset="0"/>
                        </a:rPr>
                        <a:t>F1 &amp; F2 at 20%, 35%, 50%, 65%, 80% of vowel duration</a:t>
                      </a:r>
                      <a:endParaRPr sz="1800" dirty="0">
                        <a:solidFill>
                          <a:schemeClr val="dk1"/>
                        </a:solidFill>
                        <a:latin typeface="Avenir Book" panose="02000503020000020003" pitchFamily="2" charset="0"/>
                      </a:endParaRPr>
                    </a:p>
                  </a:txBody>
                  <a:tcPr marL="121900" marR="0"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635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242890">
                <a:tc>
                  <a:txBody>
                    <a:bodyPr/>
                    <a:lstStyle/>
                    <a:p>
                      <a:pPr marL="0" lvl="0" indent="0" algn="l" rtl="0">
                        <a:spcBef>
                          <a:spcPts val="0"/>
                        </a:spcBef>
                        <a:spcAft>
                          <a:spcPts val="0"/>
                        </a:spcAft>
                        <a:buNone/>
                      </a:pPr>
                      <a:endParaRPr sz="1200" b="1" dirty="0">
                        <a:solidFill>
                          <a:schemeClr val="dk1"/>
                        </a:solidFill>
                        <a:latin typeface="Avenir Book" panose="02000503020000020003" pitchFamily="2" charset="0"/>
                      </a:endParaRPr>
                    </a:p>
                  </a:txBody>
                  <a:tcPr marL="0" marR="121900" marT="0" marB="0"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lvl="0" indent="0" algn="r" rtl="0">
                        <a:spcBef>
                          <a:spcPts val="0"/>
                        </a:spcBef>
                        <a:spcAft>
                          <a:spcPts val="0"/>
                        </a:spcAft>
                        <a:buNone/>
                      </a:pPr>
                      <a:endParaRPr sz="1200" b="1" dirty="0">
                        <a:solidFill>
                          <a:schemeClr val="dk1"/>
                        </a:solidFill>
                        <a:latin typeface="Avenir Book" panose="02000503020000020003" pitchFamily="2" charset="0"/>
                      </a:endParaRPr>
                    </a:p>
                  </a:txBody>
                  <a:tcPr marL="0" marR="121900" marT="0" marB="0"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lvl="0" indent="0" algn="l" rtl="0">
                        <a:spcBef>
                          <a:spcPts val="0"/>
                        </a:spcBef>
                        <a:spcAft>
                          <a:spcPts val="0"/>
                        </a:spcAft>
                        <a:buNone/>
                      </a:pPr>
                      <a:endParaRPr sz="1200" dirty="0">
                        <a:solidFill>
                          <a:schemeClr val="dk1"/>
                        </a:solidFill>
                        <a:latin typeface="Avenir Book" panose="02000503020000020003" pitchFamily="2" charset="0"/>
                      </a:endParaRPr>
                    </a:p>
                  </a:txBody>
                  <a:tcPr marL="121900" marR="0" marT="0" marB="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485841">
                <a:tc rowSpan="4">
                  <a:txBody>
                    <a:bodyPr/>
                    <a:lstStyle/>
                    <a:p>
                      <a:pPr marL="0" lvl="0" indent="0" algn="l" rtl="0">
                        <a:spcBef>
                          <a:spcPts val="0"/>
                        </a:spcBef>
                        <a:spcAft>
                          <a:spcPts val="0"/>
                        </a:spcAft>
                        <a:buNone/>
                      </a:pPr>
                      <a:r>
                        <a:rPr lang="en" sz="1800" b="1" dirty="0">
                          <a:solidFill>
                            <a:schemeClr val="dk1"/>
                          </a:solidFill>
                          <a:latin typeface="Avenir Book" panose="02000503020000020003" pitchFamily="2" charset="0"/>
                        </a:rPr>
                        <a:t>Number crunching</a:t>
                      </a:r>
                    </a:p>
                    <a:p>
                      <a:pPr marL="0" lvl="0" indent="0" algn="l" rtl="0">
                        <a:spcBef>
                          <a:spcPts val="0"/>
                        </a:spcBef>
                        <a:spcAft>
                          <a:spcPts val="0"/>
                        </a:spcAft>
                        <a:buNone/>
                      </a:pPr>
                      <a:r>
                        <a:rPr lang="en" sz="1100" dirty="0">
                          <a:solidFill>
                            <a:schemeClr val="dk1"/>
                          </a:solidFill>
                          <a:latin typeface="Avenir Book" panose="02000503020000020003" pitchFamily="2" charset="0"/>
                        </a:rPr>
                        <a:t>(in this order, </a:t>
                      </a:r>
                      <a:br>
                        <a:rPr lang="en" sz="1100" dirty="0">
                          <a:solidFill>
                            <a:schemeClr val="dk1"/>
                          </a:solidFill>
                          <a:latin typeface="Avenir Book" panose="02000503020000020003" pitchFamily="2" charset="0"/>
                        </a:rPr>
                      </a:br>
                      <a:r>
                        <a:rPr lang="en" sz="1100" dirty="0">
                          <a:solidFill>
                            <a:schemeClr val="dk1"/>
                          </a:solidFill>
                          <a:latin typeface="Avenir Book" panose="02000503020000020003" pitchFamily="2" charset="0"/>
                        </a:rPr>
                        <a:t>cf. Stanley 2021)</a:t>
                      </a:r>
                      <a:endParaRPr sz="1200" b="1" dirty="0">
                        <a:solidFill>
                          <a:schemeClr val="dk1"/>
                        </a:solidFill>
                        <a:latin typeface="Avenir Book" panose="02000503020000020003" pitchFamily="2" charset="0"/>
                      </a:endParaRPr>
                    </a:p>
                  </a:txBody>
                  <a:tcPr marL="0" marR="121900"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lvl="0" indent="0" algn="r" rtl="0">
                        <a:spcBef>
                          <a:spcPts val="0"/>
                        </a:spcBef>
                        <a:spcAft>
                          <a:spcPts val="0"/>
                        </a:spcAft>
                        <a:buNone/>
                      </a:pPr>
                      <a:r>
                        <a:rPr lang="en" sz="1800" b="1" dirty="0">
                          <a:solidFill>
                            <a:schemeClr val="dk1"/>
                          </a:solidFill>
                          <a:latin typeface="Avenir Book" panose="02000503020000020003" pitchFamily="2" charset="0"/>
                        </a:rPr>
                        <a:t>remove stopwords</a:t>
                      </a:r>
                      <a:endParaRPr sz="1800" b="1" dirty="0">
                        <a:solidFill>
                          <a:schemeClr val="dk1"/>
                        </a:solidFill>
                        <a:latin typeface="Avenir Book" panose="02000503020000020003" pitchFamily="2" charset="0"/>
                      </a:endParaRPr>
                    </a:p>
                  </a:txBody>
                  <a:tcPr marL="0" marR="121900"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127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lvl="0" indent="0" algn="l" rtl="0">
                        <a:spcBef>
                          <a:spcPts val="0"/>
                        </a:spcBef>
                        <a:spcAft>
                          <a:spcPts val="0"/>
                        </a:spcAft>
                        <a:buNone/>
                      </a:pPr>
                      <a:r>
                        <a:rPr lang="en" sz="1400" dirty="0">
                          <a:solidFill>
                            <a:schemeClr val="dk1"/>
                          </a:solidFill>
                          <a:latin typeface="Monaco" pitchFamily="2" charset="77"/>
                          <a:ea typeface="Courier New"/>
                          <a:cs typeface="Courier New"/>
                          <a:sym typeface="Courier New"/>
                        </a:rPr>
                        <a:t>stopwords::stopwords(source = “</a:t>
                      </a:r>
                      <a:r>
                        <a:rPr lang="en" sz="1400" dirty="0" err="1">
                          <a:solidFill>
                            <a:schemeClr val="dk1"/>
                          </a:solidFill>
                          <a:latin typeface="Monaco" pitchFamily="2" charset="77"/>
                          <a:ea typeface="Courier New"/>
                          <a:cs typeface="Courier New"/>
                          <a:sym typeface="Courier New"/>
                        </a:rPr>
                        <a:t>marimo</a:t>
                      </a:r>
                      <a:r>
                        <a:rPr lang="en" sz="1400" dirty="0">
                          <a:solidFill>
                            <a:schemeClr val="dk1"/>
                          </a:solidFill>
                          <a:latin typeface="Monaco" pitchFamily="2" charset="77"/>
                          <a:ea typeface="Courier New"/>
                          <a:cs typeface="Courier New"/>
                          <a:sym typeface="Courier New"/>
                        </a:rPr>
                        <a:t>”)</a:t>
                      </a:r>
                      <a:endParaRPr sz="1400" dirty="0">
                        <a:solidFill>
                          <a:schemeClr val="dk1"/>
                        </a:solidFill>
                        <a:latin typeface="Monaco" pitchFamily="2" charset="77"/>
                        <a:ea typeface="Courier New"/>
                        <a:cs typeface="Courier New"/>
                        <a:sym typeface="Courier New"/>
                      </a:endParaRPr>
                    </a:p>
                  </a:txBody>
                  <a:tcPr marL="121900" marR="0"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127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4"/>
                  </a:ext>
                </a:extLst>
              </a:tr>
              <a:tr h="485841">
                <a:tc vMerge="1">
                  <a:txBody>
                    <a:bodyPr/>
                    <a:lstStyle/>
                    <a:p>
                      <a:endParaRPr lang="en-US"/>
                    </a:p>
                  </a:txBody>
                  <a:tcPr/>
                </a:tc>
                <a:tc>
                  <a:txBody>
                    <a:bodyPr/>
                    <a:lstStyle/>
                    <a:p>
                      <a:pPr marL="0" lvl="0" indent="0" algn="r" rtl="0">
                        <a:spcBef>
                          <a:spcPts val="0"/>
                        </a:spcBef>
                        <a:spcAft>
                          <a:spcPts val="0"/>
                        </a:spcAft>
                        <a:buNone/>
                      </a:pPr>
                      <a:r>
                        <a:rPr lang="en" sz="1800" b="1" dirty="0">
                          <a:solidFill>
                            <a:schemeClr val="dk1"/>
                          </a:solidFill>
                          <a:latin typeface="Avenir Book" panose="02000503020000020003" pitchFamily="2" charset="0"/>
                        </a:rPr>
                        <a:t>remove outliers</a:t>
                      </a:r>
                      <a:endParaRPr sz="1800" b="1" dirty="0">
                        <a:solidFill>
                          <a:schemeClr val="dk1"/>
                        </a:solidFill>
                        <a:latin typeface="Avenir Book" panose="02000503020000020003" pitchFamily="2" charset="0"/>
                      </a:endParaRPr>
                    </a:p>
                  </a:txBody>
                  <a:tcPr marL="0" marR="121900"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lvl="0" indent="0" algn="l" rtl="0">
                        <a:spcBef>
                          <a:spcPts val="0"/>
                        </a:spcBef>
                        <a:spcAft>
                          <a:spcPts val="0"/>
                        </a:spcAft>
                        <a:buNone/>
                      </a:pPr>
                      <a:r>
                        <a:rPr lang="en" sz="1800" dirty="0">
                          <a:solidFill>
                            <a:schemeClr val="dk1"/>
                          </a:solidFill>
                          <a:latin typeface="Avenir Book" panose="02000503020000020003" pitchFamily="2" charset="0"/>
                        </a:rPr>
                        <a:t>Modified Mahalanobis Distance</a:t>
                      </a:r>
                      <a:r>
                        <a:rPr lang="en" sz="1100" dirty="0">
                          <a:solidFill>
                            <a:schemeClr val="dk1"/>
                          </a:solidFill>
                          <a:latin typeface="Avenir Book" panose="02000503020000020003" pitchFamily="2" charset="0"/>
                        </a:rPr>
                        <a:t> (Stanley 2020)</a:t>
                      </a:r>
                      <a:endParaRPr sz="1100" dirty="0">
                        <a:solidFill>
                          <a:schemeClr val="dk1"/>
                        </a:solidFill>
                        <a:latin typeface="Avenir Book" panose="02000503020000020003" pitchFamily="2" charset="0"/>
                      </a:endParaRPr>
                    </a:p>
                  </a:txBody>
                  <a:tcPr marL="121900" marR="0"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5"/>
                  </a:ext>
                </a:extLst>
              </a:tr>
              <a:tr h="250011">
                <a:tc vMerge="1">
                  <a:txBody>
                    <a:bodyPr/>
                    <a:lstStyle/>
                    <a:p>
                      <a:endParaRPr lang="en-US"/>
                    </a:p>
                  </a:txBody>
                  <a:tcPr/>
                </a:tc>
                <a:tc>
                  <a:txBody>
                    <a:bodyPr/>
                    <a:lstStyle/>
                    <a:p>
                      <a:pPr marL="0" lvl="0" indent="0" algn="r" rtl="0">
                        <a:spcBef>
                          <a:spcPts val="0"/>
                        </a:spcBef>
                        <a:spcAft>
                          <a:spcPts val="0"/>
                        </a:spcAft>
                        <a:buNone/>
                      </a:pPr>
                      <a:r>
                        <a:rPr lang="en" sz="1800" b="1" dirty="0">
                          <a:solidFill>
                            <a:schemeClr val="dk1"/>
                          </a:solidFill>
                          <a:latin typeface="Avenir Book" panose="02000503020000020003" pitchFamily="2" charset="0"/>
                        </a:rPr>
                        <a:t>normalize</a:t>
                      </a:r>
                      <a:endParaRPr sz="1800" b="1" dirty="0">
                        <a:solidFill>
                          <a:schemeClr val="dk1"/>
                        </a:solidFill>
                        <a:latin typeface="Avenir Book" panose="02000503020000020003" pitchFamily="2" charset="0"/>
                      </a:endParaRPr>
                    </a:p>
                  </a:txBody>
                  <a:tcPr marL="0" marR="121900"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lvl="0" indent="0" algn="l" rtl="0">
                        <a:spcBef>
                          <a:spcPts val="0"/>
                        </a:spcBef>
                        <a:spcAft>
                          <a:spcPts val="0"/>
                        </a:spcAft>
                        <a:buNone/>
                      </a:pPr>
                      <a:r>
                        <a:rPr lang="en" sz="1800" dirty="0">
                          <a:solidFill>
                            <a:schemeClr val="dk1"/>
                          </a:solidFill>
                          <a:latin typeface="Avenir Book" panose="02000503020000020003" pitchFamily="2" charset="0"/>
                        </a:rPr>
                        <a:t>Log-means</a:t>
                      </a:r>
                      <a:r>
                        <a:rPr lang="en" sz="1100" dirty="0">
                          <a:solidFill>
                            <a:schemeClr val="dk1"/>
                          </a:solidFill>
                          <a:latin typeface="Avenir Book" panose="02000503020000020003" pitchFamily="2" charset="0"/>
                        </a:rPr>
                        <a:t> (Barreda &amp; </a:t>
                      </a:r>
                      <a:r>
                        <a:rPr lang="en" sz="1100" dirty="0" err="1">
                          <a:solidFill>
                            <a:schemeClr val="dk1"/>
                          </a:solidFill>
                          <a:latin typeface="Avenir Book" panose="02000503020000020003" pitchFamily="2" charset="0"/>
                        </a:rPr>
                        <a:t>Nearey</a:t>
                      </a:r>
                      <a:r>
                        <a:rPr lang="en" sz="1100" dirty="0">
                          <a:solidFill>
                            <a:schemeClr val="dk1"/>
                          </a:solidFill>
                          <a:latin typeface="Avenir Book" panose="02000503020000020003" pitchFamily="2" charset="0"/>
                        </a:rPr>
                        <a:t> 2018)</a:t>
                      </a:r>
                      <a:endParaRPr sz="1100" dirty="0">
                        <a:solidFill>
                          <a:schemeClr val="dk1"/>
                        </a:solidFill>
                        <a:latin typeface="Avenir Book" panose="02000503020000020003" pitchFamily="2" charset="0"/>
                      </a:endParaRPr>
                    </a:p>
                  </a:txBody>
                  <a:tcPr marL="121900" marR="0"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6"/>
                  </a:ext>
                </a:extLst>
              </a:tr>
              <a:tr h="354198">
                <a:tc vMerge="1">
                  <a:txBody>
                    <a:bodyPr/>
                    <a:lstStyle/>
                    <a:p>
                      <a:endParaRPr lang="en-US"/>
                    </a:p>
                  </a:txBody>
                  <a:tcPr/>
                </a:tc>
                <a:tc>
                  <a:txBody>
                    <a:bodyPr/>
                    <a:lstStyle/>
                    <a:p>
                      <a:pPr marL="0" lvl="0" indent="0" algn="r" rtl="0">
                        <a:spcBef>
                          <a:spcPts val="0"/>
                        </a:spcBef>
                        <a:spcAft>
                          <a:spcPts val="0"/>
                        </a:spcAft>
                        <a:buNone/>
                      </a:pPr>
                      <a:r>
                        <a:rPr lang="en" sz="1800" b="1" dirty="0">
                          <a:solidFill>
                            <a:schemeClr val="dk1"/>
                          </a:solidFill>
                          <a:latin typeface="Avenir Book" panose="02000503020000020003" pitchFamily="2" charset="0"/>
                        </a:rPr>
                        <a:t>exclusions</a:t>
                      </a:r>
                      <a:endParaRPr sz="1800" b="1" dirty="0">
                        <a:solidFill>
                          <a:schemeClr val="dk1"/>
                        </a:solidFill>
                        <a:latin typeface="Avenir Book" panose="02000503020000020003" pitchFamily="2" charset="0"/>
                      </a:endParaRPr>
                    </a:p>
                  </a:txBody>
                  <a:tcPr marL="0" marR="121900"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635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lvl="0" indent="0" algn="l" rtl="0">
                        <a:spcBef>
                          <a:spcPts val="0"/>
                        </a:spcBef>
                        <a:spcAft>
                          <a:spcPts val="0"/>
                        </a:spcAft>
                        <a:buNone/>
                      </a:pPr>
                      <a:r>
                        <a:rPr lang="en" sz="1800" dirty="0">
                          <a:solidFill>
                            <a:schemeClr val="dk1"/>
                          </a:solidFill>
                          <a:latin typeface="Avenir Book" panose="02000503020000020003" pitchFamily="2" charset="0"/>
                        </a:rPr>
                        <a:t>Prelateral or preobstruent environments only</a:t>
                      </a:r>
                      <a:endParaRPr sz="1800" dirty="0">
                        <a:solidFill>
                          <a:schemeClr val="dk1"/>
                        </a:solidFill>
                        <a:latin typeface="Avenir Book" panose="02000503020000020003" pitchFamily="2" charset="0"/>
                      </a:endParaRPr>
                    </a:p>
                  </a:txBody>
                  <a:tcPr marL="121900" marR="0"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635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marL="0" lvl="0" indent="0" algn="l" rtl="0">
                        <a:spcBef>
                          <a:spcPts val="0"/>
                        </a:spcBef>
                        <a:spcAft>
                          <a:spcPts val="0"/>
                        </a:spcAft>
                        <a:buNone/>
                      </a:pPr>
                      <a:endParaRPr sz="1800" dirty="0">
                        <a:solidFill>
                          <a:schemeClr val="dk1"/>
                        </a:solidFill>
                        <a:latin typeface="Avenir Book" panose="02000503020000020003" pitchFamily="2" charset="0"/>
                      </a:endParaRPr>
                    </a:p>
                  </a:txBody>
                  <a:tcPr marL="0" marR="121900"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lvl="0" indent="0" algn="l" rtl="0">
                        <a:spcBef>
                          <a:spcPts val="0"/>
                        </a:spcBef>
                        <a:spcAft>
                          <a:spcPts val="0"/>
                        </a:spcAft>
                        <a:buNone/>
                      </a:pPr>
                      <a:endParaRPr sz="1800" dirty="0">
                        <a:solidFill>
                          <a:schemeClr val="dk1"/>
                        </a:solidFill>
                        <a:latin typeface="Avenir Book" panose="02000503020000020003" pitchFamily="2" charset="0"/>
                      </a:endParaRPr>
                    </a:p>
                  </a:txBody>
                  <a:tcPr marL="0" marR="121900"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lvl="0" indent="0" algn="l" rtl="0">
                        <a:spcBef>
                          <a:spcPts val="0"/>
                        </a:spcBef>
                        <a:spcAft>
                          <a:spcPts val="0"/>
                        </a:spcAft>
                        <a:buNone/>
                      </a:pPr>
                      <a:endParaRPr sz="1800" dirty="0">
                        <a:solidFill>
                          <a:schemeClr val="dk1"/>
                        </a:solidFill>
                        <a:latin typeface="Avenir Book" panose="02000503020000020003" pitchFamily="2" charset="0"/>
                      </a:endParaRPr>
                    </a:p>
                  </a:txBody>
                  <a:tcPr marL="121900" marR="0"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8"/>
                  </a:ext>
                </a:extLst>
              </a:tr>
              <a:tr h="250011">
                <a:tc rowSpan="2">
                  <a:txBody>
                    <a:bodyPr/>
                    <a:lstStyle/>
                    <a:p>
                      <a:pPr marL="0" lvl="0" indent="0" algn="l" rtl="0">
                        <a:spcBef>
                          <a:spcPts val="0"/>
                        </a:spcBef>
                        <a:spcAft>
                          <a:spcPts val="0"/>
                        </a:spcAft>
                        <a:buNone/>
                      </a:pPr>
                      <a:r>
                        <a:rPr lang="en" sz="1800" b="1" dirty="0">
                          <a:solidFill>
                            <a:schemeClr val="dk1"/>
                          </a:solidFill>
                          <a:latin typeface="Avenir Book" panose="02000503020000020003" pitchFamily="2" charset="0"/>
                        </a:rPr>
                        <a:t>Tools</a:t>
                      </a:r>
                      <a:endParaRPr sz="1800" b="1" dirty="0">
                        <a:solidFill>
                          <a:schemeClr val="dk1"/>
                        </a:solidFill>
                        <a:latin typeface="Avenir Book" panose="02000503020000020003" pitchFamily="2" charset="0"/>
                      </a:endParaRPr>
                    </a:p>
                  </a:txBody>
                  <a:tcPr marL="0" marR="121900"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lvl="0" indent="0" algn="r" rtl="0">
                        <a:spcBef>
                          <a:spcPts val="0"/>
                        </a:spcBef>
                        <a:spcAft>
                          <a:spcPts val="0"/>
                        </a:spcAft>
                        <a:buNone/>
                      </a:pPr>
                      <a:r>
                        <a:rPr lang="en" sz="1800" b="1" dirty="0">
                          <a:solidFill>
                            <a:schemeClr val="dk1"/>
                          </a:solidFill>
                          <a:latin typeface="Avenir Book" panose="02000503020000020003" pitchFamily="2" charset="0"/>
                        </a:rPr>
                        <a:t>Software</a:t>
                      </a:r>
                      <a:endParaRPr sz="1800" b="1" dirty="0">
                        <a:solidFill>
                          <a:schemeClr val="dk1"/>
                        </a:solidFill>
                        <a:latin typeface="Avenir Book" panose="02000503020000020003" pitchFamily="2" charset="0"/>
                      </a:endParaRPr>
                    </a:p>
                  </a:txBody>
                  <a:tcPr marL="0" marR="121900"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127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lvl="0" indent="0" algn="l" rtl="0">
                        <a:spcBef>
                          <a:spcPts val="0"/>
                        </a:spcBef>
                        <a:spcAft>
                          <a:spcPts val="0"/>
                        </a:spcAft>
                        <a:buNone/>
                      </a:pPr>
                      <a:r>
                        <a:rPr lang="en" sz="1800" dirty="0">
                          <a:solidFill>
                            <a:schemeClr val="dk1"/>
                          </a:solidFill>
                          <a:latin typeface="Avenir Book" panose="02000503020000020003" pitchFamily="2" charset="0"/>
                        </a:rPr>
                        <a:t>R </a:t>
                      </a:r>
                      <a:r>
                        <a:rPr lang="en" sz="1100" dirty="0">
                          <a:solidFill>
                            <a:schemeClr val="dk1"/>
                          </a:solidFill>
                          <a:latin typeface="Avenir Book" panose="02000503020000020003" pitchFamily="2" charset="0"/>
                        </a:rPr>
                        <a:t>(R Core Team 2018)</a:t>
                      </a:r>
                      <a:r>
                        <a:rPr lang="en" sz="1800" dirty="0">
                          <a:solidFill>
                            <a:schemeClr val="dk1"/>
                          </a:solidFill>
                          <a:latin typeface="Avenir Book" panose="02000503020000020003" pitchFamily="2" charset="0"/>
                        </a:rPr>
                        <a:t>, </a:t>
                      </a:r>
                      <a:r>
                        <a:rPr lang="en" sz="1800" dirty="0" err="1">
                          <a:solidFill>
                            <a:schemeClr val="dk1"/>
                          </a:solidFill>
                          <a:latin typeface="Avenir Book" panose="02000503020000020003" pitchFamily="2" charset="0"/>
                        </a:rPr>
                        <a:t>tidyverse</a:t>
                      </a:r>
                      <a:r>
                        <a:rPr lang="en" sz="1800" dirty="0">
                          <a:solidFill>
                            <a:schemeClr val="dk1"/>
                          </a:solidFill>
                          <a:latin typeface="Avenir Book" panose="02000503020000020003" pitchFamily="2" charset="0"/>
                        </a:rPr>
                        <a:t> </a:t>
                      </a:r>
                      <a:r>
                        <a:rPr lang="en" sz="1100" dirty="0">
                          <a:solidFill>
                            <a:schemeClr val="dk1"/>
                          </a:solidFill>
                          <a:latin typeface="Avenir Book" panose="02000503020000020003" pitchFamily="2" charset="0"/>
                        </a:rPr>
                        <a:t>(Wickham 2018)</a:t>
                      </a:r>
                      <a:endParaRPr sz="1100" dirty="0">
                        <a:solidFill>
                          <a:schemeClr val="dk1"/>
                        </a:solidFill>
                        <a:latin typeface="Avenir Book" panose="02000503020000020003" pitchFamily="2" charset="0"/>
                      </a:endParaRPr>
                    </a:p>
                  </a:txBody>
                  <a:tcPr marL="121900" marR="0"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127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9"/>
                  </a:ext>
                </a:extLst>
              </a:tr>
              <a:tr h="250011">
                <a:tc vMerge="1">
                  <a:txBody>
                    <a:bodyPr/>
                    <a:lstStyle/>
                    <a:p>
                      <a:endParaRPr lang="en-US"/>
                    </a:p>
                  </a:txBody>
                  <a:tcPr/>
                </a:tc>
                <a:tc>
                  <a:txBody>
                    <a:bodyPr/>
                    <a:lstStyle/>
                    <a:p>
                      <a:pPr marL="0" lvl="0" indent="0" algn="r" rtl="0">
                        <a:spcBef>
                          <a:spcPts val="0"/>
                        </a:spcBef>
                        <a:spcAft>
                          <a:spcPts val="0"/>
                        </a:spcAft>
                        <a:buNone/>
                      </a:pPr>
                      <a:r>
                        <a:rPr lang="en" sz="1800" b="1" dirty="0">
                          <a:solidFill>
                            <a:schemeClr val="dk1"/>
                          </a:solidFill>
                          <a:latin typeface="Avenir Book" panose="02000503020000020003" pitchFamily="2" charset="0"/>
                        </a:rPr>
                        <a:t>Visuals</a:t>
                      </a:r>
                      <a:endParaRPr sz="1800" b="1" dirty="0">
                        <a:solidFill>
                          <a:schemeClr val="dk1"/>
                        </a:solidFill>
                        <a:latin typeface="Avenir Book" panose="02000503020000020003" pitchFamily="2" charset="0"/>
                      </a:endParaRPr>
                    </a:p>
                  </a:txBody>
                  <a:tcPr marL="0" marR="121900"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635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lvl="0" indent="0" algn="l" rtl="0">
                        <a:spcBef>
                          <a:spcPts val="0"/>
                        </a:spcBef>
                        <a:spcAft>
                          <a:spcPts val="0"/>
                        </a:spcAft>
                        <a:buNone/>
                      </a:pPr>
                      <a:r>
                        <a:rPr lang="en" sz="1800" dirty="0">
                          <a:solidFill>
                            <a:schemeClr val="dk1"/>
                          </a:solidFill>
                          <a:latin typeface="Avenir Book" panose="02000503020000020003" pitchFamily="2" charset="0"/>
                        </a:rPr>
                        <a:t>ggplot2</a:t>
                      </a:r>
                      <a:r>
                        <a:rPr lang="en" sz="1100" dirty="0">
                          <a:solidFill>
                            <a:schemeClr val="dk1"/>
                          </a:solidFill>
                          <a:latin typeface="Avenir Book" panose="02000503020000020003" pitchFamily="2" charset="0"/>
                        </a:rPr>
                        <a:t> (Wickham 2015)</a:t>
                      </a:r>
                      <a:endParaRPr sz="1100" dirty="0">
                        <a:solidFill>
                          <a:schemeClr val="dk1"/>
                        </a:solidFill>
                        <a:latin typeface="Avenir Book" panose="02000503020000020003" pitchFamily="2" charset="0"/>
                      </a:endParaRPr>
                    </a:p>
                  </a:txBody>
                  <a:tcPr marL="121900" marR="0"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635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A369EB-5D9E-57A9-1EE3-D94088F84429}"/>
              </a:ext>
            </a:extLst>
          </p:cNvPr>
          <p:cNvSpPr>
            <a:spLocks noGrp="1"/>
          </p:cNvSpPr>
          <p:nvPr>
            <p:ph type="sldNum" sz="quarter" idx="11"/>
          </p:nvPr>
        </p:nvSpPr>
        <p:spPr/>
        <p:txBody>
          <a:bodyPr/>
          <a:lstStyle/>
          <a:p>
            <a:fld id="{2F4E2E3C-FF33-FC45-91A9-BDC48E1E835D}" type="slidenum">
              <a:rPr lang="en-US" smtClean="0"/>
              <a:pPr/>
              <a:t>6</a:t>
            </a:fld>
            <a:endParaRPr lang="en-US" dirty="0"/>
          </a:p>
        </p:txBody>
      </p:sp>
      <p:graphicFrame>
        <p:nvGraphicFramePr>
          <p:cNvPr id="7" name="Content Placeholder 6">
            <a:extLst>
              <a:ext uri="{FF2B5EF4-FFF2-40B4-BE49-F238E27FC236}">
                <a16:creationId xmlns:a16="http://schemas.microsoft.com/office/drawing/2014/main" id="{07BEE406-869B-026E-0E30-2431C42C124B}"/>
              </a:ext>
            </a:extLst>
          </p:cNvPr>
          <p:cNvGraphicFramePr>
            <a:graphicFrameLocks noGrp="1"/>
          </p:cNvGraphicFramePr>
          <p:nvPr>
            <p:ph idx="1"/>
            <p:extLst>
              <p:ext uri="{D42A27DB-BD31-4B8C-83A1-F6EECF244321}">
                <p14:modId xmlns:p14="http://schemas.microsoft.com/office/powerpoint/2010/main" val="3955765911"/>
              </p:ext>
            </p:extLst>
          </p:nvPr>
        </p:nvGraphicFramePr>
        <p:xfrm>
          <a:off x="771525" y="1361948"/>
          <a:ext cx="10648950" cy="4477001"/>
        </p:xfrm>
        <a:graphic>
          <a:graphicData uri="http://schemas.openxmlformats.org/drawingml/2006/table">
            <a:tbl>
              <a:tblPr firstRow="1" bandRow="1">
                <a:tableStyleId>{2D5ABB26-0587-4C30-8999-92F81FD0307C}</a:tableStyleId>
              </a:tblPr>
              <a:tblGrid>
                <a:gridCol w="886019">
                  <a:extLst>
                    <a:ext uri="{9D8B030D-6E8A-4147-A177-3AD203B41FA5}">
                      <a16:colId xmlns:a16="http://schemas.microsoft.com/office/drawing/2014/main" val="945092748"/>
                    </a:ext>
                  </a:extLst>
                </a:gridCol>
                <a:gridCol w="4539421">
                  <a:extLst>
                    <a:ext uri="{9D8B030D-6E8A-4147-A177-3AD203B41FA5}">
                      <a16:colId xmlns:a16="http://schemas.microsoft.com/office/drawing/2014/main" val="1266510440"/>
                    </a:ext>
                  </a:extLst>
                </a:gridCol>
                <a:gridCol w="422910">
                  <a:extLst>
                    <a:ext uri="{9D8B030D-6E8A-4147-A177-3AD203B41FA5}">
                      <a16:colId xmlns:a16="http://schemas.microsoft.com/office/drawing/2014/main" val="1030665311"/>
                    </a:ext>
                  </a:extLst>
                </a:gridCol>
                <a:gridCol w="4800600">
                  <a:extLst>
                    <a:ext uri="{9D8B030D-6E8A-4147-A177-3AD203B41FA5}">
                      <a16:colId xmlns:a16="http://schemas.microsoft.com/office/drawing/2014/main" val="2733760253"/>
                    </a:ext>
                  </a:extLst>
                </a:gridCol>
              </a:tblGrid>
              <a:tr h="879475">
                <a:tc>
                  <a:txBody>
                    <a:bodyPr/>
                    <a:lstStyle/>
                    <a:p>
                      <a:endParaRPr lang="en-US" sz="2400" b="1" dirty="0">
                        <a:latin typeface="Avenir Book" panose="02000503020000020003" pitchFamily="2" charset="0"/>
                      </a:endParaRPr>
                    </a:p>
                  </a:txBody>
                  <a:tcPr/>
                </a:tc>
                <a:tc>
                  <a:txBody>
                    <a:bodyPr/>
                    <a:lstStyle/>
                    <a:p>
                      <a:pPr algn="ctr"/>
                      <a:r>
                        <a:rPr lang="en-US" sz="2400" b="1" dirty="0">
                          <a:latin typeface="Avenir Book" panose="02000503020000020003" pitchFamily="2" charset="0"/>
                        </a:rPr>
                        <a:t>non-post-coronal</a:t>
                      </a:r>
                    </a:p>
                  </a:txBody>
                  <a:tcPr anchor="ctr"/>
                </a:tc>
                <a:tc>
                  <a:txBody>
                    <a:bodyPr/>
                    <a:lstStyle/>
                    <a:p>
                      <a:pPr algn="ctr"/>
                      <a:endParaRPr lang="en-US" sz="2400" b="1" dirty="0">
                        <a:latin typeface="Avenir Book" panose="02000503020000020003" pitchFamily="2" charset="0"/>
                      </a:endParaRPr>
                    </a:p>
                  </a:txBody>
                  <a:tcPr anchor="ctr"/>
                </a:tc>
                <a:tc>
                  <a:txBody>
                    <a:bodyPr/>
                    <a:lstStyle/>
                    <a:p>
                      <a:pPr algn="ctr"/>
                      <a:r>
                        <a:rPr lang="en-US" sz="2400" b="1" dirty="0">
                          <a:latin typeface="Avenir Book" panose="02000503020000020003" pitchFamily="2" charset="0"/>
                        </a:rPr>
                        <a:t>prelateral</a:t>
                      </a:r>
                    </a:p>
                  </a:txBody>
                  <a:tcPr anchor="ctr"/>
                </a:tc>
                <a:extLst>
                  <a:ext uri="{0D108BD9-81ED-4DB2-BD59-A6C34878D82A}">
                    <a16:rowId xmlns:a16="http://schemas.microsoft.com/office/drawing/2014/main" val="3178746634"/>
                  </a:ext>
                </a:extLst>
              </a:tr>
              <a:tr h="1222374">
                <a:tc>
                  <a:txBody>
                    <a:bodyPr/>
                    <a:lstStyle/>
                    <a:p>
                      <a:r>
                        <a:rPr lang="en-US" sz="3600" b="1" dirty="0">
                          <a:latin typeface="Avenir Book" panose="02000503020000020003" pitchFamily="2" charset="0"/>
                        </a:rPr>
                        <a:t>/u/</a:t>
                      </a:r>
                    </a:p>
                  </a:txBody>
                  <a:tcPr anchor="ctr"/>
                </a:tc>
                <a:tc>
                  <a:txBody>
                    <a:bodyPr/>
                    <a:lstStyle/>
                    <a:p>
                      <a:r>
                        <a:rPr lang="en-US" sz="2400" b="1" dirty="0">
                          <a:latin typeface="Avenir Book" panose="02000503020000020003" pitchFamily="2" charset="0"/>
                        </a:rPr>
                        <a:t>BOOT: </a:t>
                      </a:r>
                      <a:r>
                        <a:rPr lang="en-US" sz="2400" b="0" i="1" dirty="0">
                          <a:latin typeface="Avenir Book" panose="02000503020000020003" pitchFamily="2" charset="0"/>
                        </a:rPr>
                        <a:t>moved, food, move, boot, movie, hoot, shoes, choose, google, mood</a:t>
                      </a:r>
                    </a:p>
                    <a:p>
                      <a:pPr algn="r"/>
                      <a:r>
                        <a:rPr lang="en-US" sz="2400" b="0" i="1" dirty="0">
                          <a:latin typeface="Avenir Book" panose="02000503020000020003" pitchFamily="2" charset="0"/>
                        </a:rPr>
                        <a:t>Total n = 1,849</a:t>
                      </a:r>
                    </a:p>
                  </a:txBody>
                  <a:tcPr/>
                </a:tc>
                <a:tc>
                  <a:txBody>
                    <a:bodyPr/>
                    <a:lstStyle/>
                    <a:p>
                      <a:endParaRPr lang="en-US" sz="2400" b="0" i="1" dirty="0">
                        <a:latin typeface="Avenir Book" panose="02000503020000020003" pitchFamily="2" charset="0"/>
                      </a:endParaRPr>
                    </a:p>
                  </a:txBody>
                  <a:tcPr/>
                </a:tc>
                <a:tc>
                  <a:txBody>
                    <a:bodyPr/>
                    <a:lstStyle/>
                    <a:p>
                      <a:r>
                        <a:rPr lang="en-US" sz="2400" b="1" dirty="0">
                          <a:latin typeface="Avenir Book" panose="02000503020000020003" pitchFamily="2" charset="0"/>
                        </a:rPr>
                        <a:t>SPOOL: </a:t>
                      </a:r>
                      <a:r>
                        <a:rPr lang="en-US" sz="2400" b="0" i="1" dirty="0">
                          <a:latin typeface="Avenir Book" panose="02000503020000020003" pitchFamily="2" charset="0"/>
                        </a:rPr>
                        <a:t>school, cool, pool, fool, fool, ghoul, spool, foolery</a:t>
                      </a:r>
                    </a:p>
                    <a:p>
                      <a:pPr algn="r"/>
                      <a:r>
                        <a:rPr lang="en-US" sz="2400" b="0" i="1" dirty="0">
                          <a:latin typeface="Avenir Book" panose="02000503020000020003" pitchFamily="2" charset="0"/>
                        </a:rPr>
                        <a:t>Total n = 1,490</a:t>
                      </a:r>
                      <a:endParaRPr lang="en-US" sz="2400" b="1" i="1" dirty="0">
                        <a:latin typeface="Avenir Book" panose="02000503020000020003" pitchFamily="2" charset="0"/>
                      </a:endParaRPr>
                    </a:p>
                  </a:txBody>
                  <a:tcPr/>
                </a:tc>
                <a:extLst>
                  <a:ext uri="{0D108BD9-81ED-4DB2-BD59-A6C34878D82A}">
                    <a16:rowId xmlns:a16="http://schemas.microsoft.com/office/drawing/2014/main" val="1031646485"/>
                  </a:ext>
                </a:extLst>
              </a:tr>
              <a:tr h="488566">
                <a:tc>
                  <a:txBody>
                    <a:bodyPr/>
                    <a:lstStyle/>
                    <a:p>
                      <a:endParaRPr lang="en-US" sz="2400" b="1" dirty="0">
                        <a:latin typeface="Avenir Book" panose="02000503020000020003" pitchFamily="2" charset="0"/>
                      </a:endParaRPr>
                    </a:p>
                  </a:txBody>
                  <a:tcPr anchor="ctr"/>
                </a:tc>
                <a:tc>
                  <a:txBody>
                    <a:bodyPr/>
                    <a:lstStyle/>
                    <a:p>
                      <a:endParaRPr lang="en-US" sz="2400" b="0" dirty="0">
                        <a:latin typeface="Avenir Book" panose="02000503020000020003" pitchFamily="2" charset="0"/>
                      </a:endParaRPr>
                    </a:p>
                  </a:txBody>
                  <a:tcPr/>
                </a:tc>
                <a:tc>
                  <a:txBody>
                    <a:bodyPr/>
                    <a:lstStyle/>
                    <a:p>
                      <a:endParaRPr lang="en-US" sz="2400" b="0" dirty="0">
                        <a:latin typeface="Avenir Book" panose="02000503020000020003" pitchFamily="2" charset="0"/>
                      </a:endParaRPr>
                    </a:p>
                  </a:txBody>
                  <a:tcPr/>
                </a:tc>
                <a:tc>
                  <a:txBody>
                    <a:bodyPr/>
                    <a:lstStyle/>
                    <a:p>
                      <a:endParaRPr lang="en-US" sz="2400" b="1" dirty="0">
                        <a:latin typeface="Avenir Book" panose="02000503020000020003" pitchFamily="2" charset="0"/>
                      </a:endParaRPr>
                    </a:p>
                  </a:txBody>
                  <a:tcPr/>
                </a:tc>
                <a:extLst>
                  <a:ext uri="{0D108BD9-81ED-4DB2-BD59-A6C34878D82A}">
                    <a16:rowId xmlns:a16="http://schemas.microsoft.com/office/drawing/2014/main" val="2211911314"/>
                  </a:ext>
                </a:extLst>
              </a:tr>
              <a:tr h="1214504">
                <a:tc>
                  <a:txBody>
                    <a:bodyPr/>
                    <a:lstStyle/>
                    <a:p>
                      <a:r>
                        <a:rPr lang="en-US" sz="3600" b="0" dirty="0">
                          <a:latin typeface="Avenir Book" panose="02000503020000020003" pitchFamily="2" charset="0"/>
                        </a:rPr>
                        <a:t>/o/</a:t>
                      </a:r>
                    </a:p>
                  </a:txBody>
                  <a:tcPr anchor="ctr"/>
                </a:tc>
                <a:tc>
                  <a:txBody>
                    <a:bodyPr/>
                    <a:lstStyle/>
                    <a:p>
                      <a:r>
                        <a:rPr lang="en-US" sz="2400" b="1" dirty="0">
                          <a:latin typeface="Avenir Book" panose="02000503020000020003" pitchFamily="2" charset="0"/>
                        </a:rPr>
                        <a:t>BOAT: </a:t>
                      </a:r>
                      <a:r>
                        <a:rPr lang="en-US" sz="2400" b="0" i="1" dirty="0">
                          <a:latin typeface="Avenir Book" panose="02000503020000020003" pitchFamily="2" charset="0"/>
                        </a:rPr>
                        <a:t>know, go, close, social, though, mostly, ago, road, open, program</a:t>
                      </a:r>
                    </a:p>
                    <a:p>
                      <a:pPr algn="r"/>
                      <a:r>
                        <a:rPr lang="en-US" sz="2400" b="0" i="1" dirty="0">
                          <a:latin typeface="Avenir Book" panose="02000503020000020003" pitchFamily="2" charset="0"/>
                        </a:rPr>
                        <a:t>Total n =13,887 </a:t>
                      </a:r>
                    </a:p>
                  </a:txBody>
                  <a:tcPr/>
                </a:tc>
                <a:tc>
                  <a:txBody>
                    <a:bodyPr/>
                    <a:lstStyle/>
                    <a:p>
                      <a:endParaRPr lang="en-US" sz="2400" b="0" i="1" dirty="0">
                        <a:latin typeface="Avenir Book" panose="02000503020000020003" pitchFamily="2" charset="0"/>
                      </a:endParaRPr>
                    </a:p>
                  </a:txBody>
                  <a:tcPr/>
                </a:tc>
                <a:tc>
                  <a:txBody>
                    <a:bodyPr/>
                    <a:lstStyle/>
                    <a:p>
                      <a:r>
                        <a:rPr lang="en-US" sz="2400" b="1" dirty="0">
                          <a:latin typeface="Avenir Book" panose="02000503020000020003" pitchFamily="2" charset="0"/>
                        </a:rPr>
                        <a:t>JOLT: </a:t>
                      </a:r>
                      <a:r>
                        <a:rPr lang="en-US" sz="2400" b="0" i="1" dirty="0">
                          <a:latin typeface="Avenir Book" panose="02000503020000020003" pitchFamily="2" charset="0"/>
                        </a:rPr>
                        <a:t>old, whole, bowl, hold, pole, sold, cold, hole, control, coal, gold, roll</a:t>
                      </a:r>
                    </a:p>
                    <a:p>
                      <a:pPr algn="r"/>
                      <a:r>
                        <a:rPr lang="en-US" sz="2400" b="0" i="1" dirty="0">
                          <a:latin typeface="Avenir Book" panose="02000503020000020003" pitchFamily="2" charset="0"/>
                        </a:rPr>
                        <a:t>Total n = 1,854</a:t>
                      </a:r>
                      <a:endParaRPr lang="en-US" sz="2400" b="1" i="1" dirty="0">
                        <a:latin typeface="Avenir Book" panose="02000503020000020003" pitchFamily="2" charset="0"/>
                      </a:endParaRPr>
                    </a:p>
                  </a:txBody>
                  <a:tcPr/>
                </a:tc>
                <a:extLst>
                  <a:ext uri="{0D108BD9-81ED-4DB2-BD59-A6C34878D82A}">
                    <a16:rowId xmlns:a16="http://schemas.microsoft.com/office/drawing/2014/main" val="3524544041"/>
                  </a:ext>
                </a:extLst>
              </a:tr>
            </a:tbl>
          </a:graphicData>
        </a:graphic>
      </p:graphicFrame>
      <p:sp>
        <p:nvSpPr>
          <p:cNvPr id="5" name="Title 4">
            <a:extLst>
              <a:ext uri="{FF2B5EF4-FFF2-40B4-BE49-F238E27FC236}">
                <a16:creationId xmlns:a16="http://schemas.microsoft.com/office/drawing/2014/main" id="{293B2B0C-B569-0DEC-AFA6-D96BAAFCA419}"/>
              </a:ext>
            </a:extLst>
          </p:cNvPr>
          <p:cNvSpPr>
            <a:spLocks noGrp="1"/>
          </p:cNvSpPr>
          <p:nvPr>
            <p:ph type="title"/>
          </p:nvPr>
        </p:nvSpPr>
        <p:spPr/>
        <p:txBody>
          <a:bodyPr/>
          <a:lstStyle/>
          <a:p>
            <a:r>
              <a:rPr lang="en-US" dirty="0"/>
              <a:t>Vowel Classes</a:t>
            </a:r>
          </a:p>
        </p:txBody>
      </p:sp>
    </p:spTree>
    <p:extLst>
      <p:ext uri="{BB962C8B-B14F-4D97-AF65-F5344CB8AC3E}">
        <p14:creationId xmlns:p14="http://schemas.microsoft.com/office/powerpoint/2010/main" val="3406281070"/>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284236-E50D-A1C0-1684-F057FA3BC19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1F3319D-D936-E1CE-2A81-872557D55A94}"/>
              </a:ext>
            </a:extLst>
          </p:cNvPr>
          <p:cNvPicPr>
            <a:picLocks noGrp="1" noRot="1" noChangeAspect="1" noMove="1" noResize="1" noEditPoints="1" noAdjustHandles="1" noChangeArrowheads="1" noChangeShapeType="1" noCrop="1"/>
          </p:cNvPicPr>
          <p:nvPr/>
        </p:nvPicPr>
        <p:blipFill>
          <a:blip r:embed="rId3"/>
          <a:srcRect/>
          <a:stretch/>
        </p:blipFill>
        <p:spPr>
          <a:xfrm>
            <a:off x="3050" y="0"/>
            <a:ext cx="12188950" cy="6863434"/>
          </a:xfrm>
          <a:prstGeom prst="rect">
            <a:avLst/>
          </a:prstGeom>
        </p:spPr>
      </p:pic>
      <p:pic>
        <p:nvPicPr>
          <p:cNvPr id="6" name="Picture 5">
            <a:extLst>
              <a:ext uri="{FF2B5EF4-FFF2-40B4-BE49-F238E27FC236}">
                <a16:creationId xmlns:a16="http://schemas.microsoft.com/office/drawing/2014/main" id="{82BC2399-3ED8-115A-0855-D2C0A0DC8C42}"/>
              </a:ext>
            </a:extLst>
          </p:cNvPr>
          <p:cNvPicPr>
            <a:picLocks noGrp="1" noRot="1" noChangeAspect="1" noMove="1" noResize="1" noEditPoints="1" noAdjustHandles="1" noChangeArrowheads="1" noChangeShapeType="1" noCrop="1"/>
          </p:cNvPicPr>
          <p:nvPr/>
        </p:nvPicPr>
        <p:blipFill>
          <a:blip r:embed="rId3"/>
          <a:srcRect l="89658"/>
          <a:stretch/>
        </p:blipFill>
        <p:spPr>
          <a:xfrm>
            <a:off x="10928359" y="-5434"/>
            <a:ext cx="1260591" cy="6863434"/>
          </a:xfrm>
          <a:prstGeom prst="rect">
            <a:avLst/>
          </a:prstGeom>
        </p:spPr>
      </p:pic>
      <p:pic>
        <p:nvPicPr>
          <p:cNvPr id="7" name="Picture 6">
            <a:extLst>
              <a:ext uri="{FF2B5EF4-FFF2-40B4-BE49-F238E27FC236}">
                <a16:creationId xmlns:a16="http://schemas.microsoft.com/office/drawing/2014/main" id="{17EAB90E-1413-EE0C-2A95-C848A447BB58}"/>
              </a:ext>
            </a:extLst>
          </p:cNvPr>
          <p:cNvPicPr>
            <a:picLocks noGrp="1" noRot="1" noChangeAspect="1" noMove="1" noResize="1" noEditPoints="1" noAdjustHandles="1" noChangeArrowheads="1" noChangeShapeType="1" noCrop="1"/>
          </p:cNvPicPr>
          <p:nvPr/>
        </p:nvPicPr>
        <p:blipFill>
          <a:blip r:embed="rId3"/>
          <a:srcRect r="97556"/>
          <a:stretch/>
        </p:blipFill>
        <p:spPr>
          <a:xfrm>
            <a:off x="3050" y="-10868"/>
            <a:ext cx="297892" cy="6863434"/>
          </a:xfrm>
          <a:prstGeom prst="rect">
            <a:avLst/>
          </a:prstGeom>
        </p:spPr>
      </p:pic>
      <p:pic>
        <p:nvPicPr>
          <p:cNvPr id="8" name="Picture 7">
            <a:extLst>
              <a:ext uri="{FF2B5EF4-FFF2-40B4-BE49-F238E27FC236}">
                <a16:creationId xmlns:a16="http://schemas.microsoft.com/office/drawing/2014/main" id="{313ED48D-C1BE-8B15-AD92-165285D3DD85}"/>
              </a:ext>
            </a:extLst>
          </p:cNvPr>
          <p:cNvPicPr>
            <a:picLocks noGrp="1" noRot="1" noChangeAspect="1" noMove="1" noResize="1" noEditPoints="1" noAdjustHandles="1" noChangeArrowheads="1" noChangeShapeType="1" noCrop="1"/>
          </p:cNvPicPr>
          <p:nvPr/>
        </p:nvPicPr>
        <p:blipFill>
          <a:blip r:embed="rId3"/>
          <a:srcRect t="95729"/>
          <a:stretch/>
        </p:blipFill>
        <p:spPr>
          <a:xfrm>
            <a:off x="0" y="6559420"/>
            <a:ext cx="12188950" cy="293146"/>
          </a:xfrm>
          <a:prstGeom prst="rect">
            <a:avLst/>
          </a:prstGeom>
        </p:spPr>
      </p:pic>
      <p:sp>
        <p:nvSpPr>
          <p:cNvPr id="2" name="Slide Number Placeholder 1">
            <a:extLst>
              <a:ext uri="{FF2B5EF4-FFF2-40B4-BE49-F238E27FC236}">
                <a16:creationId xmlns:a16="http://schemas.microsoft.com/office/drawing/2014/main" id="{B77F4C29-B7F3-AA87-5051-484922136A2A}"/>
              </a:ext>
            </a:extLst>
          </p:cNvPr>
          <p:cNvSpPr>
            <a:spLocks noGrp="1"/>
          </p:cNvSpPr>
          <p:nvPr>
            <p:ph type="sldNum" sz="quarter" idx="11"/>
          </p:nvPr>
        </p:nvSpPr>
        <p:spPr/>
        <p:txBody>
          <a:bodyPr/>
          <a:lstStyle/>
          <a:p>
            <a:fld id="{2F4E2E3C-FF33-FC45-91A9-BDC48E1E835D}" type="slidenum">
              <a:rPr lang="en-US" smtClean="0"/>
              <a:pPr/>
              <a:t>7</a:t>
            </a:fld>
            <a:endParaRPr lang="en-US" dirty="0"/>
          </a:p>
        </p:txBody>
      </p:sp>
    </p:spTree>
    <p:extLst>
      <p:ext uri="{BB962C8B-B14F-4D97-AF65-F5344CB8AC3E}">
        <p14:creationId xmlns:p14="http://schemas.microsoft.com/office/powerpoint/2010/main" val="4201421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44BAE9-ED87-DA22-6F12-02E4F26AE11F}"/>
              </a:ext>
            </a:extLst>
          </p:cNvPr>
          <p:cNvPicPr>
            <a:picLocks noGrp="1" noRot="1" noChangeAspect="1" noMove="1" noResize="1" noEditPoints="1" noAdjustHandles="1" noChangeArrowheads="1" noChangeShapeType="1" noCrop="1"/>
          </p:cNvPicPr>
          <p:nvPr/>
        </p:nvPicPr>
        <p:blipFill>
          <a:blip r:embed="rId3"/>
          <a:srcRect/>
          <a:stretch/>
        </p:blipFill>
        <p:spPr>
          <a:xfrm>
            <a:off x="3050" y="0"/>
            <a:ext cx="12188950" cy="6863434"/>
          </a:xfrm>
          <a:prstGeom prst="rect">
            <a:avLst/>
          </a:prstGeom>
        </p:spPr>
      </p:pic>
      <p:pic>
        <p:nvPicPr>
          <p:cNvPr id="9" name="Picture 8">
            <a:extLst>
              <a:ext uri="{FF2B5EF4-FFF2-40B4-BE49-F238E27FC236}">
                <a16:creationId xmlns:a16="http://schemas.microsoft.com/office/drawing/2014/main" id="{5EE2C6CB-EA1E-63B1-7C68-513EE55BC88F}"/>
              </a:ext>
            </a:extLst>
          </p:cNvPr>
          <p:cNvPicPr>
            <a:picLocks noChangeAspect="1"/>
          </p:cNvPicPr>
          <p:nvPr/>
        </p:nvPicPr>
        <p:blipFill>
          <a:blip r:embed="rId4"/>
          <a:srcRect t="51773" r="79584"/>
          <a:stretch/>
        </p:blipFill>
        <p:spPr>
          <a:xfrm>
            <a:off x="-3049" y="3553428"/>
            <a:ext cx="2488556" cy="3310003"/>
          </a:xfrm>
          <a:prstGeom prst="rect">
            <a:avLst/>
          </a:prstGeom>
        </p:spPr>
      </p:pic>
      <p:sp>
        <p:nvSpPr>
          <p:cNvPr id="5" name="Rectangle 4">
            <a:extLst>
              <a:ext uri="{FF2B5EF4-FFF2-40B4-BE49-F238E27FC236}">
                <a16:creationId xmlns:a16="http://schemas.microsoft.com/office/drawing/2014/main" id="{C5508E14-A2C2-4F79-74DF-6CC181D20E9C}"/>
              </a:ext>
            </a:extLst>
          </p:cNvPr>
          <p:cNvSpPr>
            <a:spLocks noGrp="1" noRot="1" noMove="1" noResize="1" noEditPoints="1" noAdjustHandles="1" noChangeArrowheads="1" noChangeShapeType="1"/>
          </p:cNvSpPr>
          <p:nvPr/>
        </p:nvSpPr>
        <p:spPr>
          <a:xfrm>
            <a:off x="2488557" y="3553428"/>
            <a:ext cx="8322197" cy="2974694"/>
          </a:xfrm>
          <a:prstGeom prst="rect">
            <a:avLst/>
          </a:prstGeom>
          <a:solidFill>
            <a:srgbClr val="000000">
              <a:alpha val="5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753CD31-3AA6-EBDE-B4B6-D6E21CD3ECA1}"/>
              </a:ext>
            </a:extLst>
          </p:cNvPr>
          <p:cNvPicPr>
            <a:picLocks noGrp="1" noRot="1" noChangeAspect="1" noMove="1" noResize="1" noEditPoints="1" noAdjustHandles="1" noChangeArrowheads="1" noChangeShapeType="1" noCrop="1"/>
          </p:cNvPicPr>
          <p:nvPr/>
        </p:nvPicPr>
        <p:blipFill>
          <a:blip r:embed="rId3"/>
          <a:srcRect l="89658"/>
          <a:stretch/>
        </p:blipFill>
        <p:spPr>
          <a:xfrm>
            <a:off x="10928359" y="1377388"/>
            <a:ext cx="1260591" cy="6863434"/>
          </a:xfrm>
          <a:prstGeom prst="rect">
            <a:avLst/>
          </a:prstGeom>
        </p:spPr>
      </p:pic>
      <p:pic>
        <p:nvPicPr>
          <p:cNvPr id="7" name="Picture 6">
            <a:extLst>
              <a:ext uri="{FF2B5EF4-FFF2-40B4-BE49-F238E27FC236}">
                <a16:creationId xmlns:a16="http://schemas.microsoft.com/office/drawing/2014/main" id="{4F41D775-1051-74FA-97B6-3C861E9D5F8B}"/>
              </a:ext>
            </a:extLst>
          </p:cNvPr>
          <p:cNvPicPr>
            <a:picLocks noGrp="1" noRot="1" noChangeAspect="1" noMove="1" noResize="1" noEditPoints="1" noAdjustHandles="1" noChangeArrowheads="1" noChangeShapeType="1" noCrop="1"/>
          </p:cNvPicPr>
          <p:nvPr/>
        </p:nvPicPr>
        <p:blipFill>
          <a:blip r:embed="rId3"/>
          <a:srcRect r="97556"/>
          <a:stretch/>
        </p:blipFill>
        <p:spPr>
          <a:xfrm>
            <a:off x="0" y="1609058"/>
            <a:ext cx="297892" cy="6863434"/>
          </a:xfrm>
          <a:prstGeom prst="rect">
            <a:avLst/>
          </a:prstGeom>
        </p:spPr>
      </p:pic>
      <p:sp>
        <p:nvSpPr>
          <p:cNvPr id="4" name="Rectangle 3">
            <a:extLst>
              <a:ext uri="{FF2B5EF4-FFF2-40B4-BE49-F238E27FC236}">
                <a16:creationId xmlns:a16="http://schemas.microsoft.com/office/drawing/2014/main" id="{E1225AD7-9E62-B403-510A-C44A30F60D8E}"/>
              </a:ext>
            </a:extLst>
          </p:cNvPr>
          <p:cNvSpPr>
            <a:spLocks noGrp="1" noRot="1" noMove="1" noResize="1" noEditPoints="1" noAdjustHandles="1" noChangeArrowheads="1" noChangeShapeType="1"/>
          </p:cNvSpPr>
          <p:nvPr/>
        </p:nvSpPr>
        <p:spPr>
          <a:xfrm>
            <a:off x="0" y="844952"/>
            <a:ext cx="12188949" cy="2708476"/>
          </a:xfrm>
          <a:prstGeom prst="rect">
            <a:avLst/>
          </a:prstGeom>
          <a:solidFill>
            <a:srgbClr val="000000">
              <a:alpha val="5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98DA4F3-4117-424F-3B3D-DC0E9E112E3A}"/>
              </a:ext>
            </a:extLst>
          </p:cNvPr>
          <p:cNvPicPr>
            <a:picLocks noGrp="1" noRot="1" noChangeAspect="1" noMove="1" noResize="1" noEditPoints="1" noAdjustHandles="1" noChangeArrowheads="1" noChangeShapeType="1" noCrop="1"/>
          </p:cNvPicPr>
          <p:nvPr/>
        </p:nvPicPr>
        <p:blipFill>
          <a:blip r:embed="rId3"/>
          <a:srcRect t="95729"/>
          <a:stretch/>
        </p:blipFill>
        <p:spPr>
          <a:xfrm>
            <a:off x="-3965510" y="6564854"/>
            <a:ext cx="12188950" cy="293146"/>
          </a:xfrm>
          <a:prstGeom prst="rect">
            <a:avLst/>
          </a:prstGeom>
        </p:spPr>
      </p:pic>
      <p:sp>
        <p:nvSpPr>
          <p:cNvPr id="2" name="Slide Number Placeholder 1">
            <a:extLst>
              <a:ext uri="{FF2B5EF4-FFF2-40B4-BE49-F238E27FC236}">
                <a16:creationId xmlns:a16="http://schemas.microsoft.com/office/drawing/2014/main" id="{2E22DD97-6781-F4BD-3A70-6A7DF6203CD0}"/>
              </a:ext>
            </a:extLst>
          </p:cNvPr>
          <p:cNvSpPr>
            <a:spLocks noGrp="1"/>
          </p:cNvSpPr>
          <p:nvPr>
            <p:ph type="sldNum" sz="quarter" idx="11"/>
          </p:nvPr>
        </p:nvSpPr>
        <p:spPr/>
        <p:txBody>
          <a:bodyPr/>
          <a:lstStyle/>
          <a:p>
            <a:fld id="{2F4E2E3C-FF33-FC45-91A9-BDC48E1E835D}" type="slidenum">
              <a:rPr lang="en-US" smtClean="0"/>
              <a:pPr/>
              <a:t>8</a:t>
            </a:fld>
            <a:endParaRPr lang="en-US" dirty="0"/>
          </a:p>
        </p:txBody>
      </p:sp>
    </p:spTree>
    <p:extLst>
      <p:ext uri="{BB962C8B-B14F-4D97-AF65-F5344CB8AC3E}">
        <p14:creationId xmlns:p14="http://schemas.microsoft.com/office/powerpoint/2010/main" val="33085666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5F0BE-278F-B455-C458-51E7CE41C9E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37D674C-4866-DB23-CB67-AEF291C3EBB8}"/>
              </a:ext>
            </a:extLst>
          </p:cNvPr>
          <p:cNvPicPr>
            <a:picLocks noGrp="1" noRot="1" noChangeAspect="1" noMove="1" noResize="1" noEditPoints="1" noAdjustHandles="1" noChangeArrowheads="1" noChangeShapeType="1" noCrop="1"/>
          </p:cNvPicPr>
          <p:nvPr/>
        </p:nvPicPr>
        <p:blipFill>
          <a:blip r:embed="rId3"/>
          <a:srcRect/>
          <a:stretch/>
        </p:blipFill>
        <p:spPr>
          <a:xfrm>
            <a:off x="3050" y="0"/>
            <a:ext cx="12188950" cy="6863434"/>
          </a:xfrm>
          <a:prstGeom prst="rect">
            <a:avLst/>
          </a:prstGeom>
        </p:spPr>
      </p:pic>
      <p:pic>
        <p:nvPicPr>
          <p:cNvPr id="9" name="Picture 8">
            <a:extLst>
              <a:ext uri="{FF2B5EF4-FFF2-40B4-BE49-F238E27FC236}">
                <a16:creationId xmlns:a16="http://schemas.microsoft.com/office/drawing/2014/main" id="{AA5CE5A8-6C22-EE54-238E-79FEFEB41706}"/>
              </a:ext>
            </a:extLst>
          </p:cNvPr>
          <p:cNvPicPr>
            <a:picLocks noChangeAspect="1"/>
          </p:cNvPicPr>
          <p:nvPr/>
        </p:nvPicPr>
        <p:blipFill>
          <a:blip r:embed="rId4"/>
          <a:srcRect t="51773" r="79584"/>
          <a:stretch/>
        </p:blipFill>
        <p:spPr>
          <a:xfrm>
            <a:off x="-3049" y="3553428"/>
            <a:ext cx="2488556" cy="3310002"/>
          </a:xfrm>
          <a:prstGeom prst="rect">
            <a:avLst/>
          </a:prstGeom>
        </p:spPr>
      </p:pic>
      <p:sp>
        <p:nvSpPr>
          <p:cNvPr id="5" name="Rectangle 4">
            <a:extLst>
              <a:ext uri="{FF2B5EF4-FFF2-40B4-BE49-F238E27FC236}">
                <a16:creationId xmlns:a16="http://schemas.microsoft.com/office/drawing/2014/main" id="{FE2EA4B7-639C-4CF8-371C-08FF373BC593}"/>
              </a:ext>
            </a:extLst>
          </p:cNvPr>
          <p:cNvSpPr>
            <a:spLocks noGrp="1" noRot="1" noMove="1" noResize="1" noEditPoints="1" noAdjustHandles="1" noChangeArrowheads="1" noChangeShapeType="1"/>
          </p:cNvSpPr>
          <p:nvPr/>
        </p:nvSpPr>
        <p:spPr>
          <a:xfrm>
            <a:off x="2488557" y="3553428"/>
            <a:ext cx="8322197" cy="2974694"/>
          </a:xfrm>
          <a:prstGeom prst="rect">
            <a:avLst/>
          </a:prstGeom>
          <a:solidFill>
            <a:srgbClr val="000000">
              <a:alpha val="5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509B6D8-C198-5FE8-2FA1-A03D5772DDA4}"/>
              </a:ext>
            </a:extLst>
          </p:cNvPr>
          <p:cNvPicPr>
            <a:picLocks noGrp="1" noRot="1" noChangeAspect="1" noMove="1" noResize="1" noEditPoints="1" noAdjustHandles="1" noChangeArrowheads="1" noChangeShapeType="1" noCrop="1"/>
          </p:cNvPicPr>
          <p:nvPr/>
        </p:nvPicPr>
        <p:blipFill>
          <a:blip r:embed="rId3"/>
          <a:srcRect l="89658"/>
          <a:stretch/>
        </p:blipFill>
        <p:spPr>
          <a:xfrm>
            <a:off x="10928359" y="1377388"/>
            <a:ext cx="1260591" cy="6863434"/>
          </a:xfrm>
          <a:prstGeom prst="rect">
            <a:avLst/>
          </a:prstGeom>
        </p:spPr>
      </p:pic>
      <p:pic>
        <p:nvPicPr>
          <p:cNvPr id="7" name="Picture 6">
            <a:extLst>
              <a:ext uri="{FF2B5EF4-FFF2-40B4-BE49-F238E27FC236}">
                <a16:creationId xmlns:a16="http://schemas.microsoft.com/office/drawing/2014/main" id="{A095B989-6499-0AF8-DE07-EAEB88C85C3B}"/>
              </a:ext>
            </a:extLst>
          </p:cNvPr>
          <p:cNvPicPr>
            <a:picLocks noGrp="1" noRot="1" noChangeAspect="1" noMove="1" noResize="1" noEditPoints="1" noAdjustHandles="1" noChangeArrowheads="1" noChangeShapeType="1" noCrop="1"/>
          </p:cNvPicPr>
          <p:nvPr/>
        </p:nvPicPr>
        <p:blipFill>
          <a:blip r:embed="rId3"/>
          <a:srcRect r="97556"/>
          <a:stretch/>
        </p:blipFill>
        <p:spPr>
          <a:xfrm>
            <a:off x="0" y="1609058"/>
            <a:ext cx="297892" cy="6863434"/>
          </a:xfrm>
          <a:prstGeom prst="rect">
            <a:avLst/>
          </a:prstGeom>
        </p:spPr>
      </p:pic>
      <p:sp>
        <p:nvSpPr>
          <p:cNvPr id="4" name="Rectangle 3">
            <a:extLst>
              <a:ext uri="{FF2B5EF4-FFF2-40B4-BE49-F238E27FC236}">
                <a16:creationId xmlns:a16="http://schemas.microsoft.com/office/drawing/2014/main" id="{FD47AC7B-324D-0341-7340-38DE7C663233}"/>
              </a:ext>
            </a:extLst>
          </p:cNvPr>
          <p:cNvSpPr>
            <a:spLocks noGrp="1" noRot="1" noMove="1" noResize="1" noEditPoints="1" noAdjustHandles="1" noChangeArrowheads="1" noChangeShapeType="1"/>
          </p:cNvSpPr>
          <p:nvPr/>
        </p:nvSpPr>
        <p:spPr>
          <a:xfrm>
            <a:off x="0" y="844952"/>
            <a:ext cx="12188949" cy="2708476"/>
          </a:xfrm>
          <a:prstGeom prst="rect">
            <a:avLst/>
          </a:prstGeom>
          <a:solidFill>
            <a:srgbClr val="000000">
              <a:alpha val="5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F4BFA44-3A9A-DDC1-46A5-ECFD0EE15775}"/>
              </a:ext>
            </a:extLst>
          </p:cNvPr>
          <p:cNvPicPr>
            <a:picLocks noGrp="1" noRot="1" noChangeAspect="1" noMove="1" noResize="1" noEditPoints="1" noAdjustHandles="1" noChangeArrowheads="1" noChangeShapeType="1" noCrop="1"/>
          </p:cNvPicPr>
          <p:nvPr/>
        </p:nvPicPr>
        <p:blipFill>
          <a:blip r:embed="rId3"/>
          <a:srcRect t="95729"/>
          <a:stretch/>
        </p:blipFill>
        <p:spPr>
          <a:xfrm>
            <a:off x="-3965510" y="6564854"/>
            <a:ext cx="12188950" cy="293146"/>
          </a:xfrm>
          <a:prstGeom prst="rect">
            <a:avLst/>
          </a:prstGeom>
        </p:spPr>
      </p:pic>
      <p:sp>
        <p:nvSpPr>
          <p:cNvPr id="2" name="Slide Number Placeholder 1">
            <a:extLst>
              <a:ext uri="{FF2B5EF4-FFF2-40B4-BE49-F238E27FC236}">
                <a16:creationId xmlns:a16="http://schemas.microsoft.com/office/drawing/2014/main" id="{0DC2011C-A28B-905D-BF6E-3BBA92C26CAA}"/>
              </a:ext>
            </a:extLst>
          </p:cNvPr>
          <p:cNvSpPr>
            <a:spLocks noGrp="1"/>
          </p:cNvSpPr>
          <p:nvPr>
            <p:ph type="sldNum" sz="quarter" idx="11"/>
          </p:nvPr>
        </p:nvSpPr>
        <p:spPr/>
        <p:txBody>
          <a:bodyPr/>
          <a:lstStyle/>
          <a:p>
            <a:fld id="{2F4E2E3C-FF33-FC45-91A9-BDC48E1E835D}" type="slidenum">
              <a:rPr lang="en-US" smtClean="0"/>
              <a:pPr/>
              <a:t>9</a:t>
            </a:fld>
            <a:endParaRPr lang="en-US" dirty="0"/>
          </a:p>
        </p:txBody>
      </p:sp>
    </p:spTree>
    <p:extLst>
      <p:ext uri="{BB962C8B-B14F-4D97-AF65-F5344CB8AC3E}">
        <p14:creationId xmlns:p14="http://schemas.microsoft.com/office/powerpoint/2010/main" val="12206846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Blue Bar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onference Talks" id="{DFB6141C-B88E-FE4B-9A2E-8B0C943071DC}" vid="{ECD5B030-30FC-2143-9FDC-FFAAFEA1FF92}"/>
    </a:ext>
  </a:extLst>
</a:theme>
</file>

<file path=ppt/theme/theme2.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onference Talks" id="{DFB6141C-B88E-FE4B-9A2E-8B0C943071DC}" vid="{DD209A51-2C5B-9942-B591-62AE0D72CFA5}"/>
    </a:ext>
  </a:extLst>
</a:theme>
</file>

<file path=ppt/theme/theme3.xml><?xml version="1.0" encoding="utf-8"?>
<a:theme xmlns:a="http://schemas.openxmlformats.org/drawingml/2006/main" name="Vertical Bar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onference Talks" id="{DFB6141C-B88E-FE4B-9A2E-8B0C943071DC}" vid="{3E8B1C59-E856-BF4E-8FBD-F7593D1EDA0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Blue Bars</Template>
  <TotalTime>760</TotalTime>
  <Words>3727</Words>
  <Application>Microsoft Macintosh PowerPoint</Application>
  <PresentationFormat>Widescreen</PresentationFormat>
  <Paragraphs>260</Paragraphs>
  <Slides>22</Slides>
  <Notes>21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22</vt:i4>
      </vt:variant>
    </vt:vector>
  </HeadingPairs>
  <TitlesOfParts>
    <vt:vector size="32" baseType="lpstr">
      <vt:lpstr>Arial</vt:lpstr>
      <vt:lpstr>Avenir Book</vt:lpstr>
      <vt:lpstr>Calibri</vt:lpstr>
      <vt:lpstr>Garamond</vt:lpstr>
      <vt:lpstr>Monaco</vt:lpstr>
      <vt:lpstr>Noto Sans</vt:lpstr>
      <vt:lpstr>Noto Sans Disp</vt:lpstr>
      <vt:lpstr>Blue Bars</vt:lpstr>
      <vt:lpstr>Blank</vt:lpstr>
      <vt:lpstr>Vertical Bars</vt:lpstr>
      <vt:lpstr>PowerPoint Presentation</vt:lpstr>
      <vt:lpstr>Preobstruent /u/ and /oʊ/: fronted or backed?</vt:lpstr>
      <vt:lpstr>Prelateral /u/ and /oʊ/: fronted or backed?</vt:lpstr>
      <vt:lpstr>Research questions  </vt:lpstr>
      <vt:lpstr>PowerPoint Presentation</vt:lpstr>
      <vt:lpstr>Vowel Classes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Natural Class Reorganization</vt:lpstr>
      <vt:lpstr>Summary</vt:lpstr>
      <vt:lpstr>References</vt:lpstr>
      <vt:lpstr>PowerPoint Presentation</vt:lpstr>
      <vt:lpstr>PowerPoint Presentation</vt:lpstr>
      <vt:lpstr>Modeling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Joey Stanley</dc:creator>
  <cp:lastModifiedBy>Joey Stanley</cp:lastModifiedBy>
  <cp:revision>39</cp:revision>
  <dcterms:created xsi:type="dcterms:W3CDTF">2024-10-28T20:16:33Z</dcterms:created>
  <dcterms:modified xsi:type="dcterms:W3CDTF">2024-11-08T18:58:24Z</dcterms:modified>
</cp:coreProperties>
</file>