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89" r:id="rId2"/>
    <p:sldMasterId id="2147483696" r:id="rId3"/>
  </p:sldMasterIdLst>
  <p:notesMasterIdLst>
    <p:notesMasterId r:id="rId18"/>
  </p:notesMasterIdLst>
  <p:handoutMasterIdLst>
    <p:handoutMasterId r:id="rId19"/>
  </p:handoutMasterIdLst>
  <p:sldIdLst>
    <p:sldId id="258" r:id="rId4"/>
    <p:sldId id="259" r:id="rId5"/>
    <p:sldId id="260" r:id="rId6"/>
    <p:sldId id="261" r:id="rId7"/>
    <p:sldId id="271" r:id="rId8"/>
    <p:sldId id="272" r:id="rId9"/>
    <p:sldId id="273" r:id="rId10"/>
    <p:sldId id="265" r:id="rId11"/>
    <p:sldId id="266" r:id="rId12"/>
    <p:sldId id="267" r:id="rId13"/>
    <p:sldId id="274" r:id="rId14"/>
    <p:sldId id="269" r:id="rId15"/>
    <p:sldId id="270"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garet Renwick" initials="MR" lastIdx="2" clrIdx="0">
    <p:extLst>
      <p:ext uri="{19B8F6BF-5375-455C-9EA6-DF929625EA0E}">
        <p15:presenceInfo xmlns:p15="http://schemas.microsoft.com/office/powerpoint/2012/main" userId="S::mrenwick@uga.edu::c123de74-743b-40dc-b7f5-1e1f58b8792a" providerId="AD"/>
      </p:ext>
    </p:extLst>
  </p:cmAuthor>
  <p:cmAuthor id="2" name="Joey Stanley" initials="JS [2]" lastIdx="2" clrIdx="1">
    <p:extLst>
      <p:ext uri="{19B8F6BF-5375-455C-9EA6-DF929625EA0E}">
        <p15:presenceInfo xmlns:p15="http://schemas.microsoft.com/office/powerpoint/2012/main" userId="Joey Stan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a:srgbClr val="376092"/>
    <a:srgbClr val="DBEEF0"/>
    <a:srgbClr val="F5F5F5"/>
    <a:srgbClr val="00441B"/>
    <a:srgbClr val="042D6B"/>
    <a:srgbClr val="B2D8D8"/>
    <a:srgbClr val="004C4C"/>
    <a:srgbClr val="626A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24F47-F31E-1249-B011-2C208640BF3C}" v="208" dt="2022-10-14T04:13:2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81127" autoAdjust="0"/>
  </p:normalViewPr>
  <p:slideViewPr>
    <p:cSldViewPr snapToGrid="0" snapToObjects="1">
      <p:cViewPr varScale="1">
        <p:scale>
          <a:sx n="94" d="100"/>
          <a:sy n="94" d="100"/>
        </p:scale>
        <p:origin x="1736" y="200"/>
      </p:cViewPr>
      <p:guideLst>
        <p:guide orient="horz" pos="2160"/>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cee57849c4ea50d3dd536df0d0d5da80646669d6f751d0e025131c092fc3763::" providerId="AD" clId="Web-{535EA3FC-99FE-880D-9814-C3C014E10565}"/>
    <pc:docChg chg="modSld">
      <pc:chgData name="Guest User" userId="S::urn:spo:anon#acee57849c4ea50d3dd536df0d0d5da80646669d6f751d0e025131c092fc3763::" providerId="AD" clId="Web-{535EA3FC-99FE-880D-9814-C3C014E10565}" dt="2022-10-09T15:09:14.425" v="10" actId="20577"/>
      <pc:docMkLst>
        <pc:docMk/>
      </pc:docMkLst>
      <pc:sldChg chg="modSp">
        <pc:chgData name="Guest User" userId="S::urn:spo:anon#acee57849c4ea50d3dd536df0d0d5da80646669d6f751d0e025131c092fc3763::" providerId="AD" clId="Web-{535EA3FC-99FE-880D-9814-C3C014E10565}" dt="2022-10-09T15:09:14.425" v="10" actId="20577"/>
        <pc:sldMkLst>
          <pc:docMk/>
          <pc:sldMk cId="4235629231" sldId="269"/>
        </pc:sldMkLst>
        <pc:spChg chg="mod">
          <ac:chgData name="Guest User" userId="S::urn:spo:anon#acee57849c4ea50d3dd536df0d0d5da80646669d6f751d0e025131c092fc3763::" providerId="AD" clId="Web-{535EA3FC-99FE-880D-9814-C3C014E10565}" dt="2022-10-09T15:09:14.425" v="10" actId="20577"/>
          <ac:spMkLst>
            <pc:docMk/>
            <pc:sldMk cId="4235629231" sldId="269"/>
            <ac:spMk id="3" creationId="{6767AF5A-D380-46C6-3740-5FE1EE0D4493}"/>
          </ac:spMkLst>
        </pc:spChg>
      </pc:sldChg>
    </pc:docChg>
  </pc:docChgLst>
  <pc:docChgLst>
    <pc:chgData name="Joey Stanley" userId="dcbf3a4a-dde0-4363-bbc0-846984a170b7" providerId="ADAL" clId="{33724F47-F31E-1249-B011-2C208640BF3C}"/>
    <pc:docChg chg="undo custSel addSld delSld modSld">
      <pc:chgData name="Joey Stanley" userId="dcbf3a4a-dde0-4363-bbc0-846984a170b7" providerId="ADAL" clId="{33724F47-F31E-1249-B011-2C208640BF3C}" dt="2022-10-14T04:13:29.121" v="1978" actId="167"/>
      <pc:docMkLst>
        <pc:docMk/>
      </pc:docMkLst>
      <pc:sldChg chg="modSp mod modAnim modNotesTx">
        <pc:chgData name="Joey Stanley" userId="dcbf3a4a-dde0-4363-bbc0-846984a170b7" providerId="ADAL" clId="{33724F47-F31E-1249-B011-2C208640BF3C}" dt="2022-10-08T16:22:10.605" v="1506" actId="20577"/>
        <pc:sldMkLst>
          <pc:docMk/>
          <pc:sldMk cId="681700634" sldId="260"/>
        </pc:sldMkLst>
        <pc:spChg chg="mod">
          <ac:chgData name="Joey Stanley" userId="dcbf3a4a-dde0-4363-bbc0-846984a170b7" providerId="ADAL" clId="{33724F47-F31E-1249-B011-2C208640BF3C}" dt="2022-10-08T15:18:28.911" v="1" actId="20577"/>
          <ac:spMkLst>
            <pc:docMk/>
            <pc:sldMk cId="681700634" sldId="260"/>
            <ac:spMk id="3" creationId="{67A25B6E-43A5-2A7F-A82A-12ECB5A4093A}"/>
          </ac:spMkLst>
        </pc:spChg>
        <pc:picChg chg="mod">
          <ac:chgData name="Joey Stanley" userId="dcbf3a4a-dde0-4363-bbc0-846984a170b7" providerId="ADAL" clId="{33724F47-F31E-1249-B011-2C208640BF3C}" dt="2022-10-08T15:34:52.441" v="235" actId="208"/>
          <ac:picMkLst>
            <pc:docMk/>
            <pc:sldMk cId="681700634" sldId="260"/>
            <ac:picMk id="8" creationId="{D4177FDC-72EB-7C3B-930A-49B7AB921C87}"/>
          </ac:picMkLst>
        </pc:picChg>
        <pc:picChg chg="mod">
          <ac:chgData name="Joey Stanley" userId="dcbf3a4a-dde0-4363-bbc0-846984a170b7" providerId="ADAL" clId="{33724F47-F31E-1249-B011-2C208640BF3C}" dt="2022-10-08T15:34:52.441" v="235" actId="208"/>
          <ac:picMkLst>
            <pc:docMk/>
            <pc:sldMk cId="681700634" sldId="260"/>
            <ac:picMk id="10" creationId="{4FC2A19B-A793-FB76-5926-19BC58A5CB4D}"/>
          </ac:picMkLst>
        </pc:picChg>
        <pc:picChg chg="mod">
          <ac:chgData name="Joey Stanley" userId="dcbf3a4a-dde0-4363-bbc0-846984a170b7" providerId="ADAL" clId="{33724F47-F31E-1249-B011-2C208640BF3C}" dt="2022-10-08T15:34:52.441" v="235" actId="208"/>
          <ac:picMkLst>
            <pc:docMk/>
            <pc:sldMk cId="681700634" sldId="260"/>
            <ac:picMk id="12" creationId="{D4DA0F5F-0BFF-F634-D8F8-3D0EA06ECC02}"/>
          </ac:picMkLst>
        </pc:picChg>
      </pc:sldChg>
      <pc:sldChg chg="modSp mod modNotesTx">
        <pc:chgData name="Joey Stanley" userId="dcbf3a4a-dde0-4363-bbc0-846984a170b7" providerId="ADAL" clId="{33724F47-F31E-1249-B011-2C208640BF3C}" dt="2022-10-08T15:58:30.016" v="966" actId="1076"/>
        <pc:sldMkLst>
          <pc:docMk/>
          <pc:sldMk cId="415739094" sldId="261"/>
        </pc:sldMkLst>
        <pc:picChg chg="mod">
          <ac:chgData name="Joey Stanley" userId="dcbf3a4a-dde0-4363-bbc0-846984a170b7" providerId="ADAL" clId="{33724F47-F31E-1249-B011-2C208640BF3C}" dt="2022-10-08T15:58:30.016" v="966" actId="1076"/>
          <ac:picMkLst>
            <pc:docMk/>
            <pc:sldMk cId="415739094" sldId="261"/>
            <ac:picMk id="8" creationId="{CCA1632F-ABC8-B1AC-A626-8DA64174F49A}"/>
          </ac:picMkLst>
        </pc:picChg>
      </pc:sldChg>
      <pc:sldChg chg="addSp delSp modSp mod modAnim modNotesTx">
        <pc:chgData name="Joey Stanley" userId="dcbf3a4a-dde0-4363-bbc0-846984a170b7" providerId="ADAL" clId="{33724F47-F31E-1249-B011-2C208640BF3C}" dt="2022-10-11T18:14:29.944" v="1960"/>
        <pc:sldMkLst>
          <pc:docMk/>
          <pc:sldMk cId="2833181879" sldId="265"/>
        </pc:sldMkLst>
        <pc:spChg chg="mod">
          <ac:chgData name="Joey Stanley" userId="dcbf3a4a-dde0-4363-bbc0-846984a170b7" providerId="ADAL" clId="{33724F47-F31E-1249-B011-2C208640BF3C}" dt="2022-10-08T15:57:52.453" v="955" actId="20577"/>
          <ac:spMkLst>
            <pc:docMk/>
            <pc:sldMk cId="2833181879" sldId="265"/>
            <ac:spMk id="5" creationId="{37F175F5-A7BC-3280-ABC6-CE4487282587}"/>
          </ac:spMkLst>
        </pc:spChg>
        <pc:spChg chg="mod topLvl">
          <ac:chgData name="Joey Stanley" userId="dcbf3a4a-dde0-4363-bbc0-846984a170b7" providerId="ADAL" clId="{33724F47-F31E-1249-B011-2C208640BF3C}" dt="2022-10-08T16:00:07.186" v="995" actId="165"/>
          <ac:spMkLst>
            <pc:docMk/>
            <pc:sldMk cId="2833181879" sldId="265"/>
            <ac:spMk id="8" creationId="{4C9472A7-F98D-D7E8-C08D-3E5E3BD23ADF}"/>
          </ac:spMkLst>
        </pc:spChg>
        <pc:spChg chg="add mod">
          <ac:chgData name="Joey Stanley" userId="dcbf3a4a-dde0-4363-bbc0-846984a170b7" providerId="ADAL" clId="{33724F47-F31E-1249-B011-2C208640BF3C}" dt="2022-10-08T15:58:17.248" v="960" actId="1076"/>
          <ac:spMkLst>
            <pc:docMk/>
            <pc:sldMk cId="2833181879" sldId="265"/>
            <ac:spMk id="9" creationId="{B2081861-14A8-1D52-3107-AE0813C9F804}"/>
          </ac:spMkLst>
        </pc:spChg>
        <pc:spChg chg="mod topLvl">
          <ac:chgData name="Joey Stanley" userId="dcbf3a4a-dde0-4363-bbc0-846984a170b7" providerId="ADAL" clId="{33724F47-F31E-1249-B011-2C208640BF3C}" dt="2022-10-08T16:00:07.186" v="995" actId="165"/>
          <ac:spMkLst>
            <pc:docMk/>
            <pc:sldMk cId="2833181879" sldId="265"/>
            <ac:spMk id="26" creationId="{8317BB5A-7985-1F34-84D9-3CE29D4D5465}"/>
          </ac:spMkLst>
        </pc:spChg>
        <pc:spChg chg="mod topLvl">
          <ac:chgData name="Joey Stanley" userId="dcbf3a4a-dde0-4363-bbc0-846984a170b7" providerId="ADAL" clId="{33724F47-F31E-1249-B011-2C208640BF3C}" dt="2022-10-08T16:00:07.186" v="995" actId="165"/>
          <ac:spMkLst>
            <pc:docMk/>
            <pc:sldMk cId="2833181879" sldId="265"/>
            <ac:spMk id="27" creationId="{FDE18BAE-D648-C35C-7386-8462C82B9FE6}"/>
          </ac:spMkLst>
        </pc:spChg>
        <pc:grpChg chg="add del mod">
          <ac:chgData name="Joey Stanley" userId="dcbf3a4a-dde0-4363-bbc0-846984a170b7" providerId="ADAL" clId="{33724F47-F31E-1249-B011-2C208640BF3C}" dt="2022-10-08T16:00:07.186" v="995" actId="165"/>
          <ac:grpSpMkLst>
            <pc:docMk/>
            <pc:sldMk cId="2833181879" sldId="265"/>
            <ac:grpSpMk id="11" creationId="{54280AAC-9668-051E-1245-49B798993B00}"/>
          </ac:grpSpMkLst>
        </pc:grpChg>
        <pc:graphicFrameChg chg="modGraphic">
          <ac:chgData name="Joey Stanley" userId="dcbf3a4a-dde0-4363-bbc0-846984a170b7" providerId="ADAL" clId="{33724F47-F31E-1249-B011-2C208640BF3C}" dt="2022-10-10T18:44:46.694" v="1957" actId="207"/>
          <ac:graphicFrameMkLst>
            <pc:docMk/>
            <pc:sldMk cId="2833181879" sldId="265"/>
            <ac:graphicFrameMk id="6" creationId="{7B656A56-6C5A-4CFA-56E8-1599891B801B}"/>
          </ac:graphicFrameMkLst>
        </pc:graphicFrameChg>
        <pc:picChg chg="add mod">
          <ac:chgData name="Joey Stanley" userId="dcbf3a4a-dde0-4363-bbc0-846984a170b7" providerId="ADAL" clId="{33724F47-F31E-1249-B011-2C208640BF3C}" dt="2022-10-08T15:58:39.298" v="969" actId="1076"/>
          <ac:picMkLst>
            <pc:docMk/>
            <pc:sldMk cId="2833181879" sldId="265"/>
            <ac:picMk id="10" creationId="{5E9F33DA-0413-4533-EB4B-3FE160CB3772}"/>
          </ac:picMkLst>
        </pc:picChg>
      </pc:sldChg>
      <pc:sldChg chg="addSp modSp mod modNotesTx">
        <pc:chgData name="Joey Stanley" userId="dcbf3a4a-dde0-4363-bbc0-846984a170b7" providerId="ADAL" clId="{33724F47-F31E-1249-B011-2C208640BF3C}" dt="2022-10-14T04:13:09.881" v="1974" actId="1076"/>
        <pc:sldMkLst>
          <pc:docMk/>
          <pc:sldMk cId="1975175750" sldId="266"/>
        </pc:sldMkLst>
        <pc:spChg chg="mod">
          <ac:chgData name="Joey Stanley" userId="dcbf3a4a-dde0-4363-bbc0-846984a170b7" providerId="ADAL" clId="{33724F47-F31E-1249-B011-2C208640BF3C}" dt="2022-10-14T04:13:09.881" v="1974" actId="1076"/>
          <ac:spMkLst>
            <pc:docMk/>
            <pc:sldMk cId="1975175750" sldId="266"/>
            <ac:spMk id="5" creationId="{22C5C081-F2C7-1D56-4EC3-41578DD054F9}"/>
          </ac:spMkLst>
        </pc:spChg>
        <pc:spChg chg="add mod">
          <ac:chgData name="Joey Stanley" userId="dcbf3a4a-dde0-4363-bbc0-846984a170b7" providerId="ADAL" clId="{33724F47-F31E-1249-B011-2C208640BF3C}" dt="2022-10-14T04:12:53.641" v="1970" actId="14100"/>
          <ac:spMkLst>
            <pc:docMk/>
            <pc:sldMk cId="1975175750" sldId="266"/>
            <ac:spMk id="7" creationId="{591933C8-6610-9E5A-D4FD-FF802AD69350}"/>
          </ac:spMkLst>
        </pc:spChg>
      </pc:sldChg>
      <pc:sldChg chg="modAnim modNotesTx">
        <pc:chgData name="Joey Stanley" userId="dcbf3a4a-dde0-4363-bbc0-846984a170b7" providerId="ADAL" clId="{33724F47-F31E-1249-B011-2C208640BF3C}" dt="2022-10-08T16:13:41.404" v="1257" actId="20577"/>
        <pc:sldMkLst>
          <pc:docMk/>
          <pc:sldMk cId="1080897968" sldId="267"/>
        </pc:sldMkLst>
      </pc:sldChg>
      <pc:sldChg chg="modSp modAnim modNotesTx">
        <pc:chgData name="Joey Stanley" userId="dcbf3a4a-dde0-4363-bbc0-846984a170b7" providerId="ADAL" clId="{33724F47-F31E-1249-B011-2C208640BF3C}" dt="2022-10-08T16:30:31.339" v="1518" actId="20577"/>
        <pc:sldMkLst>
          <pc:docMk/>
          <pc:sldMk cId="4235629231" sldId="269"/>
        </pc:sldMkLst>
        <pc:spChg chg="mod">
          <ac:chgData name="Joey Stanley" userId="dcbf3a4a-dde0-4363-bbc0-846984a170b7" providerId="ADAL" clId="{33724F47-F31E-1249-B011-2C208640BF3C}" dt="2022-10-08T16:17:57.517" v="1448" actId="20577"/>
          <ac:spMkLst>
            <pc:docMk/>
            <pc:sldMk cId="4235629231" sldId="269"/>
            <ac:spMk id="3" creationId="{6767AF5A-D380-46C6-3740-5FE1EE0D4493}"/>
          </ac:spMkLst>
        </pc:spChg>
      </pc:sldChg>
      <pc:sldChg chg="modNotesTx">
        <pc:chgData name="Joey Stanley" userId="dcbf3a4a-dde0-4363-bbc0-846984a170b7" providerId="ADAL" clId="{33724F47-F31E-1249-B011-2C208640BF3C}" dt="2022-10-08T16:30:19.681" v="1509" actId="20577"/>
        <pc:sldMkLst>
          <pc:docMk/>
          <pc:sldMk cId="3797936056" sldId="270"/>
        </pc:sldMkLst>
      </pc:sldChg>
      <pc:sldChg chg="modNotesTx">
        <pc:chgData name="Joey Stanley" userId="dcbf3a4a-dde0-4363-bbc0-846984a170b7" providerId="ADAL" clId="{33724F47-F31E-1249-B011-2C208640BF3C}" dt="2022-10-08T15:23:29.587" v="154" actId="20577"/>
        <pc:sldMkLst>
          <pc:docMk/>
          <pc:sldMk cId="3213107106" sldId="271"/>
        </pc:sldMkLst>
      </pc:sldChg>
      <pc:sldChg chg="delSp modSp mod delAnim modAnim modNotesTx">
        <pc:chgData name="Joey Stanley" userId="dcbf3a4a-dde0-4363-bbc0-846984a170b7" providerId="ADAL" clId="{33724F47-F31E-1249-B011-2C208640BF3C}" dt="2022-10-10T18:38:05.439" v="1929" actId="20577"/>
        <pc:sldMkLst>
          <pc:docMk/>
          <pc:sldMk cId="3831463113" sldId="272"/>
        </pc:sldMkLst>
        <pc:spChg chg="del">
          <ac:chgData name="Joey Stanley" userId="dcbf3a4a-dde0-4363-bbc0-846984a170b7" providerId="ADAL" clId="{33724F47-F31E-1249-B011-2C208640BF3C}" dt="2022-10-08T15:53:06.888" v="825" actId="478"/>
          <ac:spMkLst>
            <pc:docMk/>
            <pc:sldMk cId="3831463113" sldId="272"/>
            <ac:spMk id="15" creationId="{570AB5FF-EC1B-F312-C705-F69458F3AFA1}"/>
          </ac:spMkLst>
        </pc:spChg>
        <pc:spChg chg="del">
          <ac:chgData name="Joey Stanley" userId="dcbf3a4a-dde0-4363-bbc0-846984a170b7" providerId="ADAL" clId="{33724F47-F31E-1249-B011-2C208640BF3C}" dt="2022-10-08T15:53:00.422" v="822" actId="478"/>
          <ac:spMkLst>
            <pc:docMk/>
            <pc:sldMk cId="3831463113" sldId="272"/>
            <ac:spMk id="16" creationId="{E1AACD0E-36C3-973F-E0AD-F8DCB22CA23E}"/>
          </ac:spMkLst>
        </pc:spChg>
        <pc:picChg chg="mod">
          <ac:chgData name="Joey Stanley" userId="dcbf3a4a-dde0-4363-bbc0-846984a170b7" providerId="ADAL" clId="{33724F47-F31E-1249-B011-2C208640BF3C}" dt="2022-10-08T15:53:02.576" v="824" actId="1076"/>
          <ac:picMkLst>
            <pc:docMk/>
            <pc:sldMk cId="3831463113" sldId="272"/>
            <ac:picMk id="18" creationId="{9403A6DE-C46A-C0A8-CFA3-0EF9D54935CF}"/>
          </ac:picMkLst>
        </pc:picChg>
      </pc:sldChg>
      <pc:sldChg chg="delSp mod">
        <pc:chgData name="Joey Stanley" userId="dcbf3a4a-dde0-4363-bbc0-846984a170b7" providerId="ADAL" clId="{33724F47-F31E-1249-B011-2C208640BF3C}" dt="2022-10-10T18:41:11.015" v="1942" actId="478"/>
        <pc:sldMkLst>
          <pc:docMk/>
          <pc:sldMk cId="411363443" sldId="274"/>
        </pc:sldMkLst>
        <pc:spChg chg="del">
          <ac:chgData name="Joey Stanley" userId="dcbf3a4a-dde0-4363-bbc0-846984a170b7" providerId="ADAL" clId="{33724F47-F31E-1249-B011-2C208640BF3C}" dt="2022-10-10T18:41:11.015" v="1942" actId="478"/>
          <ac:spMkLst>
            <pc:docMk/>
            <pc:sldMk cId="411363443" sldId="274"/>
            <ac:spMk id="6" creationId="{EC4628AA-1B13-615A-F8DD-22534933B9D6}"/>
          </ac:spMkLst>
        </pc:spChg>
      </pc:sldChg>
      <pc:sldChg chg="delSp modSp new del mod modClrScheme chgLayout">
        <pc:chgData name="Joey Stanley" userId="dcbf3a4a-dde0-4363-bbc0-846984a170b7" providerId="ADAL" clId="{33724F47-F31E-1249-B011-2C208640BF3C}" dt="2022-10-08T16:30:59.847" v="1524" actId="2696"/>
        <pc:sldMkLst>
          <pc:docMk/>
          <pc:sldMk cId="788343811" sldId="275"/>
        </pc:sldMkLst>
        <pc:spChg chg="mod ord">
          <ac:chgData name="Joey Stanley" userId="dcbf3a4a-dde0-4363-bbc0-846984a170b7" providerId="ADAL" clId="{33724F47-F31E-1249-B011-2C208640BF3C}" dt="2022-10-08T16:30:45.723" v="1520" actId="700"/>
          <ac:spMkLst>
            <pc:docMk/>
            <pc:sldMk cId="788343811" sldId="275"/>
            <ac:spMk id="2" creationId="{FC20626A-B66F-04FC-451A-4C8629505E49}"/>
          </ac:spMkLst>
        </pc:spChg>
        <pc:spChg chg="del">
          <ac:chgData name="Joey Stanley" userId="dcbf3a4a-dde0-4363-bbc0-846984a170b7" providerId="ADAL" clId="{33724F47-F31E-1249-B011-2C208640BF3C}" dt="2022-10-08T16:30:45.723" v="1520" actId="700"/>
          <ac:spMkLst>
            <pc:docMk/>
            <pc:sldMk cId="788343811" sldId="275"/>
            <ac:spMk id="3" creationId="{CC2FECE3-F461-05E8-B044-54C41AFFAE3F}"/>
          </ac:spMkLst>
        </pc:spChg>
        <pc:spChg chg="del">
          <ac:chgData name="Joey Stanley" userId="dcbf3a4a-dde0-4363-bbc0-846984a170b7" providerId="ADAL" clId="{33724F47-F31E-1249-B011-2C208640BF3C}" dt="2022-10-08T16:30:45.723" v="1520" actId="700"/>
          <ac:spMkLst>
            <pc:docMk/>
            <pc:sldMk cId="788343811" sldId="275"/>
            <ac:spMk id="4" creationId="{2F9CFEA7-5D79-378C-5601-8A5F5EC01D6D}"/>
          </ac:spMkLst>
        </pc:spChg>
      </pc:sldChg>
      <pc:sldChg chg="new del">
        <pc:chgData name="Joey Stanley" userId="dcbf3a4a-dde0-4363-bbc0-846984a170b7" providerId="ADAL" clId="{33724F47-F31E-1249-B011-2C208640BF3C}" dt="2022-10-08T16:30:58.116" v="1523" actId="2696"/>
        <pc:sldMkLst>
          <pc:docMk/>
          <pc:sldMk cId="3467635372" sldId="276"/>
        </pc:sldMkLst>
      </pc:sldChg>
      <pc:sldChg chg="addSp delSp modSp add mod modAnim">
        <pc:chgData name="Joey Stanley" userId="dcbf3a4a-dde0-4363-bbc0-846984a170b7" providerId="ADAL" clId="{33724F47-F31E-1249-B011-2C208640BF3C}" dt="2022-10-14T04:13:29.121" v="1978" actId="167"/>
        <pc:sldMkLst>
          <pc:docMk/>
          <pc:sldMk cId="3450729603" sldId="277"/>
        </pc:sldMkLst>
        <pc:spChg chg="mod">
          <ac:chgData name="Joey Stanley" userId="dcbf3a4a-dde0-4363-bbc0-846984a170b7" providerId="ADAL" clId="{33724F47-F31E-1249-B011-2C208640BF3C}" dt="2022-10-08T16:37:43.132" v="1763" actId="1076"/>
          <ac:spMkLst>
            <pc:docMk/>
            <pc:sldMk cId="3450729603" sldId="277"/>
            <ac:spMk id="2" creationId="{450EDBB0-051A-3D4D-847D-6F92C5BF1FFC}"/>
          </ac:spMkLst>
        </pc:spChg>
        <pc:spChg chg="del">
          <ac:chgData name="Joey Stanley" userId="dcbf3a4a-dde0-4363-bbc0-846984a170b7" providerId="ADAL" clId="{33724F47-F31E-1249-B011-2C208640BF3C}" dt="2022-10-08T16:31:02.429" v="1525" actId="478"/>
          <ac:spMkLst>
            <pc:docMk/>
            <pc:sldMk cId="3450729603" sldId="277"/>
            <ac:spMk id="3" creationId="{71AA11E8-379E-7EBC-7DDF-DC6894B6BB9D}"/>
          </ac:spMkLst>
        </pc:spChg>
        <pc:spChg chg="add mod">
          <ac:chgData name="Joey Stanley" userId="dcbf3a4a-dde0-4363-bbc0-846984a170b7" providerId="ADAL" clId="{33724F47-F31E-1249-B011-2C208640BF3C}" dt="2022-10-14T04:13:29.121" v="1978" actId="167"/>
          <ac:spMkLst>
            <pc:docMk/>
            <pc:sldMk cId="3450729603" sldId="277"/>
            <ac:spMk id="3" creationId="{A6CBA94C-CF76-6EB8-BD2A-B2E59119AE10}"/>
          </ac:spMkLst>
        </pc:spChg>
        <pc:spChg chg="mod">
          <ac:chgData name="Joey Stanley" userId="dcbf3a4a-dde0-4363-bbc0-846984a170b7" providerId="ADAL" clId="{33724F47-F31E-1249-B011-2C208640BF3C}" dt="2022-10-08T16:32:59.278" v="1553" actId="1076"/>
          <ac:spMkLst>
            <pc:docMk/>
            <pc:sldMk cId="3450729603" sldId="277"/>
            <ac:spMk id="4" creationId="{CF741BE3-6714-A4AB-DC3D-D15DB0E11757}"/>
          </ac:spMkLst>
        </pc:spChg>
        <pc:spChg chg="mod">
          <ac:chgData name="Joey Stanley" userId="dcbf3a4a-dde0-4363-bbc0-846984a170b7" providerId="ADAL" clId="{33724F47-F31E-1249-B011-2C208640BF3C}" dt="2022-10-08T16:38:34.476" v="1774" actId="1076"/>
          <ac:spMkLst>
            <pc:docMk/>
            <pc:sldMk cId="3450729603" sldId="277"/>
            <ac:spMk id="5" creationId="{B67F641F-44F7-EBE3-74BD-19DA4A33AD64}"/>
          </ac:spMkLst>
        </pc:spChg>
        <pc:spChg chg="add del mod">
          <ac:chgData name="Joey Stanley" userId="dcbf3a4a-dde0-4363-bbc0-846984a170b7" providerId="ADAL" clId="{33724F47-F31E-1249-B011-2C208640BF3C}" dt="2022-10-08T16:31:03.976" v="1526" actId="478"/>
          <ac:spMkLst>
            <pc:docMk/>
            <pc:sldMk cId="3450729603" sldId="277"/>
            <ac:spMk id="8" creationId="{D0D888EA-49A5-9EA2-C9F7-53BF80983CEE}"/>
          </ac:spMkLst>
        </pc:spChg>
        <pc:spChg chg="add mod">
          <ac:chgData name="Joey Stanley" userId="dcbf3a4a-dde0-4363-bbc0-846984a170b7" providerId="ADAL" clId="{33724F47-F31E-1249-B011-2C208640BF3C}" dt="2022-10-08T16:38:07.258" v="1768" actId="164"/>
          <ac:spMkLst>
            <pc:docMk/>
            <pc:sldMk cId="3450729603" sldId="277"/>
            <ac:spMk id="10" creationId="{C0F59689-6D9C-5285-1444-0328EC61B3D4}"/>
          </ac:spMkLst>
        </pc:spChg>
        <pc:spChg chg="add mod">
          <ac:chgData name="Joey Stanley" userId="dcbf3a4a-dde0-4363-bbc0-846984a170b7" providerId="ADAL" clId="{33724F47-F31E-1249-B011-2C208640BF3C}" dt="2022-10-08T16:38:19.766" v="1771" actId="164"/>
          <ac:spMkLst>
            <pc:docMk/>
            <pc:sldMk cId="3450729603" sldId="277"/>
            <ac:spMk id="11" creationId="{620645A5-0E9D-1C7C-99A5-1386DB894018}"/>
          </ac:spMkLst>
        </pc:spChg>
        <pc:spChg chg="add mod">
          <ac:chgData name="Joey Stanley" userId="dcbf3a4a-dde0-4363-bbc0-846984a170b7" providerId="ADAL" clId="{33724F47-F31E-1249-B011-2C208640BF3C}" dt="2022-10-10T18:39:26.988" v="1941" actId="20577"/>
          <ac:spMkLst>
            <pc:docMk/>
            <pc:sldMk cId="3450729603" sldId="277"/>
            <ac:spMk id="12" creationId="{9E1DA14D-77C4-915E-9CF8-0AE5F7043517}"/>
          </ac:spMkLst>
        </pc:spChg>
        <pc:spChg chg="add del mod">
          <ac:chgData name="Joey Stanley" userId="dcbf3a4a-dde0-4363-bbc0-846984a170b7" providerId="ADAL" clId="{33724F47-F31E-1249-B011-2C208640BF3C}" dt="2022-10-08T16:32:36.679" v="1546"/>
          <ac:spMkLst>
            <pc:docMk/>
            <pc:sldMk cId="3450729603" sldId="277"/>
            <ac:spMk id="13" creationId="{72748FEE-0E05-CEA9-2F74-C7D8365F20BF}"/>
          </ac:spMkLst>
        </pc:spChg>
        <pc:spChg chg="add del mod">
          <ac:chgData name="Joey Stanley" userId="dcbf3a4a-dde0-4363-bbc0-846984a170b7" providerId="ADAL" clId="{33724F47-F31E-1249-B011-2C208640BF3C}" dt="2022-10-08T16:32:41.053" v="1548"/>
          <ac:spMkLst>
            <pc:docMk/>
            <pc:sldMk cId="3450729603" sldId="277"/>
            <ac:spMk id="14" creationId="{DDE699AA-AA3B-8753-4C62-432CBC5C78E4}"/>
          </ac:spMkLst>
        </pc:spChg>
        <pc:spChg chg="add mod">
          <ac:chgData name="Joey Stanley" userId="dcbf3a4a-dde0-4363-bbc0-846984a170b7" providerId="ADAL" clId="{33724F47-F31E-1249-B011-2C208640BF3C}" dt="2022-10-08T16:38:45.761" v="1777" actId="1076"/>
          <ac:spMkLst>
            <pc:docMk/>
            <pc:sldMk cId="3450729603" sldId="277"/>
            <ac:spMk id="16" creationId="{B373204C-CDB5-9A9C-56A4-E6D20979EB46}"/>
          </ac:spMkLst>
        </pc:spChg>
        <pc:spChg chg="add mod">
          <ac:chgData name="Joey Stanley" userId="dcbf3a4a-dde0-4363-bbc0-846984a170b7" providerId="ADAL" clId="{33724F47-F31E-1249-B011-2C208640BF3C}" dt="2022-10-08T16:41:38.102" v="1800" actId="20577"/>
          <ac:spMkLst>
            <pc:docMk/>
            <pc:sldMk cId="3450729603" sldId="277"/>
            <ac:spMk id="17" creationId="{788A4823-A797-B34A-523F-EF2219258717}"/>
          </ac:spMkLst>
        </pc:spChg>
        <pc:spChg chg="add mod">
          <ac:chgData name="Joey Stanley" userId="dcbf3a4a-dde0-4363-bbc0-846984a170b7" providerId="ADAL" clId="{33724F47-F31E-1249-B011-2C208640BF3C}" dt="2022-10-08T16:38:19.766" v="1771" actId="164"/>
          <ac:spMkLst>
            <pc:docMk/>
            <pc:sldMk cId="3450729603" sldId="277"/>
            <ac:spMk id="18" creationId="{C8A4F765-7326-B47C-8185-6311D65AB9A8}"/>
          </ac:spMkLst>
        </pc:spChg>
        <pc:spChg chg="add mod">
          <ac:chgData name="Joey Stanley" userId="dcbf3a4a-dde0-4363-bbc0-846984a170b7" providerId="ADAL" clId="{33724F47-F31E-1249-B011-2C208640BF3C}" dt="2022-10-08T16:37:08.825" v="1750" actId="1076"/>
          <ac:spMkLst>
            <pc:docMk/>
            <pc:sldMk cId="3450729603" sldId="277"/>
            <ac:spMk id="19" creationId="{2EFCC60C-71FA-A3B4-6A90-A8CC8759F2ED}"/>
          </ac:spMkLst>
        </pc:spChg>
        <pc:grpChg chg="add mod">
          <ac:chgData name="Joey Stanley" userId="dcbf3a4a-dde0-4363-bbc0-846984a170b7" providerId="ADAL" clId="{33724F47-F31E-1249-B011-2C208640BF3C}" dt="2022-10-08T16:38:59.863" v="1779" actId="1076"/>
          <ac:grpSpMkLst>
            <pc:docMk/>
            <pc:sldMk cId="3450729603" sldId="277"/>
            <ac:grpSpMk id="20" creationId="{90CD78D4-54D6-E7CD-6598-C3A86C39B3EA}"/>
          </ac:grpSpMkLst>
        </pc:grpChg>
        <pc:grpChg chg="add mod">
          <ac:chgData name="Joey Stanley" userId="dcbf3a4a-dde0-4363-bbc0-846984a170b7" providerId="ADAL" clId="{33724F47-F31E-1249-B011-2C208640BF3C}" dt="2022-10-08T16:39:02.385" v="1780" actId="1076"/>
          <ac:grpSpMkLst>
            <pc:docMk/>
            <pc:sldMk cId="3450729603" sldId="277"/>
            <ac:grpSpMk id="21" creationId="{7237AD7B-BFEE-0C96-20AB-89DE786B862C}"/>
          </ac:grpSpMkLst>
        </pc:grpChg>
        <pc:graphicFrameChg chg="add mod modGraphic">
          <ac:chgData name="Joey Stanley" userId="dcbf3a4a-dde0-4363-bbc0-846984a170b7" providerId="ADAL" clId="{33724F47-F31E-1249-B011-2C208640BF3C}" dt="2022-10-10T18:44:35.870" v="1950" actId="207"/>
          <ac:graphicFrameMkLst>
            <pc:docMk/>
            <pc:sldMk cId="3450729603" sldId="277"/>
            <ac:graphicFrameMk id="15" creationId="{72D07540-A4A9-2597-2898-7C4961577A7E}"/>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B584BB-F3EB-D549-BBCC-E1C5C2272E19}" type="datetimeFigureOut">
              <a:rPr lang="en-US" smtClean="0"/>
              <a:t>10/13/22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C18D5-BEE4-AF43-B048-4D3109A4634E}" type="slidenum">
              <a:rPr lang="en-US" smtClean="0"/>
              <a:t>‹#›</a:t>
            </a:fld>
            <a:endParaRPr lang="en-US"/>
          </a:p>
        </p:txBody>
      </p:sp>
    </p:spTree>
    <p:extLst>
      <p:ext uri="{BB962C8B-B14F-4D97-AF65-F5344CB8AC3E}">
        <p14:creationId xmlns:p14="http://schemas.microsoft.com/office/powerpoint/2010/main" val="548541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B2FA0-8B87-E54A-9A72-E4778A953777}" type="datetimeFigureOut">
              <a:rPr lang="en-US" smtClean="0"/>
              <a:t>10/13/22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933FC-8204-E243-89A9-101EB8CCEF40}" type="slidenum">
              <a:rPr lang="en-US" smtClean="0"/>
              <a:t>‹#›</a:t>
            </a:fld>
            <a:endParaRPr lang="en-US"/>
          </a:p>
        </p:txBody>
      </p:sp>
    </p:spTree>
    <p:extLst>
      <p:ext uri="{BB962C8B-B14F-4D97-AF65-F5344CB8AC3E}">
        <p14:creationId xmlns:p14="http://schemas.microsoft.com/office/powerpoint/2010/main" val="1438510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Vowel mergers are well-studied and play an important part of sociophonetic research. One way to quantify merger is to measure their overlap in the F1-F2 space, which, thanks to Hay et al (2006), is most commonly done with Pillai scores. In this animation you can see how much overlap is required to yield various Pillai scores. 0 suggests complete overlap and 1 suggest complete separation. </a:t>
            </a:r>
          </a:p>
          <a:p>
            <a:endParaRPr lang="en-US" dirty="0"/>
          </a:p>
          <a:p>
            <a:r>
              <a:rPr lang="en-US" dirty="0"/>
              <a:t>However, recently there has been some concern over Pillai scores, such as how to interpret the values and whether the two groups being measured have to have the same number of tokens for the Pillai score to be valid. In this study, we address some of these concerns head-on by running some simulations and seeing how sample size affects Pillai scores. </a:t>
            </a:r>
          </a:p>
        </p:txBody>
      </p:sp>
      <p:sp>
        <p:nvSpPr>
          <p:cNvPr id="4" name="Slide Number Placeholder 3"/>
          <p:cNvSpPr>
            <a:spLocks noGrp="1"/>
          </p:cNvSpPr>
          <p:nvPr>
            <p:ph type="sldNum" sz="quarter" idx="5"/>
          </p:nvPr>
        </p:nvSpPr>
        <p:spPr/>
        <p:txBody>
          <a:bodyPr/>
          <a:lstStyle/>
          <a:p>
            <a:fld id="{E12933FC-8204-E243-89A9-101EB8CCEF40}" type="slidenum">
              <a:rPr lang="en-US" smtClean="0"/>
              <a:t>2</a:t>
            </a:fld>
            <a:endParaRPr lang="en-US"/>
          </a:p>
        </p:txBody>
      </p:sp>
    </p:spTree>
    <p:extLst>
      <p:ext uri="{BB962C8B-B14F-4D97-AF65-F5344CB8AC3E}">
        <p14:creationId xmlns:p14="http://schemas.microsoft.com/office/powerpoint/2010/main" val="1360045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this new knowledge and warnings, the question then is what we should do now.</a:t>
            </a:r>
          </a:p>
        </p:txBody>
      </p:sp>
      <p:sp>
        <p:nvSpPr>
          <p:cNvPr id="4" name="Slide Number Placeholder 3"/>
          <p:cNvSpPr>
            <a:spLocks noGrp="1"/>
          </p:cNvSpPr>
          <p:nvPr>
            <p:ph type="sldNum" sz="quarter" idx="5"/>
          </p:nvPr>
        </p:nvSpPr>
        <p:spPr/>
        <p:txBody>
          <a:bodyPr/>
          <a:lstStyle/>
          <a:p>
            <a:fld id="{E12933FC-8204-E243-89A9-101EB8CCEF40}" type="slidenum">
              <a:rPr lang="en-US" smtClean="0"/>
              <a:t>11</a:t>
            </a:fld>
            <a:endParaRPr lang="en-US"/>
          </a:p>
        </p:txBody>
      </p:sp>
    </p:spTree>
    <p:extLst>
      <p:ext uri="{BB962C8B-B14F-4D97-AF65-F5344CB8AC3E}">
        <p14:creationId xmlns:p14="http://schemas.microsoft.com/office/powerpoint/2010/main" val="1193145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recommendations for you.</a:t>
            </a:r>
          </a:p>
          <a:p>
            <a:endParaRPr lang="en-US" dirty="0"/>
          </a:p>
          <a:p>
            <a:r>
              <a:rPr lang="en-US" dirty="0"/>
              <a:t>[*] Our first is that you manually classify each speaker in your corpus as merged, distinct (and maybe also unclear) separately for each style you want to analyze. This involves carefully considering all the output from the MANOVA, as well as the threshold. The benefit of this is that you get a clearer picture of each speaker and their data. The downside is that you’re turning a continuous variable into a discrete one, which may be more difficult to analyze. </a:t>
            </a:r>
          </a:p>
          <a:p>
            <a:endParaRPr lang="en-US" dirty="0"/>
          </a:p>
          <a:p>
            <a:r>
              <a:rPr lang="en-US" dirty="0"/>
              <a:t>[*] Our second recommendation is to normalize for the sample size. You can do this by simply including the sample size as a predictor in models on Pillai scores, but a more sophisticated way that we’ve discovered works well is iteratively </a:t>
            </a:r>
            <a:r>
              <a:rPr lang="en-US" dirty="0" err="1"/>
              <a:t>downsampling</a:t>
            </a:r>
            <a:r>
              <a:rPr lang="en-US" dirty="0"/>
              <a:t> your more talkative speakers’ data to the sample size of your least talkative speaker, and finding the mean Pillai score across many iterations. Due to time constraints, we can’t say more about that right now, but ask us in the Q&amp;A. The benefits of either of these normalization techniques is that it’s easier to see Pillai scores changing over time. The downside is you lose some speaker-level information </a:t>
            </a:r>
          </a:p>
          <a:p>
            <a:endParaRPr lang="en-US" dirty="0"/>
          </a:p>
          <a:p>
            <a:r>
              <a:rPr lang="en-US" dirty="0"/>
              <a:t>Ultimately, choose the one that works best for you, your data, and your research question. </a:t>
            </a:r>
          </a:p>
        </p:txBody>
      </p:sp>
      <p:sp>
        <p:nvSpPr>
          <p:cNvPr id="4" name="Slide Number Placeholder 3"/>
          <p:cNvSpPr>
            <a:spLocks noGrp="1"/>
          </p:cNvSpPr>
          <p:nvPr>
            <p:ph type="sldNum" sz="quarter" idx="5"/>
          </p:nvPr>
        </p:nvSpPr>
        <p:spPr/>
        <p:txBody>
          <a:bodyPr/>
          <a:lstStyle/>
          <a:p>
            <a:fld id="{E12933FC-8204-E243-89A9-101EB8CCEF40}" type="slidenum">
              <a:rPr lang="en-US" smtClean="0"/>
              <a:t>12</a:t>
            </a:fld>
            <a:endParaRPr lang="en-US"/>
          </a:p>
        </p:txBody>
      </p:sp>
    </p:spTree>
    <p:extLst>
      <p:ext uri="{BB962C8B-B14F-4D97-AF65-F5344CB8AC3E}">
        <p14:creationId xmlns:p14="http://schemas.microsoft.com/office/powerpoint/2010/main" val="76621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simply state that sample size matters in Pillai scores. So, report sample sizes, </a:t>
            </a:r>
            <a:r>
              <a:rPr lang="en-US" i="1" dirty="0"/>
              <a:t>p</a:t>
            </a:r>
            <a:r>
              <a:rPr lang="en-US" i="0" dirty="0"/>
              <a:t>-values, and everything else to make your results clearer and comparable to other studies. Use our formula to determine a threshold rather than coming up with ad hoc values. Or try one of our normalization techniques if you’re trying to track change over time. </a:t>
            </a:r>
          </a:p>
          <a:p>
            <a:endParaRPr lang="en-US" i="0" dirty="0"/>
          </a:p>
          <a:p>
            <a:r>
              <a:rPr lang="en-US" i="0" dirty="0"/>
              <a:t>If you have more questions, we have a forthcoming paper in JASA that explains all this in much more depth and we encourage you to take a look at that for more details on methods, results, takeaways, an extended case study, and code for how we did all this stuff. </a:t>
            </a:r>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13</a:t>
            </a:fld>
            <a:endParaRPr lang="en-US"/>
          </a:p>
        </p:txBody>
      </p:sp>
    </p:spTree>
    <p:extLst>
      <p:ext uri="{BB962C8B-B14F-4D97-AF65-F5344CB8AC3E}">
        <p14:creationId xmlns:p14="http://schemas.microsoft.com/office/powerpoint/2010/main" val="63421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14</a:t>
            </a:fld>
            <a:endParaRPr lang="en-US"/>
          </a:p>
        </p:txBody>
      </p:sp>
    </p:spTree>
    <p:extLst>
      <p:ext uri="{BB962C8B-B14F-4D97-AF65-F5344CB8AC3E}">
        <p14:creationId xmlns:p14="http://schemas.microsoft.com/office/powerpoint/2010/main" val="212320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was straightforward. [*] We started off with a bivariate normal distribution, visualized here with this black cluster of points. [*] What we then did was draw from that distribution some number of times and call that sample a vowel class. We then drew from the exact same distribution a second time and called that sample a second vowel class. Now, we know that these two simulated vowel distributions are underlyingly merged because we sampled from the  distribution twice. [*] So, when we measure the Pillai score of them, it should be pretty low—something close to zero. </a:t>
            </a:r>
          </a:p>
          <a:p>
            <a:endParaRPr lang="en-US" dirty="0"/>
          </a:p>
          <a:p>
            <a:r>
              <a:rPr lang="en-US" dirty="0"/>
              <a:t>[*] We repeated this simulation many, many times for many different sample sizes. We created two distributions of five vowels, two distributions of 6 vowels, all the way up to two distributions of 100 vowels. We did this 1000 times for each sample size. And for each one we measured the Pillai score. </a:t>
            </a:r>
          </a:p>
        </p:txBody>
      </p:sp>
      <p:sp>
        <p:nvSpPr>
          <p:cNvPr id="4" name="Slide Number Placeholder 3"/>
          <p:cNvSpPr>
            <a:spLocks noGrp="1"/>
          </p:cNvSpPr>
          <p:nvPr>
            <p:ph type="sldNum" sz="quarter" idx="5"/>
          </p:nvPr>
        </p:nvSpPr>
        <p:spPr/>
        <p:txBody>
          <a:bodyPr/>
          <a:lstStyle/>
          <a:p>
            <a:fld id="{E12933FC-8204-E243-89A9-101EB8CCEF40}" type="slidenum">
              <a:rPr lang="en-US" smtClean="0"/>
              <a:t>3</a:t>
            </a:fld>
            <a:endParaRPr lang="en-US"/>
          </a:p>
        </p:txBody>
      </p:sp>
    </p:spTree>
    <p:extLst>
      <p:ext uri="{BB962C8B-B14F-4D97-AF65-F5344CB8AC3E}">
        <p14:creationId xmlns:p14="http://schemas.microsoft.com/office/powerpoint/2010/main" val="128376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this simulation looks like this. Here is a plot of the distribution of all the Pillai scores we got. Blue dots represent simulations where the </a:t>
            </a:r>
            <a:r>
              <a:rPr lang="en-US" i="1" dirty="0"/>
              <a:t>p</a:t>
            </a:r>
            <a:r>
              <a:rPr lang="en-US" i="0" dirty="0"/>
              <a:t>-value that accompanied the Pillai score was large, suggesting no significant difference between the vowel classes. Red are ones where the </a:t>
            </a:r>
            <a:r>
              <a:rPr lang="en-US" i="1" dirty="0"/>
              <a:t>p</a:t>
            </a:r>
            <a:r>
              <a:rPr lang="en-US" i="0" dirty="0"/>
              <a:t>-value was small, suggesting a statistically significant difference at the p &lt; 0.05 level. The black line follows the 95</a:t>
            </a:r>
            <a:r>
              <a:rPr lang="en-US" i="0" baseline="30000" dirty="0"/>
              <a:t>th</a:t>
            </a:r>
            <a:r>
              <a:rPr lang="en-US" i="0" dirty="0"/>
              <a:t> percentile for each sample size, which, as expected, divides the significant tests from the nonsignificant tests</a:t>
            </a:r>
          </a:p>
          <a:p>
            <a:endParaRPr lang="en-US" dirty="0"/>
          </a:p>
          <a:p>
            <a:r>
              <a:rPr lang="en-US" dirty="0"/>
              <a:t>What we see is that with small sample sizes, like five or ten vowels in each group, we get pretty large Pillai scores, sometimes closer to 1 than 0, which suggests separation rather than merger. The larger the sample was, the smaller the Pillai scores were. </a:t>
            </a:r>
          </a:p>
          <a:p>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4</a:t>
            </a:fld>
            <a:endParaRPr lang="en-US"/>
          </a:p>
        </p:txBody>
      </p:sp>
    </p:spTree>
    <p:extLst>
      <p:ext uri="{BB962C8B-B14F-4D97-AF65-F5344CB8AC3E}">
        <p14:creationId xmlns:p14="http://schemas.microsoft.com/office/powerpoint/2010/main" val="295995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 fact, it takes about 30 vowels per group to reliably get a small Pillai score. By “reliably” here, I mean that 95% of the time, you can expect a Pillai score smaller than 0.1 for underlyingly merged data. Now, remember that the Ground Truth is that the distributions are underlyingly merged. So, while it’s not a surprise that 5% of the simulations returned false positives, it is surprising to see that underlyingly merged data so often produces large Pillai scores that some people may interpret as indicating separation. </a:t>
            </a:r>
          </a:p>
        </p:txBody>
      </p:sp>
      <p:sp>
        <p:nvSpPr>
          <p:cNvPr id="4" name="Slide Number Placeholder 3"/>
          <p:cNvSpPr>
            <a:spLocks noGrp="1"/>
          </p:cNvSpPr>
          <p:nvPr>
            <p:ph type="sldNum" sz="quarter" idx="5"/>
          </p:nvPr>
        </p:nvSpPr>
        <p:spPr/>
        <p:txBody>
          <a:bodyPr/>
          <a:lstStyle/>
          <a:p>
            <a:fld id="{E12933FC-8204-E243-89A9-101EB8CCEF40}" type="slidenum">
              <a:rPr lang="en-US" smtClean="0"/>
              <a:t>5</a:t>
            </a:fld>
            <a:endParaRPr lang="en-US"/>
          </a:p>
        </p:txBody>
      </p:sp>
    </p:spTree>
    <p:extLst>
      <p:ext uri="{BB962C8B-B14F-4D97-AF65-F5344CB8AC3E}">
        <p14:creationId xmlns:p14="http://schemas.microsoft.com/office/powerpoint/2010/main" val="253392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about unequal sample sizes? We simulated that too by sampling different-sized groups ranging anywhere from 5 to 100 tokens. [*] This plot shows the results of this experiment, with each cell representing the average Pillai score across 1000 simulations per sample size combination.</a:t>
            </a:r>
          </a:p>
          <a:p>
            <a:endParaRPr lang="en-US" dirty="0"/>
          </a:p>
          <a:p>
            <a:r>
              <a:rPr lang="en-US" dirty="0"/>
              <a:t>[*] Much to our surprise, unequal sample sizes return the same Pillai scores as equal samples, as long as the total token count is the same. [*] The way we see this is by looking at diagonal bands across the plot. The fact that all the cells inside this band are roughly the same color means they yield roughly the same Pillai score. So if you have a sample of around 100 total tokens across both vowels, as represented by this line here, you’re likely to get a Pillai score around 0.02, regardless of whether that’s two equal sized groups or 95 tokens of one group and five of another. </a:t>
            </a:r>
          </a:p>
          <a:p>
            <a:endParaRPr lang="en-US" dirty="0"/>
          </a:p>
          <a:p>
            <a:r>
              <a:rPr lang="en-US" dirty="0"/>
              <a:t>[*] So, what really matters with Pillai scores is the total sample size, not the size of each group. This is good news for all of us because people usually don’t say the same number of LOT and THOUGHT vowels in a given interview. It means we don’t need to worry about having equally sized groups: just collect as much data as you can from either group.</a:t>
            </a:r>
          </a:p>
        </p:txBody>
      </p:sp>
      <p:sp>
        <p:nvSpPr>
          <p:cNvPr id="4" name="Slide Number Placeholder 3"/>
          <p:cNvSpPr>
            <a:spLocks noGrp="1"/>
          </p:cNvSpPr>
          <p:nvPr>
            <p:ph type="sldNum" sz="quarter" idx="5"/>
          </p:nvPr>
        </p:nvSpPr>
        <p:spPr/>
        <p:txBody>
          <a:bodyPr/>
          <a:lstStyle/>
          <a:p>
            <a:fld id="{E12933FC-8204-E243-89A9-101EB8CCEF40}" type="slidenum">
              <a:rPr lang="en-US" smtClean="0"/>
              <a:t>6</a:t>
            </a:fld>
            <a:endParaRPr lang="en-US"/>
          </a:p>
        </p:txBody>
      </p:sp>
    </p:spTree>
    <p:extLst>
      <p:ext uri="{BB962C8B-B14F-4D97-AF65-F5344CB8AC3E}">
        <p14:creationId xmlns:p14="http://schemas.microsoft.com/office/powerpoint/2010/main" val="405588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what we found. Now, with this new knowledge, we need to be cautious about a few things. </a:t>
            </a:r>
          </a:p>
        </p:txBody>
      </p:sp>
      <p:sp>
        <p:nvSpPr>
          <p:cNvPr id="4" name="Slide Number Placeholder 3"/>
          <p:cNvSpPr>
            <a:spLocks noGrp="1"/>
          </p:cNvSpPr>
          <p:nvPr>
            <p:ph type="sldNum" sz="quarter" idx="5"/>
          </p:nvPr>
        </p:nvSpPr>
        <p:spPr/>
        <p:txBody>
          <a:bodyPr/>
          <a:lstStyle/>
          <a:p>
            <a:fld id="{E12933FC-8204-E243-89A9-101EB8CCEF40}" type="slidenum">
              <a:rPr lang="en-US" smtClean="0"/>
              <a:t>7</a:t>
            </a:fld>
            <a:endParaRPr lang="en-US"/>
          </a:p>
        </p:txBody>
      </p:sp>
    </p:spTree>
    <p:extLst>
      <p:ext uri="{BB962C8B-B14F-4D97-AF65-F5344CB8AC3E}">
        <p14:creationId xmlns:p14="http://schemas.microsoft.com/office/powerpoint/2010/main" val="229253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now know that it’s nonsensical to use the same threshold for all speakers in your corpus. I feel like I’ve seen studies that consider people merged if their Pillai score is less than 0.1 or something. But sample size matters and you likely have different amounts of data for each person, so a single threshold isn’t going to work.</a:t>
            </a:r>
          </a:p>
          <a:p>
            <a:endParaRPr lang="en-US" dirty="0"/>
          </a:p>
          <a:p>
            <a:r>
              <a:rPr lang="en-US" dirty="0"/>
              <a:t>[*] Fortunately, we’ve come up with a formula for you to use! This formula models the 95</a:t>
            </a:r>
            <a:r>
              <a:rPr lang="en-US" baseline="30000" dirty="0"/>
              <a:t>th</a:t>
            </a:r>
            <a:r>
              <a:rPr lang="en-US" dirty="0"/>
              <a:t> percentile of Pillai scores, given a particular sample size. [*] Essentially, it follows the black line we saw in that red and blue figure earlier. So, if you take this formula, 2e over your sample size, you’ll get a threshold ([*] here's some code you can use to implement this in R). If your data is underlyingly merged, then 95% of the time, you should get a number smaller than that. [*] Or, if math is scary, you can use this table to get an idea of what thresholds are for various sample sizes. </a:t>
            </a:r>
          </a:p>
          <a:p>
            <a:endParaRPr lang="en-US" dirty="0"/>
          </a:p>
          <a:p>
            <a:r>
              <a:rPr lang="en-US" dirty="0"/>
              <a:t>So, don’t use the same threshold for all speakers. Use this formula to get a speaker-specific threshold and compare their Pillai score to that.</a:t>
            </a:r>
          </a:p>
        </p:txBody>
      </p:sp>
      <p:sp>
        <p:nvSpPr>
          <p:cNvPr id="4" name="Slide Number Placeholder 3"/>
          <p:cNvSpPr>
            <a:spLocks noGrp="1"/>
          </p:cNvSpPr>
          <p:nvPr>
            <p:ph type="sldNum" sz="quarter" idx="5"/>
          </p:nvPr>
        </p:nvSpPr>
        <p:spPr/>
        <p:txBody>
          <a:bodyPr/>
          <a:lstStyle/>
          <a:p>
            <a:fld id="{E12933FC-8204-E243-89A9-101EB8CCEF40}" type="slidenum">
              <a:rPr lang="en-US" smtClean="0"/>
              <a:t>8</a:t>
            </a:fld>
            <a:endParaRPr lang="en-US"/>
          </a:p>
        </p:txBody>
      </p:sp>
    </p:spTree>
    <p:extLst>
      <p:ext uri="{BB962C8B-B14F-4D97-AF65-F5344CB8AC3E}">
        <p14:creationId xmlns:p14="http://schemas.microsoft.com/office/powerpoint/2010/main" val="313259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thing to watch out for is that it’s now tricky to compare your Pillai scores to the ones reported in other studies. We’ve looked through lots of studies and very few of them actually report sample sizes. Which means we don’t quite know how to interpret the Pillai scores, because a Pillai score of 0.1 based on a sample of 15 is indicative of a merger, but on a sample of 100 is not. </a:t>
            </a:r>
          </a:p>
          <a:p>
            <a:endParaRPr lang="en-US" dirty="0"/>
          </a:p>
          <a:p>
            <a:r>
              <a:rPr lang="en-US" dirty="0"/>
              <a:t>The solution is that from here on out, we report much more than just Pillai scores. We should be reporting the sample size, the structure of the MANOVA model, the </a:t>
            </a:r>
            <a:r>
              <a:rPr lang="en-US" i="1" dirty="0"/>
              <a:t>p</a:t>
            </a:r>
            <a:r>
              <a:rPr lang="en-US" i="0" dirty="0"/>
              <a:t>-value from the MANOVA, the Pillai score, and if you want, the threshold derived from our formula. Here is an example of how we can report Pillai scores. </a:t>
            </a:r>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9</a:t>
            </a:fld>
            <a:endParaRPr lang="en-US"/>
          </a:p>
        </p:txBody>
      </p:sp>
    </p:spTree>
    <p:extLst>
      <p:ext uri="{BB962C8B-B14F-4D97-AF65-F5344CB8AC3E}">
        <p14:creationId xmlns:p14="http://schemas.microsoft.com/office/powerpoint/2010/main" val="131548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thing to watch out for is that we need to be careful when comparing styles from the same speaker. Wordlists typically have less data than an hour of conversation and since we now know that Pillai scores are higher when there’s less data, we’re probably going to see a higher Pillai score in wordlists. </a:t>
            </a:r>
          </a:p>
          <a:p>
            <a:endParaRPr lang="en-US" dirty="0"/>
          </a:p>
          <a:p>
            <a:r>
              <a:rPr lang="en-US" dirty="0"/>
              <a:t>In fact, this is exactly what happened when I was analyzing some of my data, and was the inspiration for starting this study. [*] In this plot, you can see the distribution of 54 speakers’ Pillai scores of the low back vowels used in conversation, which are generally pretty low, and then the distribution of those same speakers’ low back vowels in a wordlist, which are much higher. Is this an unusual case of an </a:t>
            </a:r>
            <a:r>
              <a:rPr lang="en-US" dirty="0" err="1"/>
              <a:t>unmerger</a:t>
            </a:r>
            <a:r>
              <a:rPr lang="en-US" dirty="0"/>
              <a:t> happening in careful speech? Probably not, and here’s why. </a:t>
            </a:r>
          </a:p>
          <a:p>
            <a:endParaRPr lang="en-US" dirty="0"/>
          </a:p>
          <a:p>
            <a:r>
              <a:rPr lang="en-US" dirty="0"/>
              <a:t>On average, the number of low back vowels in the conversation data per speaker was 146 tokens. [*] Based on the formula we presented earlier, we can expect a Pillai score of 0.037 or less if the data were underlyingly merged. So, it looks like most people are actually above that threshold. [*] In the wordlists, there were only 20 tokens, which has a threshold of 0.272, and it turns out most are actually below that threshold. The purpose of today’s talk isn’t to analyze this data [*] but it actually looks like there is more a merger in the wordlist data. </a:t>
            </a:r>
          </a:p>
        </p:txBody>
      </p:sp>
      <p:sp>
        <p:nvSpPr>
          <p:cNvPr id="4" name="Slide Number Placeholder 3"/>
          <p:cNvSpPr>
            <a:spLocks noGrp="1"/>
          </p:cNvSpPr>
          <p:nvPr>
            <p:ph type="sldNum" sz="quarter" idx="5"/>
          </p:nvPr>
        </p:nvSpPr>
        <p:spPr/>
        <p:txBody>
          <a:bodyPr/>
          <a:lstStyle/>
          <a:p>
            <a:fld id="{E12933FC-8204-E243-89A9-101EB8CCEF40}" type="slidenum">
              <a:rPr lang="en-US" smtClean="0"/>
              <a:t>10</a:t>
            </a:fld>
            <a:endParaRPr lang="en-US"/>
          </a:p>
        </p:txBody>
      </p:sp>
    </p:spTree>
    <p:extLst>
      <p:ext uri="{BB962C8B-B14F-4D97-AF65-F5344CB8AC3E}">
        <p14:creationId xmlns:p14="http://schemas.microsoft.com/office/powerpoint/2010/main" val="332589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ext Placeholder 18">
            <a:extLst>
              <a:ext uri="{FF2B5EF4-FFF2-40B4-BE49-F238E27FC236}">
                <a16:creationId xmlns:a16="http://schemas.microsoft.com/office/drawing/2014/main" id="{18D63A09-FF1B-E747-8010-80F6ADC146D4}"/>
              </a:ext>
            </a:extLst>
          </p:cNvPr>
          <p:cNvSpPr>
            <a:spLocks noGrp="1"/>
          </p:cNvSpPr>
          <p:nvPr>
            <p:ph type="body" sz="quarter" idx="12" hasCustomPrompt="1"/>
          </p:nvPr>
        </p:nvSpPr>
        <p:spPr>
          <a:xfrm>
            <a:off x="836033" y="1161686"/>
            <a:ext cx="10519929" cy="622515"/>
          </a:xfrm>
          <a:prstGeom prst="rect">
            <a:avLst/>
          </a:prstGeom>
        </p:spPr>
        <p:txBody>
          <a:bodyPr>
            <a:normAutofit/>
          </a:bodyPr>
          <a:lstStyle>
            <a:lvl1pPr marL="0" indent="0" algn="ctr">
              <a:buNone/>
              <a:defRPr sz="3600" b="0" i="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pPr lvl="0"/>
            <a:r>
              <a:rPr lang="en-US" dirty="0"/>
              <a:t>Title</a:t>
            </a:r>
          </a:p>
        </p:txBody>
      </p:sp>
      <p:sp>
        <p:nvSpPr>
          <p:cNvPr id="3" name="Content Placeholder 2">
            <a:extLst>
              <a:ext uri="{FF2B5EF4-FFF2-40B4-BE49-F238E27FC236}">
                <a16:creationId xmlns:a16="http://schemas.microsoft.com/office/drawing/2014/main" id="{7F7C4A38-2A78-884B-95D7-763644675BD6}"/>
              </a:ext>
            </a:extLst>
          </p:cNvPr>
          <p:cNvSpPr>
            <a:spLocks noGrp="1"/>
          </p:cNvSpPr>
          <p:nvPr>
            <p:ph sz="quarter" idx="15" hasCustomPrompt="1"/>
          </p:nvPr>
        </p:nvSpPr>
        <p:spPr>
          <a:xfrm>
            <a:off x="2788022" y="4396388"/>
            <a:ext cx="6615953" cy="1468438"/>
          </a:xfrm>
          <a:prstGeom prst="rect">
            <a:avLst/>
          </a:prstGeom>
        </p:spPr>
        <p:txBody>
          <a:bodyPr/>
          <a:lstStyle>
            <a:lvl1pPr marL="0" indent="0" algn="ctr">
              <a:buNone/>
              <a:defRPr sz="18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1800"/>
            </a:lvl2pPr>
            <a:lvl3pPr>
              <a:defRPr sz="1800"/>
            </a:lvl3pPr>
            <a:lvl4pPr>
              <a:defRPr sz="1800"/>
            </a:lvl4pPr>
            <a:lvl5pPr>
              <a:defRPr sz="1800"/>
            </a:lvl5pPr>
          </a:lstStyle>
          <a:p>
            <a:pPr lvl="0"/>
            <a:r>
              <a:rPr lang="en-US" dirty="0"/>
              <a:t>Venue</a:t>
            </a:r>
          </a:p>
          <a:p>
            <a:pPr lvl="0"/>
            <a:r>
              <a:rPr lang="en-US" dirty="0"/>
              <a:t>Date</a:t>
            </a:r>
            <a:endParaRPr lang="x-none"/>
          </a:p>
        </p:txBody>
      </p:sp>
      <p:sp>
        <p:nvSpPr>
          <p:cNvPr id="6" name="Content Placeholder 2">
            <a:extLst>
              <a:ext uri="{FF2B5EF4-FFF2-40B4-BE49-F238E27FC236}">
                <a16:creationId xmlns:a16="http://schemas.microsoft.com/office/drawing/2014/main" id="{89A5E3B0-5BB8-D440-91BC-0E52E1E41352}"/>
              </a:ext>
            </a:extLst>
          </p:cNvPr>
          <p:cNvSpPr>
            <a:spLocks noGrp="1"/>
          </p:cNvSpPr>
          <p:nvPr>
            <p:ph sz="quarter" idx="16" hasCustomPrompt="1"/>
          </p:nvPr>
        </p:nvSpPr>
        <p:spPr>
          <a:xfrm>
            <a:off x="2788022" y="2384045"/>
            <a:ext cx="6615953" cy="1468438"/>
          </a:xfrm>
          <a:prstGeom prst="rect">
            <a:avLst/>
          </a:prstGeom>
        </p:spPr>
        <p:txBody>
          <a:bodyPr/>
          <a:lstStyle>
            <a:lvl1pPr marL="0" indent="0" algn="ctr">
              <a:buNone/>
              <a:defRPr sz="18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1800"/>
            </a:lvl2pPr>
            <a:lvl3pPr>
              <a:defRPr sz="1800"/>
            </a:lvl3pPr>
            <a:lvl4pPr>
              <a:defRPr sz="1800"/>
            </a:lvl4pPr>
            <a:lvl5pPr>
              <a:defRPr sz="1800"/>
            </a:lvl5pPr>
          </a:lstStyle>
          <a:p>
            <a:pPr lvl="0"/>
            <a:r>
              <a:rPr lang="en-US" dirty="0"/>
              <a:t>Name</a:t>
            </a:r>
          </a:p>
          <a:p>
            <a:pPr lvl="0"/>
            <a:r>
              <a:rPr lang="en-US" dirty="0"/>
              <a:t>Affiliation</a:t>
            </a:r>
            <a:endParaRPr lang="x-none"/>
          </a:p>
        </p:txBody>
      </p:sp>
    </p:spTree>
    <p:extLst>
      <p:ext uri="{BB962C8B-B14F-4D97-AF65-F5344CB8AC3E}">
        <p14:creationId xmlns:p14="http://schemas.microsoft.com/office/powerpoint/2010/main" val="349273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y-Side: 4.5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41148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601" y="1575607"/>
            <a:ext cx="4114798"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4114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81721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y-Side: 5in (4x3 im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45720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601" y="1575607"/>
            <a:ext cx="45720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45720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62143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y-Side: 5.5in (square im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50292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601" y="1575607"/>
            <a:ext cx="50292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5029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61162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y-Side: 6in (50%)">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54864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599" y="1575607"/>
            <a:ext cx="5486402" cy="4550557"/>
          </a:xfrm>
          <a:prstGeom prst="rect">
            <a:avLst/>
          </a:prstGeom>
        </p:spPr>
        <p:txBody>
          <a:bodyPr/>
          <a:lstStyle>
            <a:lvl1pPr>
              <a:defRPr sz="2200">
                <a:latin typeface="Iowan Old Style Roman" panose="02040602040506020204" pitchFamily="18" charset="77"/>
                <a:ea typeface="Noto Sans" panose="020B0502040504020204" pitchFamily="34" charset="0"/>
                <a:cs typeface="Noto Sans" panose="020B0502040504020204" pitchFamily="34" charset="0"/>
              </a:defRPr>
            </a:lvl1pPr>
            <a:lvl2pPr>
              <a:defRPr sz="2000">
                <a:latin typeface="Iowan Old Style Roman" panose="02040602040506020204" pitchFamily="18" charset="77"/>
                <a:ea typeface="Noto Sans" panose="020B0502040504020204" pitchFamily="34" charset="0"/>
                <a:cs typeface="Noto Sans" panose="020B0502040504020204" pitchFamily="34" charset="0"/>
              </a:defRPr>
            </a:lvl2pPr>
            <a:lvl3pPr>
              <a:defRPr sz="1800">
                <a:latin typeface="Iowan Old Style Roman" panose="02040602040506020204" pitchFamily="18" charset="77"/>
                <a:ea typeface="Noto Sans" panose="020B0502040504020204" pitchFamily="34" charset="0"/>
                <a:cs typeface="Noto Sans" panose="020B0502040504020204" pitchFamily="34" charset="0"/>
              </a:defRPr>
            </a:lvl3pPr>
            <a:lvl4pPr>
              <a:defRPr sz="1600">
                <a:latin typeface="Iowan Old Style Roman" panose="02040602040506020204" pitchFamily="18" charset="77"/>
                <a:ea typeface="Noto Sans" panose="020B0502040504020204" pitchFamily="34" charset="0"/>
                <a:cs typeface="Noto Sans" panose="020B0502040504020204" pitchFamily="34" charset="0"/>
              </a:defRPr>
            </a:lvl4pPr>
            <a:lvl5pPr>
              <a:defRPr sz="1400">
                <a:latin typeface="Iowan Old Style Roman" panose="02040602040506020204" pitchFamily="18" charset="77"/>
                <a:ea typeface="Noto Sans" panose="020B0502040504020204" pitchFamily="34" charset="0"/>
                <a:cs typeface="Noto Sans"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54864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883977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y-Side: 6.5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0" y="329184"/>
            <a:ext cx="59436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599" y="1575607"/>
            <a:ext cx="59436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59436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1151841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7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64008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599" y="1575607"/>
            <a:ext cx="64008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6400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62142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de-by-Side: 7.5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68580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599" y="1575607"/>
            <a:ext cx="68580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68580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127066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de-by-Side: 8in (67%)">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599" y="329184"/>
            <a:ext cx="73152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599" y="1575607"/>
            <a:ext cx="73152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7315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763239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nel Body">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E735EEC-74D2-5E48-A82E-9707C720EC18}"/>
              </a:ext>
            </a:extLst>
          </p:cNvPr>
          <p:cNvSpPr>
            <a:spLocks noGrp="1"/>
          </p:cNvSpPr>
          <p:nvPr>
            <p:ph idx="1"/>
          </p:nvPr>
        </p:nvSpPr>
        <p:spPr>
          <a:xfrm>
            <a:off x="609601" y="1283581"/>
            <a:ext cx="5029200" cy="4842583"/>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5833C54B-13FF-4F4F-B432-ECD01FCCEB16}"/>
              </a:ext>
            </a:extLst>
          </p:cNvPr>
          <p:cNvSpPr>
            <a:spLocks noGrp="1"/>
          </p:cNvSpPr>
          <p:nvPr>
            <p:ph idx="10"/>
          </p:nvPr>
        </p:nvSpPr>
        <p:spPr>
          <a:xfrm>
            <a:off x="6553199" y="1299927"/>
            <a:ext cx="5029200" cy="4824295"/>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3">
            <a:extLst>
              <a:ext uri="{FF2B5EF4-FFF2-40B4-BE49-F238E27FC236}">
                <a16:creationId xmlns:a16="http://schemas.microsoft.com/office/drawing/2014/main" id="{D3B22AF2-CBC8-5D4E-B5E5-9FFB1E66726E}"/>
              </a:ext>
            </a:extLst>
          </p:cNvPr>
          <p:cNvSpPr>
            <a:spLocks noGrp="1"/>
          </p:cNvSpPr>
          <p:nvPr>
            <p:ph type="sldNum" sz="quarter" idx="11"/>
          </p:nvPr>
        </p:nvSpPr>
        <p:spPr>
          <a:xfrm>
            <a:off x="10931409" y="6356351"/>
            <a:ext cx="650991" cy="365125"/>
          </a:xfrm>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9" name="Rectangle 8">
            <a:extLst>
              <a:ext uri="{FF2B5EF4-FFF2-40B4-BE49-F238E27FC236}">
                <a16:creationId xmlns:a16="http://schemas.microsoft.com/office/drawing/2014/main" id="{C41ED66D-70A6-4044-84B5-A99823C7970B}"/>
              </a:ext>
            </a:extLst>
          </p:cNvPr>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11" name="Title 24">
            <a:extLst>
              <a:ext uri="{FF2B5EF4-FFF2-40B4-BE49-F238E27FC236}">
                <a16:creationId xmlns:a16="http://schemas.microsoft.com/office/drawing/2014/main" id="{351DCBB9-C4FF-B04C-9A76-45DA7127C3DC}"/>
              </a:ext>
            </a:extLst>
          </p:cNvPr>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14" name="TextBox 13">
            <a:extLst>
              <a:ext uri="{FF2B5EF4-FFF2-40B4-BE49-F238E27FC236}">
                <a16:creationId xmlns:a16="http://schemas.microsoft.com/office/drawing/2014/main" id="{2D13E4F1-8E6A-3346-9CDE-923E70C0D241}"/>
              </a:ext>
            </a:extLst>
          </p:cNvPr>
          <p:cNvSpPr txBox="1"/>
          <p:nvPr userDrawn="1"/>
        </p:nvSpPr>
        <p:spPr>
          <a:xfrm>
            <a:off x="6773334" y="733778"/>
            <a:ext cx="184731" cy="369332"/>
          </a:xfrm>
          <a:prstGeom prst="rect">
            <a:avLst/>
          </a:prstGeom>
          <a:noFill/>
        </p:spPr>
        <p:txBody>
          <a:bodyPr wrap="none" rtlCol="0">
            <a:spAutoFit/>
          </a:bodyPr>
          <a:lstStyle/>
          <a:p>
            <a:endParaRPr lang="en-US" sz="1800" dirty="0">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715347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ane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55EE7BF-64F4-9340-A86F-978CE62131A4}"/>
              </a:ext>
            </a:extLst>
          </p:cNvPr>
          <p:cNvSpPr>
            <a:spLocks noGrp="1"/>
          </p:cNvSpPr>
          <p:nvPr>
            <p:ph type="title" hasCustomPrompt="1"/>
          </p:nvPr>
        </p:nvSpPr>
        <p:spPr>
          <a:xfrm>
            <a:off x="609599" y="329184"/>
            <a:ext cx="50292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12" name="Content Placeholder 2">
            <a:extLst>
              <a:ext uri="{FF2B5EF4-FFF2-40B4-BE49-F238E27FC236}">
                <a16:creationId xmlns:a16="http://schemas.microsoft.com/office/drawing/2014/main" id="{1E735EEC-74D2-5E48-A82E-9707C720EC18}"/>
              </a:ext>
            </a:extLst>
          </p:cNvPr>
          <p:cNvSpPr>
            <a:spLocks noGrp="1"/>
          </p:cNvSpPr>
          <p:nvPr>
            <p:ph idx="1"/>
          </p:nvPr>
        </p:nvSpPr>
        <p:spPr>
          <a:xfrm>
            <a:off x="609601" y="1575607"/>
            <a:ext cx="50292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E1DA796C-35C8-554F-A978-2BBD9594AD1E}"/>
              </a:ext>
            </a:extLst>
          </p:cNvPr>
          <p:cNvSpPr/>
          <p:nvPr userDrawn="1"/>
        </p:nvSpPr>
        <p:spPr>
          <a:xfrm>
            <a:off x="609599" y="1425955"/>
            <a:ext cx="5029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16" name="Content Placeholder 2">
            <a:extLst>
              <a:ext uri="{FF2B5EF4-FFF2-40B4-BE49-F238E27FC236}">
                <a16:creationId xmlns:a16="http://schemas.microsoft.com/office/drawing/2014/main" id="{5833C54B-13FF-4F4F-B432-ECD01FCCEB16}"/>
              </a:ext>
            </a:extLst>
          </p:cNvPr>
          <p:cNvSpPr>
            <a:spLocks noGrp="1"/>
          </p:cNvSpPr>
          <p:nvPr>
            <p:ph idx="10"/>
          </p:nvPr>
        </p:nvSpPr>
        <p:spPr>
          <a:xfrm>
            <a:off x="6553203" y="1575098"/>
            <a:ext cx="50292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a:extLst>
              <a:ext uri="{FF2B5EF4-FFF2-40B4-BE49-F238E27FC236}">
                <a16:creationId xmlns:a16="http://schemas.microsoft.com/office/drawing/2014/main" id="{57295874-F4D5-0E4C-9BBF-EB0A00505229}"/>
              </a:ext>
            </a:extLst>
          </p:cNvPr>
          <p:cNvSpPr/>
          <p:nvPr userDrawn="1"/>
        </p:nvSpPr>
        <p:spPr>
          <a:xfrm>
            <a:off x="6553201" y="1425446"/>
            <a:ext cx="5029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18" name="Slide Number Placeholder 3">
            <a:extLst>
              <a:ext uri="{FF2B5EF4-FFF2-40B4-BE49-F238E27FC236}">
                <a16:creationId xmlns:a16="http://schemas.microsoft.com/office/drawing/2014/main" id="{D3B22AF2-CBC8-5D4E-B5E5-9FFB1E66726E}"/>
              </a:ext>
            </a:extLst>
          </p:cNvPr>
          <p:cNvSpPr>
            <a:spLocks noGrp="1"/>
          </p:cNvSpPr>
          <p:nvPr>
            <p:ph type="sldNum" sz="quarter" idx="11"/>
          </p:nvPr>
        </p:nvSpPr>
        <p:spPr>
          <a:xfrm>
            <a:off x="10931409" y="6356351"/>
            <a:ext cx="650991" cy="365125"/>
          </a:xfrm>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3" name="Text Placeholder 2">
            <a:extLst>
              <a:ext uri="{FF2B5EF4-FFF2-40B4-BE49-F238E27FC236}">
                <a16:creationId xmlns:a16="http://schemas.microsoft.com/office/drawing/2014/main" id="{AB9657AC-E8C6-C246-BC70-87E2F3123EA3}"/>
              </a:ext>
            </a:extLst>
          </p:cNvPr>
          <p:cNvSpPr>
            <a:spLocks noGrp="1"/>
          </p:cNvSpPr>
          <p:nvPr>
            <p:ph type="body" sz="quarter" idx="12" hasCustomPrompt="1"/>
          </p:nvPr>
        </p:nvSpPr>
        <p:spPr>
          <a:xfrm>
            <a:off x="6555933" y="328675"/>
            <a:ext cx="5029200" cy="1097280"/>
          </a:xfrm>
          <a:prstGeom prst="rect">
            <a:avLst/>
          </a:prstGeom>
        </p:spPr>
        <p:txBody>
          <a:bodyPr anchor="b"/>
          <a:lstStyle>
            <a:lvl1pPr algn="ctr">
              <a:buNone/>
              <a:defRPr sz="3600">
                <a:latin typeface="Avenir Book" panose="02000503020000020003" pitchFamily="2" charset="0"/>
                <a:ea typeface="Noto Sans" panose="020B0502040504020204" pitchFamily="34" charset="0"/>
                <a:cs typeface="Noto Sans" panose="020B0502040504020204" pitchFamily="34" charset="0"/>
              </a:defRPr>
            </a:lvl1pPr>
          </a:lstStyle>
          <a:p>
            <a:pPr lvl="0"/>
            <a:r>
              <a:rPr lang="en-US" dirty="0"/>
              <a:t>Title</a:t>
            </a:r>
          </a:p>
        </p:txBody>
      </p:sp>
    </p:spTree>
    <p:extLst>
      <p:ext uri="{BB962C8B-B14F-4D97-AF65-F5344CB8AC3E}">
        <p14:creationId xmlns:p14="http://schemas.microsoft.com/office/powerpoint/2010/main" val="360413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nchor="ct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ext Placeholder 18"/>
          <p:cNvSpPr>
            <a:spLocks noGrp="1"/>
          </p:cNvSpPr>
          <p:nvPr>
            <p:ph type="body" sz="quarter" idx="12" hasCustomPrompt="1"/>
          </p:nvPr>
        </p:nvSpPr>
        <p:spPr>
          <a:xfrm>
            <a:off x="836037" y="2485366"/>
            <a:ext cx="10519929" cy="622515"/>
          </a:xfrm>
          <a:prstGeom prst="rect">
            <a:avLst/>
          </a:prstGeom>
        </p:spPr>
        <p:txBody>
          <a:bodyPr>
            <a:normAutofit/>
          </a:bodyPr>
          <a:lstStyle>
            <a:lvl1pPr marL="0" indent="0" algn="ctr">
              <a:buNone/>
              <a:defRPr sz="360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pPr lvl="0"/>
            <a:r>
              <a:rPr lang="x-none" dirty="0"/>
              <a:t>Section Title</a:t>
            </a:r>
            <a:endParaRPr lang="en-US" dirty="0"/>
          </a:p>
        </p:txBody>
      </p:sp>
      <p:sp>
        <p:nvSpPr>
          <p:cNvPr id="6" name="Rectangle 5"/>
          <p:cNvSpPr/>
          <p:nvPr userDrawn="1"/>
        </p:nvSpPr>
        <p:spPr>
          <a:xfrm>
            <a:off x="3657600" y="3350549"/>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325442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895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smoke">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617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AE Ocean">
    <p:bg>
      <p:bgPr>
        <a:solidFill>
          <a:srgbClr val="DBEE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8119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Joey Blue">
    <p:bg>
      <p:bgPr>
        <a:solidFill>
          <a:srgbClr val="37609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7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773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Normal">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609600" y="1346908"/>
            <a:ext cx="10972800" cy="4779256"/>
          </a:xfrm>
          <a:prstGeom prst="rect">
            <a:avLst/>
          </a:prstGeom>
        </p:spPr>
        <p:txBody>
          <a:bodyPr/>
          <a:lstStyle>
            <a:lvl1pPr>
              <a:defRPr sz="2200">
                <a:latin typeface="Noto Sans Disp" panose="020B0502040504020204" pitchFamily="34" charset="0"/>
                <a:ea typeface="Noto Sans Disp" panose="020B0502040504020204" pitchFamily="34" charset="0"/>
                <a:cs typeface="Noto Sans Disp" panose="020B0502040504020204" pitchFamily="34" charset="0"/>
              </a:defRPr>
            </a:lvl1pPr>
            <a:lvl2pPr>
              <a:defRPr sz="2000">
                <a:latin typeface="Noto Sans Disp" panose="020B0502040504020204" pitchFamily="34" charset="0"/>
                <a:ea typeface="Noto Sans Disp" panose="020B0502040504020204" pitchFamily="34" charset="0"/>
                <a:cs typeface="Noto Sans Disp" panose="020B0502040504020204" pitchFamily="34" charset="0"/>
              </a:defRPr>
            </a:lvl2pPr>
            <a:lvl3pPr>
              <a:defRPr sz="1800">
                <a:latin typeface="Noto Sans Disp" panose="020B0502040504020204" pitchFamily="34" charset="0"/>
                <a:ea typeface="Noto Sans Disp" panose="020B0502040504020204" pitchFamily="34" charset="0"/>
                <a:cs typeface="Noto Sans Disp" panose="020B0502040504020204" pitchFamily="34" charset="0"/>
              </a:defRPr>
            </a:lvl3pPr>
            <a:lvl4pPr>
              <a:defRPr sz="1600">
                <a:latin typeface="Noto Sans Disp" panose="020B0502040504020204" pitchFamily="34" charset="0"/>
                <a:ea typeface="Noto Sans Disp" panose="020B0502040504020204" pitchFamily="34" charset="0"/>
                <a:cs typeface="Noto Sans Disp" panose="020B0502040504020204" pitchFamily="34" charset="0"/>
              </a:defRPr>
            </a:lvl4pPr>
            <a:lvl5pPr>
              <a:defRPr sz="1400">
                <a:latin typeface="Noto Sans Disp" panose="020B0502040504020204" pitchFamily="34" charset="0"/>
                <a:ea typeface="Noto Sans Disp" panose="020B0502040504020204" pitchFamily="34" charset="0"/>
                <a:cs typeface="Noto Sans Disp" panose="020B050204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7" name="Title 24"/>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Noto Sans Disp" panose="020B0502040504020204" pitchFamily="34"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8" name="TextBox 7"/>
          <p:cNvSpPr txBox="1"/>
          <p:nvPr userDrawn="1"/>
        </p:nvSpPr>
        <p:spPr>
          <a:xfrm>
            <a:off x="6773334" y="733778"/>
            <a:ext cx="184731" cy="369332"/>
          </a:xfrm>
          <a:prstGeom prst="rect">
            <a:avLst/>
          </a:prstGeom>
          <a:noFill/>
        </p:spPr>
        <p:txBody>
          <a:bodyPr wrap="none" rtlCol="0">
            <a:spAutoFit/>
          </a:bodyPr>
          <a:lstStyle/>
          <a:p>
            <a:endParaRPr lang="en-US" sz="1800" dirty="0">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0586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457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smoke">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816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AE Ocean">
    <p:bg>
      <p:bgPr>
        <a:solidFill>
          <a:srgbClr val="DBEE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672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oey Blue">
    <p:bg>
      <p:bgPr>
        <a:solidFill>
          <a:srgbClr val="37609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8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with Imag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nchor="ct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ext Placeholder 18"/>
          <p:cNvSpPr>
            <a:spLocks noGrp="1"/>
          </p:cNvSpPr>
          <p:nvPr>
            <p:ph type="body" sz="quarter" idx="12" hasCustomPrompt="1"/>
          </p:nvPr>
        </p:nvSpPr>
        <p:spPr>
          <a:xfrm>
            <a:off x="428178" y="2424033"/>
            <a:ext cx="5259963" cy="622515"/>
          </a:xfrm>
          <a:prstGeom prst="rect">
            <a:avLst/>
          </a:prstGeom>
        </p:spPr>
        <p:txBody>
          <a:bodyPr>
            <a:normAutofit/>
          </a:bodyPr>
          <a:lstStyle>
            <a:lvl1pPr marL="0" indent="0" algn="ctr">
              <a:buNone/>
              <a:defRPr sz="360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pPr lvl="0"/>
            <a:r>
              <a:rPr lang="x-none" dirty="0"/>
              <a:t>Section Title</a:t>
            </a:r>
            <a:endParaRPr lang="en-US" dirty="0"/>
          </a:p>
        </p:txBody>
      </p:sp>
      <p:sp>
        <p:nvSpPr>
          <p:cNvPr id="6" name="Rectangle 5"/>
          <p:cNvSpPr/>
          <p:nvPr userDrawn="1"/>
        </p:nvSpPr>
        <p:spPr>
          <a:xfrm>
            <a:off x="619759" y="3207512"/>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8" name="Picture Placeholder 7">
            <a:extLst>
              <a:ext uri="{FF2B5EF4-FFF2-40B4-BE49-F238E27FC236}">
                <a16:creationId xmlns:a16="http://schemas.microsoft.com/office/drawing/2014/main" id="{CD21EC80-AAB2-CF47-9394-04EF14B38291}"/>
              </a:ext>
            </a:extLst>
          </p:cNvPr>
          <p:cNvSpPr>
            <a:spLocks noGrp="1"/>
          </p:cNvSpPr>
          <p:nvPr>
            <p:ph type="pic" sz="quarter" idx="13"/>
          </p:nvPr>
        </p:nvSpPr>
        <p:spPr>
          <a:xfrm>
            <a:off x="6092952" y="0"/>
            <a:ext cx="6099048" cy="6858000"/>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19221555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04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609600" y="1346908"/>
            <a:ext cx="10972800" cy="4779256"/>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7" name="Title 24"/>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8" name="TextBox 7"/>
          <p:cNvSpPr txBox="1"/>
          <p:nvPr userDrawn="1"/>
        </p:nvSpPr>
        <p:spPr>
          <a:xfrm>
            <a:off x="6773334" y="733778"/>
            <a:ext cx="184731" cy="369332"/>
          </a:xfrm>
          <a:prstGeom prst="rect">
            <a:avLst/>
          </a:prstGeom>
          <a:noFill/>
        </p:spPr>
        <p:txBody>
          <a:bodyPr wrap="none" rtlCol="0">
            <a:spAutoFit/>
          </a:bodyPr>
          <a:lstStyle/>
          <a:p>
            <a:endParaRPr lang="en-US" sz="1800" dirty="0">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5351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Rectangle 4"/>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7" name="TextBox 6"/>
          <p:cNvSpPr txBox="1"/>
          <p:nvPr userDrawn="1"/>
        </p:nvSpPr>
        <p:spPr>
          <a:xfrm>
            <a:off x="6773334" y="733778"/>
            <a:ext cx="184731" cy="369332"/>
          </a:xfrm>
          <a:prstGeom prst="rect">
            <a:avLst/>
          </a:prstGeom>
          <a:noFill/>
        </p:spPr>
        <p:txBody>
          <a:bodyPr wrap="none" rtlCol="0">
            <a:spAutoFit/>
          </a:bodyPr>
          <a:lstStyle/>
          <a:p>
            <a:endParaRPr lang="en-US" sz="1800" dirty="0">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8" name="Title 24">
            <a:extLst>
              <a:ext uri="{FF2B5EF4-FFF2-40B4-BE49-F238E27FC236}">
                <a16:creationId xmlns:a16="http://schemas.microsoft.com/office/drawing/2014/main" id="{4BE6695D-F718-AF45-9B62-FCAE43CCD51C}"/>
              </a:ext>
            </a:extLst>
          </p:cNvPr>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Tree>
    <p:extLst>
      <p:ext uri="{BB962C8B-B14F-4D97-AF65-F5344CB8AC3E}">
        <p14:creationId xmlns:p14="http://schemas.microsoft.com/office/powerpoint/2010/main" val="156364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11"/>
          </p:nvPr>
        </p:nvSpPr>
        <p:spPr>
          <a:xfrm>
            <a:off x="10931409" y="6356351"/>
            <a:ext cx="650991" cy="365125"/>
          </a:xfrm>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Tree>
    <p:extLst>
      <p:ext uri="{BB962C8B-B14F-4D97-AF65-F5344CB8AC3E}">
        <p14:creationId xmlns:p14="http://schemas.microsoft.com/office/powerpoint/2010/main" val="179318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cap="none" baseline="0">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1219200" y="1299457"/>
            <a:ext cx="9753600" cy="4114800"/>
          </a:xfrm>
          <a:prstGeom prst="rect">
            <a:avLst/>
          </a:prstGeom>
        </p:spPr>
        <p:txBody>
          <a:bodyPr anchor="ctr"/>
          <a:lstStyle>
            <a:lvl1pPr marL="0" indent="0" algn="l">
              <a:buNone/>
              <a:defRPr sz="2200" cap="none" baseline="0">
                <a:latin typeface="Iowan Old Style Roman" panose="02040602040506020204" pitchFamily="18" charset="77"/>
                <a:ea typeface="Noto Sans Disp" panose="020B0502040504020204" pitchFamily="34" charset="0"/>
                <a:cs typeface="Noto Sans Disp" panose="020B0502040504020204" pitchFamily="34" charset="0"/>
              </a:defRPr>
            </a:lvl1pPr>
            <a:lvl2pPr marL="457200" indent="0">
              <a:buNone/>
              <a:defRPr sz="2000">
                <a:latin typeface="Garamond"/>
                <a:cs typeface="Garamond"/>
              </a:defRPr>
            </a:lvl2pPr>
            <a:lvl3pPr marL="914400" indent="0">
              <a:buNone/>
              <a:defRPr sz="1800">
                <a:latin typeface="Garamond"/>
                <a:cs typeface="Garamond"/>
              </a:defRPr>
            </a:lvl3pPr>
            <a:lvl4pPr marL="1371600" indent="0">
              <a:buNone/>
              <a:defRPr sz="1600">
                <a:latin typeface="Garamond"/>
                <a:cs typeface="Garamond"/>
              </a:defRPr>
            </a:lvl4pPr>
            <a:lvl5pPr marL="1828800" indent="0">
              <a:buNone/>
              <a:defRPr sz="1400">
                <a:latin typeface="Garamond"/>
                <a:cs typeface="Garamond"/>
              </a:defRPr>
            </a:lvl5pPr>
          </a:lstStyle>
          <a:p>
            <a:pPr lvl="0"/>
            <a:r>
              <a:rPr lang="en-US"/>
              <a:t>Click to edit Master text styles</a:t>
            </a:r>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cap="none" baseline="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8" name="TextBox 7"/>
          <p:cNvSpPr txBox="1"/>
          <p:nvPr userDrawn="1"/>
        </p:nvSpPr>
        <p:spPr>
          <a:xfrm>
            <a:off x="6773334" y="733778"/>
            <a:ext cx="184731" cy="369332"/>
          </a:xfrm>
          <a:prstGeom prst="rect">
            <a:avLst/>
          </a:prstGeom>
          <a:noFill/>
        </p:spPr>
        <p:txBody>
          <a:bodyPr wrap="none" rtlCol="0">
            <a:spAutoFit/>
          </a:bodyPr>
          <a:lstStyle/>
          <a:p>
            <a:endParaRPr lang="en-US" sz="1800" cap="none" baseline="0" dirty="0">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9" name="Title 24">
            <a:extLst>
              <a:ext uri="{FF2B5EF4-FFF2-40B4-BE49-F238E27FC236}">
                <a16:creationId xmlns:a16="http://schemas.microsoft.com/office/drawing/2014/main" id="{80B7FCE8-83D2-1A4E-B454-DB2310A9B3ED}"/>
              </a:ext>
            </a:extLst>
          </p:cNvPr>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Tree>
    <p:extLst>
      <p:ext uri="{BB962C8B-B14F-4D97-AF65-F5344CB8AC3E}">
        <p14:creationId xmlns:p14="http://schemas.microsoft.com/office/powerpoint/2010/main" val="45718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cap="none" baseline="0">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1219200" y="2143759"/>
            <a:ext cx="9753600" cy="1788161"/>
          </a:xfrm>
          <a:prstGeom prst="rect">
            <a:avLst/>
          </a:prstGeom>
        </p:spPr>
        <p:txBody>
          <a:bodyPr anchor="ctr"/>
          <a:lstStyle>
            <a:lvl1pPr marL="0" indent="0" algn="ctr">
              <a:buNone/>
              <a:defRPr sz="2200" cap="none" baseline="0">
                <a:latin typeface="Iowan Old Style Roman" panose="02040602040506020204" pitchFamily="18" charset="77"/>
                <a:ea typeface="Noto Sans Disp" panose="020B0502040504020204" pitchFamily="34" charset="0"/>
                <a:cs typeface="Noto Sans Disp" panose="020B0502040504020204" pitchFamily="34" charset="0"/>
              </a:defRPr>
            </a:lvl1pPr>
            <a:lvl2pPr marL="457200" indent="0">
              <a:buNone/>
              <a:defRPr sz="2000">
                <a:latin typeface="Garamond"/>
                <a:cs typeface="Garamond"/>
              </a:defRPr>
            </a:lvl2pPr>
            <a:lvl3pPr marL="914400" indent="0">
              <a:buNone/>
              <a:defRPr sz="1800">
                <a:latin typeface="Garamond"/>
                <a:cs typeface="Garamond"/>
              </a:defRPr>
            </a:lvl3pPr>
            <a:lvl4pPr marL="1371600" indent="0">
              <a:buNone/>
              <a:defRPr sz="1600">
                <a:latin typeface="Garamond"/>
                <a:cs typeface="Garamond"/>
              </a:defRPr>
            </a:lvl4pPr>
            <a:lvl5pPr marL="1828800" indent="0">
              <a:buNone/>
              <a:defRPr sz="1400">
                <a:latin typeface="Garamond"/>
                <a:cs typeface="Garamond"/>
              </a:defRPr>
            </a:lvl5pPr>
          </a:lstStyle>
          <a:p>
            <a:pPr lvl="0"/>
            <a:r>
              <a:rPr lang="en-US"/>
              <a:t>Click to edit Master text styles</a:t>
            </a:r>
          </a:p>
        </p:txBody>
      </p:sp>
      <p:sp>
        <p:nvSpPr>
          <p:cNvPr id="8" name="TextBox 7"/>
          <p:cNvSpPr txBox="1"/>
          <p:nvPr userDrawn="1"/>
        </p:nvSpPr>
        <p:spPr>
          <a:xfrm>
            <a:off x="6773334" y="733778"/>
            <a:ext cx="184731" cy="369332"/>
          </a:xfrm>
          <a:prstGeom prst="rect">
            <a:avLst/>
          </a:prstGeom>
          <a:noFill/>
        </p:spPr>
        <p:txBody>
          <a:bodyPr wrap="none" rtlCol="0">
            <a:spAutoFit/>
          </a:bodyPr>
          <a:lstStyle/>
          <a:p>
            <a:endParaRPr lang="en-US" sz="1800" cap="none" baseline="0" dirty="0">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38403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y-Side: 4in (33%)">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599" y="328675"/>
            <a:ext cx="3657600" cy="1097280"/>
          </a:xfrm>
          <a:prstGeom prst="rect">
            <a:avLst/>
          </a:prstGeom>
        </p:spPr>
        <p:txBody>
          <a:bodyPr anchor="b">
            <a:noAutofit/>
          </a:bodyPr>
          <a:lstStyle>
            <a:lvl1pPr algn="ctr">
              <a:defRPr sz="3600" b="0">
                <a:latin typeface="Avenir Book" panose="02000503020000020003" pitchFamily="2" charset="0"/>
                <a:ea typeface="Noto Sans Disp" panose="020B0502040504020204" pitchFamily="34" charset="0"/>
                <a:cs typeface="Noto Sans Disp" panose="020B0502040504020204" pitchFamily="34" charset="0"/>
              </a:defRPr>
            </a:lvl1pPr>
          </a:lstStyle>
          <a:p>
            <a:r>
              <a:rPr lang="x-none" dirty="0"/>
              <a:t>Title</a:t>
            </a:r>
            <a:endParaRPr lang="en-US" dirty="0"/>
          </a:p>
        </p:txBody>
      </p:sp>
      <p:sp>
        <p:nvSpPr>
          <p:cNvPr id="6" name="Content Placeholder 2"/>
          <p:cNvSpPr>
            <a:spLocks noGrp="1"/>
          </p:cNvSpPr>
          <p:nvPr>
            <p:ph idx="1"/>
          </p:nvPr>
        </p:nvSpPr>
        <p:spPr>
          <a:xfrm>
            <a:off x="609601" y="1575607"/>
            <a:ext cx="3657600" cy="4550557"/>
          </a:xfrm>
          <a:prstGeom prst="rect">
            <a:avLst/>
          </a:prstGeom>
        </p:spPr>
        <p:txBody>
          <a:bodyPr/>
          <a:lstStyle>
            <a:lvl1pPr>
              <a:defRPr sz="2200">
                <a:latin typeface="Iowan Old Style Roman" panose="02040602040506020204" pitchFamily="18" charset="77"/>
                <a:ea typeface="Noto Sans Disp" panose="020B0502040504020204" pitchFamily="34" charset="0"/>
                <a:cs typeface="Noto Sans Disp" panose="020B0502040504020204" pitchFamily="34" charset="0"/>
              </a:defRPr>
            </a:lvl1pPr>
            <a:lvl2pPr>
              <a:defRPr sz="2000">
                <a:latin typeface="Iowan Old Style Roman" panose="02040602040506020204" pitchFamily="18" charset="77"/>
                <a:ea typeface="Noto Sans Disp" panose="020B0502040504020204" pitchFamily="34" charset="0"/>
                <a:cs typeface="Noto Sans Disp" panose="020B0502040504020204" pitchFamily="34" charset="0"/>
              </a:defRPr>
            </a:lvl2pPr>
            <a:lvl3pPr>
              <a:defRPr sz="1800">
                <a:latin typeface="Iowan Old Style Roman" panose="02040602040506020204" pitchFamily="18" charset="77"/>
                <a:ea typeface="Noto Sans Disp" panose="020B0502040504020204" pitchFamily="34" charset="0"/>
                <a:cs typeface="Noto Sans Disp" panose="020B0502040504020204" pitchFamily="34" charset="0"/>
              </a:defRPr>
            </a:lvl3pPr>
            <a:lvl4pPr>
              <a:defRPr sz="1600">
                <a:latin typeface="Iowan Old Style Roman" panose="02040602040506020204" pitchFamily="18" charset="77"/>
                <a:ea typeface="Noto Sans Disp" panose="020B0502040504020204" pitchFamily="34" charset="0"/>
                <a:cs typeface="Noto Sans Disp" panose="020B0502040504020204" pitchFamily="34" charset="0"/>
              </a:defRPr>
            </a:lvl4pPr>
            <a:lvl5pPr>
              <a:defRPr sz="1400">
                <a:latin typeface="Iowan Old Style Roman" panose="02040602040506020204" pitchFamily="18" charset="77"/>
                <a:ea typeface="Noto Sans Disp" panose="020B0502040504020204" pitchFamily="34" charset="0"/>
                <a:cs typeface="Noto Sans Disp" panose="020B050204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36576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93659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3.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247312"/>
            <a:ext cx="12192000" cy="61264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dirty="0">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7" name="Rectangle 6"/>
          <p:cNvSpPr/>
          <p:nvPr/>
        </p:nvSpPr>
        <p:spPr>
          <a:xfrm>
            <a:off x="0" y="0"/>
            <a:ext cx="12192000" cy="301752"/>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12" name="Slide Number Placeholder 5"/>
          <p:cNvSpPr>
            <a:spLocks noGrp="1"/>
          </p:cNvSpPr>
          <p:nvPr>
            <p:ph type="sldNum" sz="quarter" idx="4"/>
          </p:nvPr>
        </p:nvSpPr>
        <p:spPr>
          <a:xfrm>
            <a:off x="10931409" y="6356351"/>
            <a:ext cx="650991" cy="365125"/>
          </a:xfrm>
          <a:prstGeom prst="rect">
            <a:avLst/>
          </a:prstGeom>
        </p:spPr>
        <p:txBody>
          <a:bodyPr anchor="ctr"/>
          <a:lstStyle>
            <a:lvl1pPr>
              <a:defRPr sz="1400" b="0" i="0">
                <a:solidFill>
                  <a:srgbClr val="FFFFFF"/>
                </a:solidFill>
                <a:latin typeface="Iowan Old Style Roman" panose="02040602040506020204" pitchFamily="18" charset="77"/>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Tree>
    <p:extLst>
      <p:ext uri="{BB962C8B-B14F-4D97-AF65-F5344CB8AC3E}">
        <p14:creationId xmlns:p14="http://schemas.microsoft.com/office/powerpoint/2010/main" val="11614671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04" r:id="rId3"/>
    <p:sldLayoutId id="2147483677" r:id="rId4"/>
    <p:sldLayoutId id="2147483679" r:id="rId5"/>
    <p:sldLayoutId id="2147483667" r:id="rId6"/>
    <p:sldLayoutId id="2147483680" r:id="rId7"/>
    <p:sldLayoutId id="2147483702" r:id="rId8"/>
    <p:sldLayoutId id="2147483684" r:id="rId9"/>
    <p:sldLayoutId id="2147483678" r:id="rId10"/>
    <p:sldLayoutId id="2147483681" r:id="rId11"/>
    <p:sldLayoutId id="2147483682" r:id="rId12"/>
    <p:sldLayoutId id="2147483683" r:id="rId13"/>
    <p:sldLayoutId id="2147483685" r:id="rId14"/>
    <p:sldLayoutId id="2147483686" r:id="rId15"/>
    <p:sldLayoutId id="2147483687" r:id="rId16"/>
    <p:sldLayoutId id="2147483688" r:id="rId17"/>
    <p:sldLayoutId id="2147483703" r:id="rId18"/>
    <p:sldLayoutId id="2147483695" r:id="rId19"/>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10598"/>
      </p:ext>
    </p:extLst>
  </p:cSld>
  <p:clrMap bg1="lt1" tx1="dk1" bg2="lt2" tx2="dk2" accent1="accent1" accent2="accent2" accent3="accent3" accent4="accent4" accent5="accent5" accent6="accent6" hlink="hlink" folHlink="folHlink"/>
  <p:sldLayoutIdLst>
    <p:sldLayoutId id="2147483649" r:id="rId1"/>
    <p:sldLayoutId id="2147483648" r:id="rId2"/>
    <p:sldLayoutId id="2147483651" r:id="rId3"/>
    <p:sldLayoutId id="2147483650" r:id="rId4"/>
    <p:sldLayoutId id="2147483652" r:id="rId5"/>
    <p:sldLayoutId id="2147483705" r:id="rId6"/>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F836AE-7D0C-8C4F-AA0E-82D1FAD054D5}"/>
              </a:ext>
            </a:extLst>
          </p:cNvPr>
          <p:cNvSpPr/>
          <p:nvPr userDrawn="1"/>
        </p:nvSpPr>
        <p:spPr>
          <a:xfrm>
            <a:off x="0" y="0"/>
            <a:ext cx="612648" cy="6858000"/>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dirty="0">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3" name="Rectangle 2">
            <a:extLst>
              <a:ext uri="{FF2B5EF4-FFF2-40B4-BE49-F238E27FC236}">
                <a16:creationId xmlns:a16="http://schemas.microsoft.com/office/drawing/2014/main" id="{7B6D0AEF-1BE0-144F-A57F-0B936BFD203C}"/>
              </a:ext>
            </a:extLst>
          </p:cNvPr>
          <p:cNvSpPr/>
          <p:nvPr userDrawn="1"/>
        </p:nvSpPr>
        <p:spPr>
          <a:xfrm>
            <a:off x="11579352" y="0"/>
            <a:ext cx="612648" cy="6858000"/>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dirty="0">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6615304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0EDBB0-051A-3D4D-847D-6F92C5BF1FFC}"/>
              </a:ext>
            </a:extLst>
          </p:cNvPr>
          <p:cNvSpPr>
            <a:spLocks noGrp="1"/>
          </p:cNvSpPr>
          <p:nvPr>
            <p:ph type="body" sz="quarter" idx="12"/>
          </p:nvPr>
        </p:nvSpPr>
        <p:spPr>
          <a:xfrm>
            <a:off x="836035" y="1186853"/>
            <a:ext cx="10519929" cy="1355011"/>
          </a:xfrm>
        </p:spPr>
        <p:txBody>
          <a:bodyPr>
            <a:normAutofit/>
          </a:bodyPr>
          <a:lstStyle/>
          <a:p>
            <a:r>
              <a:rPr lang="en-US" dirty="0"/>
              <a:t>How sample size impacts Pillai Scores </a:t>
            </a:r>
          </a:p>
          <a:p>
            <a:r>
              <a:rPr lang="en-US" sz="2800" dirty="0"/>
              <a:t>(and what sociophoneticians should do about it)</a:t>
            </a:r>
          </a:p>
        </p:txBody>
      </p:sp>
      <p:sp>
        <p:nvSpPr>
          <p:cNvPr id="3" name="Content Placeholder 2">
            <a:extLst>
              <a:ext uri="{FF2B5EF4-FFF2-40B4-BE49-F238E27FC236}">
                <a16:creationId xmlns:a16="http://schemas.microsoft.com/office/drawing/2014/main" id="{71AA11E8-379E-7EBC-7DDF-DC6894B6BB9D}"/>
              </a:ext>
            </a:extLst>
          </p:cNvPr>
          <p:cNvSpPr>
            <a:spLocks noGrp="1"/>
          </p:cNvSpPr>
          <p:nvPr>
            <p:ph sz="quarter" idx="15"/>
          </p:nvPr>
        </p:nvSpPr>
        <p:spPr/>
        <p:txBody>
          <a:bodyPr/>
          <a:lstStyle/>
          <a:p>
            <a:r>
              <a:rPr lang="en-US" dirty="0"/>
              <a:t>New Ways of Analyzing Variation 50</a:t>
            </a:r>
          </a:p>
          <a:p>
            <a:r>
              <a:rPr lang="en-US" dirty="0"/>
              <a:t>San Jose, California</a:t>
            </a:r>
          </a:p>
          <a:p>
            <a:r>
              <a:rPr lang="en-US" dirty="0"/>
              <a:t>October 14, 2022</a:t>
            </a:r>
          </a:p>
        </p:txBody>
      </p:sp>
      <p:sp>
        <p:nvSpPr>
          <p:cNvPr id="4" name="Content Placeholder 3">
            <a:extLst>
              <a:ext uri="{FF2B5EF4-FFF2-40B4-BE49-F238E27FC236}">
                <a16:creationId xmlns:a16="http://schemas.microsoft.com/office/drawing/2014/main" id="{CF741BE3-6714-A4AB-DC3D-D15DB0E11757}"/>
              </a:ext>
            </a:extLst>
          </p:cNvPr>
          <p:cNvSpPr>
            <a:spLocks noGrp="1"/>
          </p:cNvSpPr>
          <p:nvPr>
            <p:ph sz="quarter" idx="16"/>
          </p:nvPr>
        </p:nvSpPr>
        <p:spPr>
          <a:xfrm>
            <a:off x="2788023" y="2694781"/>
            <a:ext cx="3159772" cy="1468438"/>
          </a:xfrm>
        </p:spPr>
        <p:txBody>
          <a:bodyPr/>
          <a:lstStyle/>
          <a:p>
            <a:r>
              <a:rPr lang="en-US" sz="2000" dirty="0"/>
              <a:t>Joseph A. Stanley</a:t>
            </a:r>
          </a:p>
          <a:p>
            <a:r>
              <a:rPr lang="en-US" dirty="0"/>
              <a:t>Brigham Young University</a:t>
            </a:r>
          </a:p>
          <a:p>
            <a:r>
              <a:rPr lang="en-US" dirty="0"/>
              <a:t>@</a:t>
            </a:r>
            <a:r>
              <a:rPr lang="en-US" dirty="0" err="1"/>
              <a:t>joey_stan</a:t>
            </a:r>
            <a:endParaRPr lang="en-US" dirty="0"/>
          </a:p>
        </p:txBody>
      </p:sp>
      <p:sp>
        <p:nvSpPr>
          <p:cNvPr id="5" name="Content Placeholder 3">
            <a:extLst>
              <a:ext uri="{FF2B5EF4-FFF2-40B4-BE49-F238E27FC236}">
                <a16:creationId xmlns:a16="http://schemas.microsoft.com/office/drawing/2014/main" id="{B67F641F-44F7-EBE3-74BD-19DA4A33AD64}"/>
              </a:ext>
            </a:extLst>
          </p:cNvPr>
          <p:cNvSpPr txBox="1">
            <a:spLocks/>
          </p:cNvSpPr>
          <p:nvPr/>
        </p:nvSpPr>
        <p:spPr>
          <a:xfrm>
            <a:off x="6244203" y="2694781"/>
            <a:ext cx="3159772"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Iowan Old Style Roman" panose="02040602040506020204" pitchFamily="18" charset="77"/>
                <a:ea typeface="Noto Sans Disp" panose="020B0502040504020204" pitchFamily="34" charset="0"/>
                <a:cs typeface="Noto Sans Disp" panose="020B0502040504020204" pitchFamily="34"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Betsy </a:t>
            </a:r>
            <a:r>
              <a:rPr lang="en-US" sz="2000" dirty="0" err="1"/>
              <a:t>Sneller</a:t>
            </a:r>
            <a:endParaRPr lang="en-US" sz="2000" dirty="0"/>
          </a:p>
          <a:p>
            <a:r>
              <a:rPr lang="en-US" dirty="0"/>
              <a:t>Michigan State University</a:t>
            </a:r>
          </a:p>
          <a:p>
            <a:r>
              <a:rPr lang="en-US" dirty="0"/>
              <a:t>@</a:t>
            </a:r>
            <a:r>
              <a:rPr lang="en-US" dirty="0" err="1"/>
              <a:t>betsysneller</a:t>
            </a:r>
            <a:endParaRPr lang="en-US" dirty="0"/>
          </a:p>
        </p:txBody>
      </p:sp>
      <p:sp>
        <p:nvSpPr>
          <p:cNvPr id="6" name="TextBox 5">
            <a:extLst>
              <a:ext uri="{FF2B5EF4-FFF2-40B4-BE49-F238E27FC236}">
                <a16:creationId xmlns:a16="http://schemas.microsoft.com/office/drawing/2014/main" id="{BC2B28D8-33A0-F982-480A-B45CA97F5175}"/>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3960886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57C2FE-9C5A-F1B8-F40F-86A4742385A6}"/>
              </a:ext>
            </a:extLst>
          </p:cNvPr>
          <p:cNvSpPr>
            <a:spLocks noGrp="1"/>
          </p:cNvSpPr>
          <p:nvPr>
            <p:ph type="sldNum" sz="quarter" idx="11"/>
          </p:nvPr>
        </p:nvSpPr>
        <p:spPr/>
        <p:txBody>
          <a:bodyPr/>
          <a:lstStyle/>
          <a:p>
            <a:fld id="{2F4E2E3C-FF33-FC45-91A9-BDC48E1E835D}" type="slidenum">
              <a:rPr lang="en-US" smtClean="0"/>
              <a:pPr/>
              <a:t>10</a:t>
            </a:fld>
            <a:endParaRPr lang="en-US" dirty="0"/>
          </a:p>
        </p:txBody>
      </p:sp>
      <p:sp>
        <p:nvSpPr>
          <p:cNvPr id="4" name="Title 3">
            <a:extLst>
              <a:ext uri="{FF2B5EF4-FFF2-40B4-BE49-F238E27FC236}">
                <a16:creationId xmlns:a16="http://schemas.microsoft.com/office/drawing/2014/main" id="{0A1D0AAB-33E1-60C9-EBE6-A4E30F758D76}"/>
              </a:ext>
            </a:extLst>
          </p:cNvPr>
          <p:cNvSpPr>
            <a:spLocks noGrp="1"/>
          </p:cNvSpPr>
          <p:nvPr>
            <p:ph type="title"/>
          </p:nvPr>
        </p:nvSpPr>
        <p:spPr/>
        <p:txBody>
          <a:bodyPr>
            <a:normAutofit fontScale="90000"/>
          </a:bodyPr>
          <a:lstStyle/>
          <a:p>
            <a:r>
              <a:rPr lang="en-US" dirty="0"/>
              <a:t>Warning 3: Careful comparing styles</a:t>
            </a:r>
          </a:p>
        </p:txBody>
      </p:sp>
      <p:sp>
        <p:nvSpPr>
          <p:cNvPr id="3" name="Content Placeholder 2">
            <a:extLst>
              <a:ext uri="{FF2B5EF4-FFF2-40B4-BE49-F238E27FC236}">
                <a16:creationId xmlns:a16="http://schemas.microsoft.com/office/drawing/2014/main" id="{C1F0EFD3-0240-C5C1-10D0-FD9A83C56027}"/>
              </a:ext>
            </a:extLst>
          </p:cNvPr>
          <p:cNvSpPr>
            <a:spLocks noGrp="1"/>
          </p:cNvSpPr>
          <p:nvPr>
            <p:ph idx="1"/>
          </p:nvPr>
        </p:nvSpPr>
        <p:spPr/>
        <p:txBody>
          <a:bodyPr/>
          <a:lstStyle/>
          <a:p>
            <a:r>
              <a:rPr lang="en-US" dirty="0"/>
              <a:t>Wordlists often contain less data than conversations. </a:t>
            </a:r>
          </a:p>
          <a:p>
            <a:pPr lvl="1"/>
            <a:r>
              <a:rPr lang="en-US" dirty="0"/>
              <a:t>Likely to have a higher Pillai score</a:t>
            </a:r>
          </a:p>
          <a:p>
            <a:pPr lvl="1"/>
            <a:r>
              <a:rPr lang="en-US" dirty="0"/>
              <a:t>Do we see “</a:t>
            </a:r>
            <a:r>
              <a:rPr lang="en-US" dirty="0" err="1"/>
              <a:t>unmergers</a:t>
            </a:r>
            <a:r>
              <a:rPr lang="en-US" dirty="0"/>
              <a:t>” then?</a:t>
            </a:r>
          </a:p>
          <a:p>
            <a:pPr lvl="1"/>
            <a:r>
              <a:rPr lang="en-US" dirty="0"/>
              <a:t>Or is it just math?</a:t>
            </a:r>
          </a:p>
          <a:p>
            <a:pPr marL="0" indent="0">
              <a:buNone/>
            </a:pPr>
            <a:endParaRPr lang="en-US" dirty="0"/>
          </a:p>
          <a:p>
            <a:r>
              <a:rPr lang="en-US" dirty="0"/>
              <a:t>Recommendations</a:t>
            </a:r>
          </a:p>
          <a:p>
            <a:pPr lvl="1"/>
            <a:r>
              <a:rPr lang="en-US" dirty="0"/>
              <a:t>Consider (and report) all stats</a:t>
            </a:r>
          </a:p>
          <a:p>
            <a:pPr lvl="1"/>
            <a:r>
              <a:rPr lang="en-US" dirty="0"/>
              <a:t>Calculate the threshold</a:t>
            </a:r>
          </a:p>
          <a:p>
            <a:pPr lvl="1"/>
            <a:r>
              <a:rPr lang="en-US" dirty="0"/>
              <a:t>Visualize the data</a:t>
            </a:r>
          </a:p>
        </p:txBody>
      </p:sp>
      <p:pic>
        <p:nvPicPr>
          <p:cNvPr id="6" name="Picture 5">
            <a:extLst>
              <a:ext uri="{FF2B5EF4-FFF2-40B4-BE49-F238E27FC236}">
                <a16:creationId xmlns:a16="http://schemas.microsoft.com/office/drawing/2014/main" id="{DE191ABF-CB33-701C-86DA-8DB62DA78F4D}"/>
              </a:ext>
            </a:extLst>
          </p:cNvPr>
          <p:cNvPicPr>
            <a:picLocks noChangeAspect="1"/>
          </p:cNvPicPr>
          <p:nvPr/>
        </p:nvPicPr>
        <p:blipFill>
          <a:blip r:embed="rId3"/>
          <a:srcRect/>
          <a:stretch/>
        </p:blipFill>
        <p:spPr>
          <a:xfrm>
            <a:off x="6882383" y="438912"/>
            <a:ext cx="3657600" cy="5486400"/>
          </a:xfrm>
          <a:prstGeom prst="rect">
            <a:avLst/>
          </a:prstGeom>
        </p:spPr>
      </p:pic>
      <p:grpSp>
        <p:nvGrpSpPr>
          <p:cNvPr id="23" name="Group 22">
            <a:extLst>
              <a:ext uri="{FF2B5EF4-FFF2-40B4-BE49-F238E27FC236}">
                <a16:creationId xmlns:a16="http://schemas.microsoft.com/office/drawing/2014/main" id="{5E418353-8AA7-BFF6-B8BF-15A4AE30468F}"/>
              </a:ext>
            </a:extLst>
          </p:cNvPr>
          <p:cNvGrpSpPr/>
          <p:nvPr/>
        </p:nvGrpSpPr>
        <p:grpSpPr>
          <a:xfrm>
            <a:off x="4724399" y="3850885"/>
            <a:ext cx="4319017" cy="1205747"/>
            <a:chOff x="4724399" y="3850885"/>
            <a:chExt cx="4319017" cy="1205747"/>
          </a:xfrm>
        </p:grpSpPr>
        <p:sp>
          <p:nvSpPr>
            <p:cNvPr id="9" name="TextBox 8">
              <a:extLst>
                <a:ext uri="{FF2B5EF4-FFF2-40B4-BE49-F238E27FC236}">
                  <a16:creationId xmlns:a16="http://schemas.microsoft.com/office/drawing/2014/main" id="{F6A7D4F9-B627-69C1-4969-A2BC2215C139}"/>
                </a:ext>
              </a:extLst>
            </p:cNvPr>
            <p:cNvSpPr txBox="1"/>
            <p:nvPr/>
          </p:nvSpPr>
          <p:spPr>
            <a:xfrm>
              <a:off x="4724399" y="3850885"/>
              <a:ext cx="2367956" cy="646331"/>
            </a:xfrm>
            <a:prstGeom prst="rect">
              <a:avLst/>
            </a:prstGeom>
            <a:noFill/>
          </p:spPr>
          <p:txBody>
            <a:bodyPr wrap="none" rtlCol="0">
              <a:spAutoFit/>
            </a:bodyPr>
            <a:lstStyle/>
            <a:p>
              <a:pPr algn="r"/>
              <a:r>
                <a:rPr lang="en-US" dirty="0">
                  <a:latin typeface="Avenir Book" panose="02000503020000020003" pitchFamily="2" charset="0"/>
                </a:rPr>
                <a:t>Mean </a:t>
              </a:r>
              <a:r>
                <a:rPr lang="en-US" i="1" dirty="0">
                  <a:latin typeface="Avenir Book" panose="02000503020000020003" pitchFamily="2" charset="0"/>
                </a:rPr>
                <a:t>n</a:t>
              </a:r>
              <a:r>
                <a:rPr lang="en-US" dirty="0">
                  <a:latin typeface="Avenir Book" panose="02000503020000020003" pitchFamily="2" charset="0"/>
                </a:rPr>
                <a:t> = 146 tokens</a:t>
              </a:r>
            </a:p>
            <a:p>
              <a:pPr algn="r"/>
              <a:r>
                <a:rPr lang="en-US" dirty="0">
                  <a:latin typeface="Avenir Book" panose="02000503020000020003" pitchFamily="2" charset="0"/>
                </a:rPr>
                <a:t>Threshold = 0.037</a:t>
              </a:r>
            </a:p>
          </p:txBody>
        </p:sp>
        <p:sp>
          <p:nvSpPr>
            <p:cNvPr id="13" name="Arc 12">
              <a:extLst>
                <a:ext uri="{FF2B5EF4-FFF2-40B4-BE49-F238E27FC236}">
                  <a16:creationId xmlns:a16="http://schemas.microsoft.com/office/drawing/2014/main" id="{B4C47FFB-CABD-394E-0D5E-8BC65A152958}"/>
                </a:ext>
              </a:extLst>
            </p:cNvPr>
            <p:cNvSpPr/>
            <p:nvPr/>
          </p:nvSpPr>
          <p:spPr>
            <a:xfrm flipH="1" flipV="1">
              <a:off x="6588369" y="3897913"/>
              <a:ext cx="1571805" cy="1158663"/>
            </a:xfrm>
            <a:prstGeom prst="arc">
              <a:avLst/>
            </a:prstGeom>
            <a:ln>
              <a:solidFill>
                <a:schemeClr val="bg1">
                  <a:lumMod val="65000"/>
                </a:schemeClr>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849AB4B-20C9-702B-1850-752AE4631F2B}"/>
                </a:ext>
              </a:extLst>
            </p:cNvPr>
            <p:cNvCxnSpPr>
              <a:cxnSpLocks/>
            </p:cNvCxnSpPr>
            <p:nvPr/>
          </p:nvCxnSpPr>
          <p:spPr>
            <a:xfrm>
              <a:off x="7471612" y="5056632"/>
              <a:ext cx="1571804" cy="0"/>
            </a:xfrm>
            <a:prstGeom prst="line">
              <a:avLst/>
            </a:prstGeom>
            <a:ln>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7ADD4C9F-9EA9-E4F5-E2EE-BCB745E7B87A}"/>
              </a:ext>
            </a:extLst>
          </p:cNvPr>
          <p:cNvGrpSpPr/>
          <p:nvPr/>
        </p:nvGrpSpPr>
        <p:grpSpPr>
          <a:xfrm>
            <a:off x="8968178" y="1748741"/>
            <a:ext cx="3193059" cy="824100"/>
            <a:chOff x="8968178" y="1748741"/>
            <a:chExt cx="3193059" cy="824100"/>
          </a:xfrm>
        </p:grpSpPr>
        <p:sp>
          <p:nvSpPr>
            <p:cNvPr id="14" name="Arc 13">
              <a:extLst>
                <a:ext uri="{FF2B5EF4-FFF2-40B4-BE49-F238E27FC236}">
                  <a16:creationId xmlns:a16="http://schemas.microsoft.com/office/drawing/2014/main" id="{A1D900E5-20BB-654B-D6B9-8C37EAEC215A}"/>
                </a:ext>
              </a:extLst>
            </p:cNvPr>
            <p:cNvSpPr/>
            <p:nvPr/>
          </p:nvSpPr>
          <p:spPr>
            <a:xfrm flipV="1">
              <a:off x="9628632" y="2091410"/>
              <a:ext cx="2103120" cy="481431"/>
            </a:xfrm>
            <a:prstGeom prst="arc">
              <a:avLst/>
            </a:prstGeom>
            <a:ln>
              <a:solidFill>
                <a:schemeClr val="bg1">
                  <a:lumMod val="65000"/>
                </a:schemeClr>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0AE20740-9D23-CD82-7E05-D5A97113B459}"/>
                </a:ext>
              </a:extLst>
            </p:cNvPr>
            <p:cNvSpPr txBox="1"/>
            <p:nvPr/>
          </p:nvSpPr>
          <p:spPr>
            <a:xfrm>
              <a:off x="9921521" y="1748741"/>
              <a:ext cx="2239716" cy="646331"/>
            </a:xfrm>
            <a:prstGeom prst="rect">
              <a:avLst/>
            </a:prstGeom>
            <a:noFill/>
          </p:spPr>
          <p:txBody>
            <a:bodyPr wrap="none" rtlCol="0">
              <a:spAutoFit/>
            </a:bodyPr>
            <a:lstStyle/>
            <a:p>
              <a:r>
                <a:rPr lang="en-US" dirty="0">
                  <a:latin typeface="Avenir Book" panose="02000503020000020003" pitchFamily="2" charset="0"/>
                </a:rPr>
                <a:t>Mean </a:t>
              </a:r>
              <a:r>
                <a:rPr lang="en-US" i="1" dirty="0">
                  <a:latin typeface="Avenir Book" panose="02000503020000020003" pitchFamily="2" charset="0"/>
                </a:rPr>
                <a:t>n</a:t>
              </a:r>
              <a:r>
                <a:rPr lang="en-US" dirty="0">
                  <a:latin typeface="Avenir Book" panose="02000503020000020003" pitchFamily="2" charset="0"/>
                </a:rPr>
                <a:t> = 20 tokens</a:t>
              </a:r>
            </a:p>
            <a:p>
              <a:r>
                <a:rPr lang="en-US" dirty="0">
                  <a:latin typeface="Avenir Book" panose="02000503020000020003" pitchFamily="2" charset="0"/>
                </a:rPr>
                <a:t>Threshold = 0.272</a:t>
              </a:r>
            </a:p>
          </p:txBody>
        </p:sp>
        <p:cxnSp>
          <p:nvCxnSpPr>
            <p:cNvPr id="19" name="Straight Connector 18">
              <a:extLst>
                <a:ext uri="{FF2B5EF4-FFF2-40B4-BE49-F238E27FC236}">
                  <a16:creationId xmlns:a16="http://schemas.microsoft.com/office/drawing/2014/main" id="{64AABC61-EC6F-DCC1-5206-FCA53F2B048F}"/>
                </a:ext>
              </a:extLst>
            </p:cNvPr>
            <p:cNvCxnSpPr>
              <a:cxnSpLocks/>
            </p:cNvCxnSpPr>
            <p:nvPr/>
          </p:nvCxnSpPr>
          <p:spPr>
            <a:xfrm>
              <a:off x="8968178" y="2566416"/>
              <a:ext cx="1571804" cy="0"/>
            </a:xfrm>
            <a:prstGeom prst="line">
              <a:avLst/>
            </a:prstGeom>
            <a:ln>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2" name="Group 21">
            <a:extLst>
              <a:ext uri="{FF2B5EF4-FFF2-40B4-BE49-F238E27FC236}">
                <a16:creationId xmlns:a16="http://schemas.microsoft.com/office/drawing/2014/main" id="{D888B275-4232-275B-F69E-6E382242EB17}"/>
              </a:ext>
            </a:extLst>
          </p:cNvPr>
          <p:cNvGrpSpPr/>
          <p:nvPr/>
        </p:nvGrpSpPr>
        <p:grpSpPr>
          <a:xfrm>
            <a:off x="8455010" y="-1243925"/>
            <a:ext cx="3936645" cy="2421501"/>
            <a:chOff x="8455010" y="-1243925"/>
            <a:chExt cx="3936645" cy="2421501"/>
          </a:xfrm>
        </p:grpSpPr>
        <p:sp>
          <p:nvSpPr>
            <p:cNvPr id="20" name="TextBox 19">
              <a:extLst>
                <a:ext uri="{FF2B5EF4-FFF2-40B4-BE49-F238E27FC236}">
                  <a16:creationId xmlns:a16="http://schemas.microsoft.com/office/drawing/2014/main" id="{8D513A09-3848-2FD2-A033-F72BB81FD8D2}"/>
                </a:ext>
              </a:extLst>
            </p:cNvPr>
            <p:cNvSpPr txBox="1"/>
            <p:nvPr/>
          </p:nvSpPr>
          <p:spPr>
            <a:xfrm>
              <a:off x="10680192" y="438912"/>
              <a:ext cx="1711463" cy="738664"/>
            </a:xfrm>
            <a:prstGeom prst="rect">
              <a:avLst/>
            </a:prstGeom>
            <a:noFill/>
          </p:spPr>
          <p:txBody>
            <a:bodyPr wrap="square" rtlCol="0">
              <a:spAutoFit/>
            </a:bodyPr>
            <a:lstStyle/>
            <a:p>
              <a:r>
                <a:rPr lang="en-US" sz="1400" dirty="0">
                  <a:latin typeface="Avenir Book" panose="02000503020000020003" pitchFamily="2" charset="0"/>
                </a:rPr>
                <a:t>If anything, a merger only in careful speech.</a:t>
              </a:r>
            </a:p>
          </p:txBody>
        </p:sp>
        <p:sp>
          <p:nvSpPr>
            <p:cNvPr id="21" name="Arc 20">
              <a:extLst>
                <a:ext uri="{FF2B5EF4-FFF2-40B4-BE49-F238E27FC236}">
                  <a16:creationId xmlns:a16="http://schemas.microsoft.com/office/drawing/2014/main" id="{8AB8A528-E74E-80F6-01B7-3F0AE282B41D}"/>
                </a:ext>
              </a:extLst>
            </p:cNvPr>
            <p:cNvSpPr/>
            <p:nvPr/>
          </p:nvSpPr>
          <p:spPr>
            <a:xfrm flipH="1" flipV="1">
              <a:off x="8455010" y="-1243925"/>
              <a:ext cx="2564681" cy="2381892"/>
            </a:xfrm>
            <a:prstGeom prst="arc">
              <a:avLst>
                <a:gd name="adj1" fmla="val 13111887"/>
                <a:gd name="adj2" fmla="val 16470366"/>
              </a:avLst>
            </a:prstGeom>
            <a:ln>
              <a:solidFill>
                <a:schemeClr val="bg1">
                  <a:lumMod val="65000"/>
                </a:schemeClr>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5" name="TextBox 24">
            <a:extLst>
              <a:ext uri="{FF2B5EF4-FFF2-40B4-BE49-F238E27FC236}">
                <a16:creationId xmlns:a16="http://schemas.microsoft.com/office/drawing/2014/main" id="{F155A07F-AD50-A25E-46FE-484514ACF37E}"/>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108089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8DB5D-3634-F789-61F8-1382A5C58415}"/>
              </a:ext>
            </a:extLst>
          </p:cNvPr>
          <p:cNvSpPr>
            <a:spLocks noGrp="1"/>
          </p:cNvSpPr>
          <p:nvPr>
            <p:ph type="sldNum" sz="quarter" idx="11"/>
          </p:nvPr>
        </p:nvSpPr>
        <p:spPr/>
        <p:txBody>
          <a:bodyPr/>
          <a:lstStyle/>
          <a:p>
            <a:fld id="{2F4E2E3C-FF33-FC45-91A9-BDC48E1E835D}" type="slidenum">
              <a:rPr lang="en-US" smtClean="0"/>
              <a:pPr/>
              <a:t>11</a:t>
            </a:fld>
            <a:endParaRPr lang="en-US" dirty="0"/>
          </a:p>
        </p:txBody>
      </p:sp>
      <p:sp>
        <p:nvSpPr>
          <p:cNvPr id="5" name="Text Placeholder 4">
            <a:extLst>
              <a:ext uri="{FF2B5EF4-FFF2-40B4-BE49-F238E27FC236}">
                <a16:creationId xmlns:a16="http://schemas.microsoft.com/office/drawing/2014/main" id="{6E0D497F-226A-880B-F6C5-834B5B10860F}"/>
              </a:ext>
            </a:extLst>
          </p:cNvPr>
          <p:cNvSpPr>
            <a:spLocks noGrp="1"/>
          </p:cNvSpPr>
          <p:nvPr>
            <p:ph type="body" sz="quarter" idx="12"/>
          </p:nvPr>
        </p:nvSpPr>
        <p:spPr/>
        <p:txBody>
          <a:bodyPr>
            <a:normAutofit lnSpcReduction="10000"/>
          </a:bodyPr>
          <a:lstStyle/>
          <a:p>
            <a:r>
              <a:rPr lang="en-US" dirty="0"/>
              <a:t>Well, then what do we do?</a:t>
            </a:r>
          </a:p>
        </p:txBody>
      </p:sp>
      <p:sp>
        <p:nvSpPr>
          <p:cNvPr id="3" name="TextBox 2">
            <a:extLst>
              <a:ext uri="{FF2B5EF4-FFF2-40B4-BE49-F238E27FC236}">
                <a16:creationId xmlns:a16="http://schemas.microsoft.com/office/drawing/2014/main" id="{86CA5192-B5A4-99CC-3618-04165E8F4E4C}"/>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41136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90F919-DE91-1160-0462-0CE15A9B4246}"/>
              </a:ext>
            </a:extLst>
          </p:cNvPr>
          <p:cNvSpPr>
            <a:spLocks noGrp="1"/>
          </p:cNvSpPr>
          <p:nvPr>
            <p:ph type="sldNum" sz="quarter" idx="11"/>
          </p:nvPr>
        </p:nvSpPr>
        <p:spPr/>
        <p:txBody>
          <a:bodyPr/>
          <a:lstStyle/>
          <a:p>
            <a:fld id="{2F4E2E3C-FF33-FC45-91A9-BDC48E1E835D}" type="slidenum">
              <a:rPr lang="en-US" smtClean="0"/>
              <a:pPr/>
              <a:t>12</a:t>
            </a:fld>
            <a:endParaRPr lang="en-US" dirty="0"/>
          </a:p>
        </p:txBody>
      </p:sp>
      <p:sp>
        <p:nvSpPr>
          <p:cNvPr id="3" name="Content Placeholder 2">
            <a:extLst>
              <a:ext uri="{FF2B5EF4-FFF2-40B4-BE49-F238E27FC236}">
                <a16:creationId xmlns:a16="http://schemas.microsoft.com/office/drawing/2014/main" id="{6767AF5A-D380-46C6-3740-5FE1EE0D4493}"/>
              </a:ext>
            </a:extLst>
          </p:cNvPr>
          <p:cNvSpPr>
            <a:spLocks noGrp="1"/>
          </p:cNvSpPr>
          <p:nvPr>
            <p:ph idx="1"/>
          </p:nvPr>
        </p:nvSpPr>
        <p:spPr/>
        <p:txBody>
          <a:bodyPr lIns="91440" tIns="45720" rIns="91440" bIns="45720" anchor="t"/>
          <a:lstStyle/>
          <a:p>
            <a:r>
              <a:rPr lang="en-US" dirty="0"/>
              <a:t>Carefully determine a status (“merged” vs “distinct” vs “unclear”?) for each speaker in each style​</a:t>
            </a:r>
          </a:p>
          <a:p>
            <a:pPr lvl="1"/>
            <a:r>
              <a:rPr lang="en-US" b="1" dirty="0">
                <a:solidFill>
                  <a:schemeClr val="accent3">
                    <a:lumMod val="75000"/>
                  </a:schemeClr>
                </a:solidFill>
                <a:latin typeface="Iowan Old Style Roman"/>
              </a:rPr>
              <a:t>Pros</a:t>
            </a:r>
            <a:r>
              <a:rPr lang="en-US" dirty="0">
                <a:latin typeface="Iowan Old Style Roman"/>
              </a:rPr>
              <a:t>: a clear understanding of each speaker’s data</a:t>
            </a:r>
          </a:p>
          <a:p>
            <a:pPr lvl="1"/>
            <a:r>
              <a:rPr lang="en-US" b="1" dirty="0">
                <a:solidFill>
                  <a:schemeClr val="accent2">
                    <a:lumMod val="75000"/>
                  </a:schemeClr>
                </a:solidFill>
                <a:latin typeface="Iowan Old Style Roman"/>
              </a:rPr>
              <a:t>Cons</a:t>
            </a:r>
            <a:r>
              <a:rPr lang="en-US" dirty="0">
                <a:latin typeface="Iowan Old Style Roman"/>
              </a:rPr>
              <a:t>: Discretizing a gradient measure; difficult to analyze change in a speech community over (real and apparent) time</a:t>
            </a:r>
          </a:p>
          <a:p>
            <a:pPr lvl="1"/>
            <a:endParaRPr lang="en-US" dirty="0"/>
          </a:p>
          <a:p>
            <a:r>
              <a:rPr lang="en-US" dirty="0"/>
              <a:t>Normalize for sample size by including </a:t>
            </a:r>
            <a:r>
              <a:rPr lang="en-US" i="1" dirty="0"/>
              <a:t>n</a:t>
            </a:r>
            <a:r>
              <a:rPr lang="en-US" dirty="0"/>
              <a:t> in modeling or Monte Carlo simulations</a:t>
            </a:r>
          </a:p>
          <a:p>
            <a:pPr lvl="1"/>
            <a:r>
              <a:rPr lang="en-US" b="1" dirty="0">
                <a:solidFill>
                  <a:schemeClr val="accent3">
                    <a:lumMod val="75000"/>
                  </a:schemeClr>
                </a:solidFill>
                <a:latin typeface="Iowan Old Style Roman"/>
              </a:rPr>
              <a:t>Pros</a:t>
            </a:r>
            <a:r>
              <a:rPr lang="en-US" dirty="0">
                <a:latin typeface="Iowan Old Style Roman"/>
              </a:rPr>
              <a:t>: track change over time in a speech community, as distinct categories may become phonetically closer before a true merger takes place​</a:t>
            </a:r>
          </a:p>
          <a:p>
            <a:pPr lvl="1"/>
            <a:r>
              <a:rPr lang="en-US" b="1" dirty="0">
                <a:solidFill>
                  <a:schemeClr val="accent2">
                    <a:lumMod val="75000"/>
                  </a:schemeClr>
                </a:solidFill>
                <a:latin typeface="Iowan Old Style Roman"/>
              </a:rPr>
              <a:t>Cons</a:t>
            </a:r>
            <a:r>
              <a:rPr lang="en-US" dirty="0">
                <a:latin typeface="Iowan Old Style Roman"/>
              </a:rPr>
              <a:t>: can’t tell whether an individual speaker is phonologically merged​</a:t>
            </a:r>
          </a:p>
          <a:p>
            <a:pPr lvl="1"/>
            <a:endParaRPr lang="en-US" dirty="0"/>
          </a:p>
          <a:p>
            <a:pPr lvl="1"/>
            <a:endParaRPr lang="en-US" dirty="0"/>
          </a:p>
          <a:p>
            <a:r>
              <a:rPr lang="en-US" dirty="0"/>
              <a:t>(The approach you use should depend on which question you’re interested in.)</a:t>
            </a:r>
          </a:p>
          <a:p>
            <a:endParaRPr lang="en-US" dirty="0"/>
          </a:p>
        </p:txBody>
      </p:sp>
      <p:sp>
        <p:nvSpPr>
          <p:cNvPr id="4" name="Title 3">
            <a:extLst>
              <a:ext uri="{FF2B5EF4-FFF2-40B4-BE49-F238E27FC236}">
                <a16:creationId xmlns:a16="http://schemas.microsoft.com/office/drawing/2014/main" id="{551ABA63-5381-CD5C-6833-8D5A589480B0}"/>
              </a:ext>
            </a:extLst>
          </p:cNvPr>
          <p:cNvSpPr>
            <a:spLocks noGrp="1"/>
          </p:cNvSpPr>
          <p:nvPr>
            <p:ph type="title"/>
          </p:nvPr>
        </p:nvSpPr>
        <p:spPr/>
        <p:txBody>
          <a:bodyPr/>
          <a:lstStyle/>
          <a:p>
            <a:r>
              <a:rPr lang="en-US" dirty="0"/>
              <a:t>Two basic approaches</a:t>
            </a:r>
          </a:p>
        </p:txBody>
      </p:sp>
      <p:sp>
        <p:nvSpPr>
          <p:cNvPr id="5" name="TextBox 4">
            <a:extLst>
              <a:ext uri="{FF2B5EF4-FFF2-40B4-BE49-F238E27FC236}">
                <a16:creationId xmlns:a16="http://schemas.microsoft.com/office/drawing/2014/main" id="{F0667277-8652-BF56-0AEE-00F1E56A7ADB}"/>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423562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8B4293-5E2E-8C81-FE91-3B53513BCBB2}"/>
              </a:ext>
            </a:extLst>
          </p:cNvPr>
          <p:cNvSpPr>
            <a:spLocks noGrp="1"/>
          </p:cNvSpPr>
          <p:nvPr>
            <p:ph type="sldNum" sz="quarter" idx="11"/>
          </p:nvPr>
        </p:nvSpPr>
        <p:spPr/>
        <p:txBody>
          <a:bodyPr/>
          <a:lstStyle/>
          <a:p>
            <a:fld id="{2F4E2E3C-FF33-FC45-91A9-BDC48E1E835D}" type="slidenum">
              <a:rPr lang="en-US" smtClean="0"/>
              <a:pPr/>
              <a:t>13</a:t>
            </a:fld>
            <a:endParaRPr lang="en-US" dirty="0"/>
          </a:p>
        </p:txBody>
      </p:sp>
      <p:sp>
        <p:nvSpPr>
          <p:cNvPr id="3" name="Content Placeholder 2">
            <a:extLst>
              <a:ext uri="{FF2B5EF4-FFF2-40B4-BE49-F238E27FC236}">
                <a16:creationId xmlns:a16="http://schemas.microsoft.com/office/drawing/2014/main" id="{F3D3D0CF-4AC3-AC70-3168-B21957ADE11F}"/>
              </a:ext>
            </a:extLst>
          </p:cNvPr>
          <p:cNvSpPr>
            <a:spLocks noGrp="1"/>
          </p:cNvSpPr>
          <p:nvPr>
            <p:ph idx="1"/>
          </p:nvPr>
        </p:nvSpPr>
        <p:spPr/>
        <p:txBody>
          <a:bodyPr/>
          <a:lstStyle/>
          <a:p>
            <a:r>
              <a:rPr lang="en-US" dirty="0"/>
              <a:t>Sample size matters! But only total sample size (across both categories)​</a:t>
            </a:r>
          </a:p>
          <a:p>
            <a:pPr lvl="1"/>
            <a:r>
              <a:rPr lang="en-US" dirty="0"/>
              <a:t>Report sample size! And p-values! And everything else!</a:t>
            </a:r>
          </a:p>
          <a:p>
            <a:pPr lvl="1"/>
            <a:r>
              <a:rPr lang="en-US" dirty="0"/>
              <a:t>Use our threshold suggestion if trying to determine “merged” vs “distinct” for an individual speaker ​</a:t>
            </a:r>
          </a:p>
          <a:p>
            <a:pPr lvl="1"/>
            <a:r>
              <a:rPr lang="en-US" dirty="0"/>
              <a:t>Or our normalization suggestion if trying to track a change towards or away from a merger over real/apparent time​</a:t>
            </a:r>
          </a:p>
        </p:txBody>
      </p:sp>
      <p:sp>
        <p:nvSpPr>
          <p:cNvPr id="4" name="Title 3">
            <a:extLst>
              <a:ext uri="{FF2B5EF4-FFF2-40B4-BE49-F238E27FC236}">
                <a16:creationId xmlns:a16="http://schemas.microsoft.com/office/drawing/2014/main" id="{21BF145C-B799-AA5D-D418-CA975434D841}"/>
              </a:ext>
            </a:extLst>
          </p:cNvPr>
          <p:cNvSpPr>
            <a:spLocks noGrp="1"/>
          </p:cNvSpPr>
          <p:nvPr>
            <p:ph type="title"/>
          </p:nvPr>
        </p:nvSpPr>
        <p:spPr/>
        <p:txBody>
          <a:bodyPr/>
          <a:lstStyle/>
          <a:p>
            <a:r>
              <a:rPr lang="en-US" dirty="0"/>
              <a:t>Final Takeaways</a:t>
            </a:r>
          </a:p>
        </p:txBody>
      </p:sp>
      <p:sp>
        <p:nvSpPr>
          <p:cNvPr id="5" name="TextBox 4">
            <a:extLst>
              <a:ext uri="{FF2B5EF4-FFF2-40B4-BE49-F238E27FC236}">
                <a16:creationId xmlns:a16="http://schemas.microsoft.com/office/drawing/2014/main" id="{2091AABF-418B-2AE1-658A-C537776E52C1}"/>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379793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a:extLst>
              <a:ext uri="{FF2B5EF4-FFF2-40B4-BE49-F238E27FC236}">
                <a16:creationId xmlns:a16="http://schemas.microsoft.com/office/drawing/2014/main" id="{A6CBA94C-CF76-6EB8-BD2A-B2E59119AE10}"/>
              </a:ext>
            </a:extLst>
          </p:cNvPr>
          <p:cNvSpPr/>
          <p:nvPr/>
        </p:nvSpPr>
        <p:spPr>
          <a:xfrm>
            <a:off x="23742" y="4020870"/>
            <a:ext cx="4345680" cy="2031325"/>
          </a:xfrm>
          <a:prstGeom prst="foldedCorner">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450EDBB0-051A-3D4D-847D-6F92C5BF1FFC}"/>
              </a:ext>
            </a:extLst>
          </p:cNvPr>
          <p:cNvSpPr>
            <a:spLocks noGrp="1"/>
          </p:cNvSpPr>
          <p:nvPr>
            <p:ph type="body" sz="quarter" idx="12"/>
          </p:nvPr>
        </p:nvSpPr>
        <p:spPr>
          <a:xfrm>
            <a:off x="477357" y="386895"/>
            <a:ext cx="7274258" cy="1067853"/>
          </a:xfrm>
        </p:spPr>
        <p:txBody>
          <a:bodyPr>
            <a:normAutofit/>
          </a:bodyPr>
          <a:lstStyle/>
          <a:p>
            <a:r>
              <a:rPr lang="en-US" sz="3200" dirty="0"/>
              <a:t>How sample size impacts Pillai Scores </a:t>
            </a:r>
          </a:p>
          <a:p>
            <a:r>
              <a:rPr lang="en-US" sz="2400" dirty="0"/>
              <a:t>(and what sociophoneticians should do about it)</a:t>
            </a:r>
          </a:p>
        </p:txBody>
      </p:sp>
      <p:sp>
        <p:nvSpPr>
          <p:cNvPr id="4" name="Content Placeholder 3">
            <a:extLst>
              <a:ext uri="{FF2B5EF4-FFF2-40B4-BE49-F238E27FC236}">
                <a16:creationId xmlns:a16="http://schemas.microsoft.com/office/drawing/2014/main" id="{CF741BE3-6714-A4AB-DC3D-D15DB0E11757}"/>
              </a:ext>
            </a:extLst>
          </p:cNvPr>
          <p:cNvSpPr>
            <a:spLocks noGrp="1"/>
          </p:cNvSpPr>
          <p:nvPr>
            <p:ph sz="quarter" idx="16"/>
          </p:nvPr>
        </p:nvSpPr>
        <p:spPr>
          <a:xfrm>
            <a:off x="814805" y="1584685"/>
            <a:ext cx="3159772" cy="1468438"/>
          </a:xfrm>
        </p:spPr>
        <p:txBody>
          <a:bodyPr/>
          <a:lstStyle/>
          <a:p>
            <a:r>
              <a:rPr lang="en-US" sz="2000" dirty="0"/>
              <a:t>Joseph A. Stanley</a:t>
            </a:r>
          </a:p>
          <a:p>
            <a:r>
              <a:rPr lang="en-US" dirty="0"/>
              <a:t>Brigham Young University</a:t>
            </a:r>
          </a:p>
          <a:p>
            <a:r>
              <a:rPr lang="en-US" dirty="0"/>
              <a:t>@</a:t>
            </a:r>
            <a:r>
              <a:rPr lang="en-US" dirty="0" err="1"/>
              <a:t>joey_stan</a:t>
            </a:r>
            <a:endParaRPr lang="en-US" dirty="0"/>
          </a:p>
        </p:txBody>
      </p:sp>
      <p:sp>
        <p:nvSpPr>
          <p:cNvPr id="5" name="Content Placeholder 3">
            <a:extLst>
              <a:ext uri="{FF2B5EF4-FFF2-40B4-BE49-F238E27FC236}">
                <a16:creationId xmlns:a16="http://schemas.microsoft.com/office/drawing/2014/main" id="{B67F641F-44F7-EBE3-74BD-19DA4A33AD64}"/>
              </a:ext>
            </a:extLst>
          </p:cNvPr>
          <p:cNvSpPr txBox="1">
            <a:spLocks/>
          </p:cNvSpPr>
          <p:nvPr/>
        </p:nvSpPr>
        <p:spPr>
          <a:xfrm>
            <a:off x="4353637" y="1507775"/>
            <a:ext cx="3159772"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Iowan Old Style Roman" panose="02040602040506020204" pitchFamily="18" charset="77"/>
                <a:ea typeface="Noto Sans Disp" panose="020B0502040504020204" pitchFamily="34" charset="0"/>
                <a:cs typeface="Noto Sans Disp" panose="020B0502040504020204" pitchFamily="34"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Betsy </a:t>
            </a:r>
            <a:r>
              <a:rPr lang="en-US" sz="2000" dirty="0" err="1"/>
              <a:t>Sneller</a:t>
            </a:r>
            <a:endParaRPr lang="en-US" sz="2000" dirty="0"/>
          </a:p>
          <a:p>
            <a:r>
              <a:rPr lang="en-US" dirty="0"/>
              <a:t>Michigan State University</a:t>
            </a:r>
          </a:p>
          <a:p>
            <a:r>
              <a:rPr lang="en-US" dirty="0"/>
              <a:t>@</a:t>
            </a:r>
            <a:r>
              <a:rPr lang="en-US" dirty="0" err="1"/>
              <a:t>betsysneller</a:t>
            </a:r>
            <a:endParaRPr lang="en-US" dirty="0"/>
          </a:p>
        </p:txBody>
      </p:sp>
      <p:sp>
        <p:nvSpPr>
          <p:cNvPr id="6" name="TextBox 5">
            <a:extLst>
              <a:ext uri="{FF2B5EF4-FFF2-40B4-BE49-F238E27FC236}">
                <a16:creationId xmlns:a16="http://schemas.microsoft.com/office/drawing/2014/main" id="{BC2B28D8-33A0-F982-480A-B45CA97F5175}"/>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
        <p:nvSpPr>
          <p:cNvPr id="12" name="TextBox 11">
            <a:extLst>
              <a:ext uri="{FF2B5EF4-FFF2-40B4-BE49-F238E27FC236}">
                <a16:creationId xmlns:a16="http://schemas.microsoft.com/office/drawing/2014/main" id="{9E1DA14D-77C4-915E-9CF8-0AE5F7043517}"/>
              </a:ext>
            </a:extLst>
          </p:cNvPr>
          <p:cNvSpPr txBox="1"/>
          <p:nvPr/>
        </p:nvSpPr>
        <p:spPr>
          <a:xfrm>
            <a:off x="20739" y="4051820"/>
            <a:ext cx="4348682" cy="2031325"/>
          </a:xfrm>
          <a:prstGeom prst="rect">
            <a:avLst/>
          </a:prstGeom>
          <a:noFill/>
          <a:ln w="28575">
            <a:noFill/>
          </a:ln>
        </p:spPr>
        <p:txBody>
          <a:bodyPr wrap="square" rtlCol="0">
            <a:spAutoFit/>
          </a:bodyPr>
          <a:lstStyle/>
          <a:p>
            <a:pPr algn="just"/>
            <a:r>
              <a:rPr lang="en-US" dirty="0">
                <a:latin typeface="Iowan Old Style Roman" panose="02040602040506020204" pitchFamily="18" charset="77"/>
              </a:rPr>
              <a:t>“Based on a MANOVA on 179 measurements of F1 and F2, with vowel as the only independent variable, Donna had a Pillai score of 0.0289 (lower than the threshold of 0.0304), with a p-value of 0.0756, so we consider her vowels merged.”</a:t>
            </a:r>
          </a:p>
        </p:txBody>
      </p:sp>
      <p:graphicFrame>
        <p:nvGraphicFramePr>
          <p:cNvPr id="15" name="Table 6">
            <a:extLst>
              <a:ext uri="{FF2B5EF4-FFF2-40B4-BE49-F238E27FC236}">
                <a16:creationId xmlns:a16="http://schemas.microsoft.com/office/drawing/2014/main" id="{72D07540-A4A9-2597-2898-7C4961577A7E}"/>
              </a:ext>
            </a:extLst>
          </p:cNvPr>
          <p:cNvGraphicFramePr>
            <a:graphicFrameLocks noGrp="1"/>
          </p:cNvGraphicFramePr>
          <p:nvPr>
            <p:extLst>
              <p:ext uri="{D42A27DB-BD31-4B8C-83A1-F6EECF244321}">
                <p14:modId xmlns:p14="http://schemas.microsoft.com/office/powerpoint/2010/main" val="815022517"/>
              </p:ext>
            </p:extLst>
          </p:nvPr>
        </p:nvGraphicFramePr>
        <p:xfrm>
          <a:off x="8342488" y="317895"/>
          <a:ext cx="3849512" cy="5913570"/>
        </p:xfrm>
        <a:graphic>
          <a:graphicData uri="http://schemas.openxmlformats.org/drawingml/2006/table">
            <a:tbl>
              <a:tblPr firstRow="1" bandRow="1">
                <a:tableStyleId>{5C22544A-7EE6-4342-B048-85BDC9FD1C3A}</a:tableStyleId>
              </a:tblPr>
              <a:tblGrid>
                <a:gridCol w="1924756">
                  <a:extLst>
                    <a:ext uri="{9D8B030D-6E8A-4147-A177-3AD203B41FA5}">
                      <a16:colId xmlns:a16="http://schemas.microsoft.com/office/drawing/2014/main" val="3274704498"/>
                    </a:ext>
                  </a:extLst>
                </a:gridCol>
                <a:gridCol w="1924756">
                  <a:extLst>
                    <a:ext uri="{9D8B030D-6E8A-4147-A177-3AD203B41FA5}">
                      <a16:colId xmlns:a16="http://schemas.microsoft.com/office/drawing/2014/main" val="3435450088"/>
                    </a:ext>
                  </a:extLst>
                </a:gridCol>
              </a:tblGrid>
              <a:tr h="396576">
                <a:tc>
                  <a:txBody>
                    <a:bodyPr/>
                    <a:lstStyle/>
                    <a:p>
                      <a:pPr algn="ctr"/>
                      <a:r>
                        <a:rPr lang="en-US" dirty="0">
                          <a:latin typeface="Avenir Book" panose="02000503020000020003" pitchFamily="2" charset="0"/>
                        </a:rPr>
                        <a:t>Total sample size</a:t>
                      </a:r>
                    </a:p>
                  </a:txBody>
                  <a:tcPr/>
                </a:tc>
                <a:tc>
                  <a:txBody>
                    <a:bodyPr/>
                    <a:lstStyle/>
                    <a:p>
                      <a:pPr algn="ctr"/>
                      <a:r>
                        <a:rPr lang="en-US" dirty="0">
                          <a:latin typeface="Avenir Book" panose="02000503020000020003" pitchFamily="2" charset="0"/>
                        </a:rPr>
                        <a:t>Threshold</a:t>
                      </a:r>
                    </a:p>
                  </a:txBody>
                  <a:tcPr/>
                </a:tc>
                <a:extLst>
                  <a:ext uri="{0D108BD9-81ED-4DB2-BD59-A6C34878D82A}">
                    <a16:rowId xmlns:a16="http://schemas.microsoft.com/office/drawing/2014/main" val="3826635848"/>
                  </a:ext>
                </a:extLst>
              </a:tr>
              <a:tr h="394071">
                <a:tc>
                  <a:txBody>
                    <a:bodyPr/>
                    <a:lstStyle/>
                    <a:p>
                      <a:pPr algn="ctr"/>
                      <a:r>
                        <a:rPr lang="en-US" dirty="0">
                          <a:latin typeface="Avenir Book" panose="02000503020000020003" pitchFamily="2" charset="0"/>
                        </a:rPr>
                        <a:t>10</a:t>
                      </a:r>
                    </a:p>
                  </a:txBody>
                  <a:tcPr/>
                </a:tc>
                <a:tc>
                  <a:txBody>
                    <a:bodyPr/>
                    <a:lstStyle/>
                    <a:p>
                      <a:pPr algn="ctr"/>
                      <a:r>
                        <a:rPr lang="en-US" dirty="0">
                          <a:latin typeface="Avenir Book" panose="02000503020000020003" pitchFamily="2" charset="0"/>
                        </a:rPr>
                        <a:t>0.54</a:t>
                      </a:r>
                      <a:r>
                        <a:rPr lang="en-US" dirty="0">
                          <a:solidFill>
                            <a:schemeClr val="bg1">
                              <a:lumMod val="65000"/>
                            </a:schemeClr>
                          </a:solidFill>
                          <a:latin typeface="Avenir Book" panose="02000503020000020003" pitchFamily="2" charset="0"/>
                        </a:rPr>
                        <a:t>37</a:t>
                      </a:r>
                    </a:p>
                  </a:txBody>
                  <a:tcPr/>
                </a:tc>
                <a:extLst>
                  <a:ext uri="{0D108BD9-81ED-4DB2-BD59-A6C34878D82A}">
                    <a16:rowId xmlns:a16="http://schemas.microsoft.com/office/drawing/2014/main" val="598590477"/>
                  </a:ext>
                </a:extLst>
              </a:tr>
              <a:tr h="394071">
                <a:tc>
                  <a:txBody>
                    <a:bodyPr/>
                    <a:lstStyle/>
                    <a:p>
                      <a:pPr algn="ctr"/>
                      <a:r>
                        <a:rPr lang="en-US" dirty="0">
                          <a:latin typeface="Avenir Book" panose="02000503020000020003" pitchFamily="2" charset="0"/>
                        </a:rPr>
                        <a:t>15</a:t>
                      </a:r>
                    </a:p>
                  </a:txBody>
                  <a:tcPr/>
                </a:tc>
                <a:tc>
                  <a:txBody>
                    <a:bodyPr/>
                    <a:lstStyle/>
                    <a:p>
                      <a:pPr algn="ctr"/>
                      <a:r>
                        <a:rPr lang="en-US" dirty="0">
                          <a:latin typeface="Avenir Book" panose="02000503020000020003" pitchFamily="2" charset="0"/>
                        </a:rPr>
                        <a:t>0.36</a:t>
                      </a:r>
                      <a:r>
                        <a:rPr lang="en-US" dirty="0">
                          <a:solidFill>
                            <a:schemeClr val="bg1">
                              <a:lumMod val="65000"/>
                            </a:schemeClr>
                          </a:solidFill>
                          <a:latin typeface="Avenir Book" panose="02000503020000020003" pitchFamily="2" charset="0"/>
                        </a:rPr>
                        <a:t>24</a:t>
                      </a:r>
                    </a:p>
                  </a:txBody>
                  <a:tcPr/>
                </a:tc>
                <a:extLst>
                  <a:ext uri="{0D108BD9-81ED-4DB2-BD59-A6C34878D82A}">
                    <a16:rowId xmlns:a16="http://schemas.microsoft.com/office/drawing/2014/main" val="1705010871"/>
                  </a:ext>
                </a:extLst>
              </a:tr>
              <a:tr h="394071">
                <a:tc>
                  <a:txBody>
                    <a:bodyPr/>
                    <a:lstStyle/>
                    <a:p>
                      <a:pPr algn="ctr"/>
                      <a:r>
                        <a:rPr lang="en-US" dirty="0">
                          <a:latin typeface="Avenir Book" panose="02000503020000020003" pitchFamily="2" charset="0"/>
                        </a:rPr>
                        <a:t>20</a:t>
                      </a:r>
                    </a:p>
                  </a:txBody>
                  <a:tcPr/>
                </a:tc>
                <a:tc>
                  <a:txBody>
                    <a:bodyPr/>
                    <a:lstStyle/>
                    <a:p>
                      <a:pPr algn="ctr"/>
                      <a:r>
                        <a:rPr lang="en-US" dirty="0">
                          <a:latin typeface="Avenir Book" panose="02000503020000020003" pitchFamily="2" charset="0"/>
                        </a:rPr>
                        <a:t>0.27</a:t>
                      </a:r>
                      <a:r>
                        <a:rPr lang="en-US" dirty="0">
                          <a:solidFill>
                            <a:schemeClr val="bg1">
                              <a:lumMod val="65000"/>
                            </a:schemeClr>
                          </a:solidFill>
                          <a:latin typeface="Avenir Book" panose="02000503020000020003" pitchFamily="2" charset="0"/>
                        </a:rPr>
                        <a:t>18</a:t>
                      </a:r>
                    </a:p>
                  </a:txBody>
                  <a:tcPr/>
                </a:tc>
                <a:extLst>
                  <a:ext uri="{0D108BD9-81ED-4DB2-BD59-A6C34878D82A}">
                    <a16:rowId xmlns:a16="http://schemas.microsoft.com/office/drawing/2014/main" val="3351460573"/>
                  </a:ext>
                </a:extLst>
              </a:tr>
              <a:tr h="394071">
                <a:tc>
                  <a:txBody>
                    <a:bodyPr/>
                    <a:lstStyle/>
                    <a:p>
                      <a:pPr algn="ctr"/>
                      <a:r>
                        <a:rPr lang="en-US" dirty="0">
                          <a:latin typeface="Avenir Book" panose="02000503020000020003" pitchFamily="2" charset="0"/>
                        </a:rPr>
                        <a:t>25</a:t>
                      </a:r>
                    </a:p>
                  </a:txBody>
                  <a:tcPr/>
                </a:tc>
                <a:tc>
                  <a:txBody>
                    <a:bodyPr/>
                    <a:lstStyle/>
                    <a:p>
                      <a:pPr algn="ctr"/>
                      <a:r>
                        <a:rPr lang="en-US" dirty="0">
                          <a:latin typeface="Avenir Book" panose="02000503020000020003" pitchFamily="2" charset="0"/>
                        </a:rPr>
                        <a:t>0.21</a:t>
                      </a:r>
                      <a:r>
                        <a:rPr lang="en-US" dirty="0">
                          <a:solidFill>
                            <a:schemeClr val="bg1">
                              <a:lumMod val="65000"/>
                            </a:schemeClr>
                          </a:solidFill>
                          <a:latin typeface="Avenir Book" panose="02000503020000020003" pitchFamily="2" charset="0"/>
                        </a:rPr>
                        <a:t>75</a:t>
                      </a:r>
                    </a:p>
                  </a:txBody>
                  <a:tcPr/>
                </a:tc>
                <a:extLst>
                  <a:ext uri="{0D108BD9-81ED-4DB2-BD59-A6C34878D82A}">
                    <a16:rowId xmlns:a16="http://schemas.microsoft.com/office/drawing/2014/main" val="3935702550"/>
                  </a:ext>
                </a:extLst>
              </a:tr>
              <a:tr h="394071">
                <a:tc>
                  <a:txBody>
                    <a:bodyPr/>
                    <a:lstStyle/>
                    <a:p>
                      <a:pPr algn="ctr"/>
                      <a:r>
                        <a:rPr lang="en-US" dirty="0">
                          <a:latin typeface="Avenir Book" panose="02000503020000020003" pitchFamily="2" charset="0"/>
                        </a:rPr>
                        <a:t>30</a:t>
                      </a:r>
                    </a:p>
                  </a:txBody>
                  <a:tcPr/>
                </a:tc>
                <a:tc>
                  <a:txBody>
                    <a:bodyPr/>
                    <a:lstStyle/>
                    <a:p>
                      <a:pPr algn="ctr"/>
                      <a:r>
                        <a:rPr lang="en-US" dirty="0">
                          <a:latin typeface="Avenir Book" panose="02000503020000020003" pitchFamily="2" charset="0"/>
                        </a:rPr>
                        <a:t>0.18</a:t>
                      </a:r>
                      <a:r>
                        <a:rPr lang="en-US" dirty="0">
                          <a:solidFill>
                            <a:schemeClr val="bg1">
                              <a:lumMod val="65000"/>
                            </a:schemeClr>
                          </a:solidFill>
                          <a:latin typeface="Avenir Book" panose="02000503020000020003" pitchFamily="2" charset="0"/>
                        </a:rPr>
                        <a:t>12</a:t>
                      </a:r>
                    </a:p>
                  </a:txBody>
                  <a:tcPr/>
                </a:tc>
                <a:extLst>
                  <a:ext uri="{0D108BD9-81ED-4DB2-BD59-A6C34878D82A}">
                    <a16:rowId xmlns:a16="http://schemas.microsoft.com/office/drawing/2014/main" val="3033753384"/>
                  </a:ext>
                </a:extLst>
              </a:tr>
              <a:tr h="394071">
                <a:tc>
                  <a:txBody>
                    <a:bodyPr/>
                    <a:lstStyle/>
                    <a:p>
                      <a:pPr algn="ctr"/>
                      <a:r>
                        <a:rPr lang="en-US" dirty="0">
                          <a:latin typeface="Avenir Book" panose="02000503020000020003" pitchFamily="2" charset="0"/>
                        </a:rPr>
                        <a:t>40</a:t>
                      </a:r>
                    </a:p>
                  </a:txBody>
                  <a:tcPr/>
                </a:tc>
                <a:tc>
                  <a:txBody>
                    <a:bodyPr/>
                    <a:lstStyle/>
                    <a:p>
                      <a:pPr algn="ctr"/>
                      <a:r>
                        <a:rPr lang="en-US" dirty="0">
                          <a:latin typeface="Avenir Book" panose="02000503020000020003" pitchFamily="2" charset="0"/>
                        </a:rPr>
                        <a:t>0.13</a:t>
                      </a:r>
                      <a:r>
                        <a:rPr lang="en-US" dirty="0">
                          <a:solidFill>
                            <a:schemeClr val="bg1">
                              <a:lumMod val="65000"/>
                            </a:schemeClr>
                          </a:solidFill>
                          <a:latin typeface="Avenir Book" panose="02000503020000020003" pitchFamily="2" charset="0"/>
                        </a:rPr>
                        <a:t>59</a:t>
                      </a:r>
                    </a:p>
                  </a:txBody>
                  <a:tcPr/>
                </a:tc>
                <a:extLst>
                  <a:ext uri="{0D108BD9-81ED-4DB2-BD59-A6C34878D82A}">
                    <a16:rowId xmlns:a16="http://schemas.microsoft.com/office/drawing/2014/main" val="257605136"/>
                  </a:ext>
                </a:extLst>
              </a:tr>
              <a:tr h="394071">
                <a:tc>
                  <a:txBody>
                    <a:bodyPr/>
                    <a:lstStyle/>
                    <a:p>
                      <a:pPr algn="ctr"/>
                      <a:r>
                        <a:rPr lang="en-US" dirty="0">
                          <a:latin typeface="Avenir Book" panose="02000503020000020003" pitchFamily="2" charset="0"/>
                        </a:rPr>
                        <a:t>50</a:t>
                      </a:r>
                    </a:p>
                  </a:txBody>
                  <a:tcPr/>
                </a:tc>
                <a:tc>
                  <a:txBody>
                    <a:bodyPr/>
                    <a:lstStyle/>
                    <a:p>
                      <a:pPr algn="ctr"/>
                      <a:r>
                        <a:rPr lang="en-US" dirty="0">
                          <a:latin typeface="Avenir Book" panose="02000503020000020003" pitchFamily="2" charset="0"/>
                        </a:rPr>
                        <a:t>0.10</a:t>
                      </a:r>
                      <a:r>
                        <a:rPr lang="en-US" dirty="0">
                          <a:solidFill>
                            <a:schemeClr val="bg1">
                              <a:lumMod val="65000"/>
                            </a:schemeClr>
                          </a:solidFill>
                          <a:latin typeface="Avenir Book" panose="02000503020000020003" pitchFamily="2" charset="0"/>
                        </a:rPr>
                        <a:t>87</a:t>
                      </a:r>
                    </a:p>
                  </a:txBody>
                  <a:tcPr/>
                </a:tc>
                <a:extLst>
                  <a:ext uri="{0D108BD9-81ED-4DB2-BD59-A6C34878D82A}">
                    <a16:rowId xmlns:a16="http://schemas.microsoft.com/office/drawing/2014/main" val="427807892"/>
                  </a:ext>
                </a:extLst>
              </a:tr>
              <a:tr h="394071">
                <a:tc>
                  <a:txBody>
                    <a:bodyPr/>
                    <a:lstStyle/>
                    <a:p>
                      <a:pPr algn="ctr"/>
                      <a:r>
                        <a:rPr lang="en-US" dirty="0">
                          <a:latin typeface="Avenir Book" panose="02000503020000020003" pitchFamily="2" charset="0"/>
                        </a:rPr>
                        <a:t>60</a:t>
                      </a:r>
                    </a:p>
                  </a:txBody>
                  <a:tcPr/>
                </a:tc>
                <a:tc>
                  <a:txBody>
                    <a:bodyPr/>
                    <a:lstStyle/>
                    <a:p>
                      <a:pPr algn="ctr"/>
                      <a:r>
                        <a:rPr lang="en-US" dirty="0">
                          <a:latin typeface="Avenir Book" panose="02000503020000020003" pitchFamily="2" charset="0"/>
                        </a:rPr>
                        <a:t>0.09</a:t>
                      </a:r>
                      <a:r>
                        <a:rPr lang="en-US" dirty="0">
                          <a:solidFill>
                            <a:schemeClr val="bg1">
                              <a:lumMod val="65000"/>
                            </a:schemeClr>
                          </a:solidFill>
                          <a:latin typeface="Avenir Book" panose="02000503020000020003" pitchFamily="2" charset="0"/>
                        </a:rPr>
                        <a:t>06</a:t>
                      </a:r>
                    </a:p>
                  </a:txBody>
                  <a:tcPr/>
                </a:tc>
                <a:extLst>
                  <a:ext uri="{0D108BD9-81ED-4DB2-BD59-A6C34878D82A}">
                    <a16:rowId xmlns:a16="http://schemas.microsoft.com/office/drawing/2014/main" val="1021092049"/>
                  </a:ext>
                </a:extLst>
              </a:tr>
              <a:tr h="394071">
                <a:tc>
                  <a:txBody>
                    <a:bodyPr/>
                    <a:lstStyle/>
                    <a:p>
                      <a:pPr algn="ctr"/>
                      <a:r>
                        <a:rPr lang="en-US" dirty="0">
                          <a:latin typeface="Avenir Book" panose="02000503020000020003" pitchFamily="2" charset="0"/>
                        </a:rPr>
                        <a:t>70</a:t>
                      </a:r>
                    </a:p>
                  </a:txBody>
                  <a:tcPr/>
                </a:tc>
                <a:tc>
                  <a:txBody>
                    <a:bodyPr/>
                    <a:lstStyle/>
                    <a:p>
                      <a:pPr algn="ctr"/>
                      <a:r>
                        <a:rPr lang="en-US" dirty="0">
                          <a:latin typeface="Avenir Book" panose="02000503020000020003" pitchFamily="2" charset="0"/>
                        </a:rPr>
                        <a:t>0.07</a:t>
                      </a:r>
                      <a:r>
                        <a:rPr lang="en-US" dirty="0">
                          <a:solidFill>
                            <a:schemeClr val="bg1">
                              <a:lumMod val="65000"/>
                            </a:schemeClr>
                          </a:solidFill>
                          <a:latin typeface="Avenir Book" panose="02000503020000020003" pitchFamily="2" charset="0"/>
                        </a:rPr>
                        <a:t>77</a:t>
                      </a:r>
                    </a:p>
                  </a:txBody>
                  <a:tcPr/>
                </a:tc>
                <a:extLst>
                  <a:ext uri="{0D108BD9-81ED-4DB2-BD59-A6C34878D82A}">
                    <a16:rowId xmlns:a16="http://schemas.microsoft.com/office/drawing/2014/main" val="2819824665"/>
                  </a:ext>
                </a:extLst>
              </a:tr>
              <a:tr h="394071">
                <a:tc>
                  <a:txBody>
                    <a:bodyPr/>
                    <a:lstStyle/>
                    <a:p>
                      <a:pPr algn="ctr"/>
                      <a:r>
                        <a:rPr lang="en-US" dirty="0">
                          <a:latin typeface="Avenir Book" panose="02000503020000020003" pitchFamily="2" charset="0"/>
                        </a:rPr>
                        <a:t>80</a:t>
                      </a:r>
                    </a:p>
                  </a:txBody>
                  <a:tcPr/>
                </a:tc>
                <a:tc>
                  <a:txBody>
                    <a:bodyPr/>
                    <a:lstStyle/>
                    <a:p>
                      <a:pPr algn="ctr"/>
                      <a:r>
                        <a:rPr lang="en-US" dirty="0">
                          <a:latin typeface="Avenir Book" panose="02000503020000020003" pitchFamily="2" charset="0"/>
                        </a:rPr>
                        <a:t>0.06</a:t>
                      </a:r>
                      <a:r>
                        <a:rPr lang="en-US" dirty="0">
                          <a:solidFill>
                            <a:schemeClr val="bg1">
                              <a:lumMod val="65000"/>
                            </a:schemeClr>
                          </a:solidFill>
                          <a:latin typeface="Avenir Book" panose="02000503020000020003" pitchFamily="2" charset="0"/>
                        </a:rPr>
                        <a:t>80</a:t>
                      </a:r>
                    </a:p>
                  </a:txBody>
                  <a:tcPr/>
                </a:tc>
                <a:extLst>
                  <a:ext uri="{0D108BD9-81ED-4DB2-BD59-A6C34878D82A}">
                    <a16:rowId xmlns:a16="http://schemas.microsoft.com/office/drawing/2014/main" val="3568315307"/>
                  </a:ext>
                </a:extLst>
              </a:tr>
              <a:tr h="394071">
                <a:tc>
                  <a:txBody>
                    <a:bodyPr/>
                    <a:lstStyle/>
                    <a:p>
                      <a:pPr algn="ctr"/>
                      <a:r>
                        <a:rPr lang="en-US" dirty="0">
                          <a:latin typeface="Avenir Book" panose="02000503020000020003" pitchFamily="2" charset="0"/>
                        </a:rPr>
                        <a:t>90</a:t>
                      </a:r>
                    </a:p>
                  </a:txBody>
                  <a:tcPr/>
                </a:tc>
                <a:tc>
                  <a:txBody>
                    <a:bodyPr/>
                    <a:lstStyle/>
                    <a:p>
                      <a:pPr algn="ctr"/>
                      <a:r>
                        <a:rPr lang="en-US" dirty="0">
                          <a:latin typeface="Avenir Book" panose="02000503020000020003" pitchFamily="2" charset="0"/>
                        </a:rPr>
                        <a:t>0.06</a:t>
                      </a:r>
                      <a:r>
                        <a:rPr lang="en-US" dirty="0">
                          <a:solidFill>
                            <a:schemeClr val="bg1">
                              <a:lumMod val="65000"/>
                            </a:schemeClr>
                          </a:solidFill>
                          <a:latin typeface="Avenir Book" panose="02000503020000020003" pitchFamily="2" charset="0"/>
                        </a:rPr>
                        <a:t>04</a:t>
                      </a:r>
                    </a:p>
                  </a:txBody>
                  <a:tcPr/>
                </a:tc>
                <a:extLst>
                  <a:ext uri="{0D108BD9-81ED-4DB2-BD59-A6C34878D82A}">
                    <a16:rowId xmlns:a16="http://schemas.microsoft.com/office/drawing/2014/main" val="3260522377"/>
                  </a:ext>
                </a:extLst>
              </a:tr>
              <a:tr h="394071">
                <a:tc>
                  <a:txBody>
                    <a:bodyPr/>
                    <a:lstStyle/>
                    <a:p>
                      <a:pPr algn="ctr"/>
                      <a:r>
                        <a:rPr lang="en-US" dirty="0">
                          <a:latin typeface="Avenir Book" panose="02000503020000020003" pitchFamily="2" charset="0"/>
                        </a:rPr>
                        <a:t>100</a:t>
                      </a:r>
                    </a:p>
                  </a:txBody>
                  <a:tcPr/>
                </a:tc>
                <a:tc>
                  <a:txBody>
                    <a:bodyPr/>
                    <a:lstStyle/>
                    <a:p>
                      <a:pPr algn="ctr"/>
                      <a:r>
                        <a:rPr lang="en-US" dirty="0">
                          <a:latin typeface="Avenir Book" panose="02000503020000020003" pitchFamily="2" charset="0"/>
                        </a:rPr>
                        <a:t>0.05</a:t>
                      </a:r>
                      <a:r>
                        <a:rPr lang="en-US" dirty="0">
                          <a:solidFill>
                            <a:schemeClr val="bg1">
                              <a:lumMod val="65000"/>
                            </a:schemeClr>
                          </a:solidFill>
                          <a:latin typeface="Avenir Book" panose="02000503020000020003" pitchFamily="2" charset="0"/>
                        </a:rPr>
                        <a:t>43</a:t>
                      </a:r>
                    </a:p>
                  </a:txBody>
                  <a:tcPr/>
                </a:tc>
                <a:extLst>
                  <a:ext uri="{0D108BD9-81ED-4DB2-BD59-A6C34878D82A}">
                    <a16:rowId xmlns:a16="http://schemas.microsoft.com/office/drawing/2014/main" val="1477316656"/>
                  </a:ext>
                </a:extLst>
              </a:tr>
              <a:tr h="394071">
                <a:tc>
                  <a:txBody>
                    <a:bodyPr/>
                    <a:lstStyle/>
                    <a:p>
                      <a:pPr algn="ctr"/>
                      <a:r>
                        <a:rPr lang="en-US" dirty="0">
                          <a:latin typeface="Avenir Book" panose="02000503020000020003" pitchFamily="2" charset="0"/>
                        </a:rPr>
                        <a:t>200</a:t>
                      </a:r>
                    </a:p>
                  </a:txBody>
                  <a:tcPr/>
                </a:tc>
                <a:tc>
                  <a:txBody>
                    <a:bodyPr/>
                    <a:lstStyle/>
                    <a:p>
                      <a:pPr algn="ctr"/>
                      <a:r>
                        <a:rPr lang="en-US" dirty="0">
                          <a:latin typeface="Avenir Book" panose="02000503020000020003" pitchFamily="2" charset="0"/>
                        </a:rPr>
                        <a:t>0.02</a:t>
                      </a:r>
                      <a:r>
                        <a:rPr lang="en-US" dirty="0">
                          <a:solidFill>
                            <a:schemeClr val="bg1">
                              <a:lumMod val="65000"/>
                            </a:schemeClr>
                          </a:solidFill>
                          <a:latin typeface="Avenir Book" panose="02000503020000020003" pitchFamily="2" charset="0"/>
                        </a:rPr>
                        <a:t>72</a:t>
                      </a:r>
                    </a:p>
                  </a:txBody>
                  <a:tcPr/>
                </a:tc>
                <a:extLst>
                  <a:ext uri="{0D108BD9-81ED-4DB2-BD59-A6C34878D82A}">
                    <a16:rowId xmlns:a16="http://schemas.microsoft.com/office/drawing/2014/main" val="294752941"/>
                  </a:ext>
                </a:extLst>
              </a:tr>
              <a:tr h="394071">
                <a:tc>
                  <a:txBody>
                    <a:bodyPr/>
                    <a:lstStyle/>
                    <a:p>
                      <a:pPr algn="ctr"/>
                      <a:r>
                        <a:rPr lang="en-US" dirty="0">
                          <a:latin typeface="Avenir Book" panose="02000503020000020003" pitchFamily="2" charset="0"/>
                        </a:rPr>
                        <a:t>500</a:t>
                      </a:r>
                    </a:p>
                  </a:txBody>
                  <a:tcPr/>
                </a:tc>
                <a:tc>
                  <a:txBody>
                    <a:bodyPr/>
                    <a:lstStyle/>
                    <a:p>
                      <a:pPr algn="ctr"/>
                      <a:r>
                        <a:rPr lang="en-US" dirty="0">
                          <a:latin typeface="Avenir Book" panose="02000503020000020003" pitchFamily="2" charset="0"/>
                        </a:rPr>
                        <a:t>0.01</a:t>
                      </a:r>
                      <a:r>
                        <a:rPr lang="en-US" dirty="0">
                          <a:solidFill>
                            <a:schemeClr val="bg1">
                              <a:lumMod val="65000"/>
                            </a:schemeClr>
                          </a:solidFill>
                          <a:latin typeface="Avenir Book" panose="02000503020000020003" pitchFamily="2" charset="0"/>
                        </a:rPr>
                        <a:t>09</a:t>
                      </a:r>
                    </a:p>
                  </a:txBody>
                  <a:tcPr/>
                </a:tc>
                <a:extLst>
                  <a:ext uri="{0D108BD9-81ED-4DB2-BD59-A6C34878D82A}">
                    <a16:rowId xmlns:a16="http://schemas.microsoft.com/office/drawing/2014/main" val="2802157454"/>
                  </a:ext>
                </a:extLst>
              </a:tr>
            </a:tbl>
          </a:graphicData>
        </a:graphic>
      </p:graphicFrame>
      <p:sp>
        <p:nvSpPr>
          <p:cNvPr id="16" name="TextBox 15">
            <a:extLst>
              <a:ext uri="{FF2B5EF4-FFF2-40B4-BE49-F238E27FC236}">
                <a16:creationId xmlns:a16="http://schemas.microsoft.com/office/drawing/2014/main" id="{B373204C-CDB5-9A9C-56A4-E6D20979EB46}"/>
              </a:ext>
            </a:extLst>
          </p:cNvPr>
          <p:cNvSpPr txBox="1"/>
          <p:nvPr/>
        </p:nvSpPr>
        <p:spPr>
          <a:xfrm>
            <a:off x="0" y="3590303"/>
            <a:ext cx="5077832" cy="369332"/>
          </a:xfrm>
          <a:prstGeom prst="rect">
            <a:avLst/>
          </a:prstGeom>
          <a:noFill/>
          <a:ln w="28575">
            <a:noFill/>
          </a:ln>
        </p:spPr>
        <p:txBody>
          <a:bodyPr wrap="square" rtlCol="0">
            <a:spAutoFit/>
          </a:bodyPr>
          <a:lstStyle/>
          <a:p>
            <a:r>
              <a:rPr lang="en-US" dirty="0">
                <a:latin typeface="Iowan Old Style Roman" panose="02040602040506020204" pitchFamily="18" charset="77"/>
              </a:rPr>
              <a:t>Template for reporting Pillai scores ▼</a:t>
            </a:r>
          </a:p>
        </p:txBody>
      </p:sp>
      <p:grpSp>
        <p:nvGrpSpPr>
          <p:cNvPr id="20" name="Group 19">
            <a:extLst>
              <a:ext uri="{FF2B5EF4-FFF2-40B4-BE49-F238E27FC236}">
                <a16:creationId xmlns:a16="http://schemas.microsoft.com/office/drawing/2014/main" id="{90CD78D4-54D6-E7CD-6598-C3A86C39B3EA}"/>
              </a:ext>
            </a:extLst>
          </p:cNvPr>
          <p:cNvGrpSpPr/>
          <p:nvPr/>
        </p:nvGrpSpPr>
        <p:grpSpPr>
          <a:xfrm>
            <a:off x="4876924" y="3314907"/>
            <a:ext cx="2598495" cy="791370"/>
            <a:chOff x="4877028" y="2063300"/>
            <a:chExt cx="2598495" cy="79137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0F59689-6D9C-5285-1444-0328EC61B3D4}"/>
                    </a:ext>
                  </a:extLst>
                </p:cNvPr>
                <p:cNvSpPr txBox="1"/>
                <p:nvPr/>
              </p:nvSpPr>
              <p:spPr>
                <a:xfrm>
                  <a:off x="6684081" y="2063300"/>
                  <a:ext cx="791442" cy="791370"/>
                </a:xfrm>
                <a:prstGeom prst="rect">
                  <a:avLst/>
                </a:prstGeom>
                <a:noFill/>
              </p:spPr>
              <p:txBody>
                <a:bodyPr wrap="square">
                  <a:spAutoFit/>
                </a:bodyPr>
                <a:lstStyle/>
                <a:p>
                  <a:pPr marL="0" indent="0" algn="ctr">
                    <a:buNone/>
                  </a:pP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r>
                            <a:rPr lang="en-US" sz="3200" b="0" i="1" smtClean="0">
                              <a:latin typeface="Cambria Math" panose="02040503050406030204" pitchFamily="18" charset="0"/>
                            </a:rPr>
                            <m:t>𝑒</m:t>
                          </m:r>
                        </m:num>
                        <m:den>
                          <m:r>
                            <a:rPr lang="en-US" sz="3200" b="0" i="1" smtClean="0">
                              <a:latin typeface="Cambria Math" panose="02040503050406030204" pitchFamily="18" charset="0"/>
                            </a:rPr>
                            <m:t>𝑛</m:t>
                          </m:r>
                        </m:den>
                      </m:f>
                    </m:oMath>
                  </a14:m>
                  <a:r>
                    <a:rPr lang="en-US" dirty="0"/>
                    <a:t>  </a:t>
                  </a:r>
                </a:p>
              </p:txBody>
            </p:sp>
          </mc:Choice>
          <mc:Fallback xmlns="">
            <p:sp>
              <p:nvSpPr>
                <p:cNvPr id="10" name="TextBox 9">
                  <a:extLst>
                    <a:ext uri="{FF2B5EF4-FFF2-40B4-BE49-F238E27FC236}">
                      <a16:creationId xmlns:a16="http://schemas.microsoft.com/office/drawing/2014/main" id="{C0F59689-6D9C-5285-1444-0328EC61B3D4}"/>
                    </a:ext>
                  </a:extLst>
                </p:cNvPr>
                <p:cNvSpPr txBox="1">
                  <a:spLocks noRot="1" noChangeAspect="1" noMove="1" noResize="1" noEditPoints="1" noAdjustHandles="1" noChangeArrowheads="1" noChangeShapeType="1" noTextEdit="1"/>
                </p:cNvSpPr>
                <p:nvPr/>
              </p:nvSpPr>
              <p:spPr>
                <a:xfrm>
                  <a:off x="6684081" y="2063300"/>
                  <a:ext cx="791442" cy="791370"/>
                </a:xfrm>
                <a:prstGeom prst="rect">
                  <a:avLst/>
                </a:prstGeom>
                <a:blipFill>
                  <a:blip r:embed="rId3"/>
                  <a:stretch>
                    <a:fillRect r="-6349" b="-158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788A4823-A797-B34A-523F-EF2219258717}"/>
                </a:ext>
              </a:extLst>
            </p:cNvPr>
            <p:cNvSpPr txBox="1"/>
            <p:nvPr/>
          </p:nvSpPr>
          <p:spPr>
            <a:xfrm>
              <a:off x="4877028" y="2163318"/>
              <a:ext cx="1849231" cy="646331"/>
            </a:xfrm>
            <a:prstGeom prst="rect">
              <a:avLst/>
            </a:prstGeom>
            <a:noFill/>
          </p:spPr>
          <p:txBody>
            <a:bodyPr wrap="square" rtlCol="0">
              <a:spAutoFit/>
            </a:bodyPr>
            <a:lstStyle/>
            <a:p>
              <a:pPr algn="r"/>
              <a:r>
                <a:rPr lang="en-US" dirty="0">
                  <a:latin typeface="Iowan Old Style Roman" panose="02040602040506020204" pitchFamily="18" charset="77"/>
                </a:rPr>
                <a:t>Threshold formula ▶︎</a:t>
              </a:r>
            </a:p>
          </p:txBody>
        </p:sp>
      </p:grpSp>
      <p:grpSp>
        <p:nvGrpSpPr>
          <p:cNvPr id="21" name="Group 20">
            <a:extLst>
              <a:ext uri="{FF2B5EF4-FFF2-40B4-BE49-F238E27FC236}">
                <a16:creationId xmlns:a16="http://schemas.microsoft.com/office/drawing/2014/main" id="{7237AD7B-BFEE-0C96-20AB-89DE786B862C}"/>
              </a:ext>
            </a:extLst>
          </p:cNvPr>
          <p:cNvGrpSpPr/>
          <p:nvPr/>
        </p:nvGrpSpPr>
        <p:grpSpPr>
          <a:xfrm>
            <a:off x="4960294" y="4508922"/>
            <a:ext cx="3932770" cy="430887"/>
            <a:chOff x="5135650" y="4206109"/>
            <a:chExt cx="3932770" cy="430887"/>
          </a:xfrm>
        </p:grpSpPr>
        <p:sp>
          <p:nvSpPr>
            <p:cNvPr id="11" name="TextBox 10">
              <a:extLst>
                <a:ext uri="{FF2B5EF4-FFF2-40B4-BE49-F238E27FC236}">
                  <a16:creationId xmlns:a16="http://schemas.microsoft.com/office/drawing/2014/main" id="{620645A5-0E9D-1C7C-99A5-1386DB894018}"/>
                </a:ext>
              </a:extLst>
            </p:cNvPr>
            <p:cNvSpPr txBox="1"/>
            <p:nvPr/>
          </p:nvSpPr>
          <p:spPr>
            <a:xfrm>
              <a:off x="5363406" y="4206109"/>
              <a:ext cx="3705014" cy="430887"/>
            </a:xfrm>
            <a:prstGeom prst="rect">
              <a:avLst/>
            </a:prstGeom>
            <a:noFill/>
          </p:spPr>
          <p:txBody>
            <a:bodyPr wrap="square">
              <a:spAutoFit/>
            </a:bodyPr>
            <a:lstStyle/>
            <a:p>
              <a:pPr marL="0" indent="0" algn="ctr">
                <a:buNone/>
              </a:pPr>
              <a:r>
                <a:rPr lang="en-US" sz="2200" dirty="0">
                  <a:latin typeface="Menlo" panose="020B0609030804020204" pitchFamily="49" charset="0"/>
                  <a:ea typeface="Menlo" panose="020B0609030804020204" pitchFamily="49" charset="0"/>
                  <a:cs typeface="Menlo" panose="020B0609030804020204" pitchFamily="49" charset="0"/>
                </a:rPr>
                <a:t>2*exp(1)/n</a:t>
              </a:r>
            </a:p>
          </p:txBody>
        </p:sp>
        <p:sp>
          <p:nvSpPr>
            <p:cNvPr id="18" name="TextBox 17">
              <a:extLst>
                <a:ext uri="{FF2B5EF4-FFF2-40B4-BE49-F238E27FC236}">
                  <a16:creationId xmlns:a16="http://schemas.microsoft.com/office/drawing/2014/main" id="{C8A4F765-7326-B47C-8185-6311D65AB9A8}"/>
                </a:ext>
              </a:extLst>
            </p:cNvPr>
            <p:cNvSpPr txBox="1"/>
            <p:nvPr/>
          </p:nvSpPr>
          <p:spPr>
            <a:xfrm>
              <a:off x="5135650" y="4257081"/>
              <a:ext cx="1144865" cy="369332"/>
            </a:xfrm>
            <a:prstGeom prst="rect">
              <a:avLst/>
            </a:prstGeom>
            <a:noFill/>
          </p:spPr>
          <p:txBody>
            <a:bodyPr wrap="none" rtlCol="0">
              <a:spAutoFit/>
            </a:bodyPr>
            <a:lstStyle/>
            <a:p>
              <a:r>
                <a:rPr lang="en-US" dirty="0">
                  <a:latin typeface="Iowan Old Style Roman" panose="02040602040506020204" pitchFamily="18" charset="77"/>
                </a:rPr>
                <a:t>R code ▶︎</a:t>
              </a:r>
            </a:p>
          </p:txBody>
        </p:sp>
      </p:grpSp>
      <p:sp>
        <p:nvSpPr>
          <p:cNvPr id="19" name="TextBox 18">
            <a:extLst>
              <a:ext uri="{FF2B5EF4-FFF2-40B4-BE49-F238E27FC236}">
                <a16:creationId xmlns:a16="http://schemas.microsoft.com/office/drawing/2014/main" id="{2EFCC60C-71FA-A3B4-6A90-A8CC8759F2ED}"/>
              </a:ext>
            </a:extLst>
          </p:cNvPr>
          <p:cNvSpPr txBox="1"/>
          <p:nvPr/>
        </p:nvSpPr>
        <p:spPr>
          <a:xfrm>
            <a:off x="5816836" y="5505883"/>
            <a:ext cx="2525652" cy="646331"/>
          </a:xfrm>
          <a:prstGeom prst="rect">
            <a:avLst/>
          </a:prstGeom>
          <a:noFill/>
        </p:spPr>
        <p:txBody>
          <a:bodyPr wrap="square" rtlCol="0">
            <a:spAutoFit/>
          </a:bodyPr>
          <a:lstStyle/>
          <a:p>
            <a:pPr algn="r"/>
            <a:r>
              <a:rPr lang="en-US" dirty="0">
                <a:latin typeface="Iowan Old Style Roman" panose="02040602040506020204" pitchFamily="18" charset="77"/>
              </a:rPr>
              <a:t>Thresholds at various sample sizes ▶︎</a:t>
            </a:r>
          </a:p>
        </p:txBody>
      </p:sp>
    </p:spTree>
    <p:extLst>
      <p:ext uri="{BB962C8B-B14F-4D97-AF65-F5344CB8AC3E}">
        <p14:creationId xmlns:p14="http://schemas.microsoft.com/office/powerpoint/2010/main" val="345072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hart&#10;&#10;Description automatically generated">
            <a:extLst>
              <a:ext uri="{FF2B5EF4-FFF2-40B4-BE49-F238E27FC236}">
                <a16:creationId xmlns:a16="http://schemas.microsoft.com/office/drawing/2014/main" id="{26FF2B4D-377D-2B83-9EB7-38B30A4F210D}"/>
              </a:ext>
            </a:extLst>
          </p:cNvPr>
          <p:cNvPicPr>
            <a:picLocks noChangeAspect="1"/>
          </p:cNvPicPr>
          <p:nvPr/>
        </p:nvPicPr>
        <p:blipFill>
          <a:blip r:embed="rId3"/>
          <a:stretch>
            <a:fillRect/>
          </a:stretch>
        </p:blipFill>
        <p:spPr>
          <a:xfrm>
            <a:off x="4407613" y="2016800"/>
            <a:ext cx="7784387" cy="2594795"/>
          </a:xfrm>
          <a:prstGeom prst="rect">
            <a:avLst/>
          </a:prstGeom>
        </p:spPr>
      </p:pic>
      <p:sp>
        <p:nvSpPr>
          <p:cNvPr id="2" name="Slide Number Placeholder 1">
            <a:extLst>
              <a:ext uri="{FF2B5EF4-FFF2-40B4-BE49-F238E27FC236}">
                <a16:creationId xmlns:a16="http://schemas.microsoft.com/office/drawing/2014/main" id="{1EB12AC2-CECB-115A-5187-B9D5AC223620}"/>
              </a:ext>
            </a:extLst>
          </p:cNvPr>
          <p:cNvSpPr>
            <a:spLocks noGrp="1"/>
          </p:cNvSpPr>
          <p:nvPr>
            <p:ph type="sldNum" sz="quarter" idx="11"/>
          </p:nvPr>
        </p:nvSpPr>
        <p:spPr/>
        <p:txBody>
          <a:bodyPr/>
          <a:lstStyle/>
          <a:p>
            <a:fld id="{2F4E2E3C-FF33-FC45-91A9-BDC48E1E835D}" type="slidenum">
              <a:rPr lang="en-US" smtClean="0"/>
              <a:pPr/>
              <a:t>2</a:t>
            </a:fld>
            <a:endParaRPr lang="en-US" dirty="0"/>
          </a:p>
        </p:txBody>
      </p:sp>
      <p:sp>
        <p:nvSpPr>
          <p:cNvPr id="5" name="Content Placeholder 4">
            <a:extLst>
              <a:ext uri="{FF2B5EF4-FFF2-40B4-BE49-F238E27FC236}">
                <a16:creationId xmlns:a16="http://schemas.microsoft.com/office/drawing/2014/main" id="{58E2CB45-9B76-B777-A174-7622E60168A0}"/>
              </a:ext>
            </a:extLst>
          </p:cNvPr>
          <p:cNvSpPr>
            <a:spLocks noGrp="1"/>
          </p:cNvSpPr>
          <p:nvPr>
            <p:ph idx="1"/>
          </p:nvPr>
        </p:nvSpPr>
        <p:spPr>
          <a:xfrm>
            <a:off x="609600" y="1346908"/>
            <a:ext cx="4845978" cy="4779256"/>
          </a:xfrm>
        </p:spPr>
        <p:txBody>
          <a:bodyPr/>
          <a:lstStyle/>
          <a:p>
            <a:r>
              <a:rPr lang="en-US" dirty="0"/>
              <a:t>A way to quantify overlap in multiple dimensions (e.g., F1, F2, duration)</a:t>
            </a:r>
            <a:r>
              <a:rPr lang="en-US" sz="1400" dirty="0"/>
              <a:t> (Hay et al., 2006; </a:t>
            </a:r>
            <a:r>
              <a:rPr lang="en-US" sz="1400" dirty="0" err="1"/>
              <a:t>Nycz</a:t>
            </a:r>
            <a:r>
              <a:rPr lang="en-US" sz="1400" dirty="0"/>
              <a:t> &amp; Hall-Lew 2013)​</a:t>
            </a:r>
            <a:endParaRPr lang="en-US" dirty="0"/>
          </a:p>
          <a:p>
            <a:endParaRPr lang="en-US" dirty="0"/>
          </a:p>
          <a:p>
            <a:r>
              <a:rPr lang="en-US" dirty="0"/>
              <a:t>Some concern about unequal vowel categories sizes </a:t>
            </a:r>
            <a:r>
              <a:rPr lang="en-US" sz="1400" dirty="0"/>
              <a:t>(Johnson 2015; convo on Twitter June 2, 2021)​</a:t>
            </a:r>
          </a:p>
          <a:p>
            <a:endParaRPr lang="en-US" dirty="0"/>
          </a:p>
          <a:p>
            <a:r>
              <a:rPr lang="en-US" dirty="0"/>
              <a:t>Our solution: a big simulation to show exactly what impact sample size has on Pillai scores​</a:t>
            </a:r>
          </a:p>
          <a:p>
            <a:endParaRPr lang="en-US" dirty="0"/>
          </a:p>
        </p:txBody>
      </p:sp>
      <p:sp>
        <p:nvSpPr>
          <p:cNvPr id="4" name="Title 3">
            <a:extLst>
              <a:ext uri="{FF2B5EF4-FFF2-40B4-BE49-F238E27FC236}">
                <a16:creationId xmlns:a16="http://schemas.microsoft.com/office/drawing/2014/main" id="{78C06571-CE68-22BF-E176-83045DFFB72A}"/>
              </a:ext>
            </a:extLst>
          </p:cNvPr>
          <p:cNvSpPr>
            <a:spLocks noGrp="1"/>
          </p:cNvSpPr>
          <p:nvPr>
            <p:ph type="title"/>
          </p:nvPr>
        </p:nvSpPr>
        <p:spPr/>
        <p:txBody>
          <a:bodyPr/>
          <a:lstStyle/>
          <a:p>
            <a:r>
              <a:rPr lang="en-US" dirty="0"/>
              <a:t>Pillai scores in Sociolinguistics</a:t>
            </a:r>
          </a:p>
        </p:txBody>
      </p:sp>
      <p:sp>
        <p:nvSpPr>
          <p:cNvPr id="3" name="TextBox 2">
            <a:extLst>
              <a:ext uri="{FF2B5EF4-FFF2-40B4-BE49-F238E27FC236}">
                <a16:creationId xmlns:a16="http://schemas.microsoft.com/office/drawing/2014/main" id="{4EAEA646-19AA-3DA6-FFE7-42A17300265A}"/>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38644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633134-41DC-9480-78D8-C125A1A09160}"/>
              </a:ext>
            </a:extLst>
          </p:cNvPr>
          <p:cNvSpPr>
            <a:spLocks noGrp="1"/>
          </p:cNvSpPr>
          <p:nvPr>
            <p:ph type="sldNum" sz="quarter" idx="11"/>
          </p:nvPr>
        </p:nvSpPr>
        <p:spPr/>
        <p:txBody>
          <a:bodyPr/>
          <a:lstStyle/>
          <a:p>
            <a:fld id="{2F4E2E3C-FF33-FC45-91A9-BDC48E1E835D}" type="slidenum">
              <a:rPr lang="en-US" smtClean="0"/>
              <a:pPr/>
              <a:t>3</a:t>
            </a:fld>
            <a:endParaRPr lang="en-US" dirty="0"/>
          </a:p>
        </p:txBody>
      </p:sp>
      <p:sp>
        <p:nvSpPr>
          <p:cNvPr id="4" name="Title 3">
            <a:extLst>
              <a:ext uri="{FF2B5EF4-FFF2-40B4-BE49-F238E27FC236}">
                <a16:creationId xmlns:a16="http://schemas.microsoft.com/office/drawing/2014/main" id="{849CC93A-9367-96FD-D37F-7692F1A92814}"/>
              </a:ext>
            </a:extLst>
          </p:cNvPr>
          <p:cNvSpPr>
            <a:spLocks noGrp="1"/>
          </p:cNvSpPr>
          <p:nvPr>
            <p:ph type="title"/>
          </p:nvPr>
        </p:nvSpPr>
        <p:spPr/>
        <p:txBody>
          <a:bodyPr/>
          <a:lstStyle/>
          <a:p>
            <a:r>
              <a:rPr lang="en-US" dirty="0"/>
              <a:t>The Simulation</a:t>
            </a:r>
          </a:p>
        </p:txBody>
      </p:sp>
      <p:sp>
        <p:nvSpPr>
          <p:cNvPr id="3" name="Content Placeholder 2">
            <a:extLst>
              <a:ext uri="{FF2B5EF4-FFF2-40B4-BE49-F238E27FC236}">
                <a16:creationId xmlns:a16="http://schemas.microsoft.com/office/drawing/2014/main" id="{67A25B6E-43A5-2A7F-A82A-12ECB5A4093A}"/>
              </a:ext>
            </a:extLst>
          </p:cNvPr>
          <p:cNvSpPr>
            <a:spLocks noGrp="1"/>
          </p:cNvSpPr>
          <p:nvPr>
            <p:ph idx="1"/>
          </p:nvPr>
        </p:nvSpPr>
        <p:spPr/>
        <p:txBody>
          <a:bodyPr/>
          <a:lstStyle/>
          <a:p>
            <a:pPr marL="457200" indent="-457200">
              <a:buFont typeface="+mj-lt"/>
              <a:buAutoNum type="arabicPeriod"/>
            </a:pPr>
            <a:r>
              <a:rPr lang="en-US" dirty="0"/>
              <a:t>Start with a single bivariate normal distribution ▶︎</a:t>
            </a:r>
          </a:p>
          <a:p>
            <a:pPr marL="457200" indent="-457200">
              <a:buFont typeface="+mj-lt"/>
              <a:buAutoNum type="arabicPeriod"/>
            </a:pPr>
            <a:endParaRPr lang="en-US" dirty="0"/>
          </a:p>
          <a:p>
            <a:pPr marL="457200" indent="-457200">
              <a:buFont typeface="+mj-lt"/>
              <a:buAutoNum type="arabicPeriod"/>
            </a:pPr>
            <a:r>
              <a:rPr lang="en-US" dirty="0"/>
              <a:t>Sample two “vowel classes” from this distribution.​ ▼</a:t>
            </a:r>
          </a:p>
          <a:p>
            <a:pPr lvl="1"/>
            <a:r>
              <a:rPr lang="en-US" dirty="0"/>
              <a:t>Ground Truth is they’re merged.</a:t>
            </a:r>
          </a:p>
          <a:p>
            <a:pPr marL="457200" indent="-457200">
              <a:buFont typeface="+mj-lt"/>
              <a:buAutoNum type="arabicPeriod"/>
            </a:pPr>
            <a:endParaRPr lang="en-US" dirty="0"/>
          </a:p>
          <a:p>
            <a:pPr marL="457200" indent="-457200">
              <a:buFont typeface="+mj-lt"/>
              <a:buAutoNum type="arabicPeriod"/>
            </a:pPr>
            <a:r>
              <a:rPr lang="en-US" dirty="0"/>
              <a:t>Calculate the Pillai score</a:t>
            </a:r>
          </a:p>
          <a:p>
            <a:pPr marL="857250" lvl="1" indent="-457200"/>
            <a:r>
              <a:rPr lang="en-US" dirty="0"/>
              <a:t>Should be close to 0 </a:t>
            </a:r>
            <a:br>
              <a:rPr lang="en-US" dirty="0"/>
            </a:br>
            <a:r>
              <a:rPr lang="en-US" dirty="0"/>
              <a:t>because they’re merged!</a:t>
            </a:r>
          </a:p>
          <a:p>
            <a:pPr marL="857250" lvl="1" indent="-457200"/>
            <a:endParaRPr lang="en-US" dirty="0"/>
          </a:p>
          <a:p>
            <a:pPr marL="457200" indent="-457200">
              <a:buFont typeface="+mj-lt"/>
              <a:buAutoNum type="arabicPeriod"/>
            </a:pPr>
            <a:r>
              <a:rPr lang="en-US" dirty="0"/>
              <a:t>Repeat many, many times</a:t>
            </a:r>
          </a:p>
        </p:txBody>
      </p:sp>
      <p:pic>
        <p:nvPicPr>
          <p:cNvPr id="6" name="Picture 5" descr="A picture containing diagram&#10;&#10;Description automatically generated">
            <a:extLst>
              <a:ext uri="{FF2B5EF4-FFF2-40B4-BE49-F238E27FC236}">
                <a16:creationId xmlns:a16="http://schemas.microsoft.com/office/drawing/2014/main" id="{105995AB-01EA-1ECE-4DDD-08FD9F4CB730}"/>
              </a:ext>
            </a:extLst>
          </p:cNvPr>
          <p:cNvPicPr>
            <a:picLocks noChangeAspect="1"/>
          </p:cNvPicPr>
          <p:nvPr/>
        </p:nvPicPr>
        <p:blipFill>
          <a:blip r:embed="rId3"/>
          <a:stretch>
            <a:fillRect/>
          </a:stretch>
        </p:blipFill>
        <p:spPr>
          <a:xfrm>
            <a:off x="8490999" y="591352"/>
            <a:ext cx="2440410" cy="2440410"/>
          </a:xfrm>
          <a:prstGeom prst="rect">
            <a:avLst/>
          </a:prstGeom>
          <a:ln>
            <a:noFill/>
          </a:ln>
        </p:spPr>
      </p:pic>
      <p:pic>
        <p:nvPicPr>
          <p:cNvPr id="8" name="Picture 7" descr="Chart&#10;&#10;Description automatically generated">
            <a:extLst>
              <a:ext uri="{FF2B5EF4-FFF2-40B4-BE49-F238E27FC236}">
                <a16:creationId xmlns:a16="http://schemas.microsoft.com/office/drawing/2014/main" id="{D4177FDC-72EB-7C3B-930A-49B7AB921C87}"/>
              </a:ext>
            </a:extLst>
          </p:cNvPr>
          <p:cNvPicPr>
            <a:picLocks noChangeAspect="1"/>
          </p:cNvPicPr>
          <p:nvPr/>
        </p:nvPicPr>
        <p:blipFill>
          <a:blip r:embed="rId4"/>
          <a:stretch>
            <a:fillRect/>
          </a:stretch>
        </p:blipFill>
        <p:spPr>
          <a:xfrm>
            <a:off x="4870773" y="3826238"/>
            <a:ext cx="2440409" cy="2440409"/>
          </a:xfrm>
          <a:prstGeom prst="rect">
            <a:avLst/>
          </a:prstGeom>
          <a:ln>
            <a:solidFill>
              <a:schemeClr val="tx1">
                <a:lumMod val="75000"/>
                <a:lumOff val="25000"/>
              </a:schemeClr>
            </a:solidFill>
          </a:ln>
        </p:spPr>
      </p:pic>
      <p:pic>
        <p:nvPicPr>
          <p:cNvPr id="10" name="Picture 9">
            <a:extLst>
              <a:ext uri="{FF2B5EF4-FFF2-40B4-BE49-F238E27FC236}">
                <a16:creationId xmlns:a16="http://schemas.microsoft.com/office/drawing/2014/main" id="{4FC2A19B-A793-FB76-5926-19BC58A5CB4D}"/>
              </a:ext>
            </a:extLst>
          </p:cNvPr>
          <p:cNvPicPr>
            <a:picLocks noChangeAspect="1"/>
          </p:cNvPicPr>
          <p:nvPr/>
        </p:nvPicPr>
        <p:blipFill>
          <a:blip r:embed="rId5"/>
          <a:srcRect/>
          <a:stretch/>
        </p:blipFill>
        <p:spPr>
          <a:xfrm>
            <a:off x="7311182" y="3826238"/>
            <a:ext cx="2440409" cy="2440409"/>
          </a:xfrm>
          <a:prstGeom prst="rect">
            <a:avLst/>
          </a:prstGeom>
          <a:ln>
            <a:solidFill>
              <a:schemeClr val="tx1">
                <a:lumMod val="75000"/>
                <a:lumOff val="25000"/>
              </a:schemeClr>
            </a:solidFill>
          </a:ln>
        </p:spPr>
      </p:pic>
      <p:pic>
        <p:nvPicPr>
          <p:cNvPr id="12" name="Picture 11">
            <a:extLst>
              <a:ext uri="{FF2B5EF4-FFF2-40B4-BE49-F238E27FC236}">
                <a16:creationId xmlns:a16="http://schemas.microsoft.com/office/drawing/2014/main" id="{D4DA0F5F-0BFF-F634-D8F8-3D0EA06ECC02}"/>
              </a:ext>
            </a:extLst>
          </p:cNvPr>
          <p:cNvPicPr>
            <a:picLocks noChangeAspect="1"/>
          </p:cNvPicPr>
          <p:nvPr/>
        </p:nvPicPr>
        <p:blipFill>
          <a:blip r:embed="rId6"/>
          <a:srcRect/>
          <a:stretch/>
        </p:blipFill>
        <p:spPr>
          <a:xfrm>
            <a:off x="9751591" y="3826239"/>
            <a:ext cx="2440409" cy="2440409"/>
          </a:xfrm>
          <a:prstGeom prst="rect">
            <a:avLst/>
          </a:prstGeom>
          <a:ln>
            <a:solidFill>
              <a:schemeClr val="tx1">
                <a:lumMod val="75000"/>
                <a:lumOff val="25000"/>
              </a:schemeClr>
            </a:solidFill>
          </a:ln>
        </p:spPr>
      </p:pic>
      <p:sp>
        <p:nvSpPr>
          <p:cNvPr id="5" name="TextBox 4">
            <a:extLst>
              <a:ext uri="{FF2B5EF4-FFF2-40B4-BE49-F238E27FC236}">
                <a16:creationId xmlns:a16="http://schemas.microsoft.com/office/drawing/2014/main" id="{686E178B-84D2-8AB2-6495-62FFE83726BE}"/>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6817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A1632F-ABC8-B1AC-A626-8DA64174F49A}"/>
              </a:ext>
            </a:extLst>
          </p:cNvPr>
          <p:cNvPicPr>
            <a:picLocks noChangeAspect="1"/>
          </p:cNvPicPr>
          <p:nvPr/>
        </p:nvPicPr>
        <p:blipFill>
          <a:blip r:embed="rId3"/>
          <a:srcRect/>
          <a:stretch/>
        </p:blipFill>
        <p:spPr>
          <a:xfrm>
            <a:off x="0" y="0"/>
            <a:ext cx="12185647" cy="6861574"/>
          </a:xfrm>
          <a:prstGeom prst="rect">
            <a:avLst/>
          </a:prstGeom>
        </p:spPr>
      </p:pic>
    </p:spTree>
    <p:extLst>
      <p:ext uri="{BB962C8B-B14F-4D97-AF65-F5344CB8AC3E}">
        <p14:creationId xmlns:p14="http://schemas.microsoft.com/office/powerpoint/2010/main" val="41573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A1632F-ABC8-B1AC-A626-8DA64174F49A}"/>
              </a:ext>
            </a:extLst>
          </p:cNvPr>
          <p:cNvPicPr>
            <a:picLocks noChangeAspect="1"/>
          </p:cNvPicPr>
          <p:nvPr/>
        </p:nvPicPr>
        <p:blipFill>
          <a:blip r:embed="rId3">
            <a:alphaModFix amt="50000"/>
          </a:blip>
          <a:srcRect/>
          <a:stretch/>
        </p:blipFill>
        <p:spPr>
          <a:xfrm>
            <a:off x="0" y="0"/>
            <a:ext cx="12185647" cy="6861574"/>
          </a:xfrm>
          <a:prstGeom prst="rect">
            <a:avLst/>
          </a:prstGeom>
        </p:spPr>
      </p:pic>
      <p:cxnSp>
        <p:nvCxnSpPr>
          <p:cNvPr id="10" name="Straight Connector 9">
            <a:extLst>
              <a:ext uri="{FF2B5EF4-FFF2-40B4-BE49-F238E27FC236}">
                <a16:creationId xmlns:a16="http://schemas.microsoft.com/office/drawing/2014/main" id="{F0123731-0618-4CB9-FB8E-519863EB65DD}"/>
              </a:ext>
            </a:extLst>
          </p:cNvPr>
          <p:cNvCxnSpPr/>
          <p:nvPr/>
        </p:nvCxnSpPr>
        <p:spPr>
          <a:xfrm>
            <a:off x="667820" y="5208998"/>
            <a:ext cx="11168009" cy="0"/>
          </a:xfrm>
          <a:prstGeom prst="line">
            <a:avLst/>
          </a:prstGeom>
          <a:ln w="28575">
            <a:solidFill>
              <a:schemeClr val="tx1">
                <a:lumMod val="95000"/>
                <a:lumOff val="5000"/>
              </a:schemeClr>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A26E68BD-458E-5120-F0D7-41ED50D0F38A}"/>
              </a:ext>
            </a:extLst>
          </p:cNvPr>
          <p:cNvCxnSpPr>
            <a:cxnSpLocks/>
          </p:cNvCxnSpPr>
          <p:nvPr/>
        </p:nvCxnSpPr>
        <p:spPr>
          <a:xfrm flipH="1">
            <a:off x="3918857" y="3556423"/>
            <a:ext cx="925286" cy="1616712"/>
          </a:xfrm>
          <a:prstGeom prst="straightConnector1">
            <a:avLst/>
          </a:prstGeom>
          <a:ln>
            <a:solidFill>
              <a:schemeClr val="tx1">
                <a:lumMod val="50000"/>
                <a:lumOff val="50000"/>
              </a:schemeClr>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F2FC2AF-1889-87F8-4826-8F4C1C8EFD23}"/>
              </a:ext>
            </a:extLst>
          </p:cNvPr>
          <p:cNvSpPr txBox="1"/>
          <p:nvPr/>
        </p:nvSpPr>
        <p:spPr>
          <a:xfrm>
            <a:off x="4818063" y="3105834"/>
            <a:ext cx="5059591" cy="646331"/>
          </a:xfrm>
          <a:prstGeom prst="rect">
            <a:avLst/>
          </a:prstGeom>
          <a:noFill/>
        </p:spPr>
        <p:txBody>
          <a:bodyPr wrap="square" rtlCol="0">
            <a:spAutoFit/>
          </a:bodyPr>
          <a:lstStyle/>
          <a:p>
            <a:r>
              <a:rPr lang="en-US" dirty="0">
                <a:latin typeface="Avenir Book" panose="02000503020000020003" pitchFamily="2" charset="0"/>
              </a:rPr>
              <a:t>It takes kind of a lot of data to reliably get small Pillai scores! </a:t>
            </a:r>
            <a:r>
              <a:rPr lang="en-US" sz="1400" dirty="0">
                <a:latin typeface="Avenir Book" panose="02000503020000020003" pitchFamily="2" charset="0"/>
              </a:rPr>
              <a:t>(i.e. 95% of the time)</a:t>
            </a:r>
            <a:endParaRPr lang="en-US" dirty="0">
              <a:latin typeface="Avenir Book" panose="02000503020000020003" pitchFamily="2" charset="0"/>
            </a:endParaRPr>
          </a:p>
        </p:txBody>
      </p:sp>
    </p:spTree>
    <p:extLst>
      <p:ext uri="{BB962C8B-B14F-4D97-AF65-F5344CB8AC3E}">
        <p14:creationId xmlns:p14="http://schemas.microsoft.com/office/powerpoint/2010/main" val="32131071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03A6DE-C46A-C0A8-CFA3-0EF9D54935CF}"/>
              </a:ext>
            </a:extLst>
          </p:cNvPr>
          <p:cNvPicPr>
            <a:picLocks noChangeAspect="1"/>
          </p:cNvPicPr>
          <p:nvPr/>
        </p:nvPicPr>
        <p:blipFill>
          <a:blip r:embed="rId3"/>
          <a:srcRect/>
          <a:stretch/>
        </p:blipFill>
        <p:spPr>
          <a:xfrm>
            <a:off x="6096000" y="225764"/>
            <a:ext cx="6096000" cy="6096000"/>
          </a:xfrm>
          <a:prstGeom prst="rect">
            <a:avLst/>
          </a:prstGeom>
        </p:spPr>
      </p:pic>
      <p:sp>
        <p:nvSpPr>
          <p:cNvPr id="11" name="Title 10">
            <a:extLst>
              <a:ext uri="{FF2B5EF4-FFF2-40B4-BE49-F238E27FC236}">
                <a16:creationId xmlns:a16="http://schemas.microsoft.com/office/drawing/2014/main" id="{6E075F85-1677-6AD7-C6A1-19B01C8FA01E}"/>
              </a:ext>
            </a:extLst>
          </p:cNvPr>
          <p:cNvSpPr>
            <a:spLocks noGrp="1"/>
          </p:cNvSpPr>
          <p:nvPr>
            <p:ph type="title"/>
          </p:nvPr>
        </p:nvSpPr>
        <p:spPr/>
        <p:txBody>
          <a:bodyPr/>
          <a:lstStyle/>
          <a:p>
            <a:r>
              <a:rPr lang="en-US" dirty="0"/>
              <a:t>Unequal Groups?</a:t>
            </a:r>
          </a:p>
        </p:txBody>
      </p:sp>
      <p:sp>
        <p:nvSpPr>
          <p:cNvPr id="12" name="Content Placeholder 11">
            <a:extLst>
              <a:ext uri="{FF2B5EF4-FFF2-40B4-BE49-F238E27FC236}">
                <a16:creationId xmlns:a16="http://schemas.microsoft.com/office/drawing/2014/main" id="{2DECAEE7-B50D-39F9-A3A3-53BFEADEDC6A}"/>
              </a:ext>
            </a:extLst>
          </p:cNvPr>
          <p:cNvSpPr>
            <a:spLocks noGrp="1"/>
          </p:cNvSpPr>
          <p:nvPr>
            <p:ph idx="1"/>
          </p:nvPr>
        </p:nvSpPr>
        <p:spPr/>
        <p:txBody>
          <a:bodyPr/>
          <a:lstStyle/>
          <a:p>
            <a:r>
              <a:rPr lang="en-US" dirty="0"/>
              <a:t>Sample unequally for each group.</a:t>
            </a:r>
          </a:p>
          <a:p>
            <a:pPr lvl="1"/>
            <a:r>
              <a:rPr lang="en-US" dirty="0"/>
              <a:t>Each combo of 5–100 tokens per group, repeat 1000 times.</a:t>
            </a:r>
          </a:p>
          <a:p>
            <a:pPr lvl="1"/>
            <a:endParaRPr lang="en-US" dirty="0"/>
          </a:p>
          <a:p>
            <a:r>
              <a:rPr lang="en-US" dirty="0"/>
              <a:t>Surprising results: unequal sample size doesn’t matter! ▶︎</a:t>
            </a:r>
          </a:p>
          <a:p>
            <a:pPr lvl="1"/>
            <a:r>
              <a:rPr lang="en-US" dirty="0"/>
              <a:t>So, what we should consider is total sample size across both vowels​</a:t>
            </a:r>
          </a:p>
          <a:p>
            <a:pPr lvl="1"/>
            <a:r>
              <a:rPr lang="en-US" dirty="0"/>
              <a:t>Good news for us!</a:t>
            </a:r>
          </a:p>
          <a:p>
            <a:pPr lvl="1"/>
            <a:endParaRPr lang="en-US" dirty="0"/>
          </a:p>
        </p:txBody>
      </p:sp>
      <p:sp>
        <p:nvSpPr>
          <p:cNvPr id="14" name="Rounded Rectangle 13">
            <a:extLst>
              <a:ext uri="{FF2B5EF4-FFF2-40B4-BE49-F238E27FC236}">
                <a16:creationId xmlns:a16="http://schemas.microsoft.com/office/drawing/2014/main" id="{DA2AD341-3E74-6EDF-5804-D162FA08B667}"/>
              </a:ext>
            </a:extLst>
          </p:cNvPr>
          <p:cNvSpPr/>
          <p:nvPr/>
        </p:nvSpPr>
        <p:spPr>
          <a:xfrm rot="18904876">
            <a:off x="9322465" y="95767"/>
            <a:ext cx="272899" cy="6556803"/>
          </a:xfrm>
          <a:prstGeom prst="roundRect">
            <a:avLst>
              <a:gd name="adj" fmla="val 50000"/>
            </a:avLst>
          </a:prstGeom>
          <a:noFill/>
          <a:ln w="1905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26DB718-F11D-BF4D-448B-FEAA68DD2418}"/>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383146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FF30FC-5E6D-FC0C-CA06-7C1401C26B9A}"/>
              </a:ext>
            </a:extLst>
          </p:cNvPr>
          <p:cNvSpPr>
            <a:spLocks noGrp="1"/>
          </p:cNvSpPr>
          <p:nvPr>
            <p:ph type="sldNum" sz="quarter" idx="4294967295"/>
          </p:nvPr>
        </p:nvSpPr>
        <p:spPr>
          <a:xfrm>
            <a:off x="11541125" y="6356350"/>
            <a:ext cx="650875" cy="365125"/>
          </a:xfrm>
          <a:prstGeom prst="rect">
            <a:avLst/>
          </a:prstGeom>
        </p:spPr>
        <p:txBody>
          <a:bodyPr/>
          <a:lstStyle/>
          <a:p>
            <a:fld id="{2F4E2E3C-FF33-FC45-91A9-BDC48E1E835D}" type="slidenum">
              <a:rPr lang="en-US" smtClean="0"/>
              <a:pPr/>
              <a:t>7</a:t>
            </a:fld>
            <a:endParaRPr lang="en-US" dirty="0"/>
          </a:p>
        </p:txBody>
      </p:sp>
      <p:pic>
        <p:nvPicPr>
          <p:cNvPr id="5" name="Picture 4" descr="A picture containing text&#10;&#10;Description automatically generated">
            <a:extLst>
              <a:ext uri="{FF2B5EF4-FFF2-40B4-BE49-F238E27FC236}">
                <a16:creationId xmlns:a16="http://schemas.microsoft.com/office/drawing/2014/main" id="{78EC39D2-92AD-1CCD-B0B8-096716DF72AA}"/>
              </a:ext>
            </a:extLst>
          </p:cNvPr>
          <p:cNvPicPr>
            <a:picLocks noChangeAspect="1"/>
          </p:cNvPicPr>
          <p:nvPr/>
        </p:nvPicPr>
        <p:blipFill>
          <a:blip r:embed="rId3"/>
          <a:stretch>
            <a:fillRect/>
          </a:stretch>
        </p:blipFill>
        <p:spPr>
          <a:xfrm>
            <a:off x="1724377" y="969962"/>
            <a:ext cx="8743245" cy="4918075"/>
          </a:xfrm>
          <a:prstGeom prst="rect">
            <a:avLst/>
          </a:prstGeom>
        </p:spPr>
      </p:pic>
    </p:spTree>
    <p:extLst>
      <p:ext uri="{BB962C8B-B14F-4D97-AF65-F5344CB8AC3E}">
        <p14:creationId xmlns:p14="http://schemas.microsoft.com/office/powerpoint/2010/main" val="186745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3045CA-A721-C32A-488C-E0692073FC21}"/>
              </a:ext>
            </a:extLst>
          </p:cNvPr>
          <p:cNvSpPr>
            <a:spLocks noGrp="1"/>
          </p:cNvSpPr>
          <p:nvPr>
            <p:ph type="sldNum" sz="quarter" idx="11"/>
          </p:nvPr>
        </p:nvSpPr>
        <p:spPr/>
        <p:txBody>
          <a:bodyPr/>
          <a:lstStyle/>
          <a:p>
            <a:fld id="{2F4E2E3C-FF33-FC45-91A9-BDC48E1E835D}" type="slidenum">
              <a:rPr lang="en-US" smtClean="0"/>
              <a:pPr/>
              <a:t>8</a:t>
            </a:fld>
            <a:endParaRPr lang="en-US" dirty="0"/>
          </a:p>
        </p:txBody>
      </p:sp>
      <p:sp>
        <p:nvSpPr>
          <p:cNvPr id="4" name="Title 3">
            <a:extLst>
              <a:ext uri="{FF2B5EF4-FFF2-40B4-BE49-F238E27FC236}">
                <a16:creationId xmlns:a16="http://schemas.microsoft.com/office/drawing/2014/main" id="{2E7FF96C-EAF3-D8BD-D160-C69409E9DD69}"/>
              </a:ext>
            </a:extLst>
          </p:cNvPr>
          <p:cNvSpPr>
            <a:spLocks noGrp="1"/>
          </p:cNvSpPr>
          <p:nvPr>
            <p:ph type="title"/>
          </p:nvPr>
        </p:nvSpPr>
        <p:spPr/>
        <p:txBody>
          <a:bodyPr/>
          <a:lstStyle/>
          <a:p>
            <a:r>
              <a:rPr lang="en-US" sz="2800" dirty="0"/>
              <a:t>Warning 1: Don’t use the same </a:t>
            </a:r>
            <a:br>
              <a:rPr lang="en-US" sz="2800" dirty="0"/>
            </a:br>
            <a:r>
              <a:rPr lang="en-US" sz="2800" dirty="0"/>
              <a:t>threshold for all speakers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7F175F5-A7BC-3280-ABC6-CE4487282587}"/>
                  </a:ext>
                </a:extLst>
              </p:cNvPr>
              <p:cNvSpPr>
                <a:spLocks noGrp="1"/>
              </p:cNvSpPr>
              <p:nvPr>
                <p:ph idx="1"/>
              </p:nvPr>
            </p:nvSpPr>
            <p:spPr/>
            <p:txBody>
              <a:bodyPr/>
              <a:lstStyle/>
              <a:p>
                <a:r>
                  <a:rPr lang="en-US" dirty="0"/>
                  <a:t>The threshold for “I’m sure this is merged” should be based on sample size.​</a:t>
                </a:r>
              </a:p>
              <a:p>
                <a:endParaRPr lang="en-US" dirty="0"/>
              </a:p>
              <a:p>
                <a:r>
                  <a:rPr lang="en-US" dirty="0"/>
                  <a:t>Great news! We’ve got an equation for you:</a:t>
                </a:r>
              </a:p>
              <a:p>
                <a:pPr marL="0" indent="0" algn="ctr">
                  <a:buNone/>
                </a:pPr>
                <a:r>
                  <a:rPr lang="en-US" dirty="0"/>
                  <a:t>threshold = </a:t>
                </a:r>
                <a14:m>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panose="02040503050406030204" pitchFamily="18" charset="0"/>
                          </a:rPr>
                          <m:t>2</m:t>
                        </m:r>
                        <m:r>
                          <a:rPr lang="en-US" sz="4000" b="0" i="1" smtClean="0">
                            <a:latin typeface="Cambria Math" panose="02040503050406030204" pitchFamily="18" charset="0"/>
                          </a:rPr>
                          <m:t>𝑒</m:t>
                        </m:r>
                      </m:num>
                      <m:den>
                        <m:r>
                          <a:rPr lang="en-US" sz="4000" b="0" i="1" smtClean="0">
                            <a:latin typeface="Cambria Math" panose="02040503050406030204" pitchFamily="18" charset="0"/>
                          </a:rPr>
                          <m:t>𝑛</m:t>
                        </m:r>
                      </m:den>
                    </m:f>
                  </m:oMath>
                </a14:m>
                <a:r>
                  <a:rPr lang="en-US" dirty="0"/>
                  <a:t>  									</a:t>
                </a:r>
              </a:p>
              <a:p>
                <a:pPr marL="0" indent="0">
                  <a:buNone/>
                </a:pPr>
                <a:endParaRPr lang="en-US" dirty="0"/>
              </a:p>
              <a:p>
                <a:pPr marL="0" indent="0">
                  <a:buNone/>
                </a:pPr>
                <a:endParaRPr lang="en-US" dirty="0"/>
              </a:p>
              <a:p>
                <a:pPr marL="0" indent="0" algn="r">
                  <a:buNone/>
                </a:pPr>
                <a:endParaRPr lang="en-US" dirty="0"/>
              </a:p>
              <a:p>
                <a:pPr marL="0" indent="0" algn="r">
                  <a:buNone/>
                </a:pPr>
                <a:r>
                  <a:rPr lang="en-US" dirty="0"/>
                  <a:t>Or you can just use this table ▶︎</a:t>
                </a:r>
              </a:p>
              <a:p>
                <a:pPr marL="0" indent="0">
                  <a:buNone/>
                </a:pPr>
                <a:r>
                  <a:rPr lang="en-US" dirty="0"/>
                  <a:t>					</a:t>
                </a:r>
              </a:p>
              <a:p>
                <a:pPr marL="0" indent="0">
                  <a:buNone/>
                </a:pPr>
                <a:r>
                  <a:rPr lang="en-US" dirty="0"/>
                  <a:t>					</a:t>
                </a:r>
              </a:p>
            </p:txBody>
          </p:sp>
        </mc:Choice>
        <mc:Fallback xmlns="">
          <p:sp>
            <p:nvSpPr>
              <p:cNvPr id="5" name="Content Placeholder 4">
                <a:extLst>
                  <a:ext uri="{FF2B5EF4-FFF2-40B4-BE49-F238E27FC236}">
                    <a16:creationId xmlns:a16="http://schemas.microsoft.com/office/drawing/2014/main" id="{37F175F5-A7BC-3280-ABC6-CE4487282587}"/>
                  </a:ext>
                </a:extLst>
              </p:cNvPr>
              <p:cNvSpPr>
                <a:spLocks noGrp="1" noRot="1" noChangeAspect="1" noMove="1" noResize="1" noEditPoints="1" noAdjustHandles="1" noChangeArrowheads="1" noChangeShapeType="1" noTextEdit="1"/>
              </p:cNvSpPr>
              <p:nvPr>
                <p:ph idx="1"/>
              </p:nvPr>
            </p:nvSpPr>
            <p:spPr>
              <a:blipFill>
                <a:blip r:embed="rId3"/>
                <a:stretch>
                  <a:fillRect l="-1042" t="-833" r="-1042"/>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B656A56-6C5A-4CFA-56E8-1599891B801B}"/>
              </a:ext>
            </a:extLst>
          </p:cNvPr>
          <p:cNvGraphicFramePr>
            <a:graphicFrameLocks noGrp="1"/>
          </p:cNvGraphicFramePr>
          <p:nvPr>
            <p:extLst>
              <p:ext uri="{D42A27DB-BD31-4B8C-83A1-F6EECF244321}">
                <p14:modId xmlns:p14="http://schemas.microsoft.com/office/powerpoint/2010/main" val="1494632420"/>
              </p:ext>
            </p:extLst>
          </p:nvPr>
        </p:nvGraphicFramePr>
        <p:xfrm>
          <a:off x="8342488" y="317895"/>
          <a:ext cx="3849512" cy="5913570"/>
        </p:xfrm>
        <a:graphic>
          <a:graphicData uri="http://schemas.openxmlformats.org/drawingml/2006/table">
            <a:tbl>
              <a:tblPr firstRow="1" bandRow="1">
                <a:tableStyleId>{5C22544A-7EE6-4342-B048-85BDC9FD1C3A}</a:tableStyleId>
              </a:tblPr>
              <a:tblGrid>
                <a:gridCol w="1924756">
                  <a:extLst>
                    <a:ext uri="{9D8B030D-6E8A-4147-A177-3AD203B41FA5}">
                      <a16:colId xmlns:a16="http://schemas.microsoft.com/office/drawing/2014/main" val="3274704498"/>
                    </a:ext>
                  </a:extLst>
                </a:gridCol>
                <a:gridCol w="1924756">
                  <a:extLst>
                    <a:ext uri="{9D8B030D-6E8A-4147-A177-3AD203B41FA5}">
                      <a16:colId xmlns:a16="http://schemas.microsoft.com/office/drawing/2014/main" val="3435450088"/>
                    </a:ext>
                  </a:extLst>
                </a:gridCol>
              </a:tblGrid>
              <a:tr h="396576">
                <a:tc>
                  <a:txBody>
                    <a:bodyPr/>
                    <a:lstStyle/>
                    <a:p>
                      <a:pPr algn="ctr"/>
                      <a:r>
                        <a:rPr lang="en-US" dirty="0">
                          <a:latin typeface="Avenir Book" panose="02000503020000020003" pitchFamily="2" charset="0"/>
                        </a:rPr>
                        <a:t>Total sample size</a:t>
                      </a:r>
                    </a:p>
                  </a:txBody>
                  <a:tcPr/>
                </a:tc>
                <a:tc>
                  <a:txBody>
                    <a:bodyPr/>
                    <a:lstStyle/>
                    <a:p>
                      <a:pPr algn="ctr"/>
                      <a:r>
                        <a:rPr lang="en-US" dirty="0">
                          <a:latin typeface="Avenir Book" panose="02000503020000020003" pitchFamily="2" charset="0"/>
                        </a:rPr>
                        <a:t>Threshold</a:t>
                      </a:r>
                    </a:p>
                  </a:txBody>
                  <a:tcPr/>
                </a:tc>
                <a:extLst>
                  <a:ext uri="{0D108BD9-81ED-4DB2-BD59-A6C34878D82A}">
                    <a16:rowId xmlns:a16="http://schemas.microsoft.com/office/drawing/2014/main" val="3826635848"/>
                  </a:ext>
                </a:extLst>
              </a:tr>
              <a:tr h="394071">
                <a:tc>
                  <a:txBody>
                    <a:bodyPr/>
                    <a:lstStyle/>
                    <a:p>
                      <a:pPr algn="ctr"/>
                      <a:r>
                        <a:rPr lang="en-US" dirty="0">
                          <a:latin typeface="Avenir Book" panose="02000503020000020003" pitchFamily="2" charset="0"/>
                        </a:rPr>
                        <a:t>10</a:t>
                      </a:r>
                    </a:p>
                  </a:txBody>
                  <a:tcPr/>
                </a:tc>
                <a:tc>
                  <a:txBody>
                    <a:bodyPr/>
                    <a:lstStyle/>
                    <a:p>
                      <a:pPr algn="ctr"/>
                      <a:r>
                        <a:rPr lang="en-US" dirty="0">
                          <a:latin typeface="Avenir Book" panose="02000503020000020003" pitchFamily="2" charset="0"/>
                        </a:rPr>
                        <a:t>0.54</a:t>
                      </a:r>
                      <a:r>
                        <a:rPr lang="en-US" dirty="0">
                          <a:solidFill>
                            <a:schemeClr val="bg1">
                              <a:lumMod val="65000"/>
                            </a:schemeClr>
                          </a:solidFill>
                          <a:latin typeface="Avenir Book" panose="02000503020000020003" pitchFamily="2" charset="0"/>
                        </a:rPr>
                        <a:t>37</a:t>
                      </a:r>
                    </a:p>
                  </a:txBody>
                  <a:tcPr/>
                </a:tc>
                <a:extLst>
                  <a:ext uri="{0D108BD9-81ED-4DB2-BD59-A6C34878D82A}">
                    <a16:rowId xmlns:a16="http://schemas.microsoft.com/office/drawing/2014/main" val="598590477"/>
                  </a:ext>
                </a:extLst>
              </a:tr>
              <a:tr h="394071">
                <a:tc>
                  <a:txBody>
                    <a:bodyPr/>
                    <a:lstStyle/>
                    <a:p>
                      <a:pPr algn="ctr"/>
                      <a:r>
                        <a:rPr lang="en-US" dirty="0">
                          <a:latin typeface="Avenir Book" panose="02000503020000020003" pitchFamily="2" charset="0"/>
                        </a:rPr>
                        <a:t>15</a:t>
                      </a:r>
                    </a:p>
                  </a:txBody>
                  <a:tcPr/>
                </a:tc>
                <a:tc>
                  <a:txBody>
                    <a:bodyPr/>
                    <a:lstStyle/>
                    <a:p>
                      <a:pPr algn="ctr"/>
                      <a:r>
                        <a:rPr lang="en-US" dirty="0">
                          <a:latin typeface="Avenir Book" panose="02000503020000020003" pitchFamily="2" charset="0"/>
                        </a:rPr>
                        <a:t>0.36</a:t>
                      </a:r>
                      <a:r>
                        <a:rPr lang="en-US" dirty="0">
                          <a:solidFill>
                            <a:schemeClr val="bg1">
                              <a:lumMod val="65000"/>
                            </a:schemeClr>
                          </a:solidFill>
                          <a:latin typeface="Avenir Book" panose="02000503020000020003" pitchFamily="2" charset="0"/>
                        </a:rPr>
                        <a:t>24</a:t>
                      </a:r>
                    </a:p>
                  </a:txBody>
                  <a:tcPr/>
                </a:tc>
                <a:extLst>
                  <a:ext uri="{0D108BD9-81ED-4DB2-BD59-A6C34878D82A}">
                    <a16:rowId xmlns:a16="http://schemas.microsoft.com/office/drawing/2014/main" val="1705010871"/>
                  </a:ext>
                </a:extLst>
              </a:tr>
              <a:tr h="394071">
                <a:tc>
                  <a:txBody>
                    <a:bodyPr/>
                    <a:lstStyle/>
                    <a:p>
                      <a:pPr algn="ctr"/>
                      <a:r>
                        <a:rPr lang="en-US" dirty="0">
                          <a:latin typeface="Avenir Book" panose="02000503020000020003" pitchFamily="2" charset="0"/>
                        </a:rPr>
                        <a:t>20</a:t>
                      </a:r>
                    </a:p>
                  </a:txBody>
                  <a:tcPr/>
                </a:tc>
                <a:tc>
                  <a:txBody>
                    <a:bodyPr/>
                    <a:lstStyle/>
                    <a:p>
                      <a:pPr algn="ctr"/>
                      <a:r>
                        <a:rPr lang="en-US" dirty="0">
                          <a:latin typeface="Avenir Book" panose="02000503020000020003" pitchFamily="2" charset="0"/>
                        </a:rPr>
                        <a:t>0.27</a:t>
                      </a:r>
                      <a:r>
                        <a:rPr lang="en-US" dirty="0">
                          <a:solidFill>
                            <a:schemeClr val="bg1">
                              <a:lumMod val="65000"/>
                            </a:schemeClr>
                          </a:solidFill>
                          <a:latin typeface="Avenir Book" panose="02000503020000020003" pitchFamily="2" charset="0"/>
                        </a:rPr>
                        <a:t>18</a:t>
                      </a:r>
                    </a:p>
                  </a:txBody>
                  <a:tcPr/>
                </a:tc>
                <a:extLst>
                  <a:ext uri="{0D108BD9-81ED-4DB2-BD59-A6C34878D82A}">
                    <a16:rowId xmlns:a16="http://schemas.microsoft.com/office/drawing/2014/main" val="3351460573"/>
                  </a:ext>
                </a:extLst>
              </a:tr>
              <a:tr h="394071">
                <a:tc>
                  <a:txBody>
                    <a:bodyPr/>
                    <a:lstStyle/>
                    <a:p>
                      <a:pPr algn="ctr"/>
                      <a:r>
                        <a:rPr lang="en-US" dirty="0">
                          <a:latin typeface="Avenir Book" panose="02000503020000020003" pitchFamily="2" charset="0"/>
                        </a:rPr>
                        <a:t>25</a:t>
                      </a:r>
                    </a:p>
                  </a:txBody>
                  <a:tcPr/>
                </a:tc>
                <a:tc>
                  <a:txBody>
                    <a:bodyPr/>
                    <a:lstStyle/>
                    <a:p>
                      <a:pPr algn="ctr"/>
                      <a:r>
                        <a:rPr lang="en-US" dirty="0">
                          <a:latin typeface="Avenir Book" panose="02000503020000020003" pitchFamily="2" charset="0"/>
                        </a:rPr>
                        <a:t>0.21</a:t>
                      </a:r>
                      <a:r>
                        <a:rPr lang="en-US" dirty="0">
                          <a:solidFill>
                            <a:schemeClr val="bg1">
                              <a:lumMod val="65000"/>
                            </a:schemeClr>
                          </a:solidFill>
                          <a:latin typeface="Avenir Book" panose="02000503020000020003" pitchFamily="2" charset="0"/>
                        </a:rPr>
                        <a:t>75</a:t>
                      </a:r>
                    </a:p>
                  </a:txBody>
                  <a:tcPr/>
                </a:tc>
                <a:extLst>
                  <a:ext uri="{0D108BD9-81ED-4DB2-BD59-A6C34878D82A}">
                    <a16:rowId xmlns:a16="http://schemas.microsoft.com/office/drawing/2014/main" val="3935702550"/>
                  </a:ext>
                </a:extLst>
              </a:tr>
              <a:tr h="394071">
                <a:tc>
                  <a:txBody>
                    <a:bodyPr/>
                    <a:lstStyle/>
                    <a:p>
                      <a:pPr algn="ctr"/>
                      <a:r>
                        <a:rPr lang="en-US" dirty="0">
                          <a:latin typeface="Avenir Book" panose="02000503020000020003" pitchFamily="2" charset="0"/>
                        </a:rPr>
                        <a:t>30</a:t>
                      </a:r>
                    </a:p>
                  </a:txBody>
                  <a:tcPr/>
                </a:tc>
                <a:tc>
                  <a:txBody>
                    <a:bodyPr/>
                    <a:lstStyle/>
                    <a:p>
                      <a:pPr algn="ctr"/>
                      <a:r>
                        <a:rPr lang="en-US" dirty="0">
                          <a:latin typeface="Avenir Book" panose="02000503020000020003" pitchFamily="2" charset="0"/>
                        </a:rPr>
                        <a:t>0.18</a:t>
                      </a:r>
                      <a:r>
                        <a:rPr lang="en-US" dirty="0">
                          <a:solidFill>
                            <a:schemeClr val="bg1">
                              <a:lumMod val="65000"/>
                            </a:schemeClr>
                          </a:solidFill>
                          <a:latin typeface="Avenir Book" panose="02000503020000020003" pitchFamily="2" charset="0"/>
                        </a:rPr>
                        <a:t>12</a:t>
                      </a:r>
                    </a:p>
                  </a:txBody>
                  <a:tcPr/>
                </a:tc>
                <a:extLst>
                  <a:ext uri="{0D108BD9-81ED-4DB2-BD59-A6C34878D82A}">
                    <a16:rowId xmlns:a16="http://schemas.microsoft.com/office/drawing/2014/main" val="3033753384"/>
                  </a:ext>
                </a:extLst>
              </a:tr>
              <a:tr h="394071">
                <a:tc>
                  <a:txBody>
                    <a:bodyPr/>
                    <a:lstStyle/>
                    <a:p>
                      <a:pPr algn="ctr"/>
                      <a:r>
                        <a:rPr lang="en-US" dirty="0">
                          <a:latin typeface="Avenir Book" panose="02000503020000020003" pitchFamily="2" charset="0"/>
                        </a:rPr>
                        <a:t>40</a:t>
                      </a:r>
                    </a:p>
                  </a:txBody>
                  <a:tcPr/>
                </a:tc>
                <a:tc>
                  <a:txBody>
                    <a:bodyPr/>
                    <a:lstStyle/>
                    <a:p>
                      <a:pPr algn="ctr"/>
                      <a:r>
                        <a:rPr lang="en-US" dirty="0">
                          <a:latin typeface="Avenir Book" panose="02000503020000020003" pitchFamily="2" charset="0"/>
                        </a:rPr>
                        <a:t>0.13</a:t>
                      </a:r>
                      <a:r>
                        <a:rPr lang="en-US" dirty="0">
                          <a:solidFill>
                            <a:schemeClr val="bg1">
                              <a:lumMod val="65000"/>
                            </a:schemeClr>
                          </a:solidFill>
                          <a:latin typeface="Avenir Book" panose="02000503020000020003" pitchFamily="2" charset="0"/>
                        </a:rPr>
                        <a:t>59</a:t>
                      </a:r>
                    </a:p>
                  </a:txBody>
                  <a:tcPr/>
                </a:tc>
                <a:extLst>
                  <a:ext uri="{0D108BD9-81ED-4DB2-BD59-A6C34878D82A}">
                    <a16:rowId xmlns:a16="http://schemas.microsoft.com/office/drawing/2014/main" val="257605136"/>
                  </a:ext>
                </a:extLst>
              </a:tr>
              <a:tr h="394071">
                <a:tc>
                  <a:txBody>
                    <a:bodyPr/>
                    <a:lstStyle/>
                    <a:p>
                      <a:pPr algn="ctr"/>
                      <a:r>
                        <a:rPr lang="en-US" dirty="0">
                          <a:latin typeface="Avenir Book" panose="02000503020000020003" pitchFamily="2" charset="0"/>
                        </a:rPr>
                        <a:t>50</a:t>
                      </a:r>
                    </a:p>
                  </a:txBody>
                  <a:tcPr/>
                </a:tc>
                <a:tc>
                  <a:txBody>
                    <a:bodyPr/>
                    <a:lstStyle/>
                    <a:p>
                      <a:pPr algn="ctr"/>
                      <a:r>
                        <a:rPr lang="en-US" dirty="0">
                          <a:latin typeface="Avenir Book" panose="02000503020000020003" pitchFamily="2" charset="0"/>
                        </a:rPr>
                        <a:t>0.10</a:t>
                      </a:r>
                      <a:r>
                        <a:rPr lang="en-US" dirty="0">
                          <a:solidFill>
                            <a:schemeClr val="bg1">
                              <a:lumMod val="65000"/>
                            </a:schemeClr>
                          </a:solidFill>
                          <a:latin typeface="Avenir Book" panose="02000503020000020003" pitchFamily="2" charset="0"/>
                        </a:rPr>
                        <a:t>87</a:t>
                      </a:r>
                    </a:p>
                  </a:txBody>
                  <a:tcPr/>
                </a:tc>
                <a:extLst>
                  <a:ext uri="{0D108BD9-81ED-4DB2-BD59-A6C34878D82A}">
                    <a16:rowId xmlns:a16="http://schemas.microsoft.com/office/drawing/2014/main" val="427807892"/>
                  </a:ext>
                </a:extLst>
              </a:tr>
              <a:tr h="394071">
                <a:tc>
                  <a:txBody>
                    <a:bodyPr/>
                    <a:lstStyle/>
                    <a:p>
                      <a:pPr algn="ctr"/>
                      <a:r>
                        <a:rPr lang="en-US" dirty="0">
                          <a:latin typeface="Avenir Book" panose="02000503020000020003" pitchFamily="2" charset="0"/>
                        </a:rPr>
                        <a:t>60</a:t>
                      </a:r>
                    </a:p>
                  </a:txBody>
                  <a:tcPr/>
                </a:tc>
                <a:tc>
                  <a:txBody>
                    <a:bodyPr/>
                    <a:lstStyle/>
                    <a:p>
                      <a:pPr algn="ctr"/>
                      <a:r>
                        <a:rPr lang="en-US" dirty="0">
                          <a:latin typeface="Avenir Book" panose="02000503020000020003" pitchFamily="2" charset="0"/>
                        </a:rPr>
                        <a:t>0.09</a:t>
                      </a:r>
                      <a:r>
                        <a:rPr lang="en-US" dirty="0">
                          <a:solidFill>
                            <a:schemeClr val="bg1">
                              <a:lumMod val="65000"/>
                            </a:schemeClr>
                          </a:solidFill>
                          <a:latin typeface="Avenir Book" panose="02000503020000020003" pitchFamily="2" charset="0"/>
                        </a:rPr>
                        <a:t>06</a:t>
                      </a:r>
                    </a:p>
                  </a:txBody>
                  <a:tcPr/>
                </a:tc>
                <a:extLst>
                  <a:ext uri="{0D108BD9-81ED-4DB2-BD59-A6C34878D82A}">
                    <a16:rowId xmlns:a16="http://schemas.microsoft.com/office/drawing/2014/main" val="1021092049"/>
                  </a:ext>
                </a:extLst>
              </a:tr>
              <a:tr h="394071">
                <a:tc>
                  <a:txBody>
                    <a:bodyPr/>
                    <a:lstStyle/>
                    <a:p>
                      <a:pPr algn="ctr"/>
                      <a:r>
                        <a:rPr lang="en-US" dirty="0">
                          <a:latin typeface="Avenir Book" panose="02000503020000020003" pitchFamily="2" charset="0"/>
                        </a:rPr>
                        <a:t>70</a:t>
                      </a:r>
                    </a:p>
                  </a:txBody>
                  <a:tcPr/>
                </a:tc>
                <a:tc>
                  <a:txBody>
                    <a:bodyPr/>
                    <a:lstStyle/>
                    <a:p>
                      <a:pPr algn="ctr"/>
                      <a:r>
                        <a:rPr lang="en-US" dirty="0">
                          <a:latin typeface="Avenir Book" panose="02000503020000020003" pitchFamily="2" charset="0"/>
                        </a:rPr>
                        <a:t>0.07</a:t>
                      </a:r>
                      <a:r>
                        <a:rPr lang="en-US" dirty="0">
                          <a:solidFill>
                            <a:schemeClr val="bg1">
                              <a:lumMod val="65000"/>
                            </a:schemeClr>
                          </a:solidFill>
                          <a:latin typeface="Avenir Book" panose="02000503020000020003" pitchFamily="2" charset="0"/>
                        </a:rPr>
                        <a:t>77</a:t>
                      </a:r>
                    </a:p>
                  </a:txBody>
                  <a:tcPr/>
                </a:tc>
                <a:extLst>
                  <a:ext uri="{0D108BD9-81ED-4DB2-BD59-A6C34878D82A}">
                    <a16:rowId xmlns:a16="http://schemas.microsoft.com/office/drawing/2014/main" val="2819824665"/>
                  </a:ext>
                </a:extLst>
              </a:tr>
              <a:tr h="394071">
                <a:tc>
                  <a:txBody>
                    <a:bodyPr/>
                    <a:lstStyle/>
                    <a:p>
                      <a:pPr algn="ctr"/>
                      <a:r>
                        <a:rPr lang="en-US" dirty="0">
                          <a:latin typeface="Avenir Book" panose="02000503020000020003" pitchFamily="2" charset="0"/>
                        </a:rPr>
                        <a:t>80</a:t>
                      </a:r>
                    </a:p>
                  </a:txBody>
                  <a:tcPr/>
                </a:tc>
                <a:tc>
                  <a:txBody>
                    <a:bodyPr/>
                    <a:lstStyle/>
                    <a:p>
                      <a:pPr algn="ctr"/>
                      <a:r>
                        <a:rPr lang="en-US" dirty="0">
                          <a:latin typeface="Avenir Book" panose="02000503020000020003" pitchFamily="2" charset="0"/>
                        </a:rPr>
                        <a:t>0.06</a:t>
                      </a:r>
                      <a:r>
                        <a:rPr lang="en-US" dirty="0">
                          <a:solidFill>
                            <a:schemeClr val="bg1">
                              <a:lumMod val="65000"/>
                            </a:schemeClr>
                          </a:solidFill>
                          <a:latin typeface="Avenir Book" panose="02000503020000020003" pitchFamily="2" charset="0"/>
                        </a:rPr>
                        <a:t>80</a:t>
                      </a:r>
                    </a:p>
                  </a:txBody>
                  <a:tcPr/>
                </a:tc>
                <a:extLst>
                  <a:ext uri="{0D108BD9-81ED-4DB2-BD59-A6C34878D82A}">
                    <a16:rowId xmlns:a16="http://schemas.microsoft.com/office/drawing/2014/main" val="3568315307"/>
                  </a:ext>
                </a:extLst>
              </a:tr>
              <a:tr h="394071">
                <a:tc>
                  <a:txBody>
                    <a:bodyPr/>
                    <a:lstStyle/>
                    <a:p>
                      <a:pPr algn="ctr"/>
                      <a:r>
                        <a:rPr lang="en-US" dirty="0">
                          <a:latin typeface="Avenir Book" panose="02000503020000020003" pitchFamily="2" charset="0"/>
                        </a:rPr>
                        <a:t>90</a:t>
                      </a:r>
                    </a:p>
                  </a:txBody>
                  <a:tcPr/>
                </a:tc>
                <a:tc>
                  <a:txBody>
                    <a:bodyPr/>
                    <a:lstStyle/>
                    <a:p>
                      <a:pPr algn="ctr"/>
                      <a:r>
                        <a:rPr lang="en-US" dirty="0">
                          <a:latin typeface="Avenir Book" panose="02000503020000020003" pitchFamily="2" charset="0"/>
                        </a:rPr>
                        <a:t>0.06</a:t>
                      </a:r>
                      <a:r>
                        <a:rPr lang="en-US" dirty="0">
                          <a:solidFill>
                            <a:schemeClr val="bg1">
                              <a:lumMod val="65000"/>
                            </a:schemeClr>
                          </a:solidFill>
                          <a:latin typeface="Avenir Book" panose="02000503020000020003" pitchFamily="2" charset="0"/>
                        </a:rPr>
                        <a:t>04</a:t>
                      </a:r>
                    </a:p>
                  </a:txBody>
                  <a:tcPr/>
                </a:tc>
                <a:extLst>
                  <a:ext uri="{0D108BD9-81ED-4DB2-BD59-A6C34878D82A}">
                    <a16:rowId xmlns:a16="http://schemas.microsoft.com/office/drawing/2014/main" val="3260522377"/>
                  </a:ext>
                </a:extLst>
              </a:tr>
              <a:tr h="394071">
                <a:tc>
                  <a:txBody>
                    <a:bodyPr/>
                    <a:lstStyle/>
                    <a:p>
                      <a:pPr algn="ctr"/>
                      <a:r>
                        <a:rPr lang="en-US" dirty="0">
                          <a:latin typeface="Avenir Book" panose="02000503020000020003" pitchFamily="2" charset="0"/>
                        </a:rPr>
                        <a:t>100</a:t>
                      </a:r>
                    </a:p>
                  </a:txBody>
                  <a:tcPr/>
                </a:tc>
                <a:tc>
                  <a:txBody>
                    <a:bodyPr/>
                    <a:lstStyle/>
                    <a:p>
                      <a:pPr algn="ctr"/>
                      <a:r>
                        <a:rPr lang="en-US" dirty="0">
                          <a:latin typeface="Avenir Book" panose="02000503020000020003" pitchFamily="2" charset="0"/>
                        </a:rPr>
                        <a:t>0.05</a:t>
                      </a:r>
                      <a:r>
                        <a:rPr lang="en-US" dirty="0">
                          <a:solidFill>
                            <a:schemeClr val="bg1">
                              <a:lumMod val="65000"/>
                            </a:schemeClr>
                          </a:solidFill>
                          <a:latin typeface="Avenir Book" panose="02000503020000020003" pitchFamily="2" charset="0"/>
                        </a:rPr>
                        <a:t>43</a:t>
                      </a:r>
                    </a:p>
                  </a:txBody>
                  <a:tcPr/>
                </a:tc>
                <a:extLst>
                  <a:ext uri="{0D108BD9-81ED-4DB2-BD59-A6C34878D82A}">
                    <a16:rowId xmlns:a16="http://schemas.microsoft.com/office/drawing/2014/main" val="1477316656"/>
                  </a:ext>
                </a:extLst>
              </a:tr>
              <a:tr h="394071">
                <a:tc>
                  <a:txBody>
                    <a:bodyPr/>
                    <a:lstStyle/>
                    <a:p>
                      <a:pPr algn="ctr"/>
                      <a:r>
                        <a:rPr lang="en-US" dirty="0">
                          <a:latin typeface="Avenir Book" panose="02000503020000020003" pitchFamily="2" charset="0"/>
                        </a:rPr>
                        <a:t>200</a:t>
                      </a:r>
                    </a:p>
                  </a:txBody>
                  <a:tcPr/>
                </a:tc>
                <a:tc>
                  <a:txBody>
                    <a:bodyPr/>
                    <a:lstStyle/>
                    <a:p>
                      <a:pPr algn="ctr"/>
                      <a:r>
                        <a:rPr lang="en-US" dirty="0">
                          <a:latin typeface="Avenir Book" panose="02000503020000020003" pitchFamily="2" charset="0"/>
                        </a:rPr>
                        <a:t>0.02</a:t>
                      </a:r>
                      <a:r>
                        <a:rPr lang="en-US" dirty="0">
                          <a:solidFill>
                            <a:schemeClr val="bg1">
                              <a:lumMod val="65000"/>
                            </a:schemeClr>
                          </a:solidFill>
                          <a:latin typeface="Avenir Book" panose="02000503020000020003" pitchFamily="2" charset="0"/>
                        </a:rPr>
                        <a:t>72</a:t>
                      </a:r>
                    </a:p>
                  </a:txBody>
                  <a:tcPr/>
                </a:tc>
                <a:extLst>
                  <a:ext uri="{0D108BD9-81ED-4DB2-BD59-A6C34878D82A}">
                    <a16:rowId xmlns:a16="http://schemas.microsoft.com/office/drawing/2014/main" val="294752941"/>
                  </a:ext>
                </a:extLst>
              </a:tr>
              <a:tr h="394071">
                <a:tc>
                  <a:txBody>
                    <a:bodyPr/>
                    <a:lstStyle/>
                    <a:p>
                      <a:pPr algn="ctr"/>
                      <a:r>
                        <a:rPr lang="en-US" dirty="0">
                          <a:latin typeface="Avenir Book" panose="02000503020000020003" pitchFamily="2" charset="0"/>
                        </a:rPr>
                        <a:t>500</a:t>
                      </a:r>
                    </a:p>
                  </a:txBody>
                  <a:tcPr/>
                </a:tc>
                <a:tc>
                  <a:txBody>
                    <a:bodyPr/>
                    <a:lstStyle/>
                    <a:p>
                      <a:pPr algn="ctr"/>
                      <a:r>
                        <a:rPr lang="en-US" dirty="0">
                          <a:latin typeface="Avenir Book" panose="02000503020000020003" pitchFamily="2" charset="0"/>
                        </a:rPr>
                        <a:t>0.01</a:t>
                      </a:r>
                      <a:r>
                        <a:rPr lang="en-US" dirty="0">
                          <a:solidFill>
                            <a:schemeClr val="bg1">
                              <a:lumMod val="65000"/>
                            </a:schemeClr>
                          </a:solidFill>
                          <a:latin typeface="Avenir Book" panose="02000503020000020003" pitchFamily="2" charset="0"/>
                        </a:rPr>
                        <a:t>09</a:t>
                      </a:r>
                    </a:p>
                  </a:txBody>
                  <a:tcPr/>
                </a:tc>
                <a:extLst>
                  <a:ext uri="{0D108BD9-81ED-4DB2-BD59-A6C34878D82A}">
                    <a16:rowId xmlns:a16="http://schemas.microsoft.com/office/drawing/2014/main" val="2802157454"/>
                  </a:ext>
                </a:extLst>
              </a:tr>
            </a:tbl>
          </a:graphicData>
        </a:graphic>
      </p:graphicFrame>
      <p:sp>
        <p:nvSpPr>
          <p:cNvPr id="8" name="TextBox 7">
            <a:extLst>
              <a:ext uri="{FF2B5EF4-FFF2-40B4-BE49-F238E27FC236}">
                <a16:creationId xmlns:a16="http://schemas.microsoft.com/office/drawing/2014/main" id="{4C9472A7-F98D-D7E8-C08D-3E5E3BD23ADF}"/>
              </a:ext>
            </a:extLst>
          </p:cNvPr>
          <p:cNvSpPr txBox="1"/>
          <p:nvPr/>
        </p:nvSpPr>
        <p:spPr>
          <a:xfrm>
            <a:off x="4083756" y="4722799"/>
            <a:ext cx="1989667" cy="369332"/>
          </a:xfrm>
          <a:prstGeom prst="rect">
            <a:avLst/>
          </a:prstGeom>
          <a:noFill/>
        </p:spPr>
        <p:txBody>
          <a:bodyPr wrap="square">
            <a:spAutoFit/>
          </a:bodyPr>
          <a:lstStyle/>
          <a:p>
            <a:pPr marL="0" indent="0">
              <a:buNone/>
            </a:pPr>
            <a:r>
              <a:rPr lang="en-US" dirty="0">
                <a:solidFill>
                  <a:schemeClr val="bg1">
                    <a:lumMod val="65000"/>
                  </a:schemeClr>
                </a:solidFill>
                <a:latin typeface="Avenir Book" panose="02000503020000020003" pitchFamily="2" charset="0"/>
              </a:rPr>
              <a:t>total sample size</a:t>
            </a:r>
          </a:p>
        </p:txBody>
      </p:sp>
      <p:sp>
        <p:nvSpPr>
          <p:cNvPr id="26" name="Arc 25">
            <a:extLst>
              <a:ext uri="{FF2B5EF4-FFF2-40B4-BE49-F238E27FC236}">
                <a16:creationId xmlns:a16="http://schemas.microsoft.com/office/drawing/2014/main" id="{8317BB5A-7985-1F34-84D9-3CE29D4D5465}"/>
              </a:ext>
            </a:extLst>
          </p:cNvPr>
          <p:cNvSpPr/>
          <p:nvPr/>
        </p:nvSpPr>
        <p:spPr>
          <a:xfrm flipH="1" flipV="1">
            <a:off x="3031064" y="3594114"/>
            <a:ext cx="2150535" cy="1313349"/>
          </a:xfrm>
          <a:prstGeom prst="arc">
            <a:avLst/>
          </a:prstGeom>
          <a:ln>
            <a:solidFill>
              <a:schemeClr val="bg1">
                <a:lumMod val="65000"/>
              </a:schemeClr>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FDE18BAE-D648-C35C-7386-8462C82B9FE6}"/>
              </a:ext>
            </a:extLst>
          </p:cNvPr>
          <p:cNvSpPr/>
          <p:nvPr/>
        </p:nvSpPr>
        <p:spPr>
          <a:xfrm flipV="1">
            <a:off x="4763911" y="3093155"/>
            <a:ext cx="2407355" cy="1814308"/>
          </a:xfrm>
          <a:prstGeom prst="arc">
            <a:avLst/>
          </a:prstGeom>
          <a:ln>
            <a:solidFill>
              <a:schemeClr val="bg1">
                <a:lumMod val="65000"/>
              </a:schemeClr>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392BC61-680E-866D-130D-B85CDE77BCCB}"/>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
        <p:nvSpPr>
          <p:cNvPr id="9" name="TextBox 8">
            <a:extLst>
              <a:ext uri="{FF2B5EF4-FFF2-40B4-BE49-F238E27FC236}">
                <a16:creationId xmlns:a16="http://schemas.microsoft.com/office/drawing/2014/main" id="{B2081861-14A8-1D52-3107-AE0813C9F804}"/>
              </a:ext>
            </a:extLst>
          </p:cNvPr>
          <p:cNvSpPr txBox="1"/>
          <p:nvPr/>
        </p:nvSpPr>
        <p:spPr>
          <a:xfrm>
            <a:off x="2910490" y="3569422"/>
            <a:ext cx="6114196" cy="430887"/>
          </a:xfrm>
          <a:prstGeom prst="rect">
            <a:avLst/>
          </a:prstGeom>
          <a:noFill/>
        </p:spPr>
        <p:txBody>
          <a:bodyPr wrap="square">
            <a:spAutoFit/>
          </a:bodyPr>
          <a:lstStyle/>
          <a:p>
            <a:pPr marL="0" indent="0" algn="ctr">
              <a:buNone/>
            </a:pPr>
            <a:r>
              <a:rPr lang="en-US" sz="2200" dirty="0">
                <a:latin typeface="Iowan Old Style Roman" panose="02040602040506020204" pitchFamily="18" charset="77"/>
              </a:rPr>
              <a:t>R code:</a:t>
            </a:r>
            <a:r>
              <a:rPr lang="en-US" sz="2200" dirty="0">
                <a:latin typeface="Iowan Old Style Roman" panose="02040602040506020204" pitchFamily="18" charset="77"/>
                <a:ea typeface="Menlo" panose="020B0609030804020204" pitchFamily="49" charset="0"/>
                <a:cs typeface="Menlo" panose="020B0609030804020204" pitchFamily="49" charset="0"/>
              </a:rPr>
              <a:t> </a:t>
            </a:r>
            <a:r>
              <a:rPr lang="en-US" sz="2200" dirty="0">
                <a:latin typeface="Menlo" panose="020B0609030804020204" pitchFamily="49" charset="0"/>
                <a:ea typeface="Menlo" panose="020B0609030804020204" pitchFamily="49" charset="0"/>
                <a:cs typeface="Menlo" panose="020B0609030804020204" pitchFamily="49" charset="0"/>
              </a:rPr>
              <a:t>2*exp(1)/n</a:t>
            </a:r>
          </a:p>
        </p:txBody>
      </p:sp>
      <p:pic>
        <p:nvPicPr>
          <p:cNvPr id="10" name="Picture 9">
            <a:extLst>
              <a:ext uri="{FF2B5EF4-FFF2-40B4-BE49-F238E27FC236}">
                <a16:creationId xmlns:a16="http://schemas.microsoft.com/office/drawing/2014/main" id="{5E9F33DA-0413-4533-EB4B-3FE160CB3772}"/>
              </a:ext>
            </a:extLst>
          </p:cNvPr>
          <p:cNvPicPr>
            <a:picLocks noChangeAspect="1"/>
          </p:cNvPicPr>
          <p:nvPr/>
        </p:nvPicPr>
        <p:blipFill>
          <a:blip r:embed="rId4"/>
          <a:srcRect/>
          <a:stretch/>
        </p:blipFill>
        <p:spPr>
          <a:xfrm>
            <a:off x="7619" y="4504409"/>
            <a:ext cx="2910490" cy="1638858"/>
          </a:xfrm>
          <a:prstGeom prst="rect">
            <a:avLst/>
          </a:prstGeom>
        </p:spPr>
      </p:pic>
    </p:spTree>
    <p:extLst>
      <p:ext uri="{BB962C8B-B14F-4D97-AF65-F5344CB8AC3E}">
        <p14:creationId xmlns:p14="http://schemas.microsoft.com/office/powerpoint/2010/main" val="283318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26" grpId="0" animBg="1"/>
      <p:bldP spid="27"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E026EA-8D43-E2CE-1F55-4754F115CDAA}"/>
              </a:ext>
            </a:extLst>
          </p:cNvPr>
          <p:cNvSpPr>
            <a:spLocks noGrp="1"/>
          </p:cNvSpPr>
          <p:nvPr>
            <p:ph type="sldNum" sz="quarter" idx="11"/>
          </p:nvPr>
        </p:nvSpPr>
        <p:spPr/>
        <p:txBody>
          <a:bodyPr/>
          <a:lstStyle/>
          <a:p>
            <a:fld id="{2F4E2E3C-FF33-FC45-91A9-BDC48E1E835D}" type="slidenum">
              <a:rPr lang="en-US" smtClean="0"/>
              <a:pPr/>
              <a:t>9</a:t>
            </a:fld>
            <a:endParaRPr lang="en-US" dirty="0"/>
          </a:p>
        </p:txBody>
      </p:sp>
      <p:sp>
        <p:nvSpPr>
          <p:cNvPr id="3" name="Content Placeholder 2">
            <a:extLst>
              <a:ext uri="{FF2B5EF4-FFF2-40B4-BE49-F238E27FC236}">
                <a16:creationId xmlns:a16="http://schemas.microsoft.com/office/drawing/2014/main" id="{86120233-5A58-DDB1-EB95-F7EB06A7B7BA}"/>
              </a:ext>
            </a:extLst>
          </p:cNvPr>
          <p:cNvSpPr>
            <a:spLocks noGrp="1"/>
          </p:cNvSpPr>
          <p:nvPr>
            <p:ph idx="1"/>
          </p:nvPr>
        </p:nvSpPr>
        <p:spPr>
          <a:xfrm>
            <a:off x="609600" y="1346908"/>
            <a:ext cx="10972800" cy="2882192"/>
          </a:xfrm>
        </p:spPr>
        <p:txBody>
          <a:bodyPr/>
          <a:lstStyle/>
          <a:p>
            <a:r>
              <a:rPr lang="en-US" dirty="0"/>
              <a:t>Only do so unless you </a:t>
            </a:r>
            <a:r>
              <a:rPr lang="en-US" u="sng" dirty="0"/>
              <a:t>know</a:t>
            </a:r>
            <a:r>
              <a:rPr lang="en-US" dirty="0"/>
              <a:t> the sample size of the other study.</a:t>
            </a:r>
          </a:p>
          <a:p>
            <a:endParaRPr lang="en-US" dirty="0"/>
          </a:p>
          <a:p>
            <a:r>
              <a:rPr lang="en-US" dirty="0"/>
              <a:t>The solution: report everything to that future people can compare to yours</a:t>
            </a:r>
          </a:p>
          <a:p>
            <a:pPr lvl="1"/>
            <a:r>
              <a:rPr lang="en-US" dirty="0"/>
              <a:t>sample size</a:t>
            </a:r>
          </a:p>
          <a:p>
            <a:pPr lvl="1"/>
            <a:r>
              <a:rPr lang="en-US" dirty="0"/>
              <a:t>details of the MANOVA model</a:t>
            </a:r>
          </a:p>
          <a:p>
            <a:pPr lvl="1"/>
            <a:r>
              <a:rPr lang="en-US" i="1" dirty="0"/>
              <a:t>p</a:t>
            </a:r>
            <a:r>
              <a:rPr lang="en-US" dirty="0"/>
              <a:t>-value from the MANOVA</a:t>
            </a:r>
          </a:p>
          <a:p>
            <a:pPr lvl="1"/>
            <a:r>
              <a:rPr lang="en-US" dirty="0"/>
              <a:t>Pillai score</a:t>
            </a:r>
          </a:p>
          <a:p>
            <a:pPr lvl="1"/>
            <a:r>
              <a:rPr lang="en-US" dirty="0"/>
              <a:t>Threshold from our formula</a:t>
            </a:r>
          </a:p>
          <a:p>
            <a:pPr marL="0" indent="0">
              <a:buNone/>
            </a:pPr>
            <a:endParaRPr lang="en-US" dirty="0"/>
          </a:p>
        </p:txBody>
      </p:sp>
      <p:sp>
        <p:nvSpPr>
          <p:cNvPr id="7" name="Folded Corner 6">
            <a:extLst>
              <a:ext uri="{FF2B5EF4-FFF2-40B4-BE49-F238E27FC236}">
                <a16:creationId xmlns:a16="http://schemas.microsoft.com/office/drawing/2014/main" id="{591933C8-6610-9E5A-D4FD-FF802AD69350}"/>
              </a:ext>
            </a:extLst>
          </p:cNvPr>
          <p:cNvSpPr/>
          <p:nvPr/>
        </p:nvSpPr>
        <p:spPr>
          <a:xfrm>
            <a:off x="5418161" y="3520507"/>
            <a:ext cx="6773839" cy="2658710"/>
          </a:xfrm>
          <a:prstGeom prst="foldedCorner">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E1923E-6B80-AF0B-80DB-D8CCDACA9426}"/>
              </a:ext>
            </a:extLst>
          </p:cNvPr>
          <p:cNvSpPr>
            <a:spLocks noGrp="1"/>
          </p:cNvSpPr>
          <p:nvPr>
            <p:ph type="title"/>
          </p:nvPr>
        </p:nvSpPr>
        <p:spPr/>
        <p:txBody>
          <a:bodyPr>
            <a:normAutofit/>
          </a:bodyPr>
          <a:lstStyle/>
          <a:p>
            <a:r>
              <a:rPr lang="en-US" dirty="0"/>
              <a:t>Warning 2: Don’t compare to other studies</a:t>
            </a:r>
          </a:p>
        </p:txBody>
      </p:sp>
      <p:sp>
        <p:nvSpPr>
          <p:cNvPr id="5" name="TextBox 4">
            <a:extLst>
              <a:ext uri="{FF2B5EF4-FFF2-40B4-BE49-F238E27FC236}">
                <a16:creationId xmlns:a16="http://schemas.microsoft.com/office/drawing/2014/main" id="{22C5C081-F2C7-1D56-4EC3-41578DD054F9}"/>
              </a:ext>
            </a:extLst>
          </p:cNvPr>
          <p:cNvSpPr txBox="1"/>
          <p:nvPr/>
        </p:nvSpPr>
        <p:spPr>
          <a:xfrm>
            <a:off x="5667265" y="3678695"/>
            <a:ext cx="6275630" cy="2677656"/>
          </a:xfrm>
          <a:prstGeom prst="rect">
            <a:avLst/>
          </a:prstGeom>
          <a:noFill/>
        </p:spPr>
        <p:txBody>
          <a:bodyPr wrap="square" rtlCol="0">
            <a:spAutoFit/>
          </a:bodyPr>
          <a:lstStyle/>
          <a:p>
            <a:pPr algn="just"/>
            <a:r>
              <a:rPr lang="en-US" sz="2400" dirty="0">
                <a:latin typeface="Iowan Old Style Roman" panose="02040602040506020204" pitchFamily="18" charset="77"/>
              </a:rPr>
              <a:t>“Based on a MANOVA on 179 measurements of F1 and F2, with vowel as the only independent variable, Donna had a Pillai score of 0.0289 (lower than the threshold of 0.0304), with a </a:t>
            </a:r>
            <a:r>
              <a:rPr lang="en-US" sz="2400" i="1" dirty="0">
                <a:latin typeface="IOWAN OLD STYLE ROMAN" panose="02040602040506020204" pitchFamily="18" charset="77"/>
              </a:rPr>
              <a:t>p</a:t>
            </a:r>
            <a:r>
              <a:rPr lang="en-US" sz="2400" dirty="0">
                <a:latin typeface="Iowan Old Style Roman" panose="02040602040506020204" pitchFamily="18" charset="77"/>
              </a:rPr>
              <a:t>-value of 0.0756, so we consider her vowels merged.”</a:t>
            </a:r>
          </a:p>
          <a:p>
            <a:endParaRPr lang="en-US" sz="2400" dirty="0"/>
          </a:p>
        </p:txBody>
      </p:sp>
      <p:sp>
        <p:nvSpPr>
          <p:cNvPr id="6" name="TextBox 5">
            <a:extLst>
              <a:ext uri="{FF2B5EF4-FFF2-40B4-BE49-F238E27FC236}">
                <a16:creationId xmlns:a16="http://schemas.microsoft.com/office/drawing/2014/main" id="{DDF57FCD-2FF7-066E-2219-06739DFC435C}"/>
              </a:ext>
            </a:extLst>
          </p:cNvPr>
          <p:cNvSpPr txBox="1"/>
          <p:nvPr/>
        </p:nvSpPr>
        <p:spPr>
          <a:xfrm>
            <a:off x="2409892" y="6373505"/>
            <a:ext cx="7372211" cy="369332"/>
          </a:xfrm>
          <a:prstGeom prst="rect">
            <a:avLst/>
          </a:prstGeom>
          <a:noFill/>
        </p:spPr>
        <p:txBody>
          <a:bodyPr wrap="none" rtlCol="0">
            <a:spAutoFit/>
          </a:bodyPr>
          <a:lstStyle/>
          <a:p>
            <a:r>
              <a:rPr lang="en-US" dirty="0">
                <a:solidFill>
                  <a:schemeClr val="bg1"/>
                </a:solidFill>
                <a:latin typeface="Avenir Book" panose="02000503020000020003" pitchFamily="2" charset="0"/>
              </a:rPr>
              <a:t>See our paper (under review with in JASA) for more details and code.</a:t>
            </a:r>
          </a:p>
        </p:txBody>
      </p:sp>
    </p:spTree>
    <p:extLst>
      <p:ext uri="{BB962C8B-B14F-4D97-AF65-F5344CB8AC3E}">
        <p14:creationId xmlns:p14="http://schemas.microsoft.com/office/powerpoint/2010/main" val="1975175750"/>
      </p:ext>
    </p:extLst>
  </p:cSld>
  <p:clrMapOvr>
    <a:masterClrMapping/>
  </p:clrMapOvr>
</p:sld>
</file>

<file path=ppt/theme/theme1.xml><?xml version="1.0" encoding="utf-8"?>
<a:theme xmlns:a="http://schemas.openxmlformats.org/drawingml/2006/main" name="Blue Ba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nferences.potx" id="{B23E230E-6DAD-1245-90E8-AE051B73F970}" vid="{B869C880-4960-3F4A-8EB1-26F470A11480}"/>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nferences.potx" id="{B23E230E-6DAD-1245-90E8-AE051B73F970}" vid="{83906E0B-D9E9-3C46-A387-45D8EA674C73}"/>
    </a:ext>
  </a:extLst>
</a:theme>
</file>

<file path=ppt/theme/theme3.xml><?xml version="1.0" encoding="utf-8"?>
<a:theme xmlns:a="http://schemas.openxmlformats.org/drawingml/2006/main" name="Vertical Ba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nferences.potx" id="{B23E230E-6DAD-1245-90E8-AE051B73F970}" vid="{F1677864-A64B-354F-A67E-0121E199F57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Bars</Template>
  <TotalTime>1298</TotalTime>
  <Words>2901</Words>
  <Application>Microsoft Macintosh PowerPoint</Application>
  <PresentationFormat>Widescreen</PresentationFormat>
  <Paragraphs>238</Paragraphs>
  <Slides>14</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Avenir Book</vt:lpstr>
      <vt:lpstr>Calibri</vt:lpstr>
      <vt:lpstr>Cambria Math</vt:lpstr>
      <vt:lpstr>Garamond</vt:lpstr>
      <vt:lpstr>Iowan Old Style Roman</vt:lpstr>
      <vt:lpstr>Iowan Old Style Roman</vt:lpstr>
      <vt:lpstr>Menlo</vt:lpstr>
      <vt:lpstr>Noto Sans Disp</vt:lpstr>
      <vt:lpstr>Blue Bars</vt:lpstr>
      <vt:lpstr>Blank</vt:lpstr>
      <vt:lpstr>Vertical Bars</vt:lpstr>
      <vt:lpstr>PowerPoint Presentation</vt:lpstr>
      <vt:lpstr>Pillai scores in Sociolinguistics</vt:lpstr>
      <vt:lpstr>The Simulation</vt:lpstr>
      <vt:lpstr>PowerPoint Presentation</vt:lpstr>
      <vt:lpstr>PowerPoint Presentation</vt:lpstr>
      <vt:lpstr>Unequal Groups?</vt:lpstr>
      <vt:lpstr>PowerPoint Presentation</vt:lpstr>
      <vt:lpstr>Warning 1: Don’t use the same  threshold for all speakers</vt:lpstr>
      <vt:lpstr>Warning 2: Don’t compare to other studies</vt:lpstr>
      <vt:lpstr>Warning 3: Careful comparing styles</vt:lpstr>
      <vt:lpstr>PowerPoint Presentation</vt:lpstr>
      <vt:lpstr>Two basic approaches</vt:lpstr>
      <vt:lpstr>Final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 Stanley</dc:creator>
  <cp:lastModifiedBy>Joey Stanley</cp:lastModifiedBy>
  <cp:revision>11</cp:revision>
  <dcterms:created xsi:type="dcterms:W3CDTF">2022-10-04T18:21:28Z</dcterms:created>
  <dcterms:modified xsi:type="dcterms:W3CDTF">2022-10-14T04:13:39Z</dcterms:modified>
</cp:coreProperties>
</file>