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98" r:id="rId5"/>
    <p:sldId id="283" r:id="rId6"/>
    <p:sldId id="297" r:id="rId7"/>
    <p:sldId id="292" r:id="rId8"/>
    <p:sldId id="284" r:id="rId9"/>
    <p:sldId id="293" r:id="rId10"/>
    <p:sldId id="294" r:id="rId11"/>
    <p:sldId id="29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712" autoAdjust="0"/>
  </p:normalViewPr>
  <p:slideViewPr>
    <p:cSldViewPr snapToGrid="0">
      <p:cViewPr>
        <p:scale>
          <a:sx n="67" d="100"/>
          <a:sy n="67" d="100"/>
        </p:scale>
        <p:origin x="644" y="32"/>
      </p:cViewPr>
      <p:guideLst/>
    </p:cSldViewPr>
  </p:slideViewPr>
  <p:outlineViewPr>
    <p:cViewPr>
      <p:scale>
        <a:sx n="33" d="100"/>
        <a:sy n="33" d="100"/>
      </p:scale>
      <p:origin x="0" y="-94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Real-Time Data of Income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ADA-48E7-A321-402E979D2202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ADA-48E7-A321-402E979D2202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0ADA-48E7-A321-402E979D2202}"/>
              </c:ext>
            </c:extLst>
          </c:dPt>
          <c:cat>
            <c:strRef>
              <c:f>Sheet1!$A$2:$A$6</c:f>
              <c:strCache>
                <c:ptCount val="5"/>
                <c:pt idx="0">
                  <c:v>20YY</c:v>
                </c:pt>
                <c:pt idx="1">
                  <c:v>20YY</c:v>
                </c:pt>
                <c:pt idx="2">
                  <c:v>20YY</c:v>
                </c:pt>
                <c:pt idx="3">
                  <c:v>20YY</c:v>
                </c:pt>
                <c:pt idx="4">
                  <c:v>20YY</c:v>
                </c:pt>
              </c:strCache>
            </c:strRef>
          </c:cat>
          <c:val>
            <c:numRef>
              <c:f>Sheet1!$B$2:$B$6</c:f>
              <c:numCache>
                <c:formatCode>[$$-409]#,##0</c:formatCode>
                <c:ptCount val="5"/>
                <c:pt idx="0">
                  <c:v>0</c:v>
                </c:pt>
                <c:pt idx="1">
                  <c:v>6750</c:v>
                </c:pt>
                <c:pt idx="2">
                  <c:v>33750</c:v>
                </c:pt>
                <c:pt idx="3">
                  <c:v>135000</c:v>
                </c:pt>
                <c:pt idx="4">
                  <c:v>270000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ADA-48E7-A321-402E979D22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5"/>
        <c:axId val="1000041416"/>
        <c:axId val="1000041744"/>
      </c:barChart>
      <c:catAx>
        <c:axId val="1000041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0041744"/>
        <c:crosses val="autoZero"/>
        <c:auto val="1"/>
        <c:lblAlgn val="ctr"/>
        <c:lblOffset val="100"/>
        <c:noMultiLvlLbl val="0"/>
      </c:catAx>
      <c:valAx>
        <c:axId val="1000041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[$$-409]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00414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Total Amount</a:t>
            </a:r>
            <a:r>
              <a:rPr lang="en-US" baseline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Spent at the Store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3"/>
            </a:solidFill>
          </c:spPr>
          <c:dPt>
            <c:idx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BEFA-4A5E-AB52-FBB4B74C74A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ADA-48E7-A321-402E979D220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BEFA-4A5E-AB52-FBB4B74C74A7}"/>
              </c:ext>
            </c:extLst>
          </c:dPt>
          <c:dPt>
            <c:idx val="3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ADA-48E7-A321-402E979D2202}"/>
              </c:ext>
            </c:extLst>
          </c:dPt>
          <c:dPt>
            <c:idx val="4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0ADA-48E7-A321-402E979D2202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BEFA-4A5E-AB52-FBB4B74C74A7}"/>
                </c:ext>
              </c:extLst>
            </c:dLbl>
            <c:dLbl>
              <c:idx val="1"/>
              <c:layout>
                <c:manualLayout>
                  <c:x val="-0.11615923344937455"/>
                  <c:y val="-0.14002523289348653"/>
                </c:manualLayout>
              </c:layout>
              <c:showLegendKey val="1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0ADA-48E7-A321-402E979D2202}"/>
                </c:ext>
              </c:extLst>
            </c:dLbl>
            <c:dLbl>
              <c:idx val="2"/>
              <c:layout>
                <c:manualLayout>
                  <c:x val="0.13864166572989867"/>
                  <c:y val="-0.15145586415009771"/>
                </c:manualLayout>
              </c:layout>
              <c:showLegendKey val="1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BEFA-4A5E-AB52-FBB4B74C74A7}"/>
                </c:ext>
              </c:extLst>
            </c:dLbl>
            <c:dLbl>
              <c:idx val="3"/>
              <c:layout>
                <c:manualLayout>
                  <c:x val="6.9525299079784011E-2"/>
                  <c:y val="0.28576578141527864"/>
                </c:manualLayout>
              </c:layout>
              <c:showLegendKey val="1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0ADA-48E7-A321-402E979D2202}"/>
                </c:ext>
              </c:extLst>
            </c:dLbl>
            <c:dLbl>
              <c:idx val="4"/>
              <c:layout>
                <c:manualLayout>
                  <c:x val="-8.1787666114047294E-2"/>
                  <c:y val="0.22861262513222283"/>
                </c:manualLayout>
              </c:layout>
              <c:showLegendKey val="1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0ADA-48E7-A321-402E979D220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1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20YY</c:v>
                </c:pt>
                <c:pt idx="1">
                  <c:v>20YY</c:v>
                </c:pt>
                <c:pt idx="2">
                  <c:v>20YY</c:v>
                </c:pt>
                <c:pt idx="3">
                  <c:v>20YY</c:v>
                </c:pt>
                <c:pt idx="4">
                  <c:v>20YY</c:v>
                </c:pt>
              </c:strCache>
            </c:strRef>
          </c:cat>
          <c:val>
            <c:numRef>
              <c:f>Sheet1!$B$2:$B$6</c:f>
              <c:numCache>
                <c:formatCode>[$$-409]#,##0</c:formatCode>
                <c:ptCount val="5"/>
                <c:pt idx="0">
                  <c:v>0</c:v>
                </c:pt>
                <c:pt idx="1">
                  <c:v>6750</c:v>
                </c:pt>
                <c:pt idx="2">
                  <c:v>33750</c:v>
                </c:pt>
                <c:pt idx="3">
                  <c:v>135000</c:v>
                </c:pt>
                <c:pt idx="4">
                  <c:v>270000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ADA-48E7-A321-402E979D22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Revenue</a:t>
            </a:r>
            <a:r>
              <a:rPr lang="en-US" baseline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Over Time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Pt>
            <c:idx val="1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0ADA-48E7-A321-402E979D2202}"/>
              </c:ext>
            </c:extLst>
          </c:dPt>
          <c:dPt>
            <c:idx val="3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0ADA-48E7-A321-402E979D2202}"/>
              </c:ext>
            </c:extLst>
          </c:dPt>
          <c:dPt>
            <c:idx val="4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5-0ADA-48E7-A321-402E979D2202}"/>
              </c:ext>
            </c:extLst>
          </c:dPt>
          <c:cat>
            <c:strRef>
              <c:f>Sheet1!$A$2:$A$6</c:f>
              <c:strCache>
                <c:ptCount val="5"/>
                <c:pt idx="0">
                  <c:v>20YY</c:v>
                </c:pt>
                <c:pt idx="1">
                  <c:v>20YY</c:v>
                </c:pt>
                <c:pt idx="2">
                  <c:v>20YY</c:v>
                </c:pt>
                <c:pt idx="3">
                  <c:v>20YY</c:v>
                </c:pt>
                <c:pt idx="4">
                  <c:v>20YY</c:v>
                </c:pt>
              </c:strCache>
            </c:strRef>
          </c:cat>
          <c:val>
            <c:numRef>
              <c:f>Sheet1!$B$2:$B$6</c:f>
              <c:numCache>
                <c:formatCode>[$$-409]#,##0</c:formatCode>
                <c:ptCount val="5"/>
                <c:pt idx="0">
                  <c:v>0</c:v>
                </c:pt>
                <c:pt idx="1">
                  <c:v>6750</c:v>
                </c:pt>
                <c:pt idx="2">
                  <c:v>33750</c:v>
                </c:pt>
                <c:pt idx="3">
                  <c:v>135000</c:v>
                </c:pt>
                <c:pt idx="4">
                  <c:v>270000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0ADA-48E7-A321-402E979D22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00041416"/>
        <c:axId val="1000041744"/>
      </c:lineChart>
      <c:catAx>
        <c:axId val="1000041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0041744"/>
        <c:crosses val="autoZero"/>
        <c:auto val="1"/>
        <c:lblAlgn val="ctr"/>
        <c:lblOffset val="100"/>
        <c:noMultiLvlLbl val="0"/>
      </c:catAx>
      <c:valAx>
        <c:axId val="1000041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[$$-409]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00414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11/30/2022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804025"/>
          </a:xfrm>
          <a:solidFill>
            <a:schemeClr val="bg1">
              <a:lumMod val="85000"/>
            </a:schemeClr>
          </a:solidFill>
        </p:spPr>
        <p:txBody>
          <a:bodyPr tIns="172800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00400" y="2811053"/>
            <a:ext cx="8991600" cy="1261295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0" indent="0" algn="r">
              <a:buNone/>
              <a:defRPr lang="en-ZA" dirty="0">
                <a:solidFill>
                  <a:schemeClr val="bg1"/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Click to edit Master subtitle style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269861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DEBF36F-ADC5-48FF-BFAF-3BED06924FD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2000"/>
            <a:ext cx="5472000" cy="468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1511250"/>
            <a:ext cx="5472113" cy="468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01550" y="1511476"/>
            <a:ext cx="3600450" cy="4679249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71550" y="1511475"/>
            <a:ext cx="3600450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16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512000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512000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507535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507535"/>
            <a:ext cx="2160588" cy="468371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ABD5E-B8F1-4246-B167-09138760AD7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00400" y="2811053"/>
            <a:ext cx="8991600" cy="1261295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0" indent="0" algn="r">
              <a:buNone/>
              <a:defRPr lang="en-ZA" dirty="0">
                <a:solidFill>
                  <a:schemeClr val="bg1"/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Click to edit Master subtitle style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269861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577601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473AB13-DFF9-4538-9907-E261659E0E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00" y="2156226"/>
            <a:ext cx="5958000" cy="1958400"/>
          </a:xfrm>
          <a:solidFill>
            <a:schemeClr val="bg1"/>
          </a:solidFill>
        </p:spPr>
        <p:txBody>
          <a:bodyPr lIns="252000" tIns="180000" rIns="180000" bIns="180000"/>
          <a:lstStyle>
            <a:lvl1pPr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 noProof="0"/>
              <a:t>Click to edit section divider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0" y="5209682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14B95064-E6BF-43CD-ACBD-6363E8D9BF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4114627"/>
            <a:ext cx="5956300" cy="1095056"/>
          </a:xfrm>
          <a:solidFill>
            <a:schemeClr val="tx1">
              <a:alpha val="80000"/>
            </a:schemeClr>
          </a:solidFill>
        </p:spPr>
        <p:txBody>
          <a:bodyPr vert="horz" lIns="252000" tIns="180000" rIns="180000" bIns="180000" rtlCol="0">
            <a:noAutofit/>
          </a:bodyPr>
          <a:lstStyle>
            <a:lvl1pPr marL="0" indent="0" algn="l">
              <a:buNone/>
              <a:defRPr lang="en-US">
                <a:solidFill>
                  <a:schemeClr val="bg1"/>
                </a:solidFill>
              </a:defRPr>
            </a:lvl1pPr>
          </a:lstStyle>
          <a:p>
            <a:pPr marL="266700" lvl="0" indent="-26670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825637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008000"/>
            <a:ext cx="11328000" cy="5183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62075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EE1E0B79-3CC8-4DCF-8AEC-AC43BC9A30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1886" y="1007250"/>
            <a:ext cx="5460114" cy="516971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5546508-E26C-46CD-8939-D20E71BF4E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1999" y="1007250"/>
            <a:ext cx="5448115" cy="516971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55533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Rectangle 10" descr="Accent block left">
            <a:extLst>
              <a:ext uri="{FF2B5EF4-FFF2-40B4-BE49-F238E27FC236}">
                <a16:creationId xmlns:a16="http://schemas.microsoft.com/office/drawing/2014/main" id="{48A1A904-FE62-4BE3-BAE9-0EEAE7B1E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1016231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2" name="Rectangle 11" descr="Accent bar right&#10;">
            <a:extLst>
              <a:ext uri="{FF2B5EF4-FFF2-40B4-BE49-F238E27FC236}">
                <a16:creationId xmlns:a16="http://schemas.microsoft.com/office/drawing/2014/main" id="{3E8A46E0-47C2-4441-B7DD-F621A80F1F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99887" y="1016231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D902C307-6561-4E11-9899-1F34830AE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800" y="1224128"/>
            <a:ext cx="5448115" cy="3587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CD73439B-6B1B-47C5-B2B0-409015FB33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2086" y="1224128"/>
            <a:ext cx="5447914" cy="3587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12AC6878-44C6-4445-A225-70C0DC482E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99886" y="1955731"/>
            <a:ext cx="5447914" cy="423393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6D675DA8-374F-4915-973A-53612A41FF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1800" y="1943031"/>
            <a:ext cx="5447914" cy="424663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253150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3932037" cy="1411276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Rectangle 10" descr="Accent block left">
            <a:extLst>
              <a:ext uri="{FF2B5EF4-FFF2-40B4-BE49-F238E27FC236}">
                <a16:creationId xmlns:a16="http://schemas.microsoft.com/office/drawing/2014/main" id="{48A1A904-FE62-4BE3-BAE9-0EEAE7B1E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1892926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5B68CA9-AC4C-4D15-9BA1-A9F1AC560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8816" y="432001"/>
            <a:ext cx="6971184" cy="542905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29B24D8A-D8A5-4F57-A260-A4CF75FCB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200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014327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3932037" cy="1411276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Rectangle 10" descr="Accent block left">
            <a:extLst>
              <a:ext uri="{FF2B5EF4-FFF2-40B4-BE49-F238E27FC236}">
                <a16:creationId xmlns:a16="http://schemas.microsoft.com/office/drawing/2014/main" id="{48A1A904-FE62-4BE3-BAE9-0EEAE7B1E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1892926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3E50A411-2E68-4F4D-B4BC-62E87C633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200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2FBF39A8-0BD5-48FD-9993-F595D4F727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88816" y="432001"/>
            <a:ext cx="6971184" cy="54290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40633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</a:t>
            </a:r>
            <a:br>
              <a:rPr lang="en-US" noProof="0" dirty="0"/>
            </a:br>
            <a:r>
              <a:rPr lang="en-US" noProof="0" dirty="0"/>
              <a:t>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5700" y="2204792"/>
            <a:ext cx="5956300" cy="1944000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Click to edit section divider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35700" y="41488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180000" tIns="180000" rIns="252000" bIns="18000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524778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371590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3CF994-8B2C-443F-B695-7378DD360DAA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0694D9D-C633-4D52-965E-E5BBD9883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0694D9D-C633-4D52-965E-E5BBD9883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DB3A426-6D4A-4D91-ACD6-A2C25BAE44E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64370" y="2033588"/>
            <a:ext cx="8863262" cy="2790825"/>
          </a:xfrm>
        </p:spPr>
        <p:txBody>
          <a:bodyPr anchor="ctr"/>
          <a:lstStyle>
            <a:lvl1pPr marL="0" indent="0" algn="ctr">
              <a:buNone/>
              <a:defRPr sz="6000"/>
            </a:lvl1pPr>
            <a:lvl2pPr marL="2667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772436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00433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er Slide 2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411412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</a:t>
            </a:r>
            <a:br>
              <a:rPr lang="en-US" noProof="0" dirty="0"/>
            </a:br>
            <a:r>
              <a:rPr lang="en-US" noProof="0" dirty="0"/>
              <a:t>your Photo Here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473AB13-DFF9-4538-9907-E261659E0E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00" y="2156226"/>
            <a:ext cx="5958000" cy="1958400"/>
          </a:xfrm>
          <a:solidFill>
            <a:schemeClr val="bg1"/>
          </a:solidFill>
        </p:spPr>
        <p:txBody>
          <a:bodyPr lIns="252000" tIns="180000" rIns="180000" bIns="180000"/>
          <a:lstStyle>
            <a:lvl1pPr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 noProof="0"/>
              <a:t>Click to edit section divider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1107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252000" tIns="180000" rIns="180000" bIns="180000"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0" y="5209682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82858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Imag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1800" y="3802899"/>
            <a:ext cx="4648200" cy="985000"/>
          </a:xfrm>
          <a:solidFill>
            <a:schemeClr val="bg1"/>
          </a:solidFill>
        </p:spPr>
        <p:txBody>
          <a:bodyPr lIns="180000" tIns="180000" rIns="180000" bIns="180000"/>
          <a:lstStyle>
            <a:lvl1pPr algn="r"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111800" y="4787900"/>
            <a:ext cx="4648200" cy="1162800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2668686"/>
            <a:ext cx="5472000" cy="2999426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08F53F-6AA2-4060-904A-BC90211DC043}"/>
              </a:ext>
            </a:extLst>
          </p:cNvPr>
          <p:cNvSpPr/>
          <p:nvPr userDrawn="1"/>
        </p:nvSpPr>
        <p:spPr>
          <a:xfrm>
            <a:off x="9348588" y="3700775"/>
            <a:ext cx="2411412" cy="1148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Imag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8100" y="1869795"/>
            <a:ext cx="6641900" cy="1124345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/>
          <a:lstStyle>
            <a:lvl1pPr algn="l"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18334" y="2994141"/>
            <a:ext cx="6641626" cy="590155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8000" y="3763648"/>
            <a:ext cx="5472000" cy="2428351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5285E0-8F27-49C4-AADF-92A3B72D41FD}"/>
              </a:ext>
            </a:extLst>
          </p:cNvPr>
          <p:cNvSpPr/>
          <p:nvPr userDrawn="1"/>
        </p:nvSpPr>
        <p:spPr>
          <a:xfrm>
            <a:off x="9775824" y="1762069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4389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mparison Left Placeholder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2307689"/>
            <a:ext cx="5472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815037"/>
            <a:ext cx="5472000" cy="3376963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Comparison Left Placeholder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2308214"/>
            <a:ext cx="5472000" cy="358775"/>
          </a:xfr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812214"/>
            <a:ext cx="5472113" cy="337903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Rectangle 9" descr="Accent block left">
            <a:extLst>
              <a:ext uri="{FF2B5EF4-FFF2-40B4-BE49-F238E27FC236}">
                <a16:creationId xmlns:a16="http://schemas.microsoft.com/office/drawing/2014/main" id="{BBC0CAF5-0DE6-4BEA-824E-124A54A76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2100317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1" name="Rectangle 10" descr="Accent bar right&#10;">
            <a:extLst>
              <a:ext uri="{FF2B5EF4-FFF2-40B4-BE49-F238E27FC236}">
                <a16:creationId xmlns:a16="http://schemas.microsoft.com/office/drawing/2014/main" id="{ED008080-B2F5-441A-8B15-30AE86BBF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99887" y="2100317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"/>
            <a:ext cx="12192000" cy="6371350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096000" y="5359400"/>
            <a:ext cx="5664000" cy="565899"/>
          </a:xfrm>
          <a:solidFill>
            <a:schemeClr val="tx1"/>
          </a:solidFill>
        </p:spPr>
        <p:txBody>
          <a:bodyPr lIns="180000" tIns="180000" rIns="180000" bIns="180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Enter your caption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3D119C-DBF5-4B4F-BE38-7BD7B5C8A5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F8E7C83-06D7-4C5B-85B7-0E5713B4F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102" cy="6804025"/>
          </a:xfrm>
          <a:solidFill>
            <a:schemeClr val="bg1">
              <a:lumMod val="85000"/>
            </a:schemeClr>
          </a:solidFill>
        </p:spPr>
        <p:txBody>
          <a:bodyPr tIns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58200" y="2798354"/>
            <a:ext cx="3733800" cy="1013684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Thank You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52FA7FC9-E40E-4144-84E4-34E3722E9A6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458200" y="3957705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97289182-4FE6-4A18-9775-4588D5801CF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458200" y="4306722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 Number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BD4E94C7-6CAF-4FEE-9E02-D3D3A2AC5EA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458200" y="4655739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Email or Social Media Handle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0DE421A3-3C59-48FC-BC3B-007ADFBEB4F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458200" y="5004756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Company Website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8458200" y="2685912"/>
            <a:ext cx="3733800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FB6A7-1E80-487C-93E6-DCAA8751EF2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49663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EB0D177-9AA4-42F4-9CD7-CD206217CA6D}"/>
              </a:ext>
            </a:extLst>
          </p:cNvPr>
          <p:cNvSpPr/>
          <p:nvPr userDrawn="1"/>
        </p:nvSpPr>
        <p:spPr>
          <a:xfrm>
            <a:off x="9780101" y="6371351"/>
            <a:ext cx="1979897" cy="4319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825DB53-D610-4A40-AFDC-EBC47DB613CE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C2B9A6A4-83D0-40B1-8B15-964C84BF0705}"/>
              </a:ext>
            </a:extLst>
          </p:cNvPr>
          <p:cNvSpPr/>
          <p:nvPr userDrawn="1"/>
        </p:nvSpPr>
        <p:spPr>
          <a:xfrm>
            <a:off x="0" y="6371351"/>
            <a:ext cx="9780102" cy="432000"/>
          </a:xfrm>
          <a:custGeom>
            <a:avLst/>
            <a:gdLst>
              <a:gd name="connsiteX0" fmla="*/ 0 w 9780102"/>
              <a:gd name="connsiteY0" fmla="*/ 0 h 432000"/>
              <a:gd name="connsiteX1" fmla="*/ 9780102 w 9780102"/>
              <a:gd name="connsiteY1" fmla="*/ 0 h 432000"/>
              <a:gd name="connsiteX2" fmla="*/ 9780102 w 9780102"/>
              <a:gd name="connsiteY2" fmla="*/ 432000 h 432000"/>
              <a:gd name="connsiteX3" fmla="*/ 0 w 9780102"/>
              <a:gd name="connsiteY3" fmla="*/ 432000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80102" h="432000">
                <a:moveTo>
                  <a:pt x="0" y="0"/>
                </a:moveTo>
                <a:lnTo>
                  <a:pt x="9780102" y="0"/>
                </a:lnTo>
                <a:lnTo>
                  <a:pt x="9780102" y="432000"/>
                </a:lnTo>
                <a:lnTo>
                  <a:pt x="0" y="432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/>
              <a:t>Click to edit page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28000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439820"/>
            <a:ext cx="5664000" cy="29506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FDC6F9-37F9-4E25-AECA-D307B8421C73}"/>
              </a:ext>
            </a:extLst>
          </p:cNvPr>
          <p:cNvSpPr txBox="1"/>
          <p:nvPr userDrawn="1"/>
        </p:nvSpPr>
        <p:spPr>
          <a:xfrm>
            <a:off x="10243100" y="6422491"/>
            <a:ext cx="1053900" cy="380860"/>
          </a:xfrm>
          <a:prstGeom prst="rect">
            <a:avLst/>
          </a:prstGeom>
          <a:noFill/>
        </p:spPr>
        <p:txBody>
          <a:bodyPr wrap="square" tIns="108000" bIns="0" rtlCol="0" anchor="ctr">
            <a:spAutoFit/>
          </a:bodyPr>
          <a:lstStyle/>
          <a:p>
            <a:pPr algn="r">
              <a:lnSpc>
                <a:spcPts val="1000"/>
              </a:lnSpc>
            </a:pPr>
            <a:r>
              <a:rPr lang="en-US" sz="2500" b="1" i="0" spc="-100" baseline="0" noProof="0" dirty="0">
                <a:solidFill>
                  <a:schemeClr val="accent1"/>
                </a:solidFill>
                <a:latin typeface="+mj-lt"/>
              </a:rPr>
              <a:t>TREY</a:t>
            </a:r>
            <a:r>
              <a:rPr lang="en-US" sz="1600" b="1" i="0" spc="-100" baseline="0" noProof="0" dirty="0">
                <a:solidFill>
                  <a:schemeClr val="accent1"/>
                </a:solidFill>
                <a:latin typeface="+mj-lt"/>
              </a:rPr>
              <a:t> </a:t>
            </a:r>
            <a:br>
              <a:rPr lang="en-US" sz="1600" b="1" i="0" spc="-100" baseline="0" noProof="0" dirty="0">
                <a:solidFill>
                  <a:schemeClr val="accent1"/>
                </a:solidFill>
                <a:latin typeface="+mj-lt"/>
              </a:rPr>
            </a:br>
            <a:r>
              <a:rPr lang="en-US" sz="1200" b="0" i="0" spc="14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research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C39664-EB8B-4A32-915A-D4308F79277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B49670D-8F18-44A8-B217-67B412095C0D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30FA059-EC32-4FFF-9673-48849B2FA43A}"/>
              </a:ext>
            </a:extLst>
          </p:cNvPr>
          <p:cNvCxnSpPr>
            <a:cxnSpLocks/>
          </p:cNvCxnSpPr>
          <p:nvPr userDrawn="1"/>
        </p:nvCxnSpPr>
        <p:spPr>
          <a:xfrm flipH="1">
            <a:off x="1" y="6371351"/>
            <a:ext cx="1219199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8" r:id="rId4"/>
    <p:sldLayoutId id="2147483666" r:id="rId5"/>
    <p:sldLayoutId id="2147483659" r:id="rId6"/>
    <p:sldLayoutId id="2147483660" r:id="rId7"/>
    <p:sldLayoutId id="2147483664" r:id="rId8"/>
    <p:sldLayoutId id="2147483650" r:id="rId9"/>
    <p:sldLayoutId id="2147483652" r:id="rId10"/>
    <p:sldLayoutId id="2147483656" r:id="rId11"/>
    <p:sldLayoutId id="2147483657" r:id="rId12"/>
    <p:sldLayoutId id="2147483667" r:id="rId13"/>
    <p:sldLayoutId id="2147483668" r:id="rId14"/>
    <p:sldLayoutId id="2147483669" r:id="rId15"/>
    <p:sldLayoutId id="2147483670" r:id="rId16"/>
    <p:sldLayoutId id="2147483671" r:id="rId17"/>
    <p:sldLayoutId id="2147483673" r:id="rId18"/>
    <p:sldLayoutId id="2147483674" r:id="rId19"/>
    <p:sldLayoutId id="2147483654" r:id="rId20"/>
    <p:sldLayoutId id="2147483655" r:id="rId21"/>
    <p:sldLayoutId id="2147483675" r:id="rId22"/>
    <p:sldLayoutId id="2147483672" r:id="rId2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spc="-15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0.xml"/><Relationship Id="rId4" Type="http://schemas.openxmlformats.org/officeDocument/2006/relationships/chart" Target="../charts/char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 descr="Hands coming together in circle">
            <a:extLst>
              <a:ext uri="{FF2B5EF4-FFF2-40B4-BE49-F238E27FC236}">
                <a16:creationId xmlns:a16="http://schemas.microsoft.com/office/drawing/2014/main" id="{AA8A1CBA-9BB5-2246-9F4B-98EAD7C9015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0400" y="2811053"/>
            <a:ext cx="8991600" cy="1261295"/>
          </a:xfrm>
        </p:spPr>
        <p:txBody>
          <a:bodyPr/>
          <a:lstStyle/>
          <a:p>
            <a:r>
              <a:rPr lang="en-US" dirty="0"/>
              <a:t>Marketing Analytics 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</p:spPr>
        <p:txBody>
          <a:bodyPr/>
          <a:lstStyle/>
          <a:p>
            <a:r>
              <a:rPr lang="en-US" dirty="0"/>
              <a:t>Data Analytics and Machine Learning with Joseph Tefera</a:t>
            </a:r>
          </a:p>
          <a:p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6C1DE0A-7865-466B-B5D7-781C92357026}"/>
              </a:ext>
            </a:extLst>
          </p:cNvPr>
          <p:cNvSpPr txBox="1"/>
          <p:nvPr/>
        </p:nvSpPr>
        <p:spPr>
          <a:xfrm>
            <a:off x="9932988" y="4247571"/>
            <a:ext cx="2106611" cy="394389"/>
          </a:xfrm>
          <a:prstGeom prst="rect">
            <a:avLst/>
          </a:prstGeom>
          <a:noFill/>
        </p:spPr>
        <p:txBody>
          <a:bodyPr wrap="square" tIns="108000" bIns="0" rtlCol="0" anchor="ctr">
            <a:spAutoFit/>
          </a:bodyPr>
          <a:lstStyle/>
          <a:p>
            <a:pPr algn="ctr">
              <a:lnSpc>
                <a:spcPts val="1000"/>
              </a:lnSpc>
            </a:pPr>
            <a:r>
              <a:rPr lang="en-US" sz="3600" b="1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TREY</a:t>
            </a:r>
            <a:r>
              <a:rPr lang="en-US" sz="2400" b="1" i="0" spc="-10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br>
              <a:rPr lang="en-US" sz="2400" b="1" i="0" spc="-10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</a:br>
            <a:r>
              <a:rPr lang="en-US" b="0" i="0" spc="14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research</a:t>
            </a:r>
          </a:p>
        </p:txBody>
      </p:sp>
    </p:spTree>
    <p:extLst>
      <p:ext uri="{BB962C8B-B14F-4D97-AF65-F5344CB8AC3E}">
        <p14:creationId xmlns:p14="http://schemas.microsoft.com/office/powerpoint/2010/main" val="3989923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2925" y="190499"/>
            <a:ext cx="5472000" cy="5629276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Amazon needs help with Marketing </a:t>
            </a:r>
          </a:p>
          <a:p>
            <a:r>
              <a:rPr lang="en-US" dirty="0"/>
              <a:t>Amazon has expanded their outreach online as well </a:t>
            </a:r>
          </a:p>
          <a:p>
            <a:pPr marL="0" indent="0">
              <a:buNone/>
            </a:pPr>
            <a:r>
              <a:rPr lang="en-US" dirty="0"/>
              <a:t>As with their physical stores across 50 states across different demographics.</a:t>
            </a:r>
          </a:p>
          <a:p>
            <a:r>
              <a:rPr lang="en-US" dirty="0"/>
              <a:t>Amazon approached me with their problem : They want to optimize their marketing to sell as much Products as they possibly can.</a:t>
            </a:r>
          </a:p>
          <a:p>
            <a:r>
              <a:rPr lang="en-US" dirty="0"/>
              <a:t>With the recent downturn in the economy, the Amazon Marketing department has a limited budget, and because of the success others companies achieved after working with  Visionary Technologies, the board member decided to outsource.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Placeholder 8" descr="Handing touching mobile phone">
            <a:extLst>
              <a:ext uri="{FF2B5EF4-FFF2-40B4-BE49-F238E27FC236}">
                <a16:creationId xmlns:a16="http://schemas.microsoft.com/office/drawing/2014/main" id="{A9A75888-22E3-1D43-9112-DA02186070B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EFA08948-2B6F-46B1-9D2D-8D7B2B3FB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48588" y="3503713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1800" y="3618537"/>
            <a:ext cx="4648200" cy="985000"/>
          </a:xfrm>
        </p:spPr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1DC577-0A95-47D0-95D9-5F8DA763D46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7111800" y="4393550"/>
            <a:ext cx="4648200" cy="1977800"/>
          </a:xfrm>
        </p:spPr>
        <p:txBody>
          <a:bodyPr/>
          <a:lstStyle/>
          <a:p>
            <a:r>
              <a:rPr lang="en-US" dirty="0"/>
              <a:t>CEO of Visionary Technologies </a:t>
            </a:r>
          </a:p>
          <a:p>
            <a:r>
              <a:rPr lang="en-US" dirty="0"/>
              <a:t>Visionary Technologies is a consulting firm for businesses and  the general public.</a:t>
            </a:r>
          </a:p>
          <a:p>
            <a:r>
              <a:rPr lang="en-US" dirty="0"/>
              <a:t>Our Services range from : Marketing Analytics, Employee Performance and Wealth Management.</a:t>
            </a:r>
          </a:p>
          <a:p>
            <a:r>
              <a:rPr lang="en-US" dirty="0"/>
              <a:t>j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746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 descr="Hand writing on post-it note">
            <a:extLst>
              <a:ext uri="{FF2B5EF4-FFF2-40B4-BE49-F238E27FC236}">
                <a16:creationId xmlns:a16="http://schemas.microsoft.com/office/drawing/2014/main" id="{7E468295-904F-0743-AD06-67DA21353B9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6096000" cy="6371351"/>
          </a:xfr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EFA08948-2B6F-46B1-9D2D-8D7B2B3FB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775825" y="54649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100" y="169473"/>
            <a:ext cx="6641900" cy="1124345"/>
          </a:xfrm>
        </p:spPr>
        <p:txBody>
          <a:bodyPr/>
          <a:lstStyle/>
          <a:p>
            <a:r>
              <a:rPr lang="en-US" dirty="0"/>
              <a:t>Data Analysis Plan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1DC577-0A95-47D0-95D9-5F8DA763D46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5334100" y="1287488"/>
            <a:ext cx="6641626" cy="590155"/>
          </a:xfrm>
        </p:spPr>
        <p:txBody>
          <a:bodyPr/>
          <a:lstStyle/>
          <a:p>
            <a:r>
              <a:rPr lang="en-US" dirty="0"/>
              <a:t>What data? Where data? How data?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62675" y="1877643"/>
            <a:ext cx="5816226" cy="4380282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Find out which Customers are likely to purchase Amazon’s product and offer them sweet deals</a:t>
            </a:r>
          </a:p>
          <a:p>
            <a:r>
              <a:rPr lang="en-US" dirty="0"/>
              <a:t>We need about customers characteristics that can help us predict how much products they are going to purchase</a:t>
            </a:r>
          </a:p>
          <a:p>
            <a:r>
              <a:rPr lang="en-US" dirty="0"/>
              <a:t>In order to purchase a product at Amazon you need to register a profile. This is where we can find the data</a:t>
            </a:r>
          </a:p>
          <a:p>
            <a:r>
              <a:rPr lang="en-US" dirty="0"/>
              <a:t>We will perform statistical analysis on the data to figure out predictors of number of products purchased. Then we will use ML models (Linear Reg. &amp; Tree decision) to test the data. If the model is precise,  we then model it to predict consumers who should/likely to buy more products so Amazon can target them with their advertising  in order to generate sales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098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 descr="Desk with computer, phone, books, etc.">
            <a:extLst>
              <a:ext uri="{FF2B5EF4-FFF2-40B4-BE49-F238E27FC236}">
                <a16:creationId xmlns:a16="http://schemas.microsoft.com/office/drawing/2014/main" id="{2E7ADBC3-DECA-9F4C-9289-9E43C727592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Result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278402B-CA7D-4F5B-B3FA-ED74AB3CFB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We will be walkthrough the methodology,  and findings of this project by looking at the code.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D5A594-D852-43BB-B591-E9D902725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674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the project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A42D59-EAD6-4F95-84F1-32A30F057856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31800" y="1008000"/>
            <a:ext cx="11339513" cy="588318"/>
          </a:xfrm>
        </p:spPr>
        <p:txBody>
          <a:bodyPr/>
          <a:lstStyle/>
          <a:p>
            <a:r>
              <a:rPr lang="en-US" dirty="0"/>
              <a:t>This project provided two main benefits : Reducing the company’s opportunity cost on potential loyal customers and providing efficiency in the marketing department by reducing wasted resources.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65E93D-09FF-42EE-B9DD-7506389666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1800" y="2100317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B259A0-0017-492F-A0DC-4B70C7052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2442934"/>
            <a:ext cx="5472000" cy="360000"/>
          </a:xfrm>
        </p:spPr>
        <p:txBody>
          <a:bodyPr/>
          <a:lstStyle/>
          <a:p>
            <a:r>
              <a:rPr lang="en-US" dirty="0"/>
              <a:t>Opportunity cost on potential customers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EB3BAE-C0B2-447C-B8BE-96C6BD84D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950767"/>
            <a:ext cx="5472000" cy="3420583"/>
          </a:xfrm>
        </p:spPr>
        <p:txBody>
          <a:bodyPr/>
          <a:lstStyle/>
          <a:p>
            <a:pPr lvl="1"/>
            <a:r>
              <a:rPr lang="en-US" dirty="0"/>
              <a:t>Since the model we created models the number of products a random given customer should purchase given certain attributes according to the population data,</a:t>
            </a:r>
          </a:p>
          <a:p>
            <a:pPr marL="266700" lvl="1" indent="0">
              <a:buNone/>
            </a:pPr>
            <a:r>
              <a:rPr lang="en-US" dirty="0"/>
              <a:t>      we can find specific customers that do not follow this  </a:t>
            </a:r>
          </a:p>
          <a:p>
            <a:pPr marL="266700" lvl="1" indent="0">
              <a:buNone/>
            </a:pPr>
            <a:r>
              <a:rPr lang="en-US" dirty="0"/>
              <a:t>      trend </a:t>
            </a:r>
          </a:p>
          <a:p>
            <a:pPr lvl="1"/>
            <a:r>
              <a:rPr lang="en-US" dirty="0"/>
              <a:t>If there is no strong indicator describing why customers </a:t>
            </a:r>
          </a:p>
          <a:p>
            <a:pPr marL="266700" lvl="1" indent="0">
              <a:buNone/>
            </a:pPr>
            <a:r>
              <a:rPr lang="en-US" dirty="0"/>
              <a:t>      are not following this trend then they qualify as strong </a:t>
            </a:r>
          </a:p>
          <a:p>
            <a:pPr marL="266700" lvl="1" indent="0">
              <a:buNone/>
            </a:pPr>
            <a:r>
              <a:rPr lang="en-US" dirty="0"/>
              <a:t>     potential customers.</a:t>
            </a:r>
          </a:p>
          <a:p>
            <a:pPr marL="266700" lvl="1" indent="0">
              <a:buNone/>
            </a:pPr>
            <a:endParaRPr lang="en-US" dirty="0"/>
          </a:p>
          <a:p>
            <a:pPr lvl="1"/>
            <a:r>
              <a:rPr lang="en-US" dirty="0"/>
              <a:t>Since we now know who these strong potential customers are we can notify them of the amazing deals they are missing out on and turn them into long term customers</a:t>
            </a:r>
          </a:p>
          <a:p>
            <a:pPr marL="266700" lvl="1" indent="0">
              <a:buNone/>
            </a:pP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A563457-1EC8-4978-BCCB-AFD88C9ED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096000" y="2363035"/>
            <a:ext cx="0" cy="241133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A7CD04AE-9A8B-4DED-855D-F51B510D0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299887" y="2100317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237D1CA-B91A-410E-A968-D017BBE99F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2443459"/>
            <a:ext cx="5472000" cy="358775"/>
          </a:xfrm>
        </p:spPr>
        <p:txBody>
          <a:bodyPr/>
          <a:lstStyle/>
          <a:p>
            <a:r>
              <a:rPr lang="en-US" dirty="0"/>
              <a:t>Efficiency of Marketing Resources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6A87885-D672-4CF9-A78D-CFE98385B0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947459"/>
            <a:ext cx="5472113" cy="3243791"/>
          </a:xfrm>
        </p:spPr>
        <p:txBody>
          <a:bodyPr/>
          <a:lstStyle/>
          <a:p>
            <a:pPr lvl="1"/>
            <a:r>
              <a:rPr lang="en-US" dirty="0"/>
              <a:t>Marketing divisions of big companies typically market their products to a broad range of consumers and therefore often broaden  their approach.</a:t>
            </a:r>
          </a:p>
          <a:p>
            <a:pPr lvl="1"/>
            <a:r>
              <a:rPr lang="en-US" dirty="0"/>
              <a:t>This may not be time consuming but it is also not efficient as well as it is not effective/does not lead to optimized sales</a:t>
            </a:r>
          </a:p>
          <a:p>
            <a:pPr lvl="1"/>
            <a:r>
              <a:rPr lang="en-US" dirty="0"/>
              <a:t>With this model however,  Amazon’s marketing division can tailor their marketing approach and effectively reach a sale more than their broad approach. </a:t>
            </a:r>
          </a:p>
          <a:p>
            <a:pPr lvl="1"/>
            <a:r>
              <a:rPr lang="en-US" dirty="0"/>
              <a:t> This leads to an efficient use of their time and resources.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837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Placeholder 22" descr="Woman on laptop smiling">
            <a:extLst>
              <a:ext uri="{FF2B5EF4-FFF2-40B4-BE49-F238E27FC236}">
                <a16:creationId xmlns:a16="http://schemas.microsoft.com/office/drawing/2014/main" id="{35E3CE9E-B03C-CB4B-A83A-D3265C7A054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700" y="2156226"/>
            <a:ext cx="4903599" cy="1958400"/>
          </a:xfrm>
        </p:spPr>
        <p:txBody>
          <a:bodyPr/>
          <a:lstStyle/>
          <a:p>
            <a:r>
              <a:rPr lang="en-US" dirty="0"/>
              <a:t>Moving Forward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972F17A-D965-40B9-8ABB-C634072DBC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4110760"/>
            <a:ext cx="4902200" cy="1100565"/>
          </a:xfrm>
        </p:spPr>
        <p:txBody>
          <a:bodyPr/>
          <a:lstStyle/>
          <a:p>
            <a:r>
              <a:rPr lang="en-US" dirty="0"/>
              <a:t>Recommendations and proposed future work.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964141-6F81-4947-A236-746D94ED3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695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future 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9D0F75-42B5-4960-8C3A-291285872DA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31800" y="1008000"/>
            <a:ext cx="11339513" cy="360000"/>
          </a:xfrm>
        </p:spPr>
        <p:txBody>
          <a:bodyPr/>
          <a:lstStyle/>
          <a:p>
            <a:r>
              <a:rPr lang="en-US" dirty="0"/>
              <a:t>In order to optimize this model we need to focus on three areas</a:t>
            </a:r>
          </a:p>
        </p:txBody>
      </p:sp>
      <p:graphicFrame>
        <p:nvGraphicFramePr>
          <p:cNvPr id="4" name="Chart 3" title="Gross Revenue Placeholder Chart">
            <a:extLst>
              <a:ext uri="{FF2B5EF4-FFF2-40B4-BE49-F238E27FC236}">
                <a16:creationId xmlns:a16="http://schemas.microsoft.com/office/drawing/2014/main" id="{FFE8AFAB-AE1F-4453-8C1B-70D2EF9B137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55885434"/>
              </p:ext>
            </p:extLst>
          </p:nvPr>
        </p:nvGraphicFramePr>
        <p:xfrm>
          <a:off x="431800" y="1512000"/>
          <a:ext cx="3389313" cy="4444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 title="Gross Revenue Placeholder Chart">
            <a:extLst>
              <a:ext uri="{FF2B5EF4-FFF2-40B4-BE49-F238E27FC236}">
                <a16:creationId xmlns:a16="http://schemas.microsoft.com/office/drawing/2014/main" id="{9BEBE5AF-1D10-425C-8F3C-2236E52E6E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96271356"/>
              </p:ext>
            </p:extLst>
          </p:nvPr>
        </p:nvGraphicFramePr>
        <p:xfrm>
          <a:off x="4406900" y="1512000"/>
          <a:ext cx="3389313" cy="4444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 title="Gross Revenue Placeholder Chart">
            <a:extLst>
              <a:ext uri="{FF2B5EF4-FFF2-40B4-BE49-F238E27FC236}">
                <a16:creationId xmlns:a16="http://schemas.microsoft.com/office/drawing/2014/main" id="{A8D5CDFF-2AF9-4CDE-BF8D-15F294BD50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6506538"/>
              </p:ext>
            </p:extLst>
          </p:nvPr>
        </p:nvGraphicFramePr>
        <p:xfrm>
          <a:off x="8382000" y="1512000"/>
          <a:ext cx="3389313" cy="4444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0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Placeholder 31" descr="hand clapping">
            <a:extLst>
              <a:ext uri="{FF2B5EF4-FFF2-40B4-BE49-F238E27FC236}">
                <a16:creationId xmlns:a16="http://schemas.microsoft.com/office/drawing/2014/main" id="{AAB6EE12-FEF8-FB41-A909-0DA61D7725C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4" name="Title 13">
            <a:extLst>
              <a:ext uri="{FF2B5EF4-FFF2-40B4-BE49-F238E27FC236}">
                <a16:creationId xmlns:a16="http://schemas.microsoft.com/office/drawing/2014/main" id="{6C38D7A9-9299-4108-BB08-026F4B9CAE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828E04-9C2A-4859-8050-C2DF67A249C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solidFill>
            <a:schemeClr val="tx1">
              <a:lumMod val="75000"/>
              <a:lumOff val="25000"/>
            </a:schemeClr>
          </a:solidFill>
        </p:spPr>
        <p:txBody>
          <a:bodyPr/>
          <a:lstStyle/>
          <a:p>
            <a:r>
              <a:rPr lang="en-US" dirty="0"/>
              <a:t>Joseph Tefera</a:t>
            </a:r>
          </a:p>
        </p:txBody>
      </p:sp>
      <p:pic>
        <p:nvPicPr>
          <p:cNvPr id="8" name="Graphic 7" descr="User" title="Icon - Presenter Name">
            <a:extLst>
              <a:ext uri="{FF2B5EF4-FFF2-40B4-BE49-F238E27FC236}">
                <a16:creationId xmlns:a16="http://schemas.microsoft.com/office/drawing/2014/main" id="{111541C4-DB03-4E53-994D-499C7D73C4D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85495" y="4006655"/>
            <a:ext cx="218900" cy="218900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265965-2271-4C1C-BD0A-6F85F80FF9A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solidFill>
            <a:schemeClr val="tx1">
              <a:lumMod val="75000"/>
              <a:lumOff val="25000"/>
            </a:schemeClr>
          </a:solidFill>
        </p:spPr>
        <p:txBody>
          <a:bodyPr/>
          <a:lstStyle/>
          <a:p>
            <a:r>
              <a:rPr lang="en-US" dirty="0"/>
              <a:t>+1 999666999</a:t>
            </a:r>
          </a:p>
        </p:txBody>
      </p:sp>
      <p:pic>
        <p:nvPicPr>
          <p:cNvPr id="10" name="Graphic 9" descr="Smart Phone" title="Icon - Presenter Phone Number">
            <a:extLst>
              <a:ext uri="{FF2B5EF4-FFF2-40B4-BE49-F238E27FC236}">
                <a16:creationId xmlns:a16="http://schemas.microsoft.com/office/drawing/2014/main" id="{A29DE31C-E099-4579-BB03-675E0A40C5F2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485495" y="4355103"/>
            <a:ext cx="218900" cy="218900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0A3BCC3-A277-4C0B-9EBA-EB53990D8EB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solidFill>
            <a:schemeClr val="tx1">
              <a:lumMod val="75000"/>
              <a:lumOff val="25000"/>
            </a:schemeClr>
          </a:solidFill>
        </p:spPr>
        <p:txBody>
          <a:bodyPr/>
          <a:lstStyle/>
          <a:p>
            <a:r>
              <a:rPr lang="en-US" dirty="0"/>
              <a:t>joeyyy@visionarytech.com</a:t>
            </a:r>
          </a:p>
        </p:txBody>
      </p:sp>
      <p:pic>
        <p:nvPicPr>
          <p:cNvPr id="9" name="Graphic 8" descr="Envelope" title="Icon Presenter Email">
            <a:extLst>
              <a:ext uri="{FF2B5EF4-FFF2-40B4-BE49-F238E27FC236}">
                <a16:creationId xmlns:a16="http://schemas.microsoft.com/office/drawing/2014/main" id="{773C1382-ACE1-460F-A1B6-AB761A7D2E6B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485495" y="4703551"/>
            <a:ext cx="218900" cy="21890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FD8A1232-50A8-4535-AAF9-7F4180EAA0D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solidFill>
            <a:schemeClr val="tx1">
              <a:lumMod val="75000"/>
              <a:lumOff val="25000"/>
            </a:schemeClr>
          </a:solidFill>
        </p:spPr>
        <p:txBody>
          <a:bodyPr/>
          <a:lstStyle/>
          <a:p>
            <a:r>
              <a:rPr lang="en-US" dirty="0"/>
              <a:t>Trey Research</a:t>
            </a:r>
          </a:p>
        </p:txBody>
      </p:sp>
      <p:pic>
        <p:nvPicPr>
          <p:cNvPr id="11" name="Graphic 10" descr="Link">
            <a:extLst>
              <a:ext uri="{FF2B5EF4-FFF2-40B4-BE49-F238E27FC236}">
                <a16:creationId xmlns:a16="http://schemas.microsoft.com/office/drawing/2014/main" id="{0718E6E0-05A2-479C-AEA8-1A385EB73474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472552" y="5040763"/>
            <a:ext cx="244786" cy="244786"/>
          </a:xfrm>
          <a:prstGeom prst="rect">
            <a:avLst/>
          </a:prstGeom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1814EC9-246A-4C6E-941E-5774FE72F08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678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9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Custom 149">
      <a:majorFont>
        <a:latin typeface="Corbel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16411250_Bright business presentation_AAS_v3" id="{57D58BC9-3F05-45D4-81CD-7BA898B4CAAD}" vid="{0F92AA19-00D6-4C71-B13F-219D7994A0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EDB5DD7-8DCC-4069-9EB3-5D09818665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F90D0D0-7C1D-47FF-A2F0-9937AA567A3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B8E15EA0-2F38-456B-B156-038699A5D17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Bright business presentation</Template>
  <TotalTime>77</TotalTime>
  <Words>572</Words>
  <Application>Microsoft Office PowerPoint</Application>
  <PresentationFormat>Widescreen</PresentationFormat>
  <Paragraphs>61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Candara</vt:lpstr>
      <vt:lpstr>Corbel</vt:lpstr>
      <vt:lpstr>Times New Roman</vt:lpstr>
      <vt:lpstr>Office Theme</vt:lpstr>
      <vt:lpstr>Marketing Analytics </vt:lpstr>
      <vt:lpstr>About Me</vt:lpstr>
      <vt:lpstr>Data Analysis Plan</vt:lpstr>
      <vt:lpstr>Project Result</vt:lpstr>
      <vt:lpstr>Benefits of the project</vt:lpstr>
      <vt:lpstr>Moving Forward</vt:lpstr>
      <vt:lpstr>Proposed future work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Marketing Analytics </dc:title>
  <dc:creator>Joseph Tefera</dc:creator>
  <cp:lastModifiedBy>Joseph Tefera</cp:lastModifiedBy>
  <cp:revision>4</cp:revision>
  <dcterms:created xsi:type="dcterms:W3CDTF">2022-11-30T08:47:37Z</dcterms:created>
  <dcterms:modified xsi:type="dcterms:W3CDTF">2022-11-30T10:05:06Z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