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68710" autoAdjust="0"/>
  </p:normalViewPr>
  <p:slideViewPr>
    <p:cSldViewPr snapToGrid="0" showGuides="1">
      <p:cViewPr varScale="1">
        <p:scale>
          <a:sx n="85" d="100"/>
          <a:sy n="85" d="100"/>
        </p:scale>
        <p:origin x="162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slide" Target="slides/slide7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2D755-E836-4051-AB66-2F6109A7111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DF5D0-C7A8-4BCA-9DD2-4CE2E724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4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36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The following line 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of code constructs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 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empty list: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returns 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F5D0-C7A8-4BCA-9DD2-4CE2E72450A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94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unit is mostly done either on practice it or the board. Feel free to edit </a:t>
            </a:r>
            <a:r>
              <a:rPr lang="en-US" baseline="0"/>
              <a:t>this slide deck as you see fit!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83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unit is mostly done either on practice it or the board. Feel free to edit </a:t>
            </a:r>
            <a:r>
              <a:rPr lang="en-US" baseline="0"/>
              <a:t>this slide deck as you see fit!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61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06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01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class what they notice about the last number and compare it to the length. Should also touch on how length can be any integer expression.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52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54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9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40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23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33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7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3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4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2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3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8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0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4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3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EB186-EB06-4AD4-B0FF-B396B68ED70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8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Review &amp; Reteach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[ 4.00 </a:t>
            </a:r>
            <a:r>
              <a:rPr lang="en-US" dirty="0"/>
              <a:t>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364611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834" y="1991533"/>
            <a:ext cx="7996332" cy="287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60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6" y="1790470"/>
            <a:ext cx="6077798" cy="32770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4628"/>
            <a:ext cx="5953956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38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6" y="1290339"/>
            <a:ext cx="5925377" cy="42773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305" y="1290339"/>
            <a:ext cx="5687219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7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92" y="889185"/>
            <a:ext cx="5228094" cy="50796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38766"/>
            <a:ext cx="5932876" cy="186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9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6.1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Correct any incorrect test answers by re-answering on a separate sheet of paper:</a:t>
            </a:r>
          </a:p>
          <a:p>
            <a:pPr marL="0" indent="0">
              <a:buNone/>
            </a:pPr>
            <a:r>
              <a:rPr lang="en-US" dirty="0"/>
              <a:t>	To get back credit, you must justify your new answers.</a:t>
            </a:r>
          </a:p>
          <a:p>
            <a:pPr marL="0" indent="0">
              <a:buNone/>
            </a:pPr>
            <a:r>
              <a:rPr lang="en-US" dirty="0"/>
              <a:t>	Staple new answer sheet to the old test and return it tomorrow.</a:t>
            </a:r>
          </a:p>
        </p:txBody>
      </p:sp>
    </p:spTree>
    <p:extLst>
      <p:ext uri="{BB962C8B-B14F-4D97-AF65-F5344CB8AC3E}">
        <p14:creationId xmlns:p14="http://schemas.microsoft.com/office/powerpoint/2010/main" val="4013965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[ 4.01 ]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167779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write the following program: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5788"/>
            <a:ext cx="10515600" cy="46153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How many days’ temperatures?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1’s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2’s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3’s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4’s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5’s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6’s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7’s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Average temp = 44.6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days were above average.</a:t>
            </a:r>
          </a:p>
        </p:txBody>
      </p:sp>
      <p:pic>
        <p:nvPicPr>
          <p:cNvPr id="4" name="Picture 3" descr="Rain Cloud represents Dimmesdale's guilt because it follows him around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971" y="2402938"/>
            <a:ext cx="3173730" cy="317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57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write the following program: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5788"/>
            <a:ext cx="10515600" cy="46153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How many days’ temperatures?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1’s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2’s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3’s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4’s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5’s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6’s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7’s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Average temp = 44.6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days were above average.</a:t>
            </a:r>
          </a:p>
        </p:txBody>
      </p:sp>
      <p:pic>
        <p:nvPicPr>
          <p:cNvPr id="4" name="Picture 3" descr="Rain Cloud represents Dimmesdale's guilt because it follows him around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971" y="2402938"/>
            <a:ext cx="3173730" cy="31737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5781822"/>
            <a:ext cx="5257800" cy="520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96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177"/>
            <a:ext cx="10515600" cy="54876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Scanner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Scanner(System.in);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(“How many days?”);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days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sum = 0.0;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day = 0; day &lt; days; day++)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sum +=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scanner.nextDouble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(“Average: “ + sum/days);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dirty="0">
                <a:cs typeface="Courier New" panose="02070309020205020404" pitchFamily="49" charset="0"/>
              </a:rPr>
              <a:t>How do you calculate the days with temperatures above average?</a:t>
            </a:r>
          </a:p>
          <a:p>
            <a:pPr marL="0" indent="0">
              <a:buNone/>
            </a:pPr>
            <a:endParaRPr lang="en-US" sz="3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578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7536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Scanner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Scanner(System.in);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(“How many days?”);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days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sum = 0.0;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day = 0; day &lt; days; day++)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sum +=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scanner.nextDouble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(“Average: “ + sum/days);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dirty="0">
                <a:cs typeface="Courier New" panose="02070309020205020404" pitchFamily="49" charset="0"/>
              </a:rPr>
              <a:t>How do you calculate the days with temperatures above average?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  <a:cs typeface="Courier New" panose="02070309020205020404" pitchFamily="49" charset="0"/>
              </a:rPr>
              <a:t>You would need to store the temperature for every day.</a:t>
            </a:r>
          </a:p>
          <a:p>
            <a:pPr marL="0" indent="0">
              <a:buNone/>
            </a:pPr>
            <a:endParaRPr lang="en-US" sz="3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5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59" y="1478843"/>
            <a:ext cx="6312207" cy="39003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280" y="1478843"/>
            <a:ext cx="5551700" cy="294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93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Array: </a:t>
            </a:r>
            <a:r>
              <a:rPr lang="en-US" dirty="0"/>
              <a:t>object that stores many values of the same type.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Element: </a:t>
            </a:r>
            <a:r>
              <a:rPr lang="en-US" dirty="0"/>
              <a:t>one value in an array.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Index: </a:t>
            </a:r>
            <a:r>
              <a:rPr lang="en-US" dirty="0"/>
              <a:t>a 0-based integer to access an element from an array.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655188" y="4195762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3190176" y="5313362"/>
            <a:ext cx="6276975" cy="863600"/>
            <a:chOff x="999" y="3600"/>
            <a:chExt cx="3954" cy="544"/>
          </a:xfrm>
        </p:grpSpPr>
        <p:grpSp>
          <p:nvGrpSpPr>
            <p:cNvPr id="7" name="Group 56"/>
            <p:cNvGrpSpPr>
              <a:grpSpLocks/>
            </p:cNvGrpSpPr>
            <p:nvPr/>
          </p:nvGrpSpPr>
          <p:grpSpPr bwMode="auto">
            <a:xfrm>
              <a:off x="999" y="3600"/>
              <a:ext cx="825" cy="544"/>
              <a:chOff x="999" y="3600"/>
              <a:chExt cx="825" cy="544"/>
            </a:xfrm>
          </p:grpSpPr>
          <p:sp>
            <p:nvSpPr>
              <p:cNvPr id="14" name="Line 57"/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" name="Text Box 58"/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825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000">
                    <a:latin typeface="Tahoma" panose="020B0604030504040204" pitchFamily="34" charset="0"/>
                    <a:cs typeface="Times New Roman" panose="02020603050405020304" pitchFamily="18" charset="0"/>
                  </a:rPr>
                  <a:t>element 0</a:t>
                </a:r>
              </a:p>
            </p:txBody>
          </p:sp>
        </p:grpSp>
        <p:grpSp>
          <p:nvGrpSpPr>
            <p:cNvPr id="8" name="Group 59"/>
            <p:cNvGrpSpPr>
              <a:grpSpLocks/>
            </p:cNvGrpSpPr>
            <p:nvPr/>
          </p:nvGrpSpPr>
          <p:grpSpPr bwMode="auto">
            <a:xfrm>
              <a:off x="2391" y="3600"/>
              <a:ext cx="825" cy="544"/>
              <a:chOff x="999" y="3600"/>
              <a:chExt cx="825" cy="544"/>
            </a:xfrm>
          </p:grpSpPr>
          <p:sp>
            <p:nvSpPr>
              <p:cNvPr id="12" name="Line 60"/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" name="Text Box 61"/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825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000">
                    <a:latin typeface="Tahoma" panose="020B0604030504040204" pitchFamily="34" charset="0"/>
                    <a:cs typeface="Times New Roman" panose="02020603050405020304" pitchFamily="18" charset="0"/>
                  </a:rPr>
                  <a:t>element 4</a:t>
                </a:r>
              </a:p>
            </p:txBody>
          </p:sp>
        </p:grpSp>
        <p:grpSp>
          <p:nvGrpSpPr>
            <p:cNvPr id="9" name="Group 62"/>
            <p:cNvGrpSpPr>
              <a:grpSpLocks/>
            </p:cNvGrpSpPr>
            <p:nvPr/>
          </p:nvGrpSpPr>
          <p:grpSpPr bwMode="auto">
            <a:xfrm>
              <a:off x="4128" y="3600"/>
              <a:ext cx="825" cy="544"/>
              <a:chOff x="999" y="3600"/>
              <a:chExt cx="825" cy="544"/>
            </a:xfrm>
          </p:grpSpPr>
          <p:sp>
            <p:nvSpPr>
              <p:cNvPr id="10" name="Line 63"/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" name="Text Box 64"/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825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000">
                    <a:latin typeface="Tahoma" panose="020B0604030504040204" pitchFamily="34" charset="0"/>
                    <a:cs typeface="Times New Roman" panose="02020603050405020304" pitchFamily="18" charset="0"/>
                  </a:rPr>
                  <a:t>element 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702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Example: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Alternatively: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{0, 0, …, 0}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2970510" y="4228454"/>
          <a:ext cx="6263006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03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741044" y="4228454"/>
            <a:ext cx="492472" cy="452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69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717863"/>
            <a:ext cx="10515600" cy="4351338"/>
          </a:xfrm>
        </p:spPr>
        <p:txBody>
          <a:bodyPr/>
          <a:lstStyle/>
          <a:p>
            <a:pPr marL="639763" lvl="1" indent="-246063">
              <a:lnSpc>
                <a:spcPct val="9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900" dirty="0">
                <a:latin typeface="Courier New" panose="02070309020205020404" pitchFamily="49" charset="0"/>
              </a:rPr>
              <a:t>	</a:t>
            </a: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endParaRPr lang="en-US" sz="20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endParaRPr lang="en-US" sz="20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endParaRPr lang="en-US" sz="20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endParaRPr lang="en-US" sz="20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endParaRPr lang="en-US" sz="20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	numbers[0] = 27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</a:rPr>
              <a:t>numbers[3] = -6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endParaRPr lang="en-US" sz="8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</a:t>
            </a:r>
            <a:r>
              <a:rPr lang="en-US" sz="2000" b="1" dirty="0">
                <a:latin typeface="Courier New" panose="02070309020205020404" pitchFamily="49" charset="0"/>
              </a:rPr>
              <a:t>numbers[0]</a:t>
            </a:r>
            <a:r>
              <a:rPr lang="en-US" sz="2000" dirty="0">
                <a:latin typeface="Courier New" panose="02070309020205020404" pitchFamily="49" charset="0"/>
              </a:rPr>
              <a:t>);</a:t>
            </a: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	if (</a:t>
            </a:r>
            <a:r>
              <a:rPr lang="en-US" sz="2000" b="1" dirty="0">
                <a:latin typeface="Courier New" panose="02070309020205020404" pitchFamily="49" charset="0"/>
              </a:rPr>
              <a:t>numbers[3]</a:t>
            </a:r>
            <a:r>
              <a:rPr lang="en-US" sz="2000" dirty="0">
                <a:latin typeface="Courier New" panose="02070309020205020404" pitchFamily="49" charset="0"/>
              </a:rPr>
              <a:t> &lt; 0){</a:t>
            </a: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	    </a:t>
            </a: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("Element 3 is negative.");</a:t>
            </a: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}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108175"/>
              </p:ext>
            </p:extLst>
          </p:nvPr>
        </p:nvGraphicFramePr>
        <p:xfrm>
          <a:off x="1124604" y="2095007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92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other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double[] results = new double 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results[2] = 3.4;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results[4] = -0.5;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tests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tests[3] = true;</a:t>
            </a:r>
          </a:p>
        </p:txBody>
      </p:sp>
      <p:graphicFrame>
        <p:nvGraphicFramePr>
          <p:cNvPr id="4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00143"/>
              </p:ext>
            </p:extLst>
          </p:nvPr>
        </p:nvGraphicFramePr>
        <p:xfrm>
          <a:off x="5813425" y="2976412"/>
          <a:ext cx="4073525" cy="8128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0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-0.5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638475"/>
              </p:ext>
            </p:extLst>
          </p:nvPr>
        </p:nvGraphicFramePr>
        <p:xfrm>
          <a:off x="5813425" y="4939999"/>
          <a:ext cx="5540375" cy="793115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181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465614"/>
            <a:ext cx="10515600" cy="1157288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dirty="0"/>
              <a:t>Out-of-bounds</a:t>
            </a:r>
          </a:p>
        </p:txBody>
      </p:sp>
      <p:sp>
        <p:nvSpPr>
          <p:cNvPr id="822275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273050" indent="-273050"/>
            <a:r>
              <a:rPr lang="en-US" sz="2400" dirty="0"/>
              <a:t>Legal indexes: between </a:t>
            </a:r>
            <a:r>
              <a:rPr lang="en-US" sz="2400" b="1" dirty="0"/>
              <a:t>0</a:t>
            </a:r>
            <a:r>
              <a:rPr lang="en-US" sz="2400" dirty="0"/>
              <a:t> and the </a:t>
            </a:r>
            <a:r>
              <a:rPr lang="en-US" sz="2400" b="1" dirty="0"/>
              <a:t>array's length - 1</a:t>
            </a:r>
            <a:r>
              <a:rPr lang="en-US" sz="2400" dirty="0"/>
              <a:t>.</a:t>
            </a:r>
          </a:p>
          <a:p>
            <a:pPr marL="639763" lvl="1" indent="-246063"/>
            <a:endParaRPr lang="en-US" sz="600" dirty="0"/>
          </a:p>
          <a:p>
            <a:pPr marL="273050" indent="-273050"/>
            <a:r>
              <a:rPr lang="en-US" sz="2400" dirty="0"/>
              <a:t>Example: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[] data = new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[10];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(data[0]);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(data[9]);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(data[-1]);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(data[10]);</a:t>
            </a:r>
          </a:p>
        </p:txBody>
      </p:sp>
      <p:graphicFrame>
        <p:nvGraphicFramePr>
          <p:cNvPr id="1829892" name="Group 4"/>
          <p:cNvGraphicFramePr>
            <a:graphicFrameLocks noGrp="1"/>
          </p:cNvGraphicFramePr>
          <p:nvPr/>
        </p:nvGraphicFramePr>
        <p:xfrm>
          <a:off x="2286001" y="3429000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315201" y="4696362"/>
            <a:ext cx="17235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Okay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Okay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Exception!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Exception!</a:t>
            </a:r>
          </a:p>
        </p:txBody>
      </p:sp>
    </p:spTree>
    <p:extLst>
      <p:ext uri="{BB962C8B-B14F-4D97-AF65-F5344CB8AC3E}">
        <p14:creationId xmlns:p14="http://schemas.microsoft.com/office/powerpoint/2010/main" val="2310703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424180"/>
            <a:ext cx="10515600" cy="1157288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dirty="0"/>
              <a:t>Arrays and </a:t>
            </a:r>
            <a:r>
              <a:rPr lang="en-US" dirty="0">
                <a:latin typeface="Courier New" panose="02070309020205020404" pitchFamily="49" charset="0"/>
              </a:rPr>
              <a:t>Scanners</a:t>
            </a:r>
            <a:endParaRPr lang="en-US" dirty="0"/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Scanner input = new Scanner(System.in);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[8];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8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numbers[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input.nextInt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29427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424180"/>
            <a:ext cx="10515600" cy="1157288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dirty="0"/>
              <a:t>Arrays and </a:t>
            </a:r>
            <a:r>
              <a:rPr lang="en-US" dirty="0">
                <a:latin typeface="Courier New" panose="02070309020205020404" pitchFamily="49" charset="0"/>
              </a:rPr>
              <a:t>for</a:t>
            </a:r>
            <a:r>
              <a:rPr lang="en-US" dirty="0"/>
              <a:t> loops (Typical pattern)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[8];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8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numbers[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2;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loop </a:t>
            </a:r>
            <a:r>
              <a:rPr lang="en-US" b="1" dirty="0"/>
              <a:t>starts at 0</a:t>
            </a:r>
          </a:p>
          <a:p>
            <a:r>
              <a:rPr lang="en-US" dirty="0"/>
              <a:t>Condition is “</a:t>
            </a:r>
            <a:r>
              <a:rPr lang="en-US" b="1" dirty="0"/>
              <a:t>&lt; array length</a:t>
            </a:r>
            <a:r>
              <a:rPr lang="en-US" dirty="0"/>
              <a:t>”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69837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401320"/>
            <a:ext cx="10515600" cy="1157288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dirty="0"/>
              <a:t>Arrays and </a:t>
            </a:r>
            <a:r>
              <a:rPr lang="en-US" dirty="0">
                <a:latin typeface="Courier New" panose="02070309020205020404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[8];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8;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numbers[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2;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What does the array look like after this?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79035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dirty="0"/>
              <a:t>Arrays and </a:t>
            </a:r>
            <a:r>
              <a:rPr lang="en-US" dirty="0">
                <a:latin typeface="Courier New" panose="02070309020205020404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[8];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8;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numbers[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2;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3048000" y="4648200"/>
          <a:ext cx="5308600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39058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27163"/>
            <a:ext cx="9144000" cy="2387600"/>
          </a:xfrm>
        </p:spPr>
        <p:txBody>
          <a:bodyPr/>
          <a:lstStyle/>
          <a:p>
            <a:r>
              <a:rPr lang="en-US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109913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69" y="2366474"/>
            <a:ext cx="5309054" cy="24782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659" y="1854293"/>
            <a:ext cx="6685881" cy="350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89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7.1 “For-Each-Loop” and “The Arrays Class”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Chapter 7 self-check questions 1, 7, and 9</a:t>
            </a:r>
          </a:p>
        </p:txBody>
      </p:sp>
    </p:spTree>
    <p:extLst>
      <p:ext uri="{BB962C8B-B14F-4D97-AF65-F5344CB8AC3E}">
        <p14:creationId xmlns:p14="http://schemas.microsoft.com/office/powerpoint/2010/main" val="2916430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For-Each Loop &amp; Arrays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[ 4.02 ]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208215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loop: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356" y="2634175"/>
            <a:ext cx="11944644" cy="41195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fallTemperatures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{55, 50, 59, 69, 48, 30, 48};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fallTemperature.length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fallTemperatures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&gt; 32)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above++;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5768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356" y="2634175"/>
            <a:ext cx="11944644" cy="41195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fallTemperatures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{55, 50, 59, 69, 48, 30, 48};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fallTemperatures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32){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above++;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7820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access with a for-each loop: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652" y="2634175"/>
            <a:ext cx="10515600" cy="41195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(&lt;type&gt; &lt;name&gt; : &lt;array&gt;)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&lt;statement&gt;;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&lt;statement&gt;;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9549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27163"/>
            <a:ext cx="9144000" cy="2387600"/>
          </a:xfrm>
        </p:spPr>
        <p:txBody>
          <a:bodyPr/>
          <a:lstStyle/>
          <a:p>
            <a:r>
              <a:rPr lang="en-US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3767180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7.2 up to “Reversing an Array”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self-check questions #12 – 14 </a:t>
            </a:r>
          </a:p>
        </p:txBody>
      </p:sp>
    </p:spTree>
    <p:extLst>
      <p:ext uri="{BB962C8B-B14F-4D97-AF65-F5344CB8AC3E}">
        <p14:creationId xmlns:p14="http://schemas.microsoft.com/office/powerpoint/2010/main" val="2957610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88125"/>
            <a:ext cx="9144000" cy="2387600"/>
          </a:xfrm>
        </p:spPr>
        <p:txBody>
          <a:bodyPr/>
          <a:lstStyle/>
          <a:p>
            <a:r>
              <a:rPr lang="en-US" dirty="0"/>
              <a:t>Printing, Searching, and Testing for Equality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67800"/>
            <a:ext cx="9144000" cy="1655762"/>
          </a:xfrm>
        </p:spPr>
        <p:txBody>
          <a:bodyPr/>
          <a:lstStyle/>
          <a:p>
            <a:r>
              <a:rPr lang="en-US" dirty="0"/>
              <a:t>[ 4.03 ]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835136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Mini Lessons: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Printing an Array </a:t>
            </a:r>
          </a:p>
          <a:p>
            <a:pPr marL="0" indent="0" algn="ctr">
              <a:buNone/>
            </a:pPr>
            <a:r>
              <a:rPr lang="en-US" sz="3200" dirty="0"/>
              <a:t>Searching &amp; Replacing</a:t>
            </a:r>
          </a:p>
          <a:p>
            <a:pPr marL="0" indent="0" algn="ctr">
              <a:buNone/>
            </a:pPr>
            <a:r>
              <a:rPr lang="en-US" sz="3200" dirty="0"/>
              <a:t>Testing for Equality </a:t>
            </a:r>
          </a:p>
          <a:p>
            <a:pPr marL="0" indent="0" algn="ctr">
              <a:buNone/>
            </a:pPr>
            <a:r>
              <a:rPr lang="en-US" sz="3200" dirty="0"/>
              <a:t>Reversing an Array</a:t>
            </a:r>
          </a:p>
          <a:p>
            <a:pPr marL="0" indent="0" algn="ctr">
              <a:buNone/>
            </a:pPr>
            <a:r>
              <a:rPr lang="en-US" sz="3200" dirty="0"/>
              <a:t>String Transversal Algorithms</a:t>
            </a:r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2869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Day 1: Complete self-check questions #15 – 17 and exercise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Day 2: Read HW 7.3 and complete self-check questions #19 – 21 </a:t>
            </a:r>
          </a:p>
        </p:txBody>
      </p:sp>
    </p:spTree>
    <p:extLst>
      <p:ext uri="{BB962C8B-B14F-4D97-AF65-F5344CB8AC3E}">
        <p14:creationId xmlns:p14="http://schemas.microsoft.com/office/powerpoint/2010/main" val="327095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50" y="1209428"/>
            <a:ext cx="7102267" cy="443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651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 Semantics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[ 4.04 ]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866754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27163"/>
            <a:ext cx="9144000" cy="2387600"/>
          </a:xfrm>
        </p:spPr>
        <p:txBody>
          <a:bodyPr/>
          <a:lstStyle/>
          <a:p>
            <a:r>
              <a:rPr lang="en-US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2282097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27163"/>
            <a:ext cx="9144000" cy="2387600"/>
          </a:xfrm>
        </p:spPr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4771165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7.4 up to “Command-Line Arguments”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chapter 7 exercises #9 and 10</a:t>
            </a:r>
          </a:p>
        </p:txBody>
      </p:sp>
    </p:spTree>
    <p:extLst>
      <p:ext uri="{BB962C8B-B14F-4D97-AF65-F5344CB8AC3E}">
        <p14:creationId xmlns:p14="http://schemas.microsoft.com/office/powerpoint/2010/main" val="10372257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Shifting Values &amp; Arrays of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[ 4.05 ]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4271707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metroCardRides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{5, 4, 3, 2, 1};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How would you reorganize this array (within your code) so that the 5 moves from the first element to the last element? 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*You cannot reinitialize the array.</a:t>
            </a:r>
          </a:p>
        </p:txBody>
      </p:sp>
    </p:spTree>
    <p:extLst>
      <p:ext uri="{BB962C8B-B14F-4D97-AF65-F5344CB8AC3E}">
        <p14:creationId xmlns:p14="http://schemas.microsoft.com/office/powerpoint/2010/main" val="10655424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the first value in the array.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057399"/>
            <a:ext cx="10641037" cy="41195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first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How do we assign each value in the array to the next value in the array?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Hint: Try using a for loop to cycle through!</a:t>
            </a:r>
          </a:p>
        </p:txBody>
      </p:sp>
    </p:spTree>
    <p:extLst>
      <p:ext uri="{BB962C8B-B14F-4D97-AF65-F5344CB8AC3E}">
        <p14:creationId xmlns:p14="http://schemas.microsoft.com/office/powerpoint/2010/main" val="11937840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through the array: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 1;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[j + 1];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What additional code do we need to add to finish our array?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Hint: Our array is currently:                          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300065"/>
              </p:ext>
            </p:extLst>
          </p:nvPr>
        </p:nvGraphicFramePr>
        <p:xfrm>
          <a:off x="4991681" y="4924717"/>
          <a:ext cx="1871005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4201">
                  <a:extLst>
                    <a:ext uri="{9D8B030D-6E8A-4147-A177-3AD203B41FA5}">
                      <a16:colId xmlns:a16="http://schemas.microsoft.com/office/drawing/2014/main" val="525618418"/>
                    </a:ext>
                  </a:extLst>
                </a:gridCol>
                <a:gridCol w="374201">
                  <a:extLst>
                    <a:ext uri="{9D8B030D-6E8A-4147-A177-3AD203B41FA5}">
                      <a16:colId xmlns:a16="http://schemas.microsoft.com/office/drawing/2014/main" val="913539633"/>
                    </a:ext>
                  </a:extLst>
                </a:gridCol>
                <a:gridCol w="374201">
                  <a:extLst>
                    <a:ext uri="{9D8B030D-6E8A-4147-A177-3AD203B41FA5}">
                      <a16:colId xmlns:a16="http://schemas.microsoft.com/office/drawing/2014/main" val="3137055450"/>
                    </a:ext>
                  </a:extLst>
                </a:gridCol>
                <a:gridCol w="374201">
                  <a:extLst>
                    <a:ext uri="{9D8B030D-6E8A-4147-A177-3AD203B41FA5}">
                      <a16:colId xmlns:a16="http://schemas.microsoft.com/office/drawing/2014/main" val="3178062266"/>
                    </a:ext>
                  </a:extLst>
                </a:gridCol>
                <a:gridCol w="374201">
                  <a:extLst>
                    <a:ext uri="{9D8B030D-6E8A-4147-A177-3AD203B41FA5}">
                      <a16:colId xmlns:a16="http://schemas.microsoft.com/office/drawing/2014/main" val="4023514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99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012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job: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firstToLast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first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 1;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 + 1];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 1] = first;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How can we do the opposite? Move the last element to the front?</a:t>
            </a:r>
          </a:p>
        </p:txBody>
      </p:sp>
    </p:spTree>
    <p:extLst>
      <p:ext uri="{BB962C8B-B14F-4D97-AF65-F5344CB8AC3E}">
        <p14:creationId xmlns:p14="http://schemas.microsoft.com/office/powerpoint/2010/main" val="14326062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opposite: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firstToLastRight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last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 1];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 1; j &gt;= 1;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 – 1];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 = last;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35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04" y="1044300"/>
            <a:ext cx="6795834" cy="476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034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45927"/>
            <a:ext cx="9144000" cy="2387600"/>
          </a:xfrm>
        </p:spPr>
        <p:txBody>
          <a:bodyPr/>
          <a:lstStyle/>
          <a:p>
            <a:r>
              <a:rPr lang="en-US" dirty="0"/>
              <a:t>Practice It</a:t>
            </a:r>
          </a:p>
        </p:txBody>
      </p:sp>
    </p:spTree>
    <p:extLst>
      <p:ext uri="{BB962C8B-B14F-4D97-AF65-F5344CB8AC3E}">
        <p14:creationId xmlns:p14="http://schemas.microsoft.com/office/powerpoint/2010/main" val="34051748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7.4 “Nested Arrays” and HW 7.5 “Rectangle Two-Dimensional Arrays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chapter 7 self-check questions #27 – 29 and exercise #4.</a:t>
            </a:r>
          </a:p>
        </p:txBody>
      </p:sp>
    </p:spTree>
    <p:extLst>
      <p:ext uri="{BB962C8B-B14F-4D97-AF65-F5344CB8AC3E}">
        <p14:creationId xmlns:p14="http://schemas.microsoft.com/office/powerpoint/2010/main" val="39171560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Nested Loop Algorithms &amp; Rectangular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[ 4.06 </a:t>
            </a:r>
            <a:r>
              <a:rPr lang="en-US" dirty="0"/>
              <a:t>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3219381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10515600" cy="1157288"/>
          </a:xfrm>
        </p:spPr>
        <p:txBody>
          <a:bodyPr/>
          <a:lstStyle/>
          <a:p>
            <a:r>
              <a:rPr lang="en-US" dirty="0"/>
              <a:t>Two-dimensional arrays: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90218" y="2405576"/>
          <a:ext cx="7011572" cy="689904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752893">
                  <a:extLst>
                    <a:ext uri="{9D8B030D-6E8A-4147-A177-3AD203B41FA5}">
                      <a16:colId xmlns:a16="http://schemas.microsoft.com/office/drawing/2014/main" val="1588385172"/>
                    </a:ext>
                  </a:extLst>
                </a:gridCol>
                <a:gridCol w="1752893">
                  <a:extLst>
                    <a:ext uri="{9D8B030D-6E8A-4147-A177-3AD203B41FA5}">
                      <a16:colId xmlns:a16="http://schemas.microsoft.com/office/drawing/2014/main" val="3883924045"/>
                    </a:ext>
                  </a:extLst>
                </a:gridCol>
                <a:gridCol w="1752893">
                  <a:extLst>
                    <a:ext uri="{9D8B030D-6E8A-4147-A177-3AD203B41FA5}">
                      <a16:colId xmlns:a16="http://schemas.microsoft.com/office/drawing/2014/main" val="3838682197"/>
                    </a:ext>
                  </a:extLst>
                </a:gridCol>
                <a:gridCol w="1752893">
                  <a:extLst>
                    <a:ext uri="{9D8B030D-6E8A-4147-A177-3AD203B41FA5}">
                      <a16:colId xmlns:a16="http://schemas.microsoft.com/office/drawing/2014/main" val="2228542242"/>
                    </a:ext>
                  </a:extLst>
                </a:gridCol>
              </a:tblGrid>
              <a:tr h="68990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turkey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ham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roast beef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turkey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024714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90214" y="3774756"/>
          <a:ext cx="7011576" cy="230829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752894">
                  <a:extLst>
                    <a:ext uri="{9D8B030D-6E8A-4147-A177-3AD203B41FA5}">
                      <a16:colId xmlns:a16="http://schemas.microsoft.com/office/drawing/2014/main" val="1688395938"/>
                    </a:ext>
                  </a:extLst>
                </a:gridCol>
                <a:gridCol w="1752894">
                  <a:extLst>
                    <a:ext uri="{9D8B030D-6E8A-4147-A177-3AD203B41FA5}">
                      <a16:colId xmlns:a16="http://schemas.microsoft.com/office/drawing/2014/main" val="2329305293"/>
                    </a:ext>
                  </a:extLst>
                </a:gridCol>
                <a:gridCol w="1752894">
                  <a:extLst>
                    <a:ext uri="{9D8B030D-6E8A-4147-A177-3AD203B41FA5}">
                      <a16:colId xmlns:a16="http://schemas.microsoft.com/office/drawing/2014/main" val="1081363008"/>
                    </a:ext>
                  </a:extLst>
                </a:gridCol>
                <a:gridCol w="1752894">
                  <a:extLst>
                    <a:ext uri="{9D8B030D-6E8A-4147-A177-3AD203B41FA5}">
                      <a16:colId xmlns:a16="http://schemas.microsoft.com/office/drawing/2014/main" val="1358038762"/>
                    </a:ext>
                  </a:extLst>
                </a:gridCol>
              </a:tblGrid>
              <a:tr h="7694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turkey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ham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roast beef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turkey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4365227"/>
                  </a:ext>
                </a:extLst>
              </a:tr>
              <a:tr h="7694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ham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turkey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roast beef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chicken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5285674"/>
                  </a:ext>
                </a:extLst>
              </a:tr>
              <a:tr h="7694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roast beef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roast beef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turkey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roast beef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2258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2404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10515600" cy="1157288"/>
          </a:xfrm>
        </p:spPr>
        <p:txBody>
          <a:bodyPr/>
          <a:lstStyle/>
          <a:p>
            <a:r>
              <a:rPr lang="en-US" dirty="0"/>
              <a:t>Write a loop that outputs all inversions: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90214" y="2700996"/>
          <a:ext cx="7011572" cy="689904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752893">
                  <a:extLst>
                    <a:ext uri="{9D8B030D-6E8A-4147-A177-3AD203B41FA5}">
                      <a16:colId xmlns:a16="http://schemas.microsoft.com/office/drawing/2014/main" val="1588385172"/>
                    </a:ext>
                  </a:extLst>
                </a:gridCol>
                <a:gridCol w="1752893">
                  <a:extLst>
                    <a:ext uri="{9D8B030D-6E8A-4147-A177-3AD203B41FA5}">
                      <a16:colId xmlns:a16="http://schemas.microsoft.com/office/drawing/2014/main" val="3883924045"/>
                    </a:ext>
                  </a:extLst>
                </a:gridCol>
                <a:gridCol w="1752893">
                  <a:extLst>
                    <a:ext uri="{9D8B030D-6E8A-4147-A177-3AD203B41FA5}">
                      <a16:colId xmlns:a16="http://schemas.microsoft.com/office/drawing/2014/main" val="3838682197"/>
                    </a:ext>
                  </a:extLst>
                </a:gridCol>
                <a:gridCol w="1752893">
                  <a:extLst>
                    <a:ext uri="{9D8B030D-6E8A-4147-A177-3AD203B41FA5}">
                      <a16:colId xmlns:a16="http://schemas.microsoft.com/office/drawing/2014/main" val="2228542242"/>
                    </a:ext>
                  </a:extLst>
                </a:gridCol>
              </a:tblGrid>
              <a:tr h="68990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024714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0214" y="3712888"/>
            <a:ext cx="4660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E.g. (4, 3), (4, 2), (4, 1), (3, 2) …</a:t>
            </a:r>
          </a:p>
        </p:txBody>
      </p:sp>
    </p:spTree>
    <p:extLst>
      <p:ext uri="{BB962C8B-B14F-4D97-AF65-F5344CB8AC3E}">
        <p14:creationId xmlns:p14="http://schemas.microsoft.com/office/powerpoint/2010/main" val="20673913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9478"/>
            <a:ext cx="10515600" cy="4713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+ 1; j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 (data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&gt; data[j]) {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(“(“ + data[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+”, “ + data[j] + “)”);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261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data representation: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double[][]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double[][][]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534" y="1076080"/>
            <a:ext cx="2184349" cy="510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443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double array: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173" y="2115519"/>
            <a:ext cx="8490740" cy="400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018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double arrays as parameters: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print(double[][] grid)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for(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grid[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].length;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(grid[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][j] + “ “);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31514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10.1 up to “Adding to and Removing from an </a:t>
            </a:r>
            <a:r>
              <a:rPr lang="en-US" dirty="0" err="1"/>
              <a:t>ArrayList</a:t>
            </a:r>
            <a:r>
              <a:rPr lang="en-US" dirty="0"/>
              <a:t>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chapter 10 self-check problems #1 – 6. </a:t>
            </a:r>
          </a:p>
        </p:txBody>
      </p:sp>
    </p:spTree>
    <p:extLst>
      <p:ext uri="{BB962C8B-B14F-4D97-AF65-F5344CB8AC3E}">
        <p14:creationId xmlns:p14="http://schemas.microsoft.com/office/powerpoint/2010/main" val="275248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803" y="839362"/>
            <a:ext cx="7072394" cy="517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038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[ 4.07 ]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3133242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&lt;Point&gt;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5933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(“Patrick Star”);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Squidward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Tentacles”);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(“Mr.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Krabs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(“Pikachu”);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(“Sandy Cheeks”);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Predict the output for: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(“Some of the character 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+	are”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81807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spongebob.remove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(3); //Pikachu is stored at index 3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(3, “Plankton”); </a:t>
            </a: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2381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(3));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(3, “Plankton”);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spongebob.clear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4269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++;)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String 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sum +=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		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(“Total of lengths = “ + sum);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8151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417787"/>
            <a:ext cx="9144000" cy="2387600"/>
          </a:xfrm>
        </p:spPr>
        <p:txBody>
          <a:bodyPr/>
          <a:lstStyle/>
          <a:p>
            <a:r>
              <a:rPr lang="en-US" dirty="0" err="1"/>
              <a:t>Grudgeball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86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Outline Chapter 7 and HW 10.1 “</a:t>
            </a:r>
            <a:r>
              <a:rPr lang="en-US" dirty="0" err="1"/>
              <a:t>ArrayList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self check questions #3 – 6 and exercise 3</a:t>
            </a:r>
          </a:p>
        </p:txBody>
      </p:sp>
    </p:spTree>
    <p:extLst>
      <p:ext uri="{BB962C8B-B14F-4D97-AF65-F5344CB8AC3E}">
        <p14:creationId xmlns:p14="http://schemas.microsoft.com/office/powerpoint/2010/main" val="23046830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and Fixing 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[ 4.08 ]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7670879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Error check and resubmit all chapter 7 and 10.1 assignments.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Study for the test by:</a:t>
            </a:r>
          </a:p>
          <a:p>
            <a:pPr lvl="1"/>
            <a:r>
              <a:rPr lang="en-US" dirty="0"/>
              <a:t>Reviewing all of the blue, self-check pages at the end of Chapter 7 and 10.1.</a:t>
            </a:r>
          </a:p>
          <a:p>
            <a:pPr lvl="1"/>
            <a:r>
              <a:rPr lang="en-US" dirty="0"/>
              <a:t>Re-reading sections as needed to complete the self-check problems.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Submit 5 questions for review in class tomorrow.</a:t>
            </a:r>
          </a:p>
        </p:txBody>
      </p:sp>
    </p:spTree>
    <p:extLst>
      <p:ext uri="{BB962C8B-B14F-4D97-AF65-F5344CB8AC3E}">
        <p14:creationId xmlns:p14="http://schemas.microsoft.com/office/powerpoint/2010/main" val="250006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31" y="1080760"/>
            <a:ext cx="5782482" cy="46964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146" y="854521"/>
            <a:ext cx="4067743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667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Regrade/Resubmit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all have the opportunity to get full credit  on your homework grades by correcting them now, in class.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your error checking algorithm, and if you need help just ask!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Make sure to check for issues with scope!</a:t>
            </a:r>
          </a:p>
        </p:txBody>
      </p:sp>
    </p:spTree>
    <p:extLst>
      <p:ext uri="{BB962C8B-B14F-4D97-AF65-F5344CB8AC3E}">
        <p14:creationId xmlns:p14="http://schemas.microsoft.com/office/powerpoint/2010/main" val="15239917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reviewing chapters 7 and 10.1 for the Unit Test.</a:t>
            </a:r>
          </a:p>
          <a:p>
            <a:endParaRPr lang="en-US" dirty="0"/>
          </a:p>
          <a:p>
            <a:r>
              <a:rPr lang="en-US" dirty="0"/>
              <a:t>Submit 5 questions you have for review tomorrow.</a:t>
            </a:r>
          </a:p>
        </p:txBody>
      </p:sp>
    </p:spTree>
    <p:extLst>
      <p:ext uri="{BB962C8B-B14F-4D97-AF65-F5344CB8AC3E}">
        <p14:creationId xmlns:p14="http://schemas.microsoft.com/office/powerpoint/2010/main" val="4024042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Magpie </a:t>
            </a:r>
            <a:r>
              <a:rPr lang="en-US" dirty="0" err="1"/>
              <a:t>Chatbot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[ 4.09 ]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7817995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</a:t>
            </a:r>
            <a:r>
              <a:rPr lang="en-US" dirty="0" err="1"/>
              <a:t>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necessary, make your own slides to cover topic students struggle with during the Magpie </a:t>
            </a:r>
            <a:r>
              <a:rPr lang="en-US" dirty="0" err="1"/>
              <a:t>Chatbot</a:t>
            </a:r>
            <a:r>
              <a:rPr lang="en-US" dirty="0"/>
              <a:t> lab.</a:t>
            </a:r>
          </a:p>
        </p:txBody>
      </p:sp>
    </p:spTree>
    <p:extLst>
      <p:ext uri="{BB962C8B-B14F-4D97-AF65-F5344CB8AC3E}">
        <p14:creationId xmlns:p14="http://schemas.microsoft.com/office/powerpoint/2010/main" val="408260524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[ 4.10 ]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2328417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1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What’s on the test?</a:t>
            </a:r>
          </a:p>
        </p:txBody>
      </p:sp>
    </p:spTree>
    <p:extLst>
      <p:ext uri="{BB962C8B-B14F-4D97-AF65-F5344CB8AC3E}">
        <p14:creationId xmlns:p14="http://schemas.microsoft.com/office/powerpoint/2010/main" val="33606915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908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380483762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a list of review topics that you feel you need to go over for the test tomorrow.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topic, follow up by reviewing the textbook, self-check problems, and the appropriate Practice-It problems.</a:t>
            </a:r>
          </a:p>
        </p:txBody>
      </p:sp>
    </p:spTree>
    <p:extLst>
      <p:ext uri="{BB962C8B-B14F-4D97-AF65-F5344CB8AC3E}">
        <p14:creationId xmlns:p14="http://schemas.microsoft.com/office/powerpoint/2010/main" val="3384385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38351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1" y="1813304"/>
            <a:ext cx="6114908" cy="34018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055" y="887542"/>
            <a:ext cx="6263280" cy="22467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598" y="2772648"/>
            <a:ext cx="5868219" cy="1905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306" y="4598865"/>
            <a:ext cx="5315692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5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92" y="591704"/>
            <a:ext cx="6886416" cy="567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6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d1f55a70bd1930e0ae5c5588ea58d234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5a6a6e2895642296b7d1775ae73bc200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14D5E7-D1A3-4AD8-9DF2-B5EBCFE58B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C66F77-93BD-41FC-BCD6-478E52446EDA}">
  <ds:schemaRefs>
    <ds:schemaRef ds:uri="5edd459b-714d-42ed-b78f-512da7d1c14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D92D80B-5E3D-4520-BB40-B82F31EFEA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d459b-714d-42ed-b78f-512da7d1c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2504</Words>
  <Application>Microsoft Office PowerPoint</Application>
  <PresentationFormat>Widescreen</PresentationFormat>
  <Paragraphs>542</Paragraphs>
  <Slides>78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5" baseType="lpstr">
      <vt:lpstr>Arial</vt:lpstr>
      <vt:lpstr>Calibri</vt:lpstr>
      <vt:lpstr>Calibri Light</vt:lpstr>
      <vt:lpstr>Courier New</vt:lpstr>
      <vt:lpstr>Tahoma</vt:lpstr>
      <vt:lpstr>Wingdings</vt:lpstr>
      <vt:lpstr>Office Theme</vt:lpstr>
      <vt:lpstr>Test Review &amp; Reteach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</vt:lpstr>
      <vt:lpstr>Array Basics</vt:lpstr>
      <vt:lpstr>How would you write the following program:</vt:lpstr>
      <vt:lpstr>How would you write the following program:</vt:lpstr>
      <vt:lpstr>PowerPoint Presentation</vt:lpstr>
      <vt:lpstr>PowerPoint Presentation</vt:lpstr>
      <vt:lpstr>Arrays:</vt:lpstr>
      <vt:lpstr>Array Declaration</vt:lpstr>
      <vt:lpstr>Accessing Elements</vt:lpstr>
      <vt:lpstr>Arrays of other types</vt:lpstr>
      <vt:lpstr>Out-of-bounds</vt:lpstr>
      <vt:lpstr>Arrays and Scanners</vt:lpstr>
      <vt:lpstr>Arrays and for loops (Typical pattern)</vt:lpstr>
      <vt:lpstr>Arrays and for loops</vt:lpstr>
      <vt:lpstr>Arrays and for loops</vt:lpstr>
      <vt:lpstr>Worksheet</vt:lpstr>
      <vt:lpstr>Homework</vt:lpstr>
      <vt:lpstr>For-Each Loop &amp; Arrays Class</vt:lpstr>
      <vt:lpstr>Traditional loop:</vt:lpstr>
      <vt:lpstr>For-each loop</vt:lpstr>
      <vt:lpstr>Easy access with a for-each loop:</vt:lpstr>
      <vt:lpstr>Worksheet</vt:lpstr>
      <vt:lpstr>Homework</vt:lpstr>
      <vt:lpstr>Printing, Searching, and Testing for Equality</vt:lpstr>
      <vt:lpstr>Mini Lessons:</vt:lpstr>
      <vt:lpstr>Homework</vt:lpstr>
      <vt:lpstr>Reference Semantics</vt:lpstr>
      <vt:lpstr>Worksheet</vt:lpstr>
      <vt:lpstr>Review</vt:lpstr>
      <vt:lpstr>Homework</vt:lpstr>
      <vt:lpstr>Shifting Values &amp; Arrays of Objects</vt:lpstr>
      <vt:lpstr>metroCardRides</vt:lpstr>
      <vt:lpstr>Store the first value in the array.</vt:lpstr>
      <vt:lpstr>Cycle through the array:</vt:lpstr>
      <vt:lpstr>Good job:</vt:lpstr>
      <vt:lpstr>The opposite:</vt:lpstr>
      <vt:lpstr>Practice It</vt:lpstr>
      <vt:lpstr>Homework</vt:lpstr>
      <vt:lpstr>Nested Loop Algorithms &amp; Rectangular Arrays</vt:lpstr>
      <vt:lpstr>Two-dimensional arrays:</vt:lpstr>
      <vt:lpstr>Write a loop that outputs all inversions:</vt:lpstr>
      <vt:lpstr>Final code:</vt:lpstr>
      <vt:lpstr>Array data representation:</vt:lpstr>
      <vt:lpstr>Constructing a double array:</vt:lpstr>
      <vt:lpstr>Passing double arrays as parameters:</vt:lpstr>
      <vt:lpstr>Homework</vt:lpstr>
      <vt:lpstr>ArrayList</vt:lpstr>
      <vt:lpstr>The ArrayList</vt:lpstr>
      <vt:lpstr>The ArrayList</vt:lpstr>
      <vt:lpstr>The ArrayList</vt:lpstr>
      <vt:lpstr>The ArrayList</vt:lpstr>
      <vt:lpstr>The ArrayList</vt:lpstr>
      <vt:lpstr>Grudgeball</vt:lpstr>
      <vt:lpstr>Homework</vt:lpstr>
      <vt:lpstr>Finding and Fixing Errors</vt:lpstr>
      <vt:lpstr>Today’s plan:</vt:lpstr>
      <vt:lpstr>Homework Regrade/Resubmit</vt:lpstr>
      <vt:lpstr>Homework</vt:lpstr>
      <vt:lpstr>Magpie Chatbot</vt:lpstr>
      <vt:lpstr>Empty Powerpoint</vt:lpstr>
      <vt:lpstr>Review</vt:lpstr>
      <vt:lpstr>What’s on the test?</vt:lpstr>
      <vt:lpstr>Worksheet</vt:lpstr>
      <vt:lpstr>Review Topics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Review &amp; Reteach</dc:title>
  <dc:creator>Julian Boss (Xtreme Consulting Group Inc)</dc:creator>
  <cp:lastModifiedBy>Kenney Chan</cp:lastModifiedBy>
  <cp:revision>9</cp:revision>
  <dcterms:created xsi:type="dcterms:W3CDTF">2016-08-17T20:24:48Z</dcterms:created>
  <dcterms:modified xsi:type="dcterms:W3CDTF">2019-11-19T17:22:19Z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kencha@microsoft.com</vt:lpwstr>
  </property>
  <property fmtid="{D5CDD505-2E9C-101B-9397-08002B2CF9AE}" pid="6" name="MSIP_Label_f42aa342-8706-4288-bd11-ebb85995028c_SetDate">
    <vt:lpwstr>2019-11-19T17:20:54.0418311Z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1ad72259-bf8b-48af-9828-7b9cd6809f93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