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1" r:id="rId5"/>
    <p:sldId id="282" r:id="rId6"/>
    <p:sldId id="278" r:id="rId7"/>
    <p:sldId id="279" r:id="rId8"/>
    <p:sldId id="276" r:id="rId9"/>
    <p:sldId id="277" r:id="rId10"/>
    <p:sldId id="274" r:id="rId11"/>
    <p:sldId id="275" r:id="rId12"/>
    <p:sldId id="272" r:id="rId13"/>
    <p:sldId id="280" r:id="rId14"/>
    <p:sldId id="273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3.0 </a:t>
            </a:r>
            <a:r>
              <a:rPr lang="en-US" dirty="0">
                <a:solidFill>
                  <a:srgbClr val="17B1AA"/>
                </a:solidFill>
              </a:rPr>
              <a:t>Test Review and Reteach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2.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</a:t>
            </a:r>
            <a:r>
              <a:rPr lang="en-US"/>
              <a:t>updated corrections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3.1 up to “Limitations of Parameters”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3.9 </a:t>
            </a:r>
            <a:r>
              <a:rPr lang="en-US" dirty="0">
                <a:solidFill>
                  <a:srgbClr val="17B1AA"/>
                </a:solidFill>
              </a:rPr>
              <a:t>Relational Operators &amp; 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Evaluate</a:t>
            </a:r>
            <a:r>
              <a:rPr lang="en-US" dirty="0"/>
              <a:t> relational expressions</a:t>
            </a:r>
          </a:p>
          <a:p>
            <a:pPr lvl="1"/>
            <a:r>
              <a:rPr lang="en-US" b="1" dirty="0"/>
              <a:t>Predict and trace</a:t>
            </a:r>
            <a:r>
              <a:rPr lang="en-US" dirty="0"/>
              <a:t> the flow of an if statement 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Evaluate</a:t>
            </a:r>
            <a:r>
              <a:rPr lang="en-US" dirty="0"/>
              <a:t> relational expressions and </a:t>
            </a:r>
            <a:r>
              <a:rPr lang="en-US" b="1" dirty="0"/>
              <a:t>practice</a:t>
            </a:r>
            <a:r>
              <a:rPr lang="en-US" dirty="0"/>
              <a:t> correct if statement syntax during a game of </a:t>
            </a:r>
            <a:r>
              <a:rPr lang="en-US" dirty="0" err="1"/>
              <a:t>grudgeball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4.1 “Nested if/else” and “Object Equality”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7-9 and exercises #1 &amp;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746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3.10 </a:t>
            </a:r>
            <a:r>
              <a:rPr lang="en-US" dirty="0">
                <a:solidFill>
                  <a:srgbClr val="17B1AA"/>
                </a:solidFill>
              </a:rPr>
              <a:t>Nested 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Choose</a:t>
            </a:r>
            <a:r>
              <a:rPr lang="en-US" dirty="0"/>
              <a:t> which if statements to use for different problems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correct syntax for the different if statements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on sequential or nested if statements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several Practice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4.1 “Factoring if/else Statements” and “Testing Multiple Conditions”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#4 and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3.11 </a:t>
            </a:r>
            <a:r>
              <a:rPr lang="en-US" dirty="0">
                <a:solidFill>
                  <a:srgbClr val="17B1AA"/>
                </a:solidFill>
              </a:rPr>
              <a:t>Reducing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Simplify code and reduce redundancy</a:t>
            </a:r>
            <a:r>
              <a:rPr lang="en-US" dirty="0"/>
              <a:t> by factoring if/else statements and testing multiple conditions simultaneously.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class competition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4.2</a:t>
            </a:r>
          </a:p>
          <a:p>
            <a:pPr lvl="1"/>
            <a:r>
              <a:rPr lang="en-US" b="1" dirty="0"/>
              <a:t>Finish outlining</a:t>
            </a:r>
            <a:r>
              <a:rPr lang="en-US" dirty="0"/>
              <a:t> Chapter 4, excluding sections 4.3, 4.4, and 4.5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3.12 </a:t>
            </a:r>
            <a:r>
              <a:rPr lang="en-US" dirty="0">
                <a:solidFill>
                  <a:srgbClr val="17B1AA"/>
                </a:solidFill>
              </a:rPr>
              <a:t>Cumulative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 and correct</a:t>
            </a:r>
            <a:r>
              <a:rPr lang="en-US" dirty="0"/>
              <a:t> syntax errors in conditional cumulative algorithms.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Write, modify, and correct</a:t>
            </a:r>
            <a:r>
              <a:rPr lang="en-US" dirty="0"/>
              <a:t> programs written by others.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5.1 (skip “do/while Loops”)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4 Programming Project #2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209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3.13 </a:t>
            </a:r>
            <a:r>
              <a:rPr lang="en-US" dirty="0">
                <a:solidFill>
                  <a:srgbClr val="17B1AA"/>
                </a:solidFill>
              </a:rPr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Trace</a:t>
            </a:r>
            <a:r>
              <a:rPr lang="en-US" dirty="0"/>
              <a:t> while loops to predict:</a:t>
            </a:r>
          </a:p>
          <a:p>
            <a:pPr lvl="3"/>
            <a:r>
              <a:rPr lang="en-US" dirty="0"/>
              <a:t>The number of times the body executes</a:t>
            </a:r>
          </a:p>
          <a:p>
            <a:pPr lvl="3"/>
            <a:r>
              <a:rPr lang="en-US" dirty="0"/>
              <a:t>The output of the code</a:t>
            </a:r>
          </a:p>
          <a:p>
            <a:pPr lvl="1"/>
            <a:r>
              <a:rPr lang="en-US" b="1" dirty="0"/>
              <a:t>Differentiate</a:t>
            </a:r>
            <a:r>
              <a:rPr lang="en-US" dirty="0"/>
              <a:t> between while loops, if statements, and for loops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5.1 “Random Numbers”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#1-4 and exercise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2421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3.14 </a:t>
            </a:r>
            <a:r>
              <a:rPr lang="en-US" dirty="0">
                <a:solidFill>
                  <a:srgbClr val="17B1AA"/>
                </a:solidFill>
              </a:rPr>
              <a:t>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expressions that generate a random integer between any two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/>
              <a:t>Complete</a:t>
            </a:r>
            <a:r>
              <a:rPr lang="en-US"/>
              <a:t> Practice </a:t>
            </a:r>
            <a:r>
              <a:rPr lang="en-US" dirty="0"/>
              <a:t>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5.2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programming project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6843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3.15 </a:t>
            </a:r>
            <a:r>
              <a:rPr lang="en-US" dirty="0">
                <a:solidFill>
                  <a:srgbClr val="17B1AA"/>
                </a:solidFill>
              </a:rPr>
              <a:t>Fencepost &amp; Sentinel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when to use fencepost and sentinel loops.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proper syntax to construct these control structures.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explaining the relationship between parameters and values stored in 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5.3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#6 &amp; 8</a:t>
            </a:r>
          </a:p>
          <a:p>
            <a:pPr lvl="1"/>
            <a:r>
              <a:rPr lang="en-US" b="1" dirty="0"/>
              <a:t>Summarize</a:t>
            </a:r>
            <a:r>
              <a:rPr lang="en-US" dirty="0"/>
              <a:t> all of your daily notes if not already done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11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3.16 </a:t>
            </a:r>
            <a:r>
              <a:rPr lang="en-US" dirty="0">
                <a:solidFill>
                  <a:srgbClr val="17B1AA"/>
                </a:solidFill>
              </a:rPr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game that plays Rock-Paper-Scissors.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a program at the end of 2 or 3 class periods.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Outline</a:t>
            </a:r>
            <a:r>
              <a:rPr lang="en-US" dirty="0"/>
              <a:t> Chapter 5 (up to and including HW 5.3)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96278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3.17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returned homework assignments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the test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Chapters 3, 4, and 5</a:t>
            </a:r>
          </a:p>
          <a:p>
            <a:pPr lvl="3"/>
            <a:r>
              <a:rPr lang="en-US" b="1" dirty="0"/>
              <a:t>Re-reading</a:t>
            </a:r>
            <a:r>
              <a:rPr lang="en-US" dirty="0"/>
              <a:t> sections as needed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81321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3.18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2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145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3.1 </a:t>
            </a:r>
            <a:r>
              <a:rPr lang="en-US" dirty="0">
                <a:solidFill>
                  <a:srgbClr val="17B1AA"/>
                </a:solidFill>
              </a:rPr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Correctly construct</a:t>
            </a:r>
            <a:r>
              <a:rPr lang="en-US" dirty="0"/>
              <a:t> formal and actual parameters (arguments).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output of programs that use parameters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explaining the relationship between parameters and values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Practice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3.1 “Limitations of Parameters” and “Multiple Parameters”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4-7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3.2 </a:t>
            </a:r>
            <a:r>
              <a:rPr lang="en-US" dirty="0">
                <a:solidFill>
                  <a:srgbClr val="17B1AA"/>
                </a:solidFill>
              </a:rPr>
              <a:t>Limitations of Parameters &amp; Multiple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Modify</a:t>
            </a:r>
            <a:r>
              <a:rPr lang="en-US" dirty="0"/>
              <a:t> programs using parameters and class constants to create original artworks.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an art project and “artist statement” justifying their programming choices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3.1 “Parameters versus Constants” and “Overloading Methods”</a:t>
            </a:r>
          </a:p>
          <a:p>
            <a:pPr lvl="1"/>
            <a:r>
              <a:rPr lang="en-US" b="1" dirty="0"/>
              <a:t>Jazz up</a:t>
            </a:r>
            <a:r>
              <a:rPr lang="en-US" dirty="0"/>
              <a:t> art projects and programs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3.3 </a:t>
            </a:r>
            <a:r>
              <a:rPr lang="en-US" dirty="0">
                <a:solidFill>
                  <a:srgbClr val="17B1AA"/>
                </a:solidFill>
              </a:rPr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returns values.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 questions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to meet a Pokémon Challenge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3 self-check question 17 and exercise #1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3.4 </a:t>
            </a:r>
            <a:r>
              <a:rPr lang="en-US" dirty="0">
                <a:solidFill>
                  <a:srgbClr val="17B1AA"/>
                </a:solidFill>
              </a:rPr>
              <a:t>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uses parameters, the math class, and returns values. 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an </a:t>
            </a:r>
            <a:r>
              <a:rPr lang="en-US" dirty="0" err="1"/>
              <a:t>Equestria</a:t>
            </a:r>
            <a:r>
              <a:rPr lang="en-US" dirty="0"/>
              <a:t> program by the end of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3.3 up to “Interactive Programs and Scanner Objects”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Ch.3 self-check questions 18 &amp; 19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3.5 </a:t>
            </a:r>
            <a:r>
              <a:rPr lang="en-US" dirty="0">
                <a:solidFill>
                  <a:srgbClr val="17B1AA"/>
                </a:solidFill>
              </a:rPr>
              <a:t>Using Objects and String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Differentiate</a:t>
            </a:r>
            <a:r>
              <a:rPr lang="en-US" dirty="0"/>
              <a:t> between primitive and object types.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0-indexing and string processing techniques to predict the output of a program.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3.5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3.3 “Interactive Programming” and “Sample Interactive Program”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19-22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3.6 </a:t>
            </a:r>
            <a:r>
              <a:rPr lang="en-US" dirty="0">
                <a:solidFill>
                  <a:srgbClr val="17B1AA"/>
                </a:solidFill>
              </a:rPr>
              <a:t>Interactive Programs &amp; Scanner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programs that accept user input using a scanner object.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 problems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Outline</a:t>
            </a:r>
            <a:r>
              <a:rPr lang="en-US" dirty="0"/>
              <a:t> Chapter 3, except for HW 3.4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3.7 </a:t>
            </a:r>
            <a:r>
              <a:rPr lang="en-US" dirty="0">
                <a:solidFill>
                  <a:srgbClr val="17B1AA"/>
                </a:solidFill>
              </a:rPr>
              <a:t>Pokémon Battle 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requests user input and returns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calculates damage done to Pokémon in a battle.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Summarize</a:t>
            </a:r>
            <a:r>
              <a:rPr lang="en-US" dirty="0"/>
              <a:t> class notes since the last exam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3.8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their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their previously submitted homework and classwork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4.1 up to “Nested if else Statements”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4 self-check problems 1-6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B6B4A6-3367-4E92-898B-3E0D28781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98649-fe57-4b08-9fd4-31fc752880e3"/>
    <ds:schemaRef ds:uri="6f430b7c-f2e9-4385-9cb2-4dd06cc23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D78ECC-FDF4-4C11-A424-1D9AAE16F5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CCA4D4-5EDB-4DAA-9562-F5DE139857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1093</Words>
  <Application>Microsoft Office PowerPoint</Application>
  <PresentationFormat>On-screen Show (4:3)</PresentationFormat>
  <Paragraphs>220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Lesson 3.0 Test Review and Reteach</vt:lpstr>
      <vt:lpstr>Lesson 3.1 Parameters</vt:lpstr>
      <vt:lpstr>Lesson 3.2 Limitations of Parameters &amp; Multiple Parameters</vt:lpstr>
      <vt:lpstr>Lesson 3.3 Return Values</vt:lpstr>
      <vt:lpstr>Lesson 3.4 Programming Project</vt:lpstr>
      <vt:lpstr>Lesson 3.5 Using Objects and String Processing</vt:lpstr>
      <vt:lpstr>Lesson 3.6 Interactive Programs &amp; Scanner Objects</vt:lpstr>
      <vt:lpstr>Lesson 3.7 Pokémon Battle Programming Project</vt:lpstr>
      <vt:lpstr>Lesson 3.8 Finding and Fixing Errors</vt:lpstr>
      <vt:lpstr>Lesson 3.9 Relational Operators &amp; if/else</vt:lpstr>
      <vt:lpstr>Lesson 3.10 Nested if/else statements</vt:lpstr>
      <vt:lpstr>Lesson 3.11 Reducing Redundancy</vt:lpstr>
      <vt:lpstr>Lesson 3.12 Cumulative Algorithms</vt:lpstr>
      <vt:lpstr>Lesson 3.13 While Loops</vt:lpstr>
      <vt:lpstr>Lesson 3.14 Random Numbers</vt:lpstr>
      <vt:lpstr>Lesson 3.15 Fencepost &amp; Sentinel Loops</vt:lpstr>
      <vt:lpstr>Lesson 3.16 Boolean Logic</vt:lpstr>
      <vt:lpstr>Lesson 3.17 Finding and Fixing Errors</vt:lpstr>
      <vt:lpstr>Lesson 3.18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32</cp:revision>
  <dcterms:created xsi:type="dcterms:W3CDTF">2015-06-16T16:40:36Z</dcterms:created>
  <dcterms:modified xsi:type="dcterms:W3CDTF">2020-02-19T03:13:08Z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