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9"/>
  </p:notesMasterIdLst>
  <p:sldIdLst>
    <p:sldId id="256" r:id="rId5"/>
    <p:sldId id="257" r:id="rId6"/>
    <p:sldId id="354" r:id="rId7"/>
    <p:sldId id="356" r:id="rId8"/>
    <p:sldId id="357" r:id="rId9"/>
    <p:sldId id="358" r:id="rId10"/>
    <p:sldId id="355" r:id="rId11"/>
    <p:sldId id="359" r:id="rId12"/>
    <p:sldId id="360" r:id="rId13"/>
    <p:sldId id="361" r:id="rId14"/>
    <p:sldId id="362" r:id="rId15"/>
    <p:sldId id="367" r:id="rId16"/>
    <p:sldId id="368" r:id="rId17"/>
    <p:sldId id="363" r:id="rId18"/>
    <p:sldId id="364" r:id="rId19"/>
    <p:sldId id="365" r:id="rId20"/>
    <p:sldId id="36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6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70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0C438-4051-4B71-AE87-ECEDF56941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F9C8B-5130-4DEE-BA05-EA4DB3E3A6B7}">
      <dgm:prSet phldrT="[Text]"/>
      <dgm:spPr/>
      <dgm:t>
        <a:bodyPr/>
        <a:lstStyle/>
        <a:p>
          <a:r>
            <a:rPr lang="en-US" dirty="0" err="1"/>
            <a:t>MusicalInstrument</a:t>
          </a:r>
          <a:endParaRPr lang="en-US" dirty="0"/>
        </a:p>
      </dgm:t>
    </dgm:pt>
    <dgm:pt modelId="{D7B830F6-885F-49B4-9C54-FDB27568A744}" type="parTrans" cxnId="{46EE6EAF-888A-4E9C-9248-F25CD717BB14}">
      <dgm:prSet/>
      <dgm:spPr/>
      <dgm:t>
        <a:bodyPr/>
        <a:lstStyle/>
        <a:p>
          <a:endParaRPr lang="en-US"/>
        </a:p>
      </dgm:t>
    </dgm:pt>
    <dgm:pt modelId="{B5326653-6D9E-4D6A-85A2-AB250BDC0E7E}" type="sibTrans" cxnId="{46EE6EAF-888A-4E9C-9248-F25CD717BB14}">
      <dgm:prSet/>
      <dgm:spPr/>
      <dgm:t>
        <a:bodyPr/>
        <a:lstStyle/>
        <a:p>
          <a:endParaRPr lang="en-US"/>
        </a:p>
      </dgm:t>
    </dgm:pt>
    <dgm:pt modelId="{DED67E32-1BA5-4F73-BDAB-368E32467305}">
      <dgm:prSet phldrT="[Text]"/>
      <dgm:spPr/>
      <dgm:t>
        <a:bodyPr/>
        <a:lstStyle/>
        <a:p>
          <a:r>
            <a:rPr lang="en-US" dirty="0" err="1"/>
            <a:t>ElectricKeyboard</a:t>
          </a:r>
          <a:endParaRPr lang="en-US" dirty="0"/>
        </a:p>
      </dgm:t>
    </dgm:pt>
    <dgm:pt modelId="{2FEE2520-1C3C-4FE6-A9EC-FBDFA81B0AD2}" type="parTrans" cxnId="{1822349D-FA49-4B1D-A7E9-86C2847F3EBF}">
      <dgm:prSet/>
      <dgm:spPr/>
      <dgm:t>
        <a:bodyPr/>
        <a:lstStyle/>
        <a:p>
          <a:endParaRPr lang="en-US"/>
        </a:p>
      </dgm:t>
    </dgm:pt>
    <dgm:pt modelId="{96FD60EF-C3EB-4AD8-B20F-BE64675A741D}" type="sibTrans" cxnId="{1822349D-FA49-4B1D-A7E9-86C2847F3EBF}">
      <dgm:prSet/>
      <dgm:spPr/>
      <dgm:t>
        <a:bodyPr/>
        <a:lstStyle/>
        <a:p>
          <a:endParaRPr lang="en-US"/>
        </a:p>
      </dgm:t>
    </dgm:pt>
    <dgm:pt modelId="{FE0BA437-0DF8-48B9-9FB5-2133A3608879}">
      <dgm:prSet phldrT="[Text]"/>
      <dgm:spPr/>
      <dgm:t>
        <a:bodyPr/>
        <a:lstStyle/>
        <a:p>
          <a:r>
            <a:rPr lang="en-US" dirty="0"/>
            <a:t>Guitar</a:t>
          </a:r>
        </a:p>
      </dgm:t>
    </dgm:pt>
    <dgm:pt modelId="{061E9185-3D02-49E7-8442-B97C1AFFDC18}" type="parTrans" cxnId="{E0E51F78-4362-4EB6-AED3-0ECFFFB8801C}">
      <dgm:prSet/>
      <dgm:spPr/>
      <dgm:t>
        <a:bodyPr/>
        <a:lstStyle/>
        <a:p>
          <a:endParaRPr lang="en-US"/>
        </a:p>
      </dgm:t>
    </dgm:pt>
    <dgm:pt modelId="{0C4D82C3-44B6-42AB-8B83-8675909B5070}" type="sibTrans" cxnId="{E0E51F78-4362-4EB6-AED3-0ECFFFB8801C}">
      <dgm:prSet/>
      <dgm:spPr/>
      <dgm:t>
        <a:bodyPr/>
        <a:lstStyle/>
        <a:p>
          <a:endParaRPr lang="en-US"/>
        </a:p>
      </dgm:t>
    </dgm:pt>
    <dgm:pt modelId="{DCEDB4CB-DD2F-457E-AD49-CBE98BD7C8D5}">
      <dgm:prSet phldrT="[Text]"/>
      <dgm:spPr/>
      <dgm:t>
        <a:bodyPr/>
        <a:lstStyle/>
        <a:p>
          <a:r>
            <a:rPr lang="en-US" dirty="0" err="1"/>
            <a:t>ElectricGuitar</a:t>
          </a:r>
          <a:endParaRPr lang="en-US" dirty="0"/>
        </a:p>
      </dgm:t>
    </dgm:pt>
    <dgm:pt modelId="{8BED325C-8720-49B2-BE14-2A2E0173EB7D}" type="parTrans" cxnId="{A0DF8067-9572-482A-AE99-BB95B818ADBA}">
      <dgm:prSet/>
      <dgm:spPr/>
      <dgm:t>
        <a:bodyPr/>
        <a:lstStyle/>
        <a:p>
          <a:endParaRPr lang="en-US"/>
        </a:p>
      </dgm:t>
    </dgm:pt>
    <dgm:pt modelId="{47CE3190-4DD2-4D07-ACA2-520CB8620FB8}" type="sibTrans" cxnId="{A0DF8067-9572-482A-AE99-BB95B818ADBA}">
      <dgm:prSet/>
      <dgm:spPr/>
      <dgm:t>
        <a:bodyPr/>
        <a:lstStyle/>
        <a:p>
          <a:endParaRPr lang="en-US"/>
        </a:p>
      </dgm:t>
    </dgm:pt>
    <dgm:pt modelId="{2B6AF26D-0F48-42EA-9404-3E2E0A861794}" type="pres">
      <dgm:prSet presAssocID="{2810C438-4051-4B71-AE87-ECEDF56941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3724C0-79A3-490A-8935-151239946877}" type="pres">
      <dgm:prSet presAssocID="{0DEF9C8B-5130-4DEE-BA05-EA4DB3E3A6B7}" presName="hierRoot1" presStyleCnt="0"/>
      <dgm:spPr/>
    </dgm:pt>
    <dgm:pt modelId="{EE8C3228-D341-4B53-BC2C-A2E9A2138444}" type="pres">
      <dgm:prSet presAssocID="{0DEF9C8B-5130-4DEE-BA05-EA4DB3E3A6B7}" presName="composite" presStyleCnt="0"/>
      <dgm:spPr/>
    </dgm:pt>
    <dgm:pt modelId="{21084906-1D89-42BB-B11A-A7DBE8E58AF6}" type="pres">
      <dgm:prSet presAssocID="{0DEF9C8B-5130-4DEE-BA05-EA4DB3E3A6B7}" presName="background" presStyleLbl="node0" presStyleIdx="0" presStyleCnt="1"/>
      <dgm:spPr/>
    </dgm:pt>
    <dgm:pt modelId="{49899FFC-63D1-431E-AE39-679FBD586C38}" type="pres">
      <dgm:prSet presAssocID="{0DEF9C8B-5130-4DEE-BA05-EA4DB3E3A6B7}" presName="text" presStyleLbl="fgAcc0" presStyleIdx="0" presStyleCnt="1">
        <dgm:presLayoutVars>
          <dgm:chPref val="3"/>
        </dgm:presLayoutVars>
      </dgm:prSet>
      <dgm:spPr/>
    </dgm:pt>
    <dgm:pt modelId="{586A19FB-7F47-4746-91DF-6F0D51015048}" type="pres">
      <dgm:prSet presAssocID="{0DEF9C8B-5130-4DEE-BA05-EA4DB3E3A6B7}" presName="hierChild2" presStyleCnt="0"/>
      <dgm:spPr/>
    </dgm:pt>
    <dgm:pt modelId="{19EC77F8-7575-4653-BD43-38897622597B}" type="pres">
      <dgm:prSet presAssocID="{2FEE2520-1C3C-4FE6-A9EC-FBDFA81B0AD2}" presName="Name10" presStyleLbl="parChTrans1D2" presStyleIdx="0" presStyleCnt="2"/>
      <dgm:spPr/>
    </dgm:pt>
    <dgm:pt modelId="{C825F2BC-7C74-4A9D-A901-A60CD1C18A37}" type="pres">
      <dgm:prSet presAssocID="{DED67E32-1BA5-4F73-BDAB-368E32467305}" presName="hierRoot2" presStyleCnt="0"/>
      <dgm:spPr/>
    </dgm:pt>
    <dgm:pt modelId="{25FD7E08-2A0D-4A1B-8CB3-C3130603CE8F}" type="pres">
      <dgm:prSet presAssocID="{DED67E32-1BA5-4F73-BDAB-368E32467305}" presName="composite2" presStyleCnt="0"/>
      <dgm:spPr/>
    </dgm:pt>
    <dgm:pt modelId="{0352F942-212D-4ADA-9B14-0FC9EF6C6246}" type="pres">
      <dgm:prSet presAssocID="{DED67E32-1BA5-4F73-BDAB-368E32467305}" presName="background2" presStyleLbl="node2" presStyleIdx="0" presStyleCnt="2"/>
      <dgm:spPr/>
    </dgm:pt>
    <dgm:pt modelId="{2D3AC9CD-838E-48D9-9B28-EED140691692}" type="pres">
      <dgm:prSet presAssocID="{DED67E32-1BA5-4F73-BDAB-368E32467305}" presName="text2" presStyleLbl="fgAcc2" presStyleIdx="0" presStyleCnt="2">
        <dgm:presLayoutVars>
          <dgm:chPref val="3"/>
        </dgm:presLayoutVars>
      </dgm:prSet>
      <dgm:spPr/>
    </dgm:pt>
    <dgm:pt modelId="{2C54C8B2-5DDE-4395-94D3-21248AAD54B0}" type="pres">
      <dgm:prSet presAssocID="{DED67E32-1BA5-4F73-BDAB-368E32467305}" presName="hierChild3" presStyleCnt="0"/>
      <dgm:spPr/>
    </dgm:pt>
    <dgm:pt modelId="{149C96F0-1599-4D75-9D8F-077CB9E52BBB}" type="pres">
      <dgm:prSet presAssocID="{061E9185-3D02-49E7-8442-B97C1AFFDC18}" presName="Name10" presStyleLbl="parChTrans1D2" presStyleIdx="1" presStyleCnt="2"/>
      <dgm:spPr/>
    </dgm:pt>
    <dgm:pt modelId="{1CE110AF-C012-4D9B-9A4F-2824B77314FB}" type="pres">
      <dgm:prSet presAssocID="{FE0BA437-0DF8-48B9-9FB5-2133A3608879}" presName="hierRoot2" presStyleCnt="0"/>
      <dgm:spPr/>
    </dgm:pt>
    <dgm:pt modelId="{62E58DA6-EB76-40E5-800D-01EC02846001}" type="pres">
      <dgm:prSet presAssocID="{FE0BA437-0DF8-48B9-9FB5-2133A3608879}" presName="composite2" presStyleCnt="0"/>
      <dgm:spPr/>
    </dgm:pt>
    <dgm:pt modelId="{60DDE7DF-7E64-4B35-94BC-551850523274}" type="pres">
      <dgm:prSet presAssocID="{FE0BA437-0DF8-48B9-9FB5-2133A3608879}" presName="background2" presStyleLbl="node2" presStyleIdx="1" presStyleCnt="2"/>
      <dgm:spPr/>
    </dgm:pt>
    <dgm:pt modelId="{0B58578D-3EC3-4472-8BD3-1AFC673BABC4}" type="pres">
      <dgm:prSet presAssocID="{FE0BA437-0DF8-48B9-9FB5-2133A3608879}" presName="text2" presStyleLbl="fgAcc2" presStyleIdx="1" presStyleCnt="2">
        <dgm:presLayoutVars>
          <dgm:chPref val="3"/>
        </dgm:presLayoutVars>
      </dgm:prSet>
      <dgm:spPr/>
    </dgm:pt>
    <dgm:pt modelId="{B2E22CE1-812A-49FF-9EAA-80BD72A03B5B}" type="pres">
      <dgm:prSet presAssocID="{FE0BA437-0DF8-48B9-9FB5-2133A3608879}" presName="hierChild3" presStyleCnt="0"/>
      <dgm:spPr/>
    </dgm:pt>
    <dgm:pt modelId="{38F674EC-3115-46BB-82B7-A45AC99883CF}" type="pres">
      <dgm:prSet presAssocID="{8BED325C-8720-49B2-BE14-2A2E0173EB7D}" presName="Name17" presStyleLbl="parChTrans1D3" presStyleIdx="0" presStyleCnt="1"/>
      <dgm:spPr/>
    </dgm:pt>
    <dgm:pt modelId="{4344EBBF-E4E7-43A1-BD0F-8D005628B433}" type="pres">
      <dgm:prSet presAssocID="{DCEDB4CB-DD2F-457E-AD49-CBE98BD7C8D5}" presName="hierRoot3" presStyleCnt="0"/>
      <dgm:spPr/>
    </dgm:pt>
    <dgm:pt modelId="{32F92EB3-ED7B-4564-86CA-C0F461A1CF18}" type="pres">
      <dgm:prSet presAssocID="{DCEDB4CB-DD2F-457E-AD49-CBE98BD7C8D5}" presName="composite3" presStyleCnt="0"/>
      <dgm:spPr/>
    </dgm:pt>
    <dgm:pt modelId="{A52D457D-EC0B-4967-8582-503CA81A5B06}" type="pres">
      <dgm:prSet presAssocID="{DCEDB4CB-DD2F-457E-AD49-CBE98BD7C8D5}" presName="background3" presStyleLbl="node3" presStyleIdx="0" presStyleCnt="1"/>
      <dgm:spPr/>
    </dgm:pt>
    <dgm:pt modelId="{01CBEE15-E1DE-4FF2-9AF3-4E4A9B1D7478}" type="pres">
      <dgm:prSet presAssocID="{DCEDB4CB-DD2F-457E-AD49-CBE98BD7C8D5}" presName="text3" presStyleLbl="fgAcc3" presStyleIdx="0" presStyleCnt="1">
        <dgm:presLayoutVars>
          <dgm:chPref val="3"/>
        </dgm:presLayoutVars>
      </dgm:prSet>
      <dgm:spPr/>
    </dgm:pt>
    <dgm:pt modelId="{201A0BEC-8F13-4F62-979E-A0A82B902DE0}" type="pres">
      <dgm:prSet presAssocID="{DCEDB4CB-DD2F-457E-AD49-CBE98BD7C8D5}" presName="hierChild4" presStyleCnt="0"/>
      <dgm:spPr/>
    </dgm:pt>
  </dgm:ptLst>
  <dgm:cxnLst>
    <dgm:cxn modelId="{C7FB6D03-7F57-4A48-8638-555DB1CEF4E9}" type="presOf" srcId="{FE0BA437-0DF8-48B9-9FB5-2133A3608879}" destId="{0B58578D-3EC3-4472-8BD3-1AFC673BABC4}" srcOrd="0" destOrd="0" presId="urn:microsoft.com/office/officeart/2005/8/layout/hierarchy1"/>
    <dgm:cxn modelId="{A5346326-AF8E-4F24-BA81-71E3F399648F}" type="presOf" srcId="{DED67E32-1BA5-4F73-BDAB-368E32467305}" destId="{2D3AC9CD-838E-48D9-9B28-EED140691692}" srcOrd="0" destOrd="0" presId="urn:microsoft.com/office/officeart/2005/8/layout/hierarchy1"/>
    <dgm:cxn modelId="{A0DF8067-9572-482A-AE99-BB95B818ADBA}" srcId="{FE0BA437-0DF8-48B9-9FB5-2133A3608879}" destId="{DCEDB4CB-DD2F-457E-AD49-CBE98BD7C8D5}" srcOrd="0" destOrd="0" parTransId="{8BED325C-8720-49B2-BE14-2A2E0173EB7D}" sibTransId="{47CE3190-4DD2-4D07-ACA2-520CB8620FB8}"/>
    <dgm:cxn modelId="{E0E51F78-4362-4EB6-AED3-0ECFFFB8801C}" srcId="{0DEF9C8B-5130-4DEE-BA05-EA4DB3E3A6B7}" destId="{FE0BA437-0DF8-48B9-9FB5-2133A3608879}" srcOrd="1" destOrd="0" parTransId="{061E9185-3D02-49E7-8442-B97C1AFFDC18}" sibTransId="{0C4D82C3-44B6-42AB-8B83-8675909B5070}"/>
    <dgm:cxn modelId="{F54BCF5A-2464-43E2-8A07-D3D4FBB67AD1}" type="presOf" srcId="{0DEF9C8B-5130-4DEE-BA05-EA4DB3E3A6B7}" destId="{49899FFC-63D1-431E-AE39-679FBD586C38}" srcOrd="0" destOrd="0" presId="urn:microsoft.com/office/officeart/2005/8/layout/hierarchy1"/>
    <dgm:cxn modelId="{8C960A90-0D99-4D71-8E32-F231A28D7038}" type="presOf" srcId="{DCEDB4CB-DD2F-457E-AD49-CBE98BD7C8D5}" destId="{01CBEE15-E1DE-4FF2-9AF3-4E4A9B1D7478}" srcOrd="0" destOrd="0" presId="urn:microsoft.com/office/officeart/2005/8/layout/hierarchy1"/>
    <dgm:cxn modelId="{1822349D-FA49-4B1D-A7E9-86C2847F3EBF}" srcId="{0DEF9C8B-5130-4DEE-BA05-EA4DB3E3A6B7}" destId="{DED67E32-1BA5-4F73-BDAB-368E32467305}" srcOrd="0" destOrd="0" parTransId="{2FEE2520-1C3C-4FE6-A9EC-FBDFA81B0AD2}" sibTransId="{96FD60EF-C3EB-4AD8-B20F-BE64675A741D}"/>
    <dgm:cxn modelId="{46EE6EAF-888A-4E9C-9248-F25CD717BB14}" srcId="{2810C438-4051-4B71-AE87-ECEDF569415D}" destId="{0DEF9C8B-5130-4DEE-BA05-EA4DB3E3A6B7}" srcOrd="0" destOrd="0" parTransId="{D7B830F6-885F-49B4-9C54-FDB27568A744}" sibTransId="{B5326653-6D9E-4D6A-85A2-AB250BDC0E7E}"/>
    <dgm:cxn modelId="{DB724AB0-70FA-4937-840C-BD8847D03471}" type="presOf" srcId="{8BED325C-8720-49B2-BE14-2A2E0173EB7D}" destId="{38F674EC-3115-46BB-82B7-A45AC99883CF}" srcOrd="0" destOrd="0" presId="urn:microsoft.com/office/officeart/2005/8/layout/hierarchy1"/>
    <dgm:cxn modelId="{474582E2-EC12-459C-8D53-DFA0E5AD53CC}" type="presOf" srcId="{2FEE2520-1C3C-4FE6-A9EC-FBDFA81B0AD2}" destId="{19EC77F8-7575-4653-BD43-38897622597B}" srcOrd="0" destOrd="0" presId="urn:microsoft.com/office/officeart/2005/8/layout/hierarchy1"/>
    <dgm:cxn modelId="{5167DDEC-BFCF-4E33-B71A-6541D52BC0AC}" type="presOf" srcId="{061E9185-3D02-49E7-8442-B97C1AFFDC18}" destId="{149C96F0-1599-4D75-9D8F-077CB9E52BBB}" srcOrd="0" destOrd="0" presId="urn:microsoft.com/office/officeart/2005/8/layout/hierarchy1"/>
    <dgm:cxn modelId="{CB36A0F7-B659-4809-915B-BA8A049F1B83}" type="presOf" srcId="{2810C438-4051-4B71-AE87-ECEDF569415D}" destId="{2B6AF26D-0F48-42EA-9404-3E2E0A861794}" srcOrd="0" destOrd="0" presId="urn:microsoft.com/office/officeart/2005/8/layout/hierarchy1"/>
    <dgm:cxn modelId="{434DC1EF-E033-470C-9FB6-8FB67D16F4BB}" type="presParOf" srcId="{2B6AF26D-0F48-42EA-9404-3E2E0A861794}" destId="{8D3724C0-79A3-490A-8935-151239946877}" srcOrd="0" destOrd="0" presId="urn:microsoft.com/office/officeart/2005/8/layout/hierarchy1"/>
    <dgm:cxn modelId="{46114C7E-553B-4672-922A-1EA8038FFFBE}" type="presParOf" srcId="{8D3724C0-79A3-490A-8935-151239946877}" destId="{EE8C3228-D341-4B53-BC2C-A2E9A2138444}" srcOrd="0" destOrd="0" presId="urn:microsoft.com/office/officeart/2005/8/layout/hierarchy1"/>
    <dgm:cxn modelId="{0ADE08E9-7845-443A-9A35-0B81C7AF271A}" type="presParOf" srcId="{EE8C3228-D341-4B53-BC2C-A2E9A2138444}" destId="{21084906-1D89-42BB-B11A-A7DBE8E58AF6}" srcOrd="0" destOrd="0" presId="urn:microsoft.com/office/officeart/2005/8/layout/hierarchy1"/>
    <dgm:cxn modelId="{D92090DB-881C-4AA2-9AE6-0FD08730F995}" type="presParOf" srcId="{EE8C3228-D341-4B53-BC2C-A2E9A2138444}" destId="{49899FFC-63D1-431E-AE39-679FBD586C38}" srcOrd="1" destOrd="0" presId="urn:microsoft.com/office/officeart/2005/8/layout/hierarchy1"/>
    <dgm:cxn modelId="{54737D0F-34E1-4941-8E30-AB697137D4BC}" type="presParOf" srcId="{8D3724C0-79A3-490A-8935-151239946877}" destId="{586A19FB-7F47-4746-91DF-6F0D51015048}" srcOrd="1" destOrd="0" presId="urn:microsoft.com/office/officeart/2005/8/layout/hierarchy1"/>
    <dgm:cxn modelId="{45B635A7-05F4-4027-A4C5-4152D06F34DC}" type="presParOf" srcId="{586A19FB-7F47-4746-91DF-6F0D51015048}" destId="{19EC77F8-7575-4653-BD43-38897622597B}" srcOrd="0" destOrd="0" presId="urn:microsoft.com/office/officeart/2005/8/layout/hierarchy1"/>
    <dgm:cxn modelId="{FF59C319-B99E-415D-BB41-A580ED5AAB51}" type="presParOf" srcId="{586A19FB-7F47-4746-91DF-6F0D51015048}" destId="{C825F2BC-7C74-4A9D-A901-A60CD1C18A37}" srcOrd="1" destOrd="0" presId="urn:microsoft.com/office/officeart/2005/8/layout/hierarchy1"/>
    <dgm:cxn modelId="{B385D4AC-A326-47E7-A78D-CF259C82EEB1}" type="presParOf" srcId="{C825F2BC-7C74-4A9D-A901-A60CD1C18A37}" destId="{25FD7E08-2A0D-4A1B-8CB3-C3130603CE8F}" srcOrd="0" destOrd="0" presId="urn:microsoft.com/office/officeart/2005/8/layout/hierarchy1"/>
    <dgm:cxn modelId="{84825DC1-DB2B-4C9B-8BA2-D7B2CF8E4C4F}" type="presParOf" srcId="{25FD7E08-2A0D-4A1B-8CB3-C3130603CE8F}" destId="{0352F942-212D-4ADA-9B14-0FC9EF6C6246}" srcOrd="0" destOrd="0" presId="urn:microsoft.com/office/officeart/2005/8/layout/hierarchy1"/>
    <dgm:cxn modelId="{A4B1CA84-8DCF-470D-BB02-0159550E7D88}" type="presParOf" srcId="{25FD7E08-2A0D-4A1B-8CB3-C3130603CE8F}" destId="{2D3AC9CD-838E-48D9-9B28-EED140691692}" srcOrd="1" destOrd="0" presId="urn:microsoft.com/office/officeart/2005/8/layout/hierarchy1"/>
    <dgm:cxn modelId="{C531E4BB-D516-425F-8D34-C3078813C200}" type="presParOf" srcId="{C825F2BC-7C74-4A9D-A901-A60CD1C18A37}" destId="{2C54C8B2-5DDE-4395-94D3-21248AAD54B0}" srcOrd="1" destOrd="0" presId="urn:microsoft.com/office/officeart/2005/8/layout/hierarchy1"/>
    <dgm:cxn modelId="{8593F0CA-D4B4-4339-BE99-EE4D925AD56E}" type="presParOf" srcId="{586A19FB-7F47-4746-91DF-6F0D51015048}" destId="{149C96F0-1599-4D75-9D8F-077CB9E52BBB}" srcOrd="2" destOrd="0" presId="urn:microsoft.com/office/officeart/2005/8/layout/hierarchy1"/>
    <dgm:cxn modelId="{D0BA6F24-A731-44BC-8AED-BB7B916BAA64}" type="presParOf" srcId="{586A19FB-7F47-4746-91DF-6F0D51015048}" destId="{1CE110AF-C012-4D9B-9A4F-2824B77314FB}" srcOrd="3" destOrd="0" presId="urn:microsoft.com/office/officeart/2005/8/layout/hierarchy1"/>
    <dgm:cxn modelId="{1534C948-C3B8-4E2D-B637-938A3739C9F5}" type="presParOf" srcId="{1CE110AF-C012-4D9B-9A4F-2824B77314FB}" destId="{62E58DA6-EB76-40E5-800D-01EC02846001}" srcOrd="0" destOrd="0" presId="urn:microsoft.com/office/officeart/2005/8/layout/hierarchy1"/>
    <dgm:cxn modelId="{30706461-3472-4CBF-A849-AC9FA8041DB4}" type="presParOf" srcId="{62E58DA6-EB76-40E5-800D-01EC02846001}" destId="{60DDE7DF-7E64-4B35-94BC-551850523274}" srcOrd="0" destOrd="0" presId="urn:microsoft.com/office/officeart/2005/8/layout/hierarchy1"/>
    <dgm:cxn modelId="{A7C0F3DC-0CB7-4A24-9526-6C4A9CA2B915}" type="presParOf" srcId="{62E58DA6-EB76-40E5-800D-01EC02846001}" destId="{0B58578D-3EC3-4472-8BD3-1AFC673BABC4}" srcOrd="1" destOrd="0" presId="urn:microsoft.com/office/officeart/2005/8/layout/hierarchy1"/>
    <dgm:cxn modelId="{9A952247-4C91-4512-9C6F-2EE96B25CAB7}" type="presParOf" srcId="{1CE110AF-C012-4D9B-9A4F-2824B77314FB}" destId="{B2E22CE1-812A-49FF-9EAA-80BD72A03B5B}" srcOrd="1" destOrd="0" presId="urn:microsoft.com/office/officeart/2005/8/layout/hierarchy1"/>
    <dgm:cxn modelId="{90F21AD9-0B31-4624-8B48-DA6277197BD7}" type="presParOf" srcId="{B2E22CE1-812A-49FF-9EAA-80BD72A03B5B}" destId="{38F674EC-3115-46BB-82B7-A45AC99883CF}" srcOrd="0" destOrd="0" presId="urn:microsoft.com/office/officeart/2005/8/layout/hierarchy1"/>
    <dgm:cxn modelId="{54E76812-8E8F-4125-97E6-E21EF1A10481}" type="presParOf" srcId="{B2E22CE1-812A-49FF-9EAA-80BD72A03B5B}" destId="{4344EBBF-E4E7-43A1-BD0F-8D005628B433}" srcOrd="1" destOrd="0" presId="urn:microsoft.com/office/officeart/2005/8/layout/hierarchy1"/>
    <dgm:cxn modelId="{C68ED336-DA12-412E-A23E-D2BF109D798C}" type="presParOf" srcId="{4344EBBF-E4E7-43A1-BD0F-8D005628B433}" destId="{32F92EB3-ED7B-4564-86CA-C0F461A1CF18}" srcOrd="0" destOrd="0" presId="urn:microsoft.com/office/officeart/2005/8/layout/hierarchy1"/>
    <dgm:cxn modelId="{26902A49-D0A5-4132-B74B-E28048DFA13E}" type="presParOf" srcId="{32F92EB3-ED7B-4564-86CA-C0F461A1CF18}" destId="{A52D457D-EC0B-4967-8582-503CA81A5B06}" srcOrd="0" destOrd="0" presId="urn:microsoft.com/office/officeart/2005/8/layout/hierarchy1"/>
    <dgm:cxn modelId="{3AD41B74-FB6C-4DB1-8DB5-52DBAA95881B}" type="presParOf" srcId="{32F92EB3-ED7B-4564-86CA-C0F461A1CF18}" destId="{01CBEE15-E1DE-4FF2-9AF3-4E4A9B1D7478}" srcOrd="1" destOrd="0" presId="urn:microsoft.com/office/officeart/2005/8/layout/hierarchy1"/>
    <dgm:cxn modelId="{3078A7C1-71F1-44DD-984F-29FEE1AFB1B0}" type="presParOf" srcId="{4344EBBF-E4E7-43A1-BD0F-8D005628B433}" destId="{201A0BEC-8F13-4F62-979E-A0A82B902D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Animal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Carnivore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EA36CED6-914A-4F65-8351-21ACF729BB6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Tiger</a:t>
          </a:r>
        </a:p>
      </dgm:t>
    </dgm:pt>
    <dgm:pt modelId="{E1980178-2FF0-4114-A195-D91726820F5B}" type="parTrans" cxnId="{1FFCC945-C772-4282-9AE8-8FE76BF55391}">
      <dgm:prSet/>
      <dgm:spPr/>
      <dgm:t>
        <a:bodyPr/>
        <a:lstStyle/>
        <a:p>
          <a:endParaRPr lang="en-US"/>
        </a:p>
      </dgm:t>
    </dgm:pt>
    <dgm:pt modelId="{07F76758-9F5A-425C-94F2-0A2C6A60C636}" type="sibTrans" cxnId="{1FFCC945-C772-4282-9AE8-8FE76BF55391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Donkey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2"/>
      <dgm:spPr/>
    </dgm:pt>
    <dgm:pt modelId="{D60E5B76-1D83-4B1E-9F5E-C3B70C556114}" type="pres">
      <dgm:prSet presAssocID="{F6AF4DF7-323B-4AF7-B64E-A5613389B3FE}" presName="connTx" presStyleLbl="parChTrans1D2" presStyleIdx="0" presStyleCnt="2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2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58607E1-E212-4480-9474-001BBD395D7B}" type="pres">
      <dgm:prSet presAssocID="{E1980178-2FF0-4114-A195-D91726820F5B}" presName="conn2-1" presStyleLbl="parChTrans1D3" presStyleIdx="0" presStyleCnt="1"/>
      <dgm:spPr/>
    </dgm:pt>
    <dgm:pt modelId="{3DCD49F6-7646-4CB8-BBE0-ADC8B1DF0DC0}" type="pres">
      <dgm:prSet presAssocID="{E1980178-2FF0-4114-A195-D91726820F5B}" presName="connTx" presStyleLbl="parChTrans1D3" presStyleIdx="0" presStyleCnt="1"/>
      <dgm:spPr/>
    </dgm:pt>
    <dgm:pt modelId="{7C2E0188-B487-4990-B577-20D460A21777}" type="pres">
      <dgm:prSet presAssocID="{EA36CED6-914A-4F65-8351-21ACF729BB62}" presName="root2" presStyleCnt="0"/>
      <dgm:spPr/>
    </dgm:pt>
    <dgm:pt modelId="{A98D8B27-04C4-4743-99A8-4EBCAB174DA4}" type="pres">
      <dgm:prSet presAssocID="{EA36CED6-914A-4F65-8351-21ACF729BB62}" presName="LevelTwoTextNode" presStyleLbl="node3" presStyleIdx="0" presStyleCnt="1">
        <dgm:presLayoutVars>
          <dgm:chPref val="3"/>
        </dgm:presLayoutVars>
      </dgm:prSet>
      <dgm:spPr/>
    </dgm:pt>
    <dgm:pt modelId="{385B0EDB-9C47-4920-BA1E-054040CF8709}" type="pres">
      <dgm:prSet presAssocID="{EA36CED6-914A-4F65-8351-21ACF729BB62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2"/>
      <dgm:spPr/>
    </dgm:pt>
    <dgm:pt modelId="{2345C25D-B2C9-472B-88FC-F111DF3C1F4A}" type="pres">
      <dgm:prSet presAssocID="{34D97303-284D-4A60-ACDE-B41CE094D009}" presName="connTx" presStyleLbl="parChTrans1D2" presStyleIdx="1" presStyleCnt="2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2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1FFCC945-C772-4282-9AE8-8FE76BF55391}" srcId="{5010841C-6FB4-4099-AA0F-4A0A40C2F39E}" destId="{EA36CED6-914A-4F65-8351-21ACF729BB62}" srcOrd="0" destOrd="0" parTransId="{E1980178-2FF0-4114-A195-D91726820F5B}" sibTransId="{07F76758-9F5A-425C-94F2-0A2C6A60C636}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1F97F59C-1333-4D12-A467-1D32B103C101}" type="presOf" srcId="{E1980178-2FF0-4114-A195-D91726820F5B}" destId="{558607E1-E212-4480-9474-001BBD395D7B}" srcOrd="0" destOrd="0" presId="urn:microsoft.com/office/officeart/2005/8/layout/hierarchy2"/>
    <dgm:cxn modelId="{182262AD-F3FC-4658-A491-B4A42DFF95D3}" type="presOf" srcId="{EA36CED6-914A-4F65-8351-21ACF729BB62}" destId="{A98D8B27-04C4-4743-99A8-4EBCAB174DA4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89452AF3-521C-45E1-ABE7-C9912E151CE0}" type="presOf" srcId="{E1980178-2FF0-4114-A195-D91726820F5B}" destId="{3DCD49F6-7646-4CB8-BBE0-ADC8B1DF0DC0}" srcOrd="1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F70B1CCD-DD6A-4A04-8549-412C16B4F146}" type="presParOf" srcId="{6C6281EF-9F3C-47B1-9F16-FAF7E0DED3D3}" destId="{558607E1-E212-4480-9474-001BBD395D7B}" srcOrd="0" destOrd="0" presId="urn:microsoft.com/office/officeart/2005/8/layout/hierarchy2"/>
    <dgm:cxn modelId="{4026101F-2B6E-40CE-BA51-1D73F4E3E8FC}" type="presParOf" srcId="{558607E1-E212-4480-9474-001BBD395D7B}" destId="{3DCD49F6-7646-4CB8-BBE0-ADC8B1DF0DC0}" srcOrd="0" destOrd="0" presId="urn:microsoft.com/office/officeart/2005/8/layout/hierarchy2"/>
    <dgm:cxn modelId="{5C86A9DA-5246-4843-A9A4-0A8CDA4A7260}" type="presParOf" srcId="{6C6281EF-9F3C-47B1-9F16-FAF7E0DED3D3}" destId="{7C2E0188-B487-4990-B577-20D460A21777}" srcOrd="1" destOrd="0" presId="urn:microsoft.com/office/officeart/2005/8/layout/hierarchy2"/>
    <dgm:cxn modelId="{7087E6EB-9F1E-4836-B188-9DB9BC73C3D6}" type="presParOf" srcId="{7C2E0188-B487-4990-B577-20D460A21777}" destId="{A98D8B27-04C4-4743-99A8-4EBCAB174DA4}" srcOrd="0" destOrd="0" presId="urn:microsoft.com/office/officeart/2005/8/layout/hierarchy2"/>
    <dgm:cxn modelId="{2824C81D-BC53-4150-BAFA-8545791D417F}" type="presParOf" srcId="{7C2E0188-B487-4990-B577-20D460A21777}" destId="{385B0EDB-9C47-4920-BA1E-054040CF8709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ZooMember</a:t>
          </a:r>
          <a:endParaRPr lang="en-US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Zookeeper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Trainer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CustomerService</a:t>
          </a:r>
          <a:endParaRPr lang="en-US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GiftShop</a:t>
          </a:r>
          <a:endParaRPr lang="en-US" sz="2000" dirty="0"/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Bathroom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Cafeteria</a:t>
          </a:r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 custLinFactNeighborY="1497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Zoo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Animal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ZooMember</a:t>
          </a:r>
          <a:endParaRPr lang="en-US" sz="2000" dirty="0"/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674EC-3115-46BB-82B7-A45AC99883CF}">
      <dsp:nvSpPr>
        <dsp:cNvPr id="0" name=""/>
        <dsp:cNvSpPr/>
      </dsp:nvSpPr>
      <dsp:spPr>
        <a:xfrm>
          <a:off x="3872924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C96F0-1599-4D75-9D8F-077CB9E52BBB}">
      <dsp:nvSpPr>
        <dsp:cNvPr id="0" name=""/>
        <dsp:cNvSpPr/>
      </dsp:nvSpPr>
      <dsp:spPr>
        <a:xfrm>
          <a:off x="2960935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C77F8-7575-4653-BD43-38897622597B}">
      <dsp:nvSpPr>
        <dsp:cNvPr id="0" name=""/>
        <dsp:cNvSpPr/>
      </dsp:nvSpPr>
      <dsp:spPr>
        <a:xfrm>
          <a:off x="2003226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4906-1D89-42BB-B11A-A7DBE8E58AF6}">
      <dsp:nvSpPr>
        <dsp:cNvPr id="0" name=""/>
        <dsp:cNvSpPr/>
      </dsp:nvSpPr>
      <dsp:spPr>
        <a:xfrm>
          <a:off x="2177355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99FFC-63D1-431E-AE39-679FBD586C38}">
      <dsp:nvSpPr>
        <dsp:cNvPr id="0" name=""/>
        <dsp:cNvSpPr/>
      </dsp:nvSpPr>
      <dsp:spPr>
        <a:xfrm>
          <a:off x="2351484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MusicalInstrument</a:t>
          </a:r>
          <a:endParaRPr lang="en-US" sz="1400" kern="1200" dirty="0"/>
        </a:p>
      </dsp:txBody>
      <dsp:txXfrm>
        <a:off x="2380631" y="195355"/>
        <a:ext cx="1508866" cy="936852"/>
      </dsp:txXfrm>
    </dsp:sp>
    <dsp:sp modelId="{0352F942-212D-4ADA-9B14-0FC9EF6C6246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AC9CD-838E-48D9-9B28-EED140691692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ElectricKeyboard</a:t>
          </a:r>
          <a:endParaRPr lang="en-US" sz="1400" kern="1200" dirty="0"/>
        </a:p>
      </dsp:txBody>
      <dsp:txXfrm>
        <a:off x="1422922" y="1646284"/>
        <a:ext cx="1508866" cy="936852"/>
      </dsp:txXfrm>
    </dsp:sp>
    <dsp:sp modelId="{60DDE7DF-7E64-4B35-94BC-551850523274}">
      <dsp:nvSpPr>
        <dsp:cNvPr id="0" name=""/>
        <dsp:cNvSpPr/>
      </dsp:nvSpPr>
      <dsp:spPr>
        <a:xfrm>
          <a:off x="3135064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8578D-3EC3-4472-8BD3-1AFC673BABC4}">
      <dsp:nvSpPr>
        <dsp:cNvPr id="0" name=""/>
        <dsp:cNvSpPr/>
      </dsp:nvSpPr>
      <dsp:spPr>
        <a:xfrm>
          <a:off x="3309193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Guitar</a:t>
          </a:r>
        </a:p>
      </dsp:txBody>
      <dsp:txXfrm>
        <a:off x="3338340" y="1646284"/>
        <a:ext cx="1508866" cy="936852"/>
      </dsp:txXfrm>
    </dsp:sp>
    <dsp:sp modelId="{A52D457D-EC0B-4967-8582-503CA81A5B06}">
      <dsp:nvSpPr>
        <dsp:cNvPr id="0" name=""/>
        <dsp:cNvSpPr/>
      </dsp:nvSpPr>
      <dsp:spPr>
        <a:xfrm>
          <a:off x="3135064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BEE15-E1DE-4FF2-9AF3-4E4A9B1D7478}">
      <dsp:nvSpPr>
        <dsp:cNvPr id="0" name=""/>
        <dsp:cNvSpPr/>
      </dsp:nvSpPr>
      <dsp:spPr>
        <a:xfrm>
          <a:off x="3309193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ElectricGuitar</a:t>
          </a:r>
          <a:endParaRPr lang="en-US" sz="1400" kern="1200" dirty="0"/>
        </a:p>
      </dsp:txBody>
      <dsp:txXfrm>
        <a:off x="3338340" y="3097213"/>
        <a:ext cx="1508866" cy="936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Animal</a:t>
          </a:r>
        </a:p>
      </dsp:txBody>
      <dsp:txXfrm>
        <a:off x="33423" y="2206182"/>
        <a:ext cx="2075219" cy="1006302"/>
      </dsp:txXfrm>
    </dsp:sp>
    <dsp:sp modelId="{A3F2D820-7163-431D-AD2D-AAA44D891A20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375692"/>
        <a:ext cx="52654" cy="52654"/>
      </dsp:txXfrm>
    </dsp:sp>
    <dsp:sp modelId="{79C575EC-6485-4BB0-B097-1E2831E29182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Carnivore</a:t>
          </a:r>
        </a:p>
      </dsp:txBody>
      <dsp:txXfrm>
        <a:off x="3026390" y="1591555"/>
        <a:ext cx="2075219" cy="1006302"/>
      </dsp:txXfrm>
    </dsp:sp>
    <dsp:sp modelId="{558607E1-E212-4480-9474-001BBD395D7B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9105" y="2073328"/>
        <a:ext cx="42756" cy="42756"/>
      </dsp:txXfrm>
    </dsp:sp>
    <dsp:sp modelId="{A98D8B27-04C4-4743-99A8-4EBCAB174DA4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Tiger</a:t>
          </a:r>
        </a:p>
      </dsp:txBody>
      <dsp:txXfrm>
        <a:off x="6019357" y="1591555"/>
        <a:ext cx="2075219" cy="1006302"/>
      </dsp:txXfrm>
    </dsp:sp>
    <dsp:sp modelId="{520093C4-51A8-49E0-9F68-8D97CDFA9EE4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990319"/>
        <a:ext cx="52654" cy="52654"/>
      </dsp:txXfrm>
    </dsp:sp>
    <dsp:sp modelId="{31390DB4-3D51-4CF8-8C85-35B1DE49FC82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Donkey</a:t>
          </a:r>
        </a:p>
      </dsp:txBody>
      <dsp:txXfrm>
        <a:off x="3026390" y="2820809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Zookeeper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Trainer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CustomerService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310633">
          <a:off x="3411541" y="991496"/>
          <a:ext cx="13049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0491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77" y="986119"/>
        <a:ext cx="65245" cy="65245"/>
      </dsp:txXfrm>
    </dsp:sp>
    <dsp:sp modelId="{79C575EC-6485-4BB0-B097-1E2831E29182}">
      <dsp:nvSpPr>
        <dsp:cNvPr id="0" name=""/>
        <dsp:cNvSpPr/>
      </dsp:nvSpPr>
      <dsp:spPr>
        <a:xfrm>
          <a:off x="4439885" y="15583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GiftShop</a:t>
          </a:r>
          <a:endParaRPr lang="en-US" sz="2000" kern="1200" dirty="0"/>
        </a:p>
      </dsp:txBody>
      <dsp:txXfrm>
        <a:off x="4467408" y="43106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Bathroom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Cafeteria</a:t>
          </a:r>
        </a:p>
      </dsp:txBody>
      <dsp:txXfrm>
        <a:off x="4467408" y="2190382"/>
        <a:ext cx="1824383" cy="884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</a:t>
          </a:r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Animal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30BF-BE3F-47C2-B7B3-E8CB680F2AA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CB63E-8074-41A1-9CD7-8EC3ED69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8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1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8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 is a difficult topic to understand, it’s worthwhile to spend extra time here with your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6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64DF-0753-4272-8809-7B17C6953B3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50612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3" y="1267012"/>
            <a:ext cx="5809277" cy="3723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30" y="1267012"/>
            <a:ext cx="5941319" cy="29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6" y="1399060"/>
            <a:ext cx="5214657" cy="485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1478633"/>
            <a:ext cx="6434300" cy="2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78" y="1513916"/>
            <a:ext cx="8620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628775"/>
            <a:ext cx="8515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0" y="896941"/>
            <a:ext cx="5436420" cy="4924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70" y="896940"/>
            <a:ext cx="6010817" cy="29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3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4" y="293347"/>
            <a:ext cx="6984869" cy="62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3" y="370540"/>
            <a:ext cx="5629174" cy="6329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87" y="370539"/>
            <a:ext cx="6070482" cy="26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676275"/>
            <a:ext cx="91154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1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374559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63175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17" y="1527097"/>
            <a:ext cx="10136094" cy="32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kinja-img.com/gawker-media/image/upload/s--_PgZVCSE--/193m8hvco32j0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3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018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What do all Pokémon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47285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create a superclass: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Pokemon</a:t>
            </a:r>
            <a:r>
              <a:rPr lang="en-US" dirty="0"/>
              <a:t> is an instance.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Vocabulary: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Inheritance Hierarchy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Superclass</a:t>
            </a:r>
          </a:p>
          <a:p>
            <a:r>
              <a:rPr lang="en-US" dirty="0"/>
              <a:t>Subclass, or Child Class</a:t>
            </a:r>
          </a:p>
        </p:txBody>
      </p:sp>
    </p:spTree>
    <p:extLst>
      <p:ext uri="{BB962C8B-B14F-4D97-AF65-F5344CB8AC3E}">
        <p14:creationId xmlns:p14="http://schemas.microsoft.com/office/powerpoint/2010/main" val="16591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888456"/>
            <a:ext cx="10515600" cy="1157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fields would a specialized subclass have that a superclass wouldn’t?</a:t>
            </a:r>
          </a:p>
        </p:txBody>
      </p:sp>
    </p:spTree>
    <p:extLst>
      <p:ext uri="{BB962C8B-B14F-4D97-AF65-F5344CB8AC3E}">
        <p14:creationId xmlns:p14="http://schemas.microsoft.com/office/powerpoint/2010/main" val="408187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7" b="1073"/>
          <a:stretch/>
        </p:blipFill>
        <p:spPr>
          <a:xfrm>
            <a:off x="965984" y="14068"/>
            <a:ext cx="6461762" cy="6843932"/>
          </a:xfrm>
          <a:prstGeom prst="rect">
            <a:avLst/>
          </a:prstGeom>
        </p:spPr>
      </p:pic>
      <p:pic>
        <p:nvPicPr>
          <p:cNvPr id="8" name="Picture 7" descr="Clipart cartoon of bubbly &lt;strong&gt;soda&lt;/strong&gt; from Clipart: © 2015 Vital Imagery Ltd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03" y="1702191"/>
            <a:ext cx="3114690" cy="3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11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Drink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caffeineContent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758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87568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Boolean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h, double c) {</a:t>
            </a: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0.0);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//Superclass’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h;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caffieneContent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52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printWarningLabel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is not safe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Phenylketonurics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contains no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artificial sweeteners.”);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5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270710"/>
            <a:ext cx="9144000" cy="2387600"/>
          </a:xfrm>
        </p:spPr>
        <p:txBody>
          <a:bodyPr/>
          <a:lstStyle/>
          <a:p>
            <a:r>
              <a:rPr lang="en-US" dirty="0"/>
              <a:t>Worksheet 6.1: Posters</a:t>
            </a:r>
          </a:p>
        </p:txBody>
      </p:sp>
    </p:spTree>
    <p:extLst>
      <p:ext uri="{BB962C8B-B14F-4D97-AF65-F5344CB8AC3E}">
        <p14:creationId xmlns:p14="http://schemas.microsoft.com/office/powerpoint/2010/main" val="370800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9840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Quiz </a:t>
            </a:r>
            <a:r>
              <a:rPr lang="en-US" sz="6000" dirty="0"/>
              <a:t>6.1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913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30" y="1526352"/>
            <a:ext cx="9908988" cy="31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</a:t>
            </a:r>
            <a:r>
              <a:rPr lang="en-US" dirty="0" err="1"/>
              <a:t>DividendStock</a:t>
            </a:r>
            <a:r>
              <a:rPr lang="en-US" dirty="0"/>
              <a:t> Behavior”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Collect images that represent instances of the classes created for in-class poster project.</a:t>
            </a:r>
          </a:p>
        </p:txBody>
      </p:sp>
    </p:spTree>
    <p:extLst>
      <p:ext uri="{BB962C8B-B14F-4D97-AF65-F5344CB8AC3E}">
        <p14:creationId xmlns:p14="http://schemas.microsoft.com/office/powerpoint/2010/main" val="164742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Overriding Methods &amp; Accessing Inherited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50493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2112"/>
            <a:ext cx="10515600" cy="1157288"/>
          </a:xfrm>
        </p:spPr>
        <p:txBody>
          <a:bodyPr>
            <a:normAutofit/>
          </a:bodyPr>
          <a:lstStyle/>
          <a:p>
            <a:r>
              <a:rPr lang="en-US" dirty="0"/>
              <a:t>When might we not want inherited methods?</a:t>
            </a:r>
          </a:p>
        </p:txBody>
      </p:sp>
    </p:spTree>
    <p:extLst>
      <p:ext uri="{BB962C8B-B14F-4D97-AF65-F5344CB8AC3E}">
        <p14:creationId xmlns:p14="http://schemas.microsoft.com/office/powerpoint/2010/main" val="2665330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FootballPlayer</a:t>
            </a:r>
            <a:r>
              <a:rPr lang="en-US" dirty="0"/>
              <a:t> may have a different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throwing</a:t>
            </a:r>
            <a:r>
              <a:rPr lang="en-US" dirty="0"/>
              <a:t> method than superclass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Athlete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SoccerPlayer</a:t>
            </a:r>
            <a:r>
              <a:rPr lang="en-US" dirty="0"/>
              <a:t> may even ignore the method (design choice, soccer players cannot throw!)</a:t>
            </a:r>
          </a:p>
        </p:txBody>
      </p:sp>
    </p:spTree>
    <p:extLst>
      <p:ext uri="{BB962C8B-B14F-4D97-AF65-F5344CB8AC3E}">
        <p14:creationId xmlns:p14="http://schemas.microsoft.com/office/powerpoint/2010/main" val="490368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tastes terrible!”)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420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45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(ounces &lt;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throw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(“Glug, glug, glug!”);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ounces -= gulp;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have “ + ounces + “oz.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of drink left.”);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90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//new chug method,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tasted terrible!”);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super.chug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(gulp);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271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5559"/>
            <a:ext cx="10515600" cy="1157288"/>
          </a:xfrm>
        </p:spPr>
        <p:txBody>
          <a:bodyPr/>
          <a:lstStyle/>
          <a:p>
            <a:r>
              <a:rPr lang="en-US" dirty="0"/>
              <a:t>How do we access encapsulated information?</a:t>
            </a:r>
          </a:p>
        </p:txBody>
      </p:sp>
    </p:spTree>
    <p:extLst>
      <p:ext uri="{BB962C8B-B14F-4D97-AF65-F5344CB8AC3E}">
        <p14:creationId xmlns:p14="http://schemas.microsoft.com/office/powerpoint/2010/main" val="2400909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Override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override an inherited method: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method in the child class must have the same: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Parameter list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 type (or a subclass of the return type) as the parent method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Any method that is called must be defined within its own class or its superclass</a:t>
            </a:r>
          </a:p>
        </p:txBody>
      </p:sp>
    </p:spTree>
    <p:extLst>
      <p:ext uri="{BB962C8B-B14F-4D97-AF65-F5344CB8AC3E}">
        <p14:creationId xmlns:p14="http://schemas.microsoft.com/office/powerpoint/2010/main" val="688112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//written in superclass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name;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advertising()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(“Avoid the extra calories by 	drinking delicious “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“every day!!”);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702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640259"/>
            <a:ext cx="9520518" cy="30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3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Overloading vs Overriding</a:t>
            </a:r>
          </a:p>
        </p:txBody>
      </p:sp>
    </p:spTree>
    <p:extLst>
      <p:ext uri="{BB962C8B-B14F-4D97-AF65-F5344CB8AC3E}">
        <p14:creationId xmlns:p14="http://schemas.microsoft.com/office/powerpoint/2010/main" val="3542029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9006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16643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“The Object Class”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13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Interacting with the </a:t>
            </a:r>
            <a:br>
              <a:rPr lang="en-US" dirty="0"/>
            </a:br>
            <a:r>
              <a:rPr lang="en-US" dirty="0"/>
              <a:t>Object Superclass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073253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cs typeface="Courier New" panose="02070309020205020404" pitchFamily="49" charset="0"/>
              </a:rPr>
              <a:t>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classes are subclasses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all objects inherit some methods: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	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//only ones on AP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equals()</a:t>
            </a:r>
          </a:p>
        </p:txBody>
      </p:sp>
    </p:spTree>
    <p:extLst>
      <p:ext uri="{BB962C8B-B14F-4D97-AF65-F5344CB8AC3E}">
        <p14:creationId xmlns:p14="http://schemas.microsoft.com/office/powerpoint/2010/main" val="1474835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Who remembers what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/>
              <a:t> does?</a:t>
            </a:r>
          </a:p>
        </p:txBody>
      </p:sp>
    </p:spTree>
    <p:extLst>
      <p:ext uri="{BB962C8B-B14F-4D97-AF65-F5344CB8AC3E}">
        <p14:creationId xmlns:p14="http://schemas.microsoft.com/office/powerpoint/2010/main" val="2615536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9" y="2755900"/>
            <a:ext cx="10936942" cy="11572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can’t we just use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 to test for equality?</a:t>
            </a:r>
          </a:p>
        </p:txBody>
      </p:sp>
    </p:spTree>
    <p:extLst>
      <p:ext uri="{BB962C8B-B14F-4D97-AF65-F5344CB8AC3E}">
        <p14:creationId xmlns:p14="http://schemas.microsoft.com/office/powerpoint/2010/main" val="2455569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==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z = “z”;		a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Evaluates to false because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 = z + z;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refer to different strings.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		c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Evaluates to true because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refer to the same string.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10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the content of a and b are the same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c and b refer to the same string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87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Drink other = (Drink) 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name.equal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ounces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other.ounces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does this let us compare?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are some examples of where this can be useful?</a:t>
            </a:r>
          </a:p>
        </p:txBody>
      </p:sp>
    </p:spTree>
    <p:extLst>
      <p:ext uri="{BB962C8B-B14F-4D97-AF65-F5344CB8AC3E}">
        <p14:creationId xmlns:p14="http://schemas.microsoft.com/office/powerpoint/2010/main" val="149326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45" y="1518023"/>
            <a:ext cx="10781626" cy="34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18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Static Binding</a:t>
            </a:r>
          </a:p>
          <a:p>
            <a:r>
              <a:rPr lang="en-US" dirty="0">
                <a:cs typeface="Courier New" panose="02070309020205020404" pitchFamily="49" charset="0"/>
              </a:rPr>
              <a:t>At compile time, methods in or inherited by the declared type determine the correctness of a non-static method </a:t>
            </a:r>
            <a:r>
              <a:rPr lang="en-US">
                <a:cs typeface="Courier New" panose="02070309020205020404" pitchFamily="49" charset="0"/>
              </a:rPr>
              <a:t>call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Dynamic Binding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At run-time, the method in the actual object type is executed for a non-static method call</a:t>
            </a:r>
          </a:p>
        </p:txBody>
      </p:sp>
    </p:spTree>
    <p:extLst>
      <p:ext uri="{BB962C8B-B14F-4D97-AF65-F5344CB8AC3E}">
        <p14:creationId xmlns:p14="http://schemas.microsoft.com/office/powerpoint/2010/main" val="30766921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Practice-It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inheritanceVariableSyntax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CarTruck2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MonsterTruck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289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9347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35546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9.3 up to “Interpreting Inheritance Code”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944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[ 6.04 ]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445800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subclass vs.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subclass “extends” superclass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superclass: 	More general, less capability</a:t>
            </a:r>
          </a:p>
          <a:p>
            <a:pPr marL="0" indent="0">
              <a:buNone/>
            </a:pPr>
            <a:r>
              <a:rPr lang="en-US" dirty="0"/>
              <a:t>subclass: 	More specific, more capability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of a subclass as being “better” than a superclass.</a:t>
            </a:r>
          </a:p>
        </p:txBody>
      </p:sp>
    </p:spTree>
    <p:extLst>
      <p:ext uri="{BB962C8B-B14F-4D97-AF65-F5344CB8AC3E}">
        <p14:creationId xmlns:p14="http://schemas.microsoft.com/office/powerpoint/2010/main" val="36650138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 can hold objects of its type or “better” (subclass is “better”!)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goes for parameters and fields.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pPr marL="0" indent="0">
              <a:buNone/>
            </a:pPr>
            <a:r>
              <a:rPr lang="en-US" dirty="0"/>
              <a:t>Or: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</p:txBody>
      </p:sp>
    </p:spTree>
    <p:extLst>
      <p:ext uri="{BB962C8B-B14F-4D97-AF65-F5344CB8AC3E}">
        <p14:creationId xmlns:p14="http://schemas.microsoft.com/office/powerpoint/2010/main" val="4059656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reverse is NOT true!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NOT:	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(Lions &gt; Animals)</a:t>
            </a:r>
            <a:endParaRPr lang="en-US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625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again: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variable points to an objects…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the object must be of the same type as the variable or “better”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means that the object can be a subtype of the variable type!</a:t>
            </a:r>
          </a:p>
        </p:txBody>
      </p:sp>
    </p:spTree>
    <p:extLst>
      <p:ext uri="{BB962C8B-B14F-4D97-AF65-F5344CB8AC3E}">
        <p14:creationId xmlns:p14="http://schemas.microsoft.com/office/powerpoint/2010/main" val="15060968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ability to use the same code with different types of objects and behave differently with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behaviors does this object have?</a:t>
            </a:r>
          </a:p>
        </p:txBody>
      </p:sp>
    </p:spTree>
    <p:extLst>
      <p:ext uri="{BB962C8B-B14F-4D97-AF65-F5344CB8AC3E}">
        <p14:creationId xmlns:p14="http://schemas.microsoft.com/office/powerpoint/2010/main" val="138425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79" y="1151312"/>
            <a:ext cx="8453264" cy="4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5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simba.say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!!”</a:t>
            </a:r>
          </a:p>
        </p:txBody>
      </p:sp>
    </p:spTree>
    <p:extLst>
      <p:ext uri="{BB962C8B-B14F-4D97-AF65-F5344CB8AC3E}">
        <p14:creationId xmlns:p14="http://schemas.microsoft.com/office/powerpoint/2010/main" val="40529567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707168" cy="4119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Given the preceding classes, what would be the </a:t>
            </a:r>
            <a:r>
              <a:rPr lang="en-US" sz="3400" b="1" dirty="0"/>
              <a:t>output</a:t>
            </a:r>
            <a:r>
              <a:rPr lang="en-US" sz="3400" dirty="0"/>
              <a:t> of the following client code?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19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classes from top (superclass)</a:t>
            </a:r>
          </a:p>
          <a:p>
            <a:pPr marL="0" indent="0">
              <a:buNone/>
            </a:pPr>
            <a:r>
              <a:rPr lang="en-US" dirty="0"/>
              <a:t>	to bottom (subclass).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0" y="20573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651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Finding output with a 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Italics</a:t>
            </a:r>
            <a:r>
              <a:rPr lang="en-US" dirty="0"/>
              <a:t> inherited but not overridden: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00300" y="2057399"/>
          <a:ext cx="7391400" cy="3112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Guitar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pickSound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sound!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Press sound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 sound!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 the fuzz box!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playNote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  <a:p>
                      <a:endParaRPr lang="en-US" sz="16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10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Write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81531" cy="4119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0668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sound button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Hit the fuzz box!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endParaRPr lang="en-US" dirty="0"/>
          </a:p>
        </p:txBody>
      </p:sp>
      <p:pic>
        <p:nvPicPr>
          <p:cNvPr id="5" name="Picture 4" descr="Data Governance - lets make beautiful &lt;strong&gt;music&lt;/strong&gt; togethe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1339316"/>
            <a:ext cx="4905048" cy="49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46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8315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2454617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9.4 “Is-a Versus Has-a Relationships”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#18 – 20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018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[ 6.05 ]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544044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a:</a:t>
            </a:r>
            <a:br>
              <a:rPr lang="en-US" dirty="0"/>
            </a:br>
            <a:r>
              <a:rPr lang="en-US" dirty="0"/>
              <a:t>Animal, Carnivore, Tiger, and Donkey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117602" y="1001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7577" y="4079629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an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7157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5" y="735106"/>
            <a:ext cx="4586414" cy="4807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50" y="839131"/>
            <a:ext cx="6096529" cy="44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8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499"/>
            <a:ext cx="10515600" cy="1805549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for: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ZooMember</a:t>
            </a:r>
            <a:r>
              <a:rPr lang="en-US" dirty="0"/>
              <a:t>				    </a:t>
            </a:r>
            <a:r>
              <a:rPr lang="en-US" dirty="0" err="1"/>
              <a:t>ZooFacility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022818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264248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819617"/>
          </a:xfrm>
        </p:spPr>
        <p:txBody>
          <a:bodyPr>
            <a:normAutofit fontScale="90000"/>
          </a:bodyPr>
          <a:lstStyle/>
          <a:p>
            <a:r>
              <a:rPr lang="en-US" dirty="0"/>
              <a:t>So how would we model a zoo?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Zoo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2703016"/>
            <a:ext cx="5509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Has-a describes the relationship between a class that is client code of another class.</a:t>
            </a:r>
          </a:p>
          <a:p>
            <a:endParaRPr lang="en-US" sz="2400" dirty="0"/>
          </a:p>
          <a:p>
            <a:r>
              <a:rPr lang="en-US" sz="2400" dirty="0"/>
              <a:t>You should use a has-a relationship when you can’t substitute one class for another.</a:t>
            </a:r>
          </a:p>
          <a:p>
            <a:endParaRPr lang="en-US" sz="2400" dirty="0"/>
          </a:p>
          <a:p>
            <a:r>
              <a:rPr lang="en-US" sz="2400" dirty="0"/>
              <a:t>In this case, a Zoo is not an Animal, </a:t>
            </a:r>
            <a:r>
              <a:rPr lang="en-US" sz="2400" dirty="0" err="1"/>
              <a:t>ZooMember</a:t>
            </a:r>
            <a:r>
              <a:rPr lang="en-US" sz="2400" dirty="0"/>
              <a:t> or </a:t>
            </a:r>
            <a:r>
              <a:rPr lang="en-US" sz="2400" dirty="0" err="1"/>
              <a:t>ZooFacility</a:t>
            </a:r>
            <a:r>
              <a:rPr lang="en-US" sz="2400" dirty="0"/>
              <a:t>, rather a Zoo has all of these components.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4343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would you design a Zoo?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Zoo has many parts: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Animals,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each of these classes to have an effective Zoo.</a:t>
            </a:r>
          </a:p>
        </p:txBody>
      </p:sp>
    </p:spTree>
    <p:extLst>
      <p:ext uri="{BB962C8B-B14F-4D97-AF65-F5344CB8AC3E}">
        <p14:creationId xmlns:p14="http://schemas.microsoft.com/office/powerpoint/2010/main" val="32224739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Has-a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97866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Zoo{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Animal[] animals;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create fields that refer to other classes to create a has-a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1665801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2383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 6.5: Trio</a:t>
            </a:r>
          </a:p>
        </p:txBody>
      </p:sp>
    </p:spTree>
    <p:extLst>
      <p:ext uri="{BB962C8B-B14F-4D97-AF65-F5344CB8AC3E}">
        <p14:creationId xmlns:p14="http://schemas.microsoft.com/office/powerpoint/2010/main" val="23986216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3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5460575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limitations to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inherit code from more than one superclass?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have an is-a relationship or polymorphism without giving the subclass access to our code?</a:t>
            </a:r>
          </a:p>
        </p:txBody>
      </p:sp>
    </p:spTree>
    <p:extLst>
      <p:ext uri="{BB962C8B-B14F-4D97-AF65-F5344CB8AC3E}">
        <p14:creationId xmlns:p14="http://schemas.microsoft.com/office/powerpoint/2010/main" val="12147707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Offer a means to share a common </a:t>
            </a:r>
            <a:r>
              <a:rPr lang="en-US" i="1" dirty="0" err="1"/>
              <a:t>supertype</a:t>
            </a:r>
            <a:r>
              <a:rPr lang="en-US" dirty="0"/>
              <a:t> without sharing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interface consists of a set of method declarations without bodies.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of behavior; methods are declared but not defined.</a:t>
            </a:r>
          </a:p>
          <a:p>
            <a:pPr marL="0" indent="0">
              <a:buNone/>
            </a:pPr>
            <a:r>
              <a:rPr lang="en-US" dirty="0"/>
              <a:t>	The method will be defined in the subclass.</a:t>
            </a:r>
          </a:p>
          <a:p>
            <a:pPr marL="0" indent="0">
              <a:buNone/>
            </a:pPr>
            <a:r>
              <a:rPr lang="en-US" dirty="0"/>
              <a:t>	An error will be thrown if you don’t define the method.</a:t>
            </a:r>
          </a:p>
        </p:txBody>
      </p:sp>
    </p:spTree>
    <p:extLst>
      <p:ext uri="{BB962C8B-B14F-4D97-AF65-F5344CB8AC3E}">
        <p14:creationId xmlns:p14="http://schemas.microsoft.com/office/powerpoint/2010/main" val="1112573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 practice: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8154" y="2222695"/>
            <a:ext cx="10035646" cy="3791244"/>
            <a:chOff x="0" y="0"/>
            <a:chExt cx="5143500" cy="1943100"/>
          </a:xfrm>
        </p:grpSpPr>
        <p:sp>
          <p:nvSpPr>
            <p:cNvPr id="5" name="Text Box 11"/>
            <p:cNvSpPr txBox="1"/>
            <p:nvPr/>
          </p:nvSpPr>
          <p:spPr>
            <a:xfrm>
              <a:off x="42291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Edible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13"/>
            <p:cNvSpPr txBox="1"/>
            <p:nvPr/>
          </p:nvSpPr>
          <p:spPr>
            <a:xfrm>
              <a:off x="27432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Greasy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4"/>
            <p:cNvSpPr txBox="1"/>
            <p:nvPr/>
          </p:nvSpPr>
          <p:spPr>
            <a:xfrm>
              <a:off x="13716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Aromatic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8"/>
            <p:cNvSpPr txBox="1"/>
            <p:nvPr/>
          </p:nvSpPr>
          <p:spPr>
            <a:xfrm>
              <a:off x="1600200" y="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Pork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9"/>
            <p:cNvSpPr txBox="1"/>
            <p:nvPr/>
          </p:nvSpPr>
          <p:spPr>
            <a:xfrm>
              <a:off x="9144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Bacon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371600" y="342900"/>
              <a:ext cx="3429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4"/>
            <p:cNvSpPr txBox="1"/>
            <p:nvPr/>
          </p:nvSpPr>
          <p:spPr>
            <a:xfrm>
              <a:off x="24003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Lard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171700" y="342900"/>
              <a:ext cx="6858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26"/>
            <p:cNvSpPr txBox="1"/>
            <p:nvPr/>
          </p:nvSpPr>
          <p:spPr>
            <a:xfrm>
              <a:off x="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Salty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71500" y="1040130"/>
              <a:ext cx="5715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485900" y="1040130"/>
              <a:ext cx="3429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828800" y="1040130"/>
              <a:ext cx="11430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200400" y="1040130"/>
              <a:ext cx="114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314700" y="1040130"/>
              <a:ext cx="1257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1828800" y="925830"/>
              <a:ext cx="2514600" cy="6858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65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42" y="977410"/>
            <a:ext cx="10164856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00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Salty{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promise to implement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 	in the class that implements the Salty interface.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Aromatic{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describeAroma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Notice the lack of “public”! Public is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assumed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Greasy{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amountOfGreaseInMg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 out that interfaces look just like classes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	but without fields or method bodies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Edible{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calories();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5553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05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Bacon extends Pork implements Salty, Aromatic, Greasy, Edible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Bacon(double amount){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	public double calories(){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CALORIES_PER_KG_OF_BACON;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7219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[Paste example activity or your own from lesson plan to slide]</a:t>
            </a:r>
          </a:p>
        </p:txBody>
      </p:sp>
    </p:spTree>
    <p:extLst>
      <p:ext uri="{BB962C8B-B14F-4D97-AF65-F5344CB8AC3E}">
        <p14:creationId xmlns:p14="http://schemas.microsoft.com/office/powerpoint/2010/main" val="35145586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HW 9.6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Summarize notes in notebook for tomorrow’s notebook check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extra credit:</a:t>
            </a:r>
          </a:p>
          <a:p>
            <a:pPr marL="0" indent="0">
              <a:buNone/>
            </a:pPr>
            <a:r>
              <a:rPr lang="en-US" dirty="0"/>
              <a:t>	Generate your own class hierarchy that demonstrates the same 	concepts illustrated by the Financial Class Hierarchy outlines in 	the book. The extra credit project is due [in one week].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96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435007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[Slides reserved for Programming Project Review]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this slide deck to go over questions that your class has during the programming project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855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861212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9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9.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989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917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9 for the Unit 6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8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770952"/>
            <a:ext cx="5189973" cy="4338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770952"/>
            <a:ext cx="5945934" cy="39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31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807628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7077390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3937909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18827938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00292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5C3B55-10CF-4795-9AE3-EFB1C541076E}">
  <ds:schemaRefs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C3973C-B822-4061-9FB6-3217DAD85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86D49-91AF-4D86-A4E4-167317D50B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2283</Words>
  <Application>Microsoft Office PowerPoint</Application>
  <PresentationFormat>Widescreen</PresentationFormat>
  <Paragraphs>437</Paragraphs>
  <Slides>94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Arial</vt:lpstr>
      <vt:lpstr>Calibri</vt:lpstr>
      <vt:lpstr>Calibri Light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Inheritance Basics</vt:lpstr>
      <vt:lpstr>PowerPoint Presentation</vt:lpstr>
      <vt:lpstr>What do all Pokémon have in common?</vt:lpstr>
      <vt:lpstr>We need to create a superclass:</vt:lpstr>
      <vt:lpstr>What fields would a specialized subclass have that a superclass wouldn’t?</vt:lpstr>
      <vt:lpstr>PowerPoint Presentation</vt:lpstr>
      <vt:lpstr>SugarFreeDrink class:</vt:lpstr>
      <vt:lpstr>SugarFreeDrink class:</vt:lpstr>
      <vt:lpstr>SugarFreeDrink methods:</vt:lpstr>
      <vt:lpstr>Worksheet 6.1: Posters</vt:lpstr>
      <vt:lpstr>Quiz 6.1</vt:lpstr>
      <vt:lpstr>Homework</vt:lpstr>
      <vt:lpstr>Overriding Methods &amp; Accessing Inherited Code</vt:lpstr>
      <vt:lpstr>When might we not want inherited methods?</vt:lpstr>
      <vt:lpstr>Problems with inheritance</vt:lpstr>
      <vt:lpstr>Overriding: chug</vt:lpstr>
      <vt:lpstr>Overriding: chug</vt:lpstr>
      <vt:lpstr>Overriding: chug</vt:lpstr>
      <vt:lpstr>How do we access encapsulated information?</vt:lpstr>
      <vt:lpstr>Override Requirements:</vt:lpstr>
      <vt:lpstr>get methods:</vt:lpstr>
      <vt:lpstr>Overloading vs Overriding</vt:lpstr>
      <vt:lpstr>Worksheet</vt:lpstr>
      <vt:lpstr>Homework</vt:lpstr>
      <vt:lpstr>Interacting with the  Object Superclass</vt:lpstr>
      <vt:lpstr>The Object Superclass</vt:lpstr>
      <vt:lpstr>Who remembers what toString does?</vt:lpstr>
      <vt:lpstr>Why can’t we just use  ==  to test for equality?</vt:lpstr>
      <vt:lpstr>The standard == operator:</vt:lpstr>
      <vt:lpstr>The String equals methods</vt:lpstr>
      <vt:lpstr>Overriding the equals method:</vt:lpstr>
      <vt:lpstr>Static vs Dynamic Binding</vt:lpstr>
      <vt:lpstr>Practice-It</vt:lpstr>
      <vt:lpstr>Worksheet</vt:lpstr>
      <vt:lpstr>Homework</vt:lpstr>
      <vt:lpstr>Polymorphism</vt:lpstr>
      <vt:lpstr>Review: subclass vs. superclass</vt:lpstr>
      <vt:lpstr>Variables and Classes</vt:lpstr>
      <vt:lpstr>Variables and Classes</vt:lpstr>
      <vt:lpstr>Once again:</vt:lpstr>
      <vt:lpstr>Polymorphism</vt:lpstr>
      <vt:lpstr>Polymorphism</vt:lpstr>
      <vt:lpstr>The Exercise</vt:lpstr>
      <vt:lpstr>Step 1: Class Diagram</vt:lpstr>
      <vt:lpstr>Step 2: Finding output with a table:</vt:lpstr>
      <vt:lpstr>Step 3: Write It Up</vt:lpstr>
      <vt:lpstr>Answer:</vt:lpstr>
      <vt:lpstr>Worksheet</vt:lpstr>
      <vt:lpstr>Homework</vt:lpstr>
      <vt:lpstr>Has-a Relationships</vt:lpstr>
      <vt:lpstr>Relationship between a: Animal, Carnivore, Tiger, and Donkey</vt:lpstr>
      <vt:lpstr>Relationships for:  ZooMember        ZooFacility</vt:lpstr>
      <vt:lpstr>So how would we model a zoo?  Zoo</vt:lpstr>
      <vt:lpstr>Has-a Relationships</vt:lpstr>
      <vt:lpstr>Declaring a Has-a Relationship</vt:lpstr>
      <vt:lpstr>Worksheet 6.5: Trio</vt:lpstr>
      <vt:lpstr>Homework</vt:lpstr>
      <vt:lpstr>Interfaces</vt:lpstr>
      <vt:lpstr>What are some limitations to inheritance?</vt:lpstr>
      <vt:lpstr>Interfaces</vt:lpstr>
      <vt:lpstr>Interface in practice:</vt:lpstr>
      <vt:lpstr>Declaring Interfaces</vt:lpstr>
      <vt:lpstr>Implementing Interfaces</vt:lpstr>
      <vt:lpstr>Class Activity</vt:lpstr>
      <vt:lpstr>Homework</vt:lpstr>
      <vt:lpstr>Programming Project</vt:lpstr>
      <vt:lpstr>[Slides reserved for Programming Project Review]</vt:lpstr>
      <vt:lpstr>Finding and Fixing Errors</vt:lpstr>
      <vt:lpstr>Today’s plan:</vt:lpstr>
      <vt:lpstr>Homework Regrade/Resubmit</vt:lpstr>
      <vt:lpstr>Homework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20</cp:revision>
  <dcterms:created xsi:type="dcterms:W3CDTF">2016-09-01T17:46:48Z</dcterms:created>
  <dcterms:modified xsi:type="dcterms:W3CDTF">2019-11-11T19:45:08Z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kencha@microsoft.com</vt:lpwstr>
  </property>
  <property fmtid="{D5CDD505-2E9C-101B-9397-08002B2CF9AE}" pid="6" name="MSIP_Label_f42aa342-8706-4288-bd11-ebb85995028c_SetDate">
    <vt:lpwstr>2019-11-07T22:54:17.7660610Z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83a994d8-663b-4af7-9f35-cafb560237b3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