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8"/>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38" r:id="rId17"/>
    <p:sldId id="310" r:id="rId18"/>
    <p:sldId id="311" r:id="rId19"/>
    <p:sldId id="312" r:id="rId20"/>
    <p:sldId id="313" r:id="rId21"/>
    <p:sldId id="314" r:id="rId22"/>
    <p:sldId id="315" r:id="rId23"/>
    <p:sldId id="316" r:id="rId24"/>
    <p:sldId id="317" r:id="rId25"/>
    <p:sldId id="327" r:id="rId26"/>
    <p:sldId id="331" r:id="rId27"/>
    <p:sldId id="332" r:id="rId28"/>
    <p:sldId id="333" r:id="rId29"/>
    <p:sldId id="334" r:id="rId30"/>
    <p:sldId id="335" r:id="rId31"/>
    <p:sldId id="328" r:id="rId32"/>
    <p:sldId id="329" r:id="rId33"/>
    <p:sldId id="330" r:id="rId34"/>
    <p:sldId id="301" r:id="rId35"/>
    <p:sldId id="302" r:id="rId36"/>
    <p:sldId id="303" r:id="rId37"/>
    <p:sldId id="304" r:id="rId38"/>
    <p:sldId id="305" r:id="rId39"/>
    <p:sldId id="306" r:id="rId40"/>
    <p:sldId id="336" r:id="rId41"/>
    <p:sldId id="290" r:id="rId42"/>
    <p:sldId id="291" r:id="rId43"/>
    <p:sldId id="292" r:id="rId44"/>
    <p:sldId id="293" r:id="rId45"/>
    <p:sldId id="294" r:id="rId46"/>
    <p:sldId id="295" r:id="rId47"/>
    <p:sldId id="296" r:id="rId48"/>
    <p:sldId id="297" r:id="rId49"/>
    <p:sldId id="298" r:id="rId50"/>
    <p:sldId id="299" r:id="rId51"/>
    <p:sldId id="300" r:id="rId52"/>
    <p:sldId id="285" r:id="rId53"/>
    <p:sldId id="286" r:id="rId54"/>
    <p:sldId id="287" r:id="rId55"/>
    <p:sldId id="288" r:id="rId56"/>
    <p:sldId id="289" r:id="rId57"/>
    <p:sldId id="278" r:id="rId58"/>
    <p:sldId id="279" r:id="rId59"/>
    <p:sldId id="280" r:id="rId60"/>
    <p:sldId id="281" r:id="rId61"/>
    <p:sldId id="282" r:id="rId62"/>
    <p:sldId id="283" r:id="rId63"/>
    <p:sldId id="284" r:id="rId64"/>
    <p:sldId id="274" r:id="rId65"/>
    <p:sldId id="275" r:id="rId66"/>
    <p:sldId id="337" r:id="rId67"/>
    <p:sldId id="276" r:id="rId68"/>
    <p:sldId id="277" r:id="rId69"/>
    <p:sldId id="271" r:id="rId70"/>
    <p:sldId id="272" r:id="rId71"/>
    <p:sldId id="273" r:id="rId72"/>
    <p:sldId id="266" r:id="rId73"/>
    <p:sldId id="267" r:id="rId74"/>
    <p:sldId id="268" r:id="rId75"/>
    <p:sldId id="269" r:id="rId76"/>
    <p:sldId id="270" r:id="rId77"/>
    <p:sldId id="261" r:id="rId78"/>
    <p:sldId id="262" r:id="rId79"/>
    <p:sldId id="263" r:id="rId80"/>
    <p:sldId id="264" r:id="rId81"/>
    <p:sldId id="265" r:id="rId82"/>
    <p:sldId id="256" r:id="rId83"/>
    <p:sldId id="257" r:id="rId84"/>
    <p:sldId id="258" r:id="rId85"/>
    <p:sldId id="259" r:id="rId86"/>
    <p:sldId id="26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38</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51</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59</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61</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66</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69</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74</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29</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31</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1D4-0B26-4231-8C19-67A6315E89E4}"/>
              </a:ext>
            </a:extLst>
          </p:cNvPr>
          <p:cNvSpPr>
            <a:spLocks noGrp="1"/>
          </p:cNvSpPr>
          <p:nvPr>
            <p:ph type="title"/>
          </p:nvPr>
        </p:nvSpPr>
        <p:spPr/>
        <p:txBody>
          <a:bodyPr/>
          <a:lstStyle/>
          <a:p>
            <a:r>
              <a:rPr lang="en-US" dirty="0"/>
              <a:t>Date Type Range</a:t>
            </a:r>
          </a:p>
        </p:txBody>
      </p:sp>
      <p:graphicFrame>
        <p:nvGraphicFramePr>
          <p:cNvPr id="4" name="Content Placeholder 3">
            <a:extLst>
              <a:ext uri="{FF2B5EF4-FFF2-40B4-BE49-F238E27FC236}">
                <a16:creationId xmlns:a16="http://schemas.microsoft.com/office/drawing/2014/main" id="{1BCC5177-0DD7-4C61-9D73-508319BA511A}"/>
              </a:ext>
            </a:extLst>
          </p:cNvPr>
          <p:cNvGraphicFramePr>
            <a:graphicFrameLocks noGrp="1"/>
          </p:cNvGraphicFramePr>
          <p:nvPr>
            <p:ph idx="1"/>
            <p:extLst>
              <p:ext uri="{D42A27DB-BD31-4B8C-83A1-F6EECF244321}">
                <p14:modId xmlns:p14="http://schemas.microsoft.com/office/powerpoint/2010/main" val="768729902"/>
              </p:ext>
            </p:extLst>
          </p:nvPr>
        </p:nvGraphicFramePr>
        <p:xfrm>
          <a:off x="838199" y="1902277"/>
          <a:ext cx="9322837" cy="2057400"/>
        </p:xfrm>
        <a:graphic>
          <a:graphicData uri="http://schemas.openxmlformats.org/drawingml/2006/table">
            <a:tbl>
              <a:tblPr/>
              <a:tblGrid>
                <a:gridCol w="2520821">
                  <a:extLst>
                    <a:ext uri="{9D8B030D-6E8A-4147-A177-3AD203B41FA5}">
                      <a16:colId xmlns:a16="http://schemas.microsoft.com/office/drawing/2014/main" val="2777985062"/>
                    </a:ext>
                  </a:extLst>
                </a:gridCol>
                <a:gridCol w="1852127">
                  <a:extLst>
                    <a:ext uri="{9D8B030D-6E8A-4147-A177-3AD203B41FA5}">
                      <a16:colId xmlns:a16="http://schemas.microsoft.com/office/drawing/2014/main" val="894995897"/>
                    </a:ext>
                  </a:extLst>
                </a:gridCol>
                <a:gridCol w="4949889">
                  <a:extLst>
                    <a:ext uri="{9D8B030D-6E8A-4147-A177-3AD203B41FA5}">
                      <a16:colId xmlns:a16="http://schemas.microsoft.com/office/drawing/2014/main" val="1769296457"/>
                    </a:ext>
                  </a:extLst>
                </a:gridCol>
              </a:tblGrid>
              <a:tr h="0">
                <a:tc>
                  <a:txBody>
                    <a:bodyPr/>
                    <a:lstStyle/>
                    <a:p>
                      <a:r>
                        <a:rPr lang="en-US" sz="2000" b="1">
                          <a:effectLst/>
                        </a:rPr>
                        <a:t>Data Type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dirty="0">
                          <a:effectLst/>
                        </a:rPr>
                        <a:t>Total Size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Range of Values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15139996"/>
                  </a:ext>
                </a:extLst>
              </a:tr>
              <a:tr h="0">
                <a:tc>
                  <a:txBody>
                    <a:bodyPr/>
                    <a:lstStyle/>
                    <a:p>
                      <a:r>
                        <a:rPr lang="en-US" sz="2000" dirty="0">
                          <a:effectLst/>
                        </a:rPr>
                        <a:t>int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4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-2,147,483,648 (</a:t>
                      </a:r>
                      <a:r>
                        <a:rPr lang="en-US" sz="2000" dirty="0" err="1">
                          <a:effectLst/>
                        </a:rPr>
                        <a:t>Integer.MIN_VALUE</a:t>
                      </a:r>
                      <a:r>
                        <a:rPr lang="en-US" sz="2000">
                          <a:effectLst/>
                        </a:rPr>
                        <a:t>) to </a:t>
                      </a:r>
                      <a:r>
                        <a:rPr lang="en-US" sz="2000" dirty="0">
                          <a:effectLst/>
                        </a:rPr>
                        <a:t>2,147,483, 647 (</a:t>
                      </a:r>
                      <a:r>
                        <a:rPr lang="en-US" sz="2000" dirty="0" err="1">
                          <a:effectLst/>
                        </a:rPr>
                        <a:t>Integer.MAX_VALUE</a:t>
                      </a:r>
                      <a:r>
                        <a:rPr lang="en-US" sz="2000" dirty="0">
                          <a:effectLst/>
                        </a:rPr>
                        <a: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3421366"/>
                  </a:ext>
                </a:extLst>
              </a:tr>
              <a:tr h="0">
                <a:tc>
                  <a:txBody>
                    <a:bodyPr/>
                    <a:lstStyle/>
                    <a:p>
                      <a:r>
                        <a:rPr lang="en-US" sz="2000">
                          <a:effectLst/>
                        </a:rPr>
                        <a:t>double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8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approximately 15 significant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110293166"/>
                  </a:ext>
                </a:extLst>
              </a:tr>
              <a:tr h="0">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decimal digits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97093777"/>
                  </a:ext>
                </a:extLst>
              </a:tr>
              <a:tr h="0">
                <a:tc>
                  <a:txBody>
                    <a:bodyPr/>
                    <a:lstStyle/>
                    <a:p>
                      <a:r>
                        <a:rPr lang="en-US" sz="2000">
                          <a:effectLst/>
                        </a:rPr>
                        <a:t>boolean</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1 bit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true or false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14821893"/>
                  </a:ext>
                </a:extLst>
              </a:tr>
            </a:tbl>
          </a:graphicData>
        </a:graphic>
      </p:graphicFrame>
    </p:spTree>
    <p:extLst>
      <p:ext uri="{BB962C8B-B14F-4D97-AF65-F5344CB8AC3E}">
        <p14:creationId xmlns:p14="http://schemas.microsoft.com/office/powerpoint/2010/main" val="5192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 	4</a:t>
            </a:r>
          </a:p>
          <a:p>
            <a:pPr marL="0" indent="0">
              <a:buNone/>
            </a:pPr>
            <a:r>
              <a:rPr lang="en-US" dirty="0">
                <a:latin typeface="Courier New" panose="02070309020205020404" pitchFamily="49" charset="0"/>
                <a:cs typeface="Courier New" panose="02070309020205020404" pitchFamily="49" charset="0"/>
              </a:rPr>
              <a:t>(double) 1 		⇒ 	1.0</a:t>
            </a:r>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cannot be cast.  Java will convert </a:t>
            </a:r>
            <a:r>
              <a:rPr lang="en-US" sz="2400" dirty="0" err="1">
                <a:latin typeface="Courier New" panose="02070309020205020404" pitchFamily="49" charset="0"/>
                <a:cs typeface="Courier New" panose="02070309020205020404" pitchFamily="49" charset="0"/>
              </a:rPr>
              <a:t>int</a:t>
            </a:r>
            <a:r>
              <a:rPr lang="en-US" sz="2400" i="1" dirty="0"/>
              <a:t> </a:t>
            </a:r>
            <a:r>
              <a:rPr lang="en-US" sz="2400" i="1"/>
              <a:t>and </a:t>
            </a:r>
            <a:r>
              <a:rPr lang="en-US" sz="2400">
                <a:latin typeface="Courier New" panose="02070309020205020404" pitchFamily="49" charset="0"/>
                <a:cs typeface="Courier New" panose="02070309020205020404" pitchFamily="49" charset="0"/>
              </a:rPr>
              <a:t>double</a:t>
            </a:r>
            <a:r>
              <a:rPr lang="en-US" sz="2400" i="1"/>
              <a:t> to </a:t>
            </a:r>
            <a:r>
              <a:rPr lang="en-US" sz="2400" i="1" dirty="0"/>
              <a:t>strings when concatenated with a string.</a:t>
            </a:r>
          </a:p>
          <a:p>
            <a:pPr marL="0" indent="0">
              <a:buNone/>
            </a:pPr>
            <a:r>
              <a:rPr lang="en-US" sz="2400" dirty="0">
                <a:latin typeface="Courier New" panose="02070309020205020404" pitchFamily="49" charset="0"/>
                <a:cs typeface="Courier New" panose="02070309020205020404" pitchFamily="49" charset="0"/>
              </a:rPr>
              <a:t>	“” + 4.892		⇒ 	“4.892”</a:t>
            </a:r>
          </a:p>
          <a:p>
            <a:pPr marL="0" indent="0">
              <a:buNone/>
            </a:pPr>
            <a:endParaRPr lang="en-US" sz="2400" i="1" dirty="0"/>
          </a:p>
        </p:txBody>
      </p:sp>
    </p:spTree>
    <p:extLst>
      <p:ext uri="{BB962C8B-B14F-4D97-AF65-F5344CB8AC3E}">
        <p14:creationId xmlns:p14="http://schemas.microsoft.com/office/powerpoint/2010/main" val="2483869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436524-1E59-45A9-9022-9518E43CC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customXml/itemProps3.xml><?xml version="1.0" encoding="utf-8"?>
<ds:datastoreItem xmlns:ds="http://schemas.openxmlformats.org/officeDocument/2006/customXml" ds:itemID="{D3F258A9-62F9-4AA7-BEBE-DE1957F67E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TotalTime>
  <Words>3306</Words>
  <Application>Microsoft Office PowerPoint</Application>
  <PresentationFormat>Widescreen</PresentationFormat>
  <Paragraphs>515</Paragraphs>
  <Slides>83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Date Type Range</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32</cp:revision>
  <dcterms:created xsi:type="dcterms:W3CDTF">2016-08-17T20:10:40Z</dcterms:created>
  <dcterms:modified xsi:type="dcterms:W3CDTF">2020-01-09T18:05:58Z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2019-07-23T15:15:45.4919408Z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1990461d-4f39-422f-99e5-04759879a77f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