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1" r:id="rId5"/>
    <p:sldId id="278" r:id="rId6"/>
    <p:sldId id="256" r:id="rId7"/>
    <p:sldId id="279" r:id="rId8"/>
    <p:sldId id="276" r:id="rId9"/>
    <p:sldId id="258" r:id="rId10"/>
    <p:sldId id="257" r:id="rId11"/>
    <p:sldId id="260" r:id="rId12"/>
    <p:sldId id="259" r:id="rId13"/>
    <p:sldId id="277" r:id="rId14"/>
    <p:sldId id="274" r:id="rId15"/>
    <p:sldId id="261" r:id="rId16"/>
    <p:sldId id="262" r:id="rId17"/>
    <p:sldId id="275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1.2</a:t>
            </a:r>
          </a:p>
          <a:p>
            <a:r>
              <a:rPr lang="en-US" dirty="0"/>
              <a:t>- “early computers were mostly women”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Lesson 1.4</a:t>
            </a:r>
          </a:p>
          <a:p>
            <a:r>
              <a:rPr lang="en-US" dirty="0"/>
              <a:t>- Punch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Lesson 1.4</a:t>
            </a:r>
          </a:p>
          <a:p>
            <a:r>
              <a:rPr lang="en-US" b="0" dirty="0"/>
              <a:t>-</a:t>
            </a:r>
            <a:r>
              <a:rPr lang="en-US" b="0" baseline="0" dirty="0"/>
              <a:t> A computer with a stack of punch cards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Lesson 1.4</a:t>
            </a:r>
            <a:endParaRPr lang="en-US" b="0" dirty="0"/>
          </a:p>
          <a:p>
            <a:r>
              <a:rPr lang="en-US" b="0" dirty="0"/>
              <a:t>-</a:t>
            </a:r>
            <a:r>
              <a:rPr lang="en-US" b="0" baseline="0" dirty="0"/>
              <a:t> </a:t>
            </a:r>
            <a:r>
              <a:rPr lang="en-US" b="0" baseline="0" dirty="0" err="1"/>
              <a:t>Jaquard</a:t>
            </a:r>
            <a:r>
              <a:rPr lang="en-US" b="0" baseline="0" dirty="0"/>
              <a:t> loom, the first mechanical device to use punch cards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Lesson 1.4</a:t>
            </a:r>
          </a:p>
          <a:p>
            <a:r>
              <a:rPr lang="en-US" dirty="0"/>
              <a:t>- A page from the Harvard Mark II electromechanical</a:t>
            </a:r>
            <a:r>
              <a:rPr lang="en-US" baseline="0" dirty="0"/>
              <a:t> computer’s log, featuring a dead moth that was removed from the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Lesson 1.6</a:t>
            </a:r>
            <a:endParaRPr lang="en-US" b="0" dirty="0"/>
          </a:p>
          <a:p>
            <a:r>
              <a:rPr lang="en-US" b="0" dirty="0"/>
              <a:t>Programming Challenge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Lesson 1.6</a:t>
            </a:r>
            <a:endParaRPr lang="en-US" b="0" dirty="0"/>
          </a:p>
          <a:p>
            <a:r>
              <a:rPr lang="en-US" b="0" dirty="0"/>
              <a:t>Programming</a:t>
            </a:r>
            <a:r>
              <a:rPr lang="en-US" b="0" baseline="0" dirty="0"/>
              <a:t> Challenge II (</a:t>
            </a:r>
            <a:r>
              <a:rPr lang="en-US" b="0" baseline="0"/>
              <a:t>target output)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1.1 </a:t>
            </a:r>
            <a:r>
              <a:rPr lang="en-US" dirty="0">
                <a:solidFill>
                  <a:srgbClr val="17B1AA"/>
                </a:solidFill>
              </a:rPr>
              <a:t>Using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one or more careers related to computer science and technology.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sequential instructions to solve a problem.</a:t>
            </a:r>
          </a:p>
          <a:p>
            <a:pPr lvl="1"/>
            <a:r>
              <a:rPr lang="en-US" b="1" dirty="0"/>
              <a:t>Ask</a:t>
            </a:r>
            <a:r>
              <a:rPr lang="en-US" dirty="0"/>
              <a:t> intelligent questions about the field of computer science.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'next steps' to learn more about computer science 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Demonstrate</a:t>
            </a:r>
            <a:r>
              <a:rPr lang="en-US" dirty="0"/>
              <a:t> Plug-In and Un-Plug procedures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Visit</a:t>
            </a:r>
            <a:r>
              <a:rPr lang="en-US" dirty="0"/>
              <a:t> </a:t>
            </a:r>
            <a:r>
              <a:rPr lang="en-US" dirty="0" err="1"/>
              <a:t>pokemon.com</a:t>
            </a:r>
            <a:r>
              <a:rPr lang="en-US" dirty="0"/>
              <a:t> and play a few games or </a:t>
            </a:r>
            <a:r>
              <a:rPr lang="en-US" b="1" dirty="0"/>
              <a:t>play</a:t>
            </a:r>
            <a:r>
              <a:rPr lang="en-US" dirty="0"/>
              <a:t> Pokémon on a gaming system</a:t>
            </a:r>
          </a:p>
          <a:p>
            <a:pPr lvl="1"/>
            <a:r>
              <a:rPr lang="en-US" b="1" dirty="0"/>
              <a:t>Visit</a:t>
            </a:r>
            <a:r>
              <a:rPr lang="en-US" dirty="0"/>
              <a:t> </a:t>
            </a:r>
            <a:r>
              <a:rPr lang="en-US" dirty="0" err="1"/>
              <a:t>bulbapedia.bulbagarden.net</a:t>
            </a:r>
            <a:r>
              <a:rPr lang="en-US" dirty="0"/>
              <a:t> to familiarize yourself with the Pokémon franchise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1.5 </a:t>
            </a:r>
            <a:r>
              <a:rPr lang="en-US" dirty="0">
                <a:solidFill>
                  <a:srgbClr val="17B1AA"/>
                </a:solidFill>
              </a:rPr>
              <a:t>Static Methods and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procedural decomposition to plan complex programs using structure diagrams.</a:t>
            </a:r>
          </a:p>
          <a:p>
            <a:pPr lvl="1"/>
            <a:r>
              <a:rPr lang="en-US" b="1" dirty="0"/>
              <a:t>Manage</a:t>
            </a:r>
            <a:r>
              <a:rPr lang="en-US" dirty="0"/>
              <a:t> complexity by using method calls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1.5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11, 12, 14, 16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1.6 </a:t>
            </a:r>
            <a:r>
              <a:rPr lang="en-US" dirty="0">
                <a:solidFill>
                  <a:srgbClr val="17B1AA"/>
                </a:solidFill>
              </a:rPr>
              <a:t>Static Methods and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structure diagrams to plan complex programs.</a:t>
            </a:r>
          </a:p>
          <a:p>
            <a:pPr lvl="1"/>
            <a:r>
              <a:rPr lang="en-US" b="1" dirty="0"/>
              <a:t>Manage</a:t>
            </a:r>
            <a:r>
              <a:rPr lang="en-US" dirty="0"/>
              <a:t> complexity by using method calls 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problems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structured Pikachu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Ch.1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#1* &amp; #3 (must include a structure diagram for each)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Challenge!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2550"/>
          </a:xfrm>
        </p:spPr>
        <p:txBody>
          <a:bodyPr/>
          <a:lstStyle/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output. </a:t>
            </a:r>
          </a:p>
          <a:p>
            <a:pPr lvl="1"/>
            <a:r>
              <a:rPr lang="en-US" dirty="0"/>
              <a:t>You MUST include a </a:t>
            </a:r>
            <a:r>
              <a:rPr lang="en-US" b="1" dirty="0"/>
              <a:t>structure diagram </a:t>
            </a:r>
            <a:r>
              <a:rPr lang="en-US" dirty="0"/>
              <a:t>or your answer will be disqualified. </a:t>
            </a:r>
          </a:p>
          <a:p>
            <a:pPr lvl="1"/>
            <a:r>
              <a:rPr lang="en-US" dirty="0"/>
              <a:t>A correct answer will use </a:t>
            </a:r>
            <a:r>
              <a:rPr lang="en-US" b="1" dirty="0"/>
              <a:t>static methods </a:t>
            </a:r>
            <a:r>
              <a:rPr lang="en-US" dirty="0"/>
              <a:t>to show structure and eliminate redundancy in your solution.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4853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"/>
            <a:ext cx="8229600" cy="614362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1.7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a program containing method calls and static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Check</a:t>
            </a:r>
            <a:r>
              <a:rPr lang="en-US" dirty="0"/>
              <a:t> class notes for completion, adding daily summaries if needed.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1.8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1.9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1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1.2 </a:t>
            </a:r>
            <a:r>
              <a:rPr lang="en-US" dirty="0">
                <a:solidFill>
                  <a:srgbClr val="17B1AA"/>
                </a:solidFill>
              </a:rPr>
              <a:t>Algorithms and Computational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Define</a:t>
            </a:r>
            <a:r>
              <a:rPr lang="en-US" dirty="0"/>
              <a:t> algorithms, programs, hardware, software, and operating systems.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the relationships between these concepts and components.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sample algorithms</a:t>
            </a:r>
          </a:p>
          <a:p>
            <a:pPr lvl="1"/>
            <a:r>
              <a:rPr lang="en-US" b="1" dirty="0"/>
              <a:t>Assemble and debug</a:t>
            </a:r>
            <a:r>
              <a:rPr lang="en-US" dirty="0"/>
              <a:t> a program that directs the instructor to make a sandwich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1.2 and </a:t>
            </a:r>
            <a:r>
              <a:rPr lang="en-US" b="1" dirty="0"/>
              <a:t>complete</a:t>
            </a:r>
            <a:r>
              <a:rPr lang="en-US" dirty="0"/>
              <a:t> worksheet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6375"/>
            <a:ext cx="8077200" cy="5715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dirty="0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36253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1.3 </a:t>
            </a:r>
            <a:r>
              <a:rPr lang="en-US" dirty="0">
                <a:solidFill>
                  <a:srgbClr val="17B1AA"/>
                </a:solidFill>
              </a:rPr>
              <a:t>String and Console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assemble</a:t>
            </a:r>
            <a:r>
              <a:rPr lang="en-US" dirty="0"/>
              <a:t> a complete program with a class header, body, and main method.</a:t>
            </a:r>
          </a:p>
          <a:p>
            <a:pPr lvl="1"/>
            <a:r>
              <a:rPr lang="en-US" b="1" dirty="0"/>
              <a:t>Correctly use</a:t>
            </a:r>
            <a:r>
              <a:rPr lang="en-US" dirty="0"/>
              <a:t> print, </a:t>
            </a:r>
            <a:r>
              <a:rPr lang="en-US" dirty="0" err="1"/>
              <a:t>println</a:t>
            </a:r>
            <a:r>
              <a:rPr lang="en-US" dirty="0"/>
              <a:t>, and escape sequences.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starter Pokémon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1-5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1.4 </a:t>
            </a:r>
            <a:r>
              <a:rPr lang="en-US" dirty="0">
                <a:solidFill>
                  <a:srgbClr val="17B1AA"/>
                </a:solidFill>
              </a:rPr>
              <a:t>Common Errors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simple programs with comments.</a:t>
            </a:r>
          </a:p>
          <a:p>
            <a:pPr lvl="1"/>
            <a:r>
              <a:rPr lang="en-US" b="1" dirty="0"/>
              <a:t>List and apply</a:t>
            </a:r>
            <a:r>
              <a:rPr lang="en-US" dirty="0"/>
              <a:t> the steps necessary for avoiding syntax errors.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lvl="1"/>
            <a:r>
              <a:rPr lang="en-US" b="1" dirty="0"/>
              <a:t>Develop</a:t>
            </a:r>
            <a:r>
              <a:rPr lang="en-US" dirty="0"/>
              <a:t> a personal checklist for spotting syntax errors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1.4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6,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27200"/>
            <a:ext cx="7404100" cy="33909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dirty="0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97974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174625"/>
            <a:ext cx="3982249" cy="5651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88100"/>
            <a:ext cx="2895600" cy="365125"/>
          </a:xfrm>
        </p:spPr>
        <p:txBody>
          <a:bodyPr/>
          <a:lstStyle/>
          <a:p>
            <a:r>
              <a:rPr lang="en-US" dirty="0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67660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1" y="158750"/>
            <a:ext cx="3569490" cy="53657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66061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90500"/>
            <a:ext cx="6851029" cy="5397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422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627E4-5F75-4458-ABFF-09B94C42E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7094F5-67C0-446E-8F29-DCCCD07F7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7DE79-E161-428A-8D51-E77650D306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757</Words>
  <Application>Microsoft Office PowerPoint</Application>
  <PresentationFormat>On-screen Show (4:3)</PresentationFormat>
  <Paragraphs>164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Lesson 1.1 Using Eclipse</vt:lpstr>
      <vt:lpstr>Lesson 1.2 Algorithms and Computational Thinking</vt:lpstr>
      <vt:lpstr>PowerPoint Presentation</vt:lpstr>
      <vt:lpstr>Lesson 1.3 String and Console Output</vt:lpstr>
      <vt:lpstr>Lesson 1.4 Common Errors and Comments</vt:lpstr>
      <vt:lpstr>PowerPoint Presentation</vt:lpstr>
      <vt:lpstr>PowerPoint Presentation</vt:lpstr>
      <vt:lpstr>PowerPoint Presentation</vt:lpstr>
      <vt:lpstr>PowerPoint Presentation</vt:lpstr>
      <vt:lpstr>Lesson 1.5 Static Methods and Method Calls</vt:lpstr>
      <vt:lpstr>Lesson 1.6 Static Methods and Method Calls</vt:lpstr>
      <vt:lpstr>Programming Challenge!</vt:lpstr>
      <vt:lpstr>PowerPoint Presentation</vt:lpstr>
      <vt:lpstr>Lesson 1.7 Programming Project</vt:lpstr>
      <vt:lpstr>Lesson 1.8 Finding and Fixing Errors</vt:lpstr>
      <vt:lpstr>Lesson 1.9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12</cp:revision>
  <dcterms:created xsi:type="dcterms:W3CDTF">2015-06-16T16:40:36Z</dcterms:created>
  <dcterms:modified xsi:type="dcterms:W3CDTF">2020-02-19T03:05:42Z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