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1" r:id="rId39"/>
    <p:sldId id="32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D900-B99C-4AFB-8535-5138248138D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B223-252E-432D-8BD7-100EA78B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this slide to include instructions as you see fit ; the explanation in the battleship instructions is pretty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practice if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543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43" y="0"/>
            <a:ext cx="550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80" y="0"/>
            <a:ext cx="507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" y="1107105"/>
            <a:ext cx="10006820" cy="46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86" y="2233445"/>
            <a:ext cx="4801270" cy="2391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8" y="1271285"/>
            <a:ext cx="52299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0127"/>
            <a:ext cx="6180886" cy="55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7" y="490127"/>
            <a:ext cx="5554005" cy="30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0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990"/>
            <a:ext cx="6341020" cy="5724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88" y="532990"/>
            <a:ext cx="6006812" cy="50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96" y="214313"/>
            <a:ext cx="7917217" cy="65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9" y="206298"/>
            <a:ext cx="5719159" cy="644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216615"/>
            <a:ext cx="5548312" cy="2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0" y="157407"/>
            <a:ext cx="5805925" cy="6543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1636768"/>
            <a:ext cx="5881687" cy="35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up to “Sorting”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6318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5" y="1674056"/>
            <a:ext cx="10576890" cy="35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684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good at managing large collections of data quickly and easily:</a:t>
            </a:r>
          </a:p>
        </p:txBody>
      </p:sp>
      <p:pic>
        <p:nvPicPr>
          <p:cNvPr id="1026" name="Picture 2" descr="Image result for ba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47" y="2948941"/>
            <a:ext cx="2846716" cy="20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&lt;strong&gt;Credit&lt;/strong&gt;-&lt;strong&gt;cards&lt;/strong&gt;.jpg - Simple English Wikipedia, the fre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31" y="2620107"/>
            <a:ext cx="3620086" cy="2715066"/>
          </a:xfrm>
          <a:prstGeom prst="rect">
            <a:avLst/>
          </a:prstGeom>
        </p:spPr>
      </p:pic>
      <p:pic>
        <p:nvPicPr>
          <p:cNvPr id="5" name="Picture 4" descr="Air separation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1" y="2948940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searching all the time: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the right pants on Amazon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Researching a topic on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that picture you took two years 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Selecting a song to exercise to</a:t>
            </a:r>
          </a:p>
        </p:txBody>
      </p:sp>
      <p:pic>
        <p:nvPicPr>
          <p:cNvPr id="6" name="Picture 4" descr="C:\stuff\teals\SortingSearching\amazon-drupal-search-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49" y="243623"/>
            <a:ext cx="29670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stuff\teals\SortingSearching\iphone-3g-jack-johnson_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b="21852"/>
          <a:stretch>
            <a:fillRect/>
          </a:stretch>
        </p:blipFill>
        <p:spPr bwMode="auto">
          <a:xfrm>
            <a:off x="8067236" y="2906829"/>
            <a:ext cx="3733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stuff\teals\SortingSearching\AndroidGalleryAlternatives-CustomizableGallery3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 b="11494"/>
          <a:stretch>
            <a:fillRect/>
          </a:stretch>
        </p:blipFill>
        <p:spPr bwMode="auto">
          <a:xfrm>
            <a:off x="7724336" y="4883943"/>
            <a:ext cx="441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95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stuff\teals\SortingSearching\8puzzle-game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5" y="425068"/>
            <a:ext cx="8877290" cy="60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8904"/>
            <a:ext cx="10515600" cy="1157288"/>
          </a:xfrm>
        </p:spPr>
        <p:txBody>
          <a:bodyPr>
            <a:normAutofit/>
          </a:bodyPr>
          <a:lstStyle/>
          <a:p>
            <a:r>
              <a:rPr lang="en-US" sz="3600" dirty="0"/>
              <a:t>Puzzle Solving AI</a:t>
            </a:r>
          </a:p>
        </p:txBody>
      </p:sp>
    </p:spTree>
    <p:extLst>
      <p:ext uri="{BB962C8B-B14F-4D97-AF65-F5344CB8AC3E}">
        <p14:creationId xmlns:p14="http://schemas.microsoft.com/office/powerpoint/2010/main" val="414163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5446" y="1189893"/>
            <a:ext cx="8991600" cy="5181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>
                <a:latin typeface="+mj-lt"/>
              </a:rPr>
              <a:t>Collision Detection</a:t>
            </a:r>
          </a:p>
        </p:txBody>
      </p:sp>
      <p:pic>
        <p:nvPicPr>
          <p:cNvPr id="5" name="Picture 2" descr="C:\stuff\teals\SortingSearching\kdtree-inser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3511062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stuff\teals\SortingSearching\kdtre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1453662"/>
            <a:ext cx="2667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stuff\teals\SortingSearching\RectH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49" y="2337583"/>
            <a:ext cx="568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1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search for a specific data point: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search the internet, you’re looking for a single 	keyword (“or phrase”) called a “search key” within a webpage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input your student number, it searches through a 	database of accounts for one associated with your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0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use algorithms to quickly search our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</a:t>
            </a:r>
            <a:r>
              <a:rPr lang="en-US" dirty="0" err="1"/>
              <a:t>websearch</a:t>
            </a:r>
            <a:r>
              <a:rPr lang="en-US" dirty="0"/>
              <a:t> took 3 seconds 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item scanned at a grocery store took 10 seconds to find</a:t>
            </a:r>
          </a:p>
        </p:txBody>
      </p:sp>
    </p:spTree>
    <p:extLst>
      <p:ext uri="{BB962C8B-B14F-4D97-AF65-F5344CB8AC3E}">
        <p14:creationId xmlns:p14="http://schemas.microsoft.com/office/powerpoint/2010/main" val="197474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decide as program designers which searching or sorting to use, we factor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size of the data array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space efficiency of the algorithm (memory)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Run-time efficiency (how fast it executes)</a:t>
            </a:r>
          </a:p>
        </p:txBody>
      </p:sp>
    </p:spTree>
    <p:extLst>
      <p:ext uri="{BB962C8B-B14F-4D97-AF65-F5344CB8AC3E}">
        <p14:creationId xmlns:p14="http://schemas.microsoft.com/office/powerpoint/2010/main" val="295711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Battleship Activity</a:t>
            </a:r>
          </a:p>
        </p:txBody>
      </p:sp>
    </p:spTree>
    <p:extLst>
      <p:ext uri="{BB962C8B-B14F-4D97-AF65-F5344CB8AC3E}">
        <p14:creationId xmlns:p14="http://schemas.microsoft.com/office/powerpoint/2010/main" val="91911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Take an array of integers </a:t>
            </a:r>
            <a:r>
              <a:rPr lang="en-US" b="1" dirty="0" err="1"/>
              <a:t>arr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an integer </a:t>
            </a:r>
            <a:r>
              <a:rPr lang="en-US" b="1" dirty="0"/>
              <a:t>n</a:t>
            </a:r>
            <a:r>
              <a:rPr lang="en-US" dirty="0"/>
              <a:t>,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returns a </a:t>
            </a:r>
            <a:r>
              <a:rPr lang="en-US" dirty="0" err="1"/>
              <a:t>boolean</a:t>
            </a:r>
            <a:r>
              <a:rPr lang="en-US" dirty="0"/>
              <a:t> indicating if </a:t>
            </a:r>
            <a:r>
              <a:rPr lang="en-US" b="1" dirty="0"/>
              <a:t>n </a:t>
            </a:r>
            <a:r>
              <a:rPr lang="en-US" dirty="0"/>
              <a:t>appears somewhere in </a:t>
            </a:r>
            <a:r>
              <a:rPr lang="en-US" b="1" dirty="0"/>
              <a:t>arr.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10789"/>
            <a:ext cx="10513256" cy="34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(Linear)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Locates a target value in an array/list by examining each element from start to finish.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Searching the array below for the value 42: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439633"/>
            <a:ext cx="8701088" cy="792276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15699" y="5143984"/>
            <a:ext cx="619125" cy="833439"/>
            <a:chOff x="618" y="2880"/>
            <a:chExt cx="390" cy="525"/>
          </a:xfrm>
        </p:grpSpPr>
        <p:sp>
          <p:nvSpPr>
            <p:cNvPr id="7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25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1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Locates the target value in a sorted array/list by successively eliminating half of the array from consideration.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Example: Searching the array below for the value 42: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Binary needs to be sorted!	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193444"/>
            <a:ext cx="8701088" cy="792276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2694" y="4985720"/>
            <a:ext cx="619125" cy="833439"/>
            <a:chOff x="618" y="2880"/>
            <a:chExt cx="390" cy="525"/>
          </a:xfrm>
        </p:grpSpPr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min</a:t>
              </a: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84094" y="4985720"/>
            <a:ext cx="619125" cy="833439"/>
            <a:chOff x="618" y="2880"/>
            <a:chExt cx="390" cy="525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mid</a:t>
              </a:r>
            </a:p>
          </p:txBody>
        </p:sp>
        <p:sp>
          <p:nvSpPr>
            <p:cNvPr id="11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827419" y="4985720"/>
            <a:ext cx="619125" cy="833439"/>
            <a:chOff x="618" y="2880"/>
            <a:chExt cx="390" cy="525"/>
          </a:xfrm>
        </p:grpSpPr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max</a:t>
              </a: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16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02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	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52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(min &lt;= max)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-(min + 1); 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not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7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scenarios: Binary vs Sequential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631" y="1855788"/>
            <a:ext cx="7080738" cy="38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“Sorting”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#4-6 and exercises #1-3</a:t>
            </a:r>
          </a:p>
        </p:txBody>
      </p:sp>
    </p:spTree>
    <p:extLst>
      <p:ext uri="{BB962C8B-B14F-4D97-AF65-F5344CB8AC3E}">
        <p14:creationId xmlns:p14="http://schemas.microsoft.com/office/powerpoint/2010/main" val="292972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1978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5" y="1645921"/>
            <a:ext cx="10557090" cy="3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searching method was faster? (what are those methods)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was a prerequisite for that search?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examples where it might be important to store data?</a:t>
            </a:r>
          </a:p>
        </p:txBody>
      </p:sp>
    </p:spTree>
    <p:extLst>
      <p:ext uri="{BB962C8B-B14F-4D97-AF65-F5344CB8AC3E}">
        <p14:creationId xmlns:p14="http://schemas.microsoft.com/office/powerpoint/2010/main" val="3104174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2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As you arrive…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Think of 3 examples where your phone, tablet, or computer needs to sort things in order.</a:t>
            </a:r>
          </a:p>
        </p:txBody>
      </p:sp>
    </p:spTree>
    <p:extLst>
      <p:ext uri="{BB962C8B-B14F-4D97-AF65-F5344CB8AC3E}">
        <p14:creationId xmlns:p14="http://schemas.microsoft.com/office/powerpoint/2010/main" val="200551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sorting algorithms.</a:t>
            </a:r>
          </a:p>
          <a:p>
            <a:r>
              <a:rPr lang="en-US" dirty="0"/>
              <a:t>Some take more time.</a:t>
            </a:r>
          </a:p>
          <a:p>
            <a:r>
              <a:rPr lang="en-US" dirty="0"/>
              <a:t>Some use more memory.</a:t>
            </a:r>
          </a:p>
          <a:p>
            <a:r>
              <a:rPr lang="en-US" dirty="0"/>
              <a:t>Some are simple and some are complex.</a:t>
            </a:r>
          </a:p>
          <a:p>
            <a:endParaRPr lang="en-US" dirty="0"/>
          </a:p>
          <a:p>
            <a:r>
              <a:rPr lang="en-US" dirty="0"/>
              <a:t>Initially, we’ll learn about 2 simple ones:</a:t>
            </a:r>
          </a:p>
          <a:p>
            <a:pPr marL="0" indent="0">
              <a:buNone/>
            </a:pPr>
            <a:r>
              <a:rPr lang="en-US" dirty="0"/>
              <a:t>	-selection sort</a:t>
            </a:r>
          </a:p>
          <a:p>
            <a:pPr marL="0" indent="0">
              <a:buNone/>
            </a:pPr>
            <a:r>
              <a:rPr lang="en-US" dirty="0"/>
              <a:t>	-insertion sort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mments for “ Make Your Own &lt;strong&gt;Sorting&lt;/strong&gt; Hat Decoration ”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4" y="2543968"/>
            <a:ext cx="4048266" cy="31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Think of the array as having two parts:</a:t>
            </a:r>
          </a:p>
          <a:p>
            <a:pPr marL="0" indent="0">
              <a:buNone/>
            </a:pPr>
            <a:r>
              <a:rPr lang="en-US" dirty="0"/>
              <a:t>	Sorted part at the left</a:t>
            </a:r>
          </a:p>
          <a:p>
            <a:pPr marL="0" indent="0">
              <a:buNone/>
            </a:pPr>
            <a:r>
              <a:rPr lang="en-US" dirty="0"/>
              <a:t>	Unsorted part at the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Repeatedly put the smallest unsorted value into its final position (at the end of the sorted section)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56" y="3912055"/>
            <a:ext cx="8751888" cy="7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algorithm:</a:t>
            </a:r>
          </a:p>
          <a:p>
            <a:pPr marL="0" indent="0">
              <a:buNone/>
            </a:pPr>
            <a:r>
              <a:rPr lang="en-US" dirty="0"/>
              <a:t>	Look through the list and find the smallest value.</a:t>
            </a:r>
          </a:p>
          <a:p>
            <a:pPr marL="0" indent="0">
              <a:buNone/>
            </a:pPr>
            <a:r>
              <a:rPr lang="en-US" dirty="0"/>
              <a:t>	Swap it so that it’s at index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Look through the list and find the second smallest value.</a:t>
            </a:r>
          </a:p>
          <a:p>
            <a:pPr marL="0" indent="0">
              <a:buNone/>
            </a:pPr>
            <a:r>
              <a:rPr lang="en-US" dirty="0"/>
              <a:t>	Swap it so that it is at index 1.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2774492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157288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815" y="404446"/>
            <a:ext cx="5884985" cy="604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a)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a.</a:t>
            </a:r>
            <a:r>
              <a:rPr lang="nn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- 1; i++)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find index of smallest remaining value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+ 1; j &lt;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(a[j] &lt; a[min])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min = j;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  // swap smallest value into its proper place, a[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a[min];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a[min] = temp;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Image result for selection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9" y="2014048"/>
            <a:ext cx="3509482" cy="428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13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insertion sort, we used arrays.</a:t>
            </a:r>
          </a:p>
          <a:p>
            <a:pPr marL="0" indent="0">
              <a:buNone/>
            </a:pPr>
            <a:r>
              <a:rPr lang="en-US" dirty="0"/>
              <a:t>Arrays don’t let you insert </a:t>
            </a:r>
            <a:r>
              <a:rPr lang="en-US" i="1" dirty="0"/>
              <a:t>in the middle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how did we insert the next unsorted element where it belongs?</a:t>
            </a:r>
          </a:p>
          <a:p>
            <a:pPr marL="0" indent="0">
              <a:buNone/>
            </a:pPr>
            <a:r>
              <a:rPr lang="en-US" dirty="0"/>
              <a:t>	We slide it into place!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7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79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 </a:t>
            </a:r>
            <a:r>
              <a:rPr lang="nn-NO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1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&amp;&amp;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 =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36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0583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 0 &amp;&amp;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-1,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8782" y="4679278"/>
            <a:ext cx="3575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where it belongs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Insert it into place</a:t>
            </a:r>
          </a:p>
        </p:txBody>
      </p:sp>
    </p:spTree>
    <p:extLst>
      <p:ext uri="{BB962C8B-B14F-4D97-AF65-F5344CB8AC3E}">
        <p14:creationId xmlns:p14="http://schemas.microsoft.com/office/powerpoint/2010/main" val="35527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1. How do we remove the 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baseline="300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element?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25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07942"/>
            <a:ext cx="10513256" cy="34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6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 =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a.remove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2. Where does the value belong?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3. How do we insert the value at that place?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378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insertionSort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.size();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.remove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 &amp;&amp;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-1))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31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</a:t>
            </a:r>
            <a:r>
              <a:rPr lang="en-US" dirty="0" err="1"/>
              <a:t>ArrayList</a:t>
            </a:r>
            <a:r>
              <a:rPr lang="en-US" dirty="0"/>
              <a:t> vs Array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 err="1"/>
              <a:t>ArrayList</a:t>
            </a:r>
            <a:r>
              <a:rPr lang="en-US" dirty="0"/>
              <a:t> implementation is…</a:t>
            </a:r>
          </a:p>
          <a:p>
            <a:pPr marL="0" indent="0">
              <a:buNone/>
            </a:pPr>
            <a:r>
              <a:rPr lang="en-US" dirty="0"/>
              <a:t>More intuitive (no sliding necessary)</a:t>
            </a:r>
          </a:p>
          <a:p>
            <a:pPr marL="0" indent="0">
              <a:buNone/>
            </a:pPr>
            <a:r>
              <a:rPr lang="en-US" dirty="0"/>
              <a:t>More like how we’d sort a hand of cards IRL</a:t>
            </a:r>
          </a:p>
          <a:p>
            <a:pPr marL="0" indent="0">
              <a:buNone/>
            </a:pPr>
            <a:r>
              <a:rPr lang="en-US" dirty="0"/>
              <a:t>Maybe easier to read</a:t>
            </a:r>
          </a:p>
          <a:p>
            <a:pPr marL="0" indent="0">
              <a:buNone/>
            </a:pPr>
            <a:r>
              <a:rPr lang="en-US" dirty="0"/>
              <a:t>Is it faster?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still has to do the same number of exchanges</a:t>
            </a:r>
          </a:p>
          <a:p>
            <a:pPr lvl="1"/>
            <a:r>
              <a:rPr lang="en-US" dirty="0"/>
              <a:t>The code is merely hidden from us, but it’s still there</a:t>
            </a:r>
          </a:p>
          <a:p>
            <a:pPr lvl="1"/>
            <a:r>
              <a:rPr lang="en-US" dirty="0"/>
              <a:t>So no, not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“Shuffling”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Elevens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21622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 reserved for Elevens Lab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these slides to discuss questions that arise during the Elevens Lab or to post homework that you assign throughout the lab.</a:t>
            </a:r>
          </a:p>
        </p:txBody>
      </p:sp>
    </p:spTree>
    <p:extLst>
      <p:ext uri="{BB962C8B-B14F-4D97-AF65-F5344CB8AC3E}">
        <p14:creationId xmlns:p14="http://schemas.microsoft.com/office/powerpoint/2010/main" val="2312827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778544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4141248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411286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9914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642996"/>
            <a:ext cx="10513256" cy="35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9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27071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828800"/>
            <a:ext cx="1066800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7" y="951467"/>
            <a:ext cx="8881406" cy="49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19" y="0"/>
            <a:ext cx="532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07947-65A8-43FC-83DC-9983181EAE5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9AB54F-A8D3-4CF5-8E7A-A481770A4A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DDB0E3-EAF4-410C-B20E-0AFF52781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1267</Words>
  <Application>Microsoft Office PowerPoint</Application>
  <PresentationFormat>Widescreen</PresentationFormat>
  <Paragraphs>284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Searching Algorithm</vt:lpstr>
      <vt:lpstr>Computers are good at managing large collections of data quickly and easily:</vt:lpstr>
      <vt:lpstr>We use searching all the time:</vt:lpstr>
      <vt:lpstr>Puzzle Solving AI</vt:lpstr>
      <vt:lpstr>PowerPoint Presentation</vt:lpstr>
      <vt:lpstr>We need to search for a specific data point:</vt:lpstr>
      <vt:lpstr>Using algorithms:</vt:lpstr>
      <vt:lpstr>When we decide as program designers which searching or sorting to use, we factor in:</vt:lpstr>
      <vt:lpstr>Battleship Activity</vt:lpstr>
      <vt:lpstr>Search method:</vt:lpstr>
      <vt:lpstr>Sequential (Linear) Search</vt:lpstr>
      <vt:lpstr>Binary Search</vt:lpstr>
      <vt:lpstr>Sequential Search Walkthough</vt:lpstr>
      <vt:lpstr>Sequential Search Walkthough</vt:lpstr>
      <vt:lpstr>Binary Search Walkthrough</vt:lpstr>
      <vt:lpstr>Binary Search Walkthrough</vt:lpstr>
      <vt:lpstr>Binary Search Walkthrough</vt:lpstr>
      <vt:lpstr>Worst-case scenarios: Binary vs Sequential</vt:lpstr>
      <vt:lpstr>Homework</vt:lpstr>
      <vt:lpstr>Sorting Algorithm</vt:lpstr>
      <vt:lpstr>Sorting</vt:lpstr>
      <vt:lpstr>As you arrive…</vt:lpstr>
      <vt:lpstr>Sorting algorithms</vt:lpstr>
      <vt:lpstr>Selection Sort</vt:lpstr>
      <vt:lpstr>Selection Sort</vt:lpstr>
      <vt:lpstr>Selection Sort</vt:lpstr>
      <vt:lpstr>Insertion Sort</vt:lpstr>
      <vt:lpstr>Insertion Sort: Array</vt:lpstr>
      <vt:lpstr>Insertion Sort: ArrayList</vt:lpstr>
      <vt:lpstr>Insertion Sort: ArrayList</vt:lpstr>
      <vt:lpstr>Insertion Sort: ArrayList</vt:lpstr>
      <vt:lpstr>Insertion Sort: ArrayList</vt:lpstr>
      <vt:lpstr>Comparison: ArrayList vs Array Insertion Sort</vt:lpstr>
      <vt:lpstr>Homework</vt:lpstr>
      <vt:lpstr>Elevens Lab</vt:lpstr>
      <vt:lpstr>[Slides reserved for Elevens Lab review]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18</cp:revision>
  <dcterms:created xsi:type="dcterms:W3CDTF">2016-09-09T19:26:18Z</dcterms:created>
  <dcterms:modified xsi:type="dcterms:W3CDTF">2020-02-19T03:51:52Z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