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5"/>
  </p:notesMasterIdLst>
  <p:sldIdLst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07" r:id="rId14"/>
    <p:sldId id="308" r:id="rId15"/>
    <p:sldId id="309" r:id="rId16"/>
    <p:sldId id="338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27" r:id="rId26"/>
    <p:sldId id="331" r:id="rId27"/>
    <p:sldId id="332" r:id="rId28"/>
    <p:sldId id="333" r:id="rId29"/>
    <p:sldId id="334" r:id="rId30"/>
    <p:sldId id="335" r:id="rId31"/>
    <p:sldId id="328" r:id="rId32"/>
    <p:sldId id="330" r:id="rId33"/>
    <p:sldId id="301" r:id="rId34"/>
    <p:sldId id="302" r:id="rId35"/>
    <p:sldId id="303" r:id="rId36"/>
    <p:sldId id="304" r:id="rId37"/>
    <p:sldId id="305" r:id="rId38"/>
    <p:sldId id="306" r:id="rId39"/>
    <p:sldId id="336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285" r:id="rId52"/>
    <p:sldId id="286" r:id="rId53"/>
    <p:sldId id="287" r:id="rId54"/>
    <p:sldId id="289" r:id="rId55"/>
    <p:sldId id="278" r:id="rId56"/>
    <p:sldId id="279" r:id="rId57"/>
    <p:sldId id="280" r:id="rId58"/>
    <p:sldId id="281" r:id="rId59"/>
    <p:sldId id="282" r:id="rId60"/>
    <p:sldId id="284" r:id="rId61"/>
    <p:sldId id="274" r:id="rId62"/>
    <p:sldId id="275" r:id="rId63"/>
    <p:sldId id="337" r:id="rId64"/>
    <p:sldId id="276" r:id="rId65"/>
    <p:sldId id="277" r:id="rId66"/>
    <p:sldId id="271" r:id="rId67"/>
    <p:sldId id="272" r:id="rId68"/>
    <p:sldId id="273" r:id="rId69"/>
    <p:sldId id="266" r:id="rId70"/>
    <p:sldId id="267" r:id="rId71"/>
    <p:sldId id="268" r:id="rId72"/>
    <p:sldId id="269" r:id="rId73"/>
    <p:sldId id="270" r:id="rId74"/>
    <p:sldId id="261" r:id="rId75"/>
    <p:sldId id="262" r:id="rId76"/>
    <p:sldId id="263" r:id="rId77"/>
    <p:sldId id="264" r:id="rId78"/>
    <p:sldId id="265" r:id="rId79"/>
    <p:sldId id="256" r:id="rId80"/>
    <p:sldId id="257" r:id="rId81"/>
    <p:sldId id="258" r:id="rId82"/>
    <p:sldId id="259" r:id="rId83"/>
    <p:sldId id="260" r:id="rId8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-12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tableStyles" Target="tableStyle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viewProps" Target="viewProp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EE7243-FE3C-4092-BCD1-A3CEC92C371A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3FD26-1D38-4B03-8DB8-67B035C2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81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528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62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FYI:</a:t>
            </a:r>
            <a:r>
              <a:rPr lang="en-US" baseline="0" dirty="0"/>
              <a:t> This is the high school from Teen Wolf a popular teen show about werewolves (hence the name).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902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unit is mostly done either on practice it or the board. Feel free to edit </a:t>
            </a:r>
            <a:r>
              <a:rPr lang="en-US" baseline="0"/>
              <a:t>this slide deck as you see fit!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713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your own for</a:t>
            </a:r>
            <a:r>
              <a:rPr lang="en-US" baseline="0" dirty="0"/>
              <a:t> loop up on the board, have the class follow along. Example above.</a:t>
            </a:r>
          </a:p>
          <a:p>
            <a:r>
              <a:rPr lang="en-US" baseline="0" dirty="0"/>
              <a:t>You can tweak each of these for loops and ask your class what would be said.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186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show your class this slide until after they finish.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130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unit is mostly done either on practice it or the board. Feel free to edit </a:t>
            </a:r>
            <a:r>
              <a:rPr lang="en-US" baseline="0"/>
              <a:t>this slide deck as you see fit!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263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unit is mostly done either on practice it or the board. Feel free to edit </a:t>
            </a:r>
            <a:r>
              <a:rPr lang="en-US" baseline="0"/>
              <a:t>this slide deck as you see fit!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978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unit is mostly done either on practice it or the board. Feel free to edit </a:t>
            </a:r>
            <a:r>
              <a:rPr lang="en-US" baseline="0"/>
              <a:t>this slide deck as you see fit!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057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unit is mostly done either on practice it or the board. Feel free to edit </a:t>
            </a:r>
            <a:r>
              <a:rPr lang="en-US" baseline="0"/>
              <a:t>this slide deck as you see fit!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773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unit is mostly done either on practice it or the board. Feel free to edit </a:t>
            </a:r>
            <a:r>
              <a:rPr lang="en-US" baseline="0"/>
              <a:t>this slide deck as you see fit!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27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16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</a:t>
            </a:r>
            <a:r>
              <a:rPr lang="en-US" baseline="0" dirty="0"/>
              <a:t> the evaluating expressions activity isn’t what you want, or if you had no time to print out notecards.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3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86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Collect all of this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63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over definitions of type,</a:t>
            </a:r>
            <a:r>
              <a:rPr lang="en-US" baseline="0" dirty="0"/>
              <a:t> syntax, declaration, and variable beforehand.</a:t>
            </a:r>
          </a:p>
          <a:p>
            <a:endParaRPr lang="en-US" baseline="0" dirty="0"/>
          </a:p>
          <a:p>
            <a:r>
              <a:rPr lang="en-US" baseline="0" dirty="0"/>
              <a:t>Pull up a copy of the worksheet and if there is anything that you want to clarify, reference the actual worksheet.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3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00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28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think you’re class gets incrementing and concatenation</a:t>
            </a:r>
            <a:r>
              <a:rPr lang="en-US" baseline="0" dirty="0"/>
              <a:t>, I would recommend skipping </a:t>
            </a:r>
            <a:r>
              <a:rPr lang="en-US" baseline="0" dirty="0" err="1"/>
              <a:t>GrudgeBall</a:t>
            </a:r>
            <a:r>
              <a:rPr lang="en-US" baseline="0" dirty="0"/>
              <a:t> to review previous content or start on 2.4 (there’s essentially no homework for today). If you’re class doesn’t get it and you feel like a 30 minute activity is too much, do some practice questions on the board and review previous topics.</a:t>
            </a:r>
          </a:p>
          <a:p>
            <a:r>
              <a:rPr lang="en-US" baseline="0" dirty="0"/>
              <a:t>Practice-It self check 2.2, 2.3, and 2.4 are all good for expressions.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5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6A347-E849-4263-9BF9-31A91B9AAA7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39A0E-B679-4FA6-92D2-96E57733D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29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6A347-E849-4263-9BF9-31A91B9AAA7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39A0E-B679-4FA6-92D2-96E57733D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19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6A347-E849-4263-9BF9-31A91B9AAA7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39A0E-B679-4FA6-92D2-96E57733D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8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6A347-E849-4263-9BF9-31A91B9AAA7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39A0E-B679-4FA6-92D2-96E57733D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92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6A347-E849-4263-9BF9-31A91B9AAA7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39A0E-B679-4FA6-92D2-96E57733D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50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6A347-E849-4263-9BF9-31A91B9AAA7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39A0E-B679-4FA6-92D2-96E57733D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57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6A347-E849-4263-9BF9-31A91B9AAA7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39A0E-B679-4FA6-92D2-96E57733D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5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6A347-E849-4263-9BF9-31A91B9AAA7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39A0E-B679-4FA6-92D2-96E57733D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79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6A347-E849-4263-9BF9-31A91B9AAA7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39A0E-B679-4FA6-92D2-96E57733D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50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6A347-E849-4263-9BF9-31A91B9AAA7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39A0E-B679-4FA6-92D2-96E57733D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8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6A347-E849-4263-9BF9-31A91B9AAA7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39A0E-B679-4FA6-92D2-96E57733D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85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6A347-E849-4263-9BF9-31A91B9AAA7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39A0E-B679-4FA6-92D2-96E57733D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84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Review &amp; Reteach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[ 2.00 ]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2697462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Data Concepts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[ 2.01 ]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2382593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268" y="698500"/>
            <a:ext cx="10515600" cy="1157288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data type groups in Java: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Primitive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double, char,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r>
              <a:rPr lang="en-US" b="1" dirty="0"/>
              <a:t>Objects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, … - we’ll deal with these later.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277" y="2057399"/>
            <a:ext cx="5064370" cy="316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306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Type</a:t>
            </a:r>
            <a:r>
              <a:rPr lang="en-US" dirty="0"/>
              <a:t>: a name for a category of data values that are related.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describes all whole numbers, or integers.</a:t>
            </a:r>
            <a:endParaRPr lang="en-US" b="1" dirty="0"/>
          </a:p>
          <a:p>
            <a:endParaRPr lang="en-US" b="1" dirty="0"/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describes all numbers with decimal points.</a:t>
            </a:r>
            <a:endParaRPr lang="en-US" b="1" dirty="0"/>
          </a:p>
          <a:p>
            <a:endParaRPr lang="en-US" b="1" dirty="0"/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/>
              <a:t>: describes logical values – true or false.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31787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E91D4-0B26-4231-8C19-67A6315E8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Type Range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BCC5177-0DD7-4C61-9D73-508319BA51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8729902"/>
              </p:ext>
            </p:extLst>
          </p:nvPr>
        </p:nvGraphicFramePr>
        <p:xfrm>
          <a:off x="838199" y="1902277"/>
          <a:ext cx="9322837" cy="2057400"/>
        </p:xfrm>
        <a:graphic>
          <a:graphicData uri="http://schemas.openxmlformats.org/drawingml/2006/table">
            <a:tbl>
              <a:tblPr/>
              <a:tblGrid>
                <a:gridCol w="2520821">
                  <a:extLst>
                    <a:ext uri="{9D8B030D-6E8A-4147-A177-3AD203B41FA5}">
                      <a16:colId xmlns:a16="http://schemas.microsoft.com/office/drawing/2014/main" val="2777985062"/>
                    </a:ext>
                  </a:extLst>
                </a:gridCol>
                <a:gridCol w="1852127">
                  <a:extLst>
                    <a:ext uri="{9D8B030D-6E8A-4147-A177-3AD203B41FA5}">
                      <a16:colId xmlns:a16="http://schemas.microsoft.com/office/drawing/2014/main" val="894995897"/>
                    </a:ext>
                  </a:extLst>
                </a:gridCol>
                <a:gridCol w="4949889">
                  <a:extLst>
                    <a:ext uri="{9D8B030D-6E8A-4147-A177-3AD203B41FA5}">
                      <a16:colId xmlns:a16="http://schemas.microsoft.com/office/drawing/2014/main" val="17692964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</a:rPr>
                        <a:t>Data Type</a:t>
                      </a:r>
                    </a:p>
                  </a:txBody>
                  <a:tcPr marL="49530" marR="49530" marT="22860" marB="22860" anchor="ctr">
                    <a:lnL w="381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/>
                        </a:rPr>
                        <a:t>Total Size</a:t>
                      </a:r>
                    </a:p>
                  </a:txBody>
                  <a:tcPr marL="49530" marR="49530" marT="22860" marB="22860" anchor="ctr">
                    <a:lnL w="381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</a:rPr>
                        <a:t>Range of Values</a:t>
                      </a:r>
                    </a:p>
                  </a:txBody>
                  <a:tcPr marL="49530" marR="49530" marT="22860" marB="22860" anchor="ctr">
                    <a:lnL w="381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1399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int</a:t>
                      </a:r>
                    </a:p>
                  </a:txBody>
                  <a:tcPr marL="49530" marR="49530" marT="22860" marB="22860" anchor="ctr">
                    <a:lnL w="381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4 Bytes</a:t>
                      </a:r>
                    </a:p>
                  </a:txBody>
                  <a:tcPr marL="49530" marR="49530" marT="22860" marB="22860" anchor="ctr">
                    <a:lnL w="381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-2,147,483,648 (</a:t>
                      </a:r>
                      <a:r>
                        <a:rPr lang="en-US" sz="2000" dirty="0" err="1">
                          <a:effectLst/>
                        </a:rPr>
                        <a:t>Integer.MIN_VALUE</a:t>
                      </a:r>
                      <a:r>
                        <a:rPr lang="en-US" sz="2000">
                          <a:effectLst/>
                        </a:rPr>
                        <a:t>) to </a:t>
                      </a:r>
                      <a:r>
                        <a:rPr lang="en-US" sz="2000" dirty="0">
                          <a:effectLst/>
                        </a:rPr>
                        <a:t>2,147,483, 647 (</a:t>
                      </a:r>
                      <a:r>
                        <a:rPr lang="en-US" sz="2000" dirty="0" err="1">
                          <a:effectLst/>
                        </a:rPr>
                        <a:t>Integer.MAX_VALUE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</a:p>
                  </a:txBody>
                  <a:tcPr marL="49530" marR="49530" marT="22860" marB="22860" anchor="ctr">
                    <a:lnL w="381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421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double</a:t>
                      </a:r>
                    </a:p>
                  </a:txBody>
                  <a:tcPr marL="49530" marR="49530" marT="22860" marB="22860" anchor="ctr">
                    <a:lnL w="381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8 Bytes</a:t>
                      </a:r>
                    </a:p>
                  </a:txBody>
                  <a:tcPr marL="49530" marR="49530" marT="22860" marB="22860" anchor="ctr">
                    <a:lnL w="381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approximately 15 significant</a:t>
                      </a:r>
                    </a:p>
                  </a:txBody>
                  <a:tcPr marL="49530" marR="49530" marT="22860" marB="22860" anchor="ctr">
                    <a:lnL w="381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293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2000">
                        <a:effectLst/>
                      </a:endParaRPr>
                    </a:p>
                  </a:txBody>
                  <a:tcPr marL="49530" marR="49530" marT="22860" marB="22860" anchor="ctr">
                    <a:lnL w="381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effectLst/>
                      </a:endParaRPr>
                    </a:p>
                  </a:txBody>
                  <a:tcPr marL="49530" marR="49530" marT="22860" marB="22860" anchor="ctr">
                    <a:lnL w="381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decimal digits</a:t>
                      </a:r>
                    </a:p>
                  </a:txBody>
                  <a:tcPr marL="49530" marR="49530" marT="22860" marB="22860" anchor="ctr">
                    <a:lnL w="381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093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boolean</a:t>
                      </a:r>
                    </a:p>
                  </a:txBody>
                  <a:tcPr marL="49530" marR="49530" marT="22860" marB="22860" anchor="ctr">
                    <a:lnL w="381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1 bit</a:t>
                      </a:r>
                    </a:p>
                  </a:txBody>
                  <a:tcPr marL="49530" marR="49530" marT="22860" marB="22860" anchor="ctr">
                    <a:lnL w="381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true or false</a:t>
                      </a:r>
                    </a:p>
                  </a:txBody>
                  <a:tcPr marL="49530" marR="49530" marT="22860" marB="22860" anchor="ctr">
                    <a:lnL w="381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821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225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Expression</a:t>
            </a:r>
            <a:r>
              <a:rPr lang="en-US" dirty="0"/>
              <a:t>: a simple value or set of operations that produces a value</a:t>
            </a:r>
          </a:p>
          <a:p>
            <a:pPr marL="0" indent="0">
              <a:buNone/>
            </a:pPr>
            <a:endParaRPr lang="en-US" sz="3600" b="1" dirty="0"/>
          </a:p>
          <a:p>
            <a:pPr marL="0" indent="0" algn="ctr">
              <a:buNone/>
            </a:pP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pPr marL="0" indent="0" algn="ctr">
              <a:buNone/>
            </a:pP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29.0009</a:t>
            </a:r>
          </a:p>
          <a:p>
            <a:pPr marL="0" indent="0" algn="ctr">
              <a:buNone/>
            </a:pP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12 + 6 * 9 - 1</a:t>
            </a:r>
          </a:p>
        </p:txBody>
      </p:sp>
    </p:spTree>
    <p:extLst>
      <p:ext uri="{BB962C8B-B14F-4D97-AF65-F5344CB8AC3E}">
        <p14:creationId xmlns:p14="http://schemas.microsoft.com/office/powerpoint/2010/main" val="4206416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dirty="0"/>
              <a:t>Operator</a:t>
            </a:r>
            <a:r>
              <a:rPr lang="en-US" sz="3600" dirty="0"/>
              <a:t>: a special symbol used to indicate that an operation is to be performed.</a:t>
            </a:r>
          </a:p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r>
              <a:rPr lang="en-US" sz="3600" dirty="0"/>
              <a:t>+	plus</a:t>
            </a:r>
          </a:p>
          <a:p>
            <a:pPr marL="0" indent="0">
              <a:buNone/>
            </a:pPr>
            <a:r>
              <a:rPr lang="en-US" sz="3600" dirty="0"/>
              <a:t>- 	minus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*	multiply</a:t>
            </a:r>
          </a:p>
          <a:p>
            <a:pPr marL="0" indent="0">
              <a:buNone/>
            </a:pPr>
            <a:r>
              <a:rPr lang="en-US" sz="3200" dirty="0"/>
              <a:t>/	divide</a:t>
            </a:r>
          </a:p>
          <a:p>
            <a:pPr marL="0" indent="0">
              <a:buNone/>
            </a:pPr>
            <a:r>
              <a:rPr lang="en-US" sz="3200" dirty="0"/>
              <a:t>%	modulus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460" y="3250553"/>
            <a:ext cx="5552049" cy="292640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3376246" y="4867422"/>
            <a:ext cx="3826412" cy="92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433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Just like you would expect in a normal math class</a:t>
            </a:r>
          </a:p>
          <a:p>
            <a:pPr marL="0" indent="0">
              <a:buNone/>
            </a:pPr>
            <a:r>
              <a:rPr lang="en-US" dirty="0"/>
              <a:t>Everything is solved left to right!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PEMDAS</a:t>
            </a:r>
          </a:p>
          <a:p>
            <a:r>
              <a:rPr lang="en-US" b="1" dirty="0"/>
              <a:t>P</a:t>
            </a:r>
            <a:r>
              <a:rPr lang="en-US" dirty="0"/>
              <a:t>arentheses</a:t>
            </a:r>
          </a:p>
          <a:p>
            <a:r>
              <a:rPr lang="en-US" b="1" dirty="0"/>
              <a:t>E</a:t>
            </a:r>
            <a:r>
              <a:rPr lang="en-US" dirty="0"/>
              <a:t>xponent (ignore this for now)</a:t>
            </a:r>
          </a:p>
          <a:p>
            <a:r>
              <a:rPr lang="en-US" b="1" dirty="0"/>
              <a:t>M</a:t>
            </a:r>
            <a:r>
              <a:rPr lang="en-US" dirty="0"/>
              <a:t>ultiply / </a:t>
            </a:r>
            <a:r>
              <a:rPr lang="en-US" b="1" dirty="0"/>
              <a:t>D</a:t>
            </a:r>
            <a:r>
              <a:rPr lang="en-US" dirty="0"/>
              <a:t>ivide / Modulus</a:t>
            </a:r>
          </a:p>
          <a:p>
            <a:r>
              <a:rPr lang="en-US" b="1" dirty="0"/>
              <a:t>A</a:t>
            </a:r>
            <a:r>
              <a:rPr lang="en-US" dirty="0"/>
              <a:t>ddition / </a:t>
            </a:r>
            <a:r>
              <a:rPr lang="en-US" b="1" dirty="0"/>
              <a:t>S</a:t>
            </a:r>
            <a:r>
              <a:rPr lang="en-US" dirty="0"/>
              <a:t>ubtraction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2368" b="40"/>
          <a:stretch/>
        </p:blipFill>
        <p:spPr>
          <a:xfrm>
            <a:off x="8435479" y="2256948"/>
            <a:ext cx="3185608" cy="372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41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Dividing two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values always results in a single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/>
              <a:t>(always truncated: rounded down)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 / 2 = 5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 / 2 = 7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19 / 10 = 1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Dividing with a double results in a double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 / 2.0 = 7.5</a:t>
            </a:r>
          </a:p>
        </p:txBody>
      </p:sp>
      <p:sp>
        <p:nvSpPr>
          <p:cNvPr id="4" name="Rectangle 3"/>
          <p:cNvSpPr/>
          <p:nvPr/>
        </p:nvSpPr>
        <p:spPr>
          <a:xfrm>
            <a:off x="7835705" y="3318963"/>
            <a:ext cx="3221501" cy="25485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Example problems: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 / 3 * 1.2 + 3 / 2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* 2 + 3 * 5 % 4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+ 8 % 3 * 2 - 9</a:t>
            </a:r>
          </a:p>
        </p:txBody>
      </p:sp>
    </p:spTree>
    <p:extLst>
      <p:ext uri="{BB962C8B-B14F-4D97-AF65-F5344CB8AC3E}">
        <p14:creationId xmlns:p14="http://schemas.microsoft.com/office/powerpoint/2010/main" val="4016909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Intro to String Concatenation : Expressions with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Converts other types to String</a:t>
            </a:r>
          </a:p>
          <a:p>
            <a:pPr marL="0" indent="0">
              <a:buNone/>
            </a:pPr>
            <a:r>
              <a:rPr lang="en-US" b="1" dirty="0"/>
              <a:t>Obeys Order of Operations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Examples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“hello” + 4 =			“hello4”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“hello” + 4 + 2 = 		“hello42”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 + 2 + “hello” = 		“6hello”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“hello” + (4 + 2) = 		“hello6”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“hello” + 4 * 2 = 		“hello8”</a:t>
            </a:r>
          </a:p>
        </p:txBody>
      </p:sp>
    </p:spTree>
    <p:extLst>
      <p:ext uri="{BB962C8B-B14F-4D97-AF65-F5344CB8AC3E}">
        <p14:creationId xmlns:p14="http://schemas.microsoft.com/office/powerpoint/2010/main" val="3894779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2855742"/>
            <a:ext cx="9144000" cy="1005912"/>
          </a:xfrm>
        </p:spPr>
        <p:txBody>
          <a:bodyPr>
            <a:normAutofit/>
          </a:bodyPr>
          <a:lstStyle/>
          <a:p>
            <a:r>
              <a:rPr lang="en-US" sz="4800" dirty="0"/>
              <a:t>Evaluating Expressions Activity</a:t>
            </a:r>
          </a:p>
        </p:txBody>
      </p:sp>
    </p:spTree>
    <p:extLst>
      <p:ext uri="{BB962C8B-B14F-4D97-AF65-F5344CB8AC3E}">
        <p14:creationId xmlns:p14="http://schemas.microsoft.com/office/powerpoint/2010/main" val="255727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Test Review: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Do you have any questions about the test?</a:t>
            </a:r>
          </a:p>
        </p:txBody>
      </p:sp>
    </p:spTree>
    <p:extLst>
      <p:ext uri="{BB962C8B-B14F-4D97-AF65-F5344CB8AC3E}">
        <p14:creationId xmlns:p14="http://schemas.microsoft.com/office/powerpoint/2010/main" val="1171944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041" y="1561453"/>
            <a:ext cx="10823917" cy="4119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Practice It: Do the </a:t>
            </a:r>
            <a:r>
              <a:rPr lang="en-US" b="1" dirty="0"/>
              <a:t>TOP 5 PROBLEMS ONLY </a:t>
            </a:r>
            <a:r>
              <a:rPr lang="en-US" dirty="0"/>
              <a:t>from each of the following: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BJP3 Self-Check 2.2: expressions1 (top 5 only)</a:t>
            </a:r>
          </a:p>
          <a:p>
            <a:pPr marL="0" indent="0">
              <a:buNone/>
            </a:pPr>
            <a:r>
              <a:rPr lang="en-US" dirty="0"/>
              <a:t>- BJP3 Self-Check 2.3: expressions2 (top 5 only)</a:t>
            </a:r>
          </a:p>
          <a:p>
            <a:pPr marL="0" indent="0">
              <a:buNone/>
            </a:pPr>
            <a:r>
              <a:rPr lang="en-US" dirty="0"/>
              <a:t>- BJP3 Self-Check 2.4: expressions3 (top 5 only)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the answer is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, you must enclose the answer in “double-quotes”</a:t>
            </a:r>
          </a:p>
        </p:txBody>
      </p:sp>
    </p:spTree>
    <p:extLst>
      <p:ext uri="{BB962C8B-B14F-4D97-AF65-F5344CB8AC3E}">
        <p14:creationId xmlns:p14="http://schemas.microsoft.com/office/powerpoint/2010/main" val="3872412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2.2 up to “String Concatenation”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Complete chapter 2 self-check questions 1 – 3 (4</a:t>
            </a:r>
            <a:r>
              <a:rPr lang="en-US" baseline="30000" dirty="0"/>
              <a:t>th</a:t>
            </a:r>
            <a:r>
              <a:rPr lang="en-US" dirty="0"/>
              <a:t> edition 1, 3, 4). </a:t>
            </a:r>
          </a:p>
        </p:txBody>
      </p:sp>
    </p:spTree>
    <p:extLst>
      <p:ext uri="{BB962C8B-B14F-4D97-AF65-F5344CB8AC3E}">
        <p14:creationId xmlns:p14="http://schemas.microsoft.com/office/powerpoint/2010/main" val="2261685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Declaring and Assigning Variables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[ 2.02]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576216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Variables	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 piece of the computer’s memory that is given a name and type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Can store a value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Example: preset station on a car stereo or cell phone speed dial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75857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Declare the variable</a:t>
            </a:r>
            <a:br>
              <a:rPr lang="en-US" dirty="0"/>
            </a:br>
            <a:r>
              <a:rPr lang="en-US" sz="3200" dirty="0"/>
              <a:t>Sets aside memory for storing a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924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Variables must be declared before the variable can be used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Syntax:</a:t>
            </a:r>
          </a:p>
          <a:p>
            <a:pPr marL="0" indent="0">
              <a:buNone/>
            </a:pPr>
            <a:r>
              <a:rPr lang="en-US" sz="2400" dirty="0"/>
              <a:t>	&lt;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type&gt; &lt;variable name&gt;;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400" dirty="0">
                <a:cs typeface="Courier New" panose="02070309020205020404" pitchFamily="49" charset="0"/>
              </a:rPr>
              <a:t> is the type we have learned so far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400" dirty="0">
                <a:cs typeface="Courier New" panose="02070309020205020404" pitchFamily="49" charset="0"/>
              </a:rPr>
              <a:t> is an identifier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Naming convention is camel casing: lower case first letter</a:t>
            </a:r>
            <a:br>
              <a:rPr lang="en-US" sz="2400" dirty="0"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</a:rPr>
              <a:t>	Example: </a:t>
            </a:r>
            <a:r>
              <a:rPr lang="en-US" sz="2400" dirty="0" err="1">
                <a:cs typeface="Courier New" panose="02070309020205020404" pitchFamily="49" charset="0"/>
              </a:rPr>
              <a:t>myVariableName</a:t>
            </a:r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Example: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myStringVar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091130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Assign the variable</a:t>
            </a:r>
            <a:br>
              <a:rPr lang="en-US" dirty="0"/>
            </a:br>
            <a:r>
              <a:rPr lang="en-US" sz="3200" dirty="0"/>
              <a:t>Stores a value to the space reserved for the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924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Syntax: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&lt;variable name&gt; = &lt;expression&gt;;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cs typeface="Courier New" panose="02070309020205020404" pitchFamily="49" charset="0"/>
              </a:rPr>
              <a:t>the value stored can be updated as many times as needed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a value can be assigned the same time it is declared:</a:t>
            </a:r>
            <a:br>
              <a:rPr lang="en-US" sz="2400" dirty="0"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</a:rPr>
              <a:t>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 &lt;variable name&gt; = &lt;expression&gt;;</a:t>
            </a: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Example: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myStringVar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“Hello there”;</a:t>
            </a:r>
          </a:p>
        </p:txBody>
      </p:sp>
    </p:spTree>
    <p:extLst>
      <p:ext uri="{BB962C8B-B14F-4D97-AF65-F5344CB8AC3E}">
        <p14:creationId xmlns:p14="http://schemas.microsoft.com/office/powerpoint/2010/main" val="32106970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3: Using the variable</a:t>
            </a:r>
            <a:br>
              <a:rPr lang="en-US" dirty="0"/>
            </a:br>
            <a:r>
              <a:rPr lang="en-US" sz="3200" dirty="0"/>
              <a:t>The variable’s name can be used wherever you need to use that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92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Syntax: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(&lt;variable name&gt;);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cs typeface="Courier New" panose="02070309020205020404" pitchFamily="49" charset="0"/>
              </a:rPr>
              <a:t>the variable can be used as many times as needed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changing the variable’s value will be reflected in the code that used the variable later in the execution</a:t>
            </a:r>
          </a:p>
          <a:p>
            <a:pPr marL="0" indent="0">
              <a:buNone/>
            </a:pPr>
            <a:r>
              <a:rPr lang="en-US" sz="2400" dirty="0"/>
              <a:t>Example:</a:t>
            </a:r>
            <a:br>
              <a:rPr lang="en-US" sz="2400" dirty="0"/>
            </a:br>
            <a:r>
              <a:rPr lang="en-US" dirty="0"/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myStringVar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“Hello there”;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myStringVar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myStringVar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“Goodbye”;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myStringVar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/>
              <a:t>Output:</a:t>
            </a:r>
          </a:p>
          <a:p>
            <a:pPr marL="0" indent="0">
              <a:buNone/>
            </a:pPr>
            <a:r>
              <a:rPr lang="en-US" sz="2000" dirty="0"/>
              <a:t>	hello there</a:t>
            </a:r>
            <a:br>
              <a:rPr lang="en-US" sz="2000" dirty="0"/>
            </a:br>
            <a:r>
              <a:rPr lang="en-US" sz="2000" dirty="0"/>
              <a:t>	Goodbye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4826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Complier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variable cannot be used until it is assigned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Variable names cannot be declared twice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the variable name is mistyped, the compiler will say the variable is undeclared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2450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2855742"/>
            <a:ext cx="9144000" cy="1005912"/>
          </a:xfrm>
        </p:spPr>
        <p:txBody>
          <a:bodyPr>
            <a:normAutofit/>
          </a:bodyPr>
          <a:lstStyle/>
          <a:p>
            <a:r>
              <a:rPr lang="en-US" sz="4800" dirty="0"/>
              <a:t>Worksheet</a:t>
            </a:r>
          </a:p>
        </p:txBody>
      </p:sp>
    </p:spTree>
    <p:extLst>
      <p:ext uri="{BB962C8B-B14F-4D97-AF65-F5344CB8AC3E}">
        <p14:creationId xmlns:p14="http://schemas.microsoft.com/office/powerpoint/2010/main" val="5558069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the rest of 2.2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Complete chapter 2 self-check questions 5, 6, 9, 12 – 15 </a:t>
            </a:r>
          </a:p>
          <a:p>
            <a:pPr marL="0" indent="0">
              <a:buNone/>
            </a:pPr>
            <a:r>
              <a:rPr lang="en-US" dirty="0"/>
              <a:t>(4</a:t>
            </a:r>
            <a:r>
              <a:rPr lang="en-US" baseline="30000" dirty="0"/>
              <a:t>th</a:t>
            </a:r>
            <a:r>
              <a:rPr lang="en-US" dirty="0"/>
              <a:t> edition: 6, 5, 10, 14-17). </a:t>
            </a:r>
          </a:p>
        </p:txBody>
      </p:sp>
    </p:spTree>
    <p:extLst>
      <p:ext uri="{BB962C8B-B14F-4D97-AF65-F5344CB8AC3E}">
        <p14:creationId xmlns:p14="http://schemas.microsoft.com/office/powerpoint/2010/main" val="1832084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09933" y="1474055"/>
            <a:ext cx="9144000" cy="2387600"/>
          </a:xfrm>
        </p:spPr>
        <p:txBody>
          <a:bodyPr>
            <a:normAutofit/>
          </a:bodyPr>
          <a:lstStyle/>
          <a:p>
            <a:r>
              <a:rPr lang="en-US" sz="5000" dirty="0"/>
              <a:t>Class Expectations</a:t>
            </a:r>
          </a:p>
        </p:txBody>
      </p:sp>
    </p:spTree>
    <p:extLst>
      <p:ext uri="{BB962C8B-B14F-4D97-AF65-F5344CB8AC3E}">
        <p14:creationId xmlns:p14="http://schemas.microsoft.com/office/powerpoint/2010/main" val="25585184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String Concatenation and Increment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[ 2.03]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34565958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Intro to String Concatenation : Expressions with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Converts other types to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pPr marL="0" indent="0">
              <a:buNone/>
            </a:pPr>
            <a:r>
              <a:rPr lang="en-US" b="1" dirty="0"/>
              <a:t>Obeys Order of Operations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Examples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“hello” + 4 =			“hello4”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“hello” + 4 + 2 = 		“hello42”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 + 2 + “hello” = 		“6hello”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“hello” + (4 + 2) = 		“hello6”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“hello” + 4 * 2 = 		“hello8”</a:t>
            </a:r>
          </a:p>
        </p:txBody>
      </p:sp>
    </p:spTree>
    <p:extLst>
      <p:ext uri="{BB962C8B-B14F-4D97-AF65-F5344CB8AC3E}">
        <p14:creationId xmlns:p14="http://schemas.microsoft.com/office/powerpoint/2010/main" val="36380021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399"/>
            <a:ext cx="10767646" cy="4119563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+ 2 + 3 + “chocolate” = ???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“chocolate” + 1 + 2 + 3 = ???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“chocolate” + (1 + 2) + 3 = ???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“chocolate” + (1 + 2) / 3 = ???</a:t>
            </a:r>
          </a:p>
        </p:txBody>
      </p:sp>
    </p:spTree>
    <p:extLst>
      <p:ext uri="{BB962C8B-B14F-4D97-AF65-F5344CB8AC3E}">
        <p14:creationId xmlns:p14="http://schemas.microsoft.com/office/powerpoint/2010/main" val="30627173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thinks “ + “the best time to wear a sweater” + “ is all the time!”);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(“Here we combine “ + 1 + “ integer” + “ with strings!”);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(42 + “ is the answer to” + “everything!” + 1 + 1);</a:t>
            </a:r>
          </a:p>
        </p:txBody>
      </p:sp>
    </p:spTree>
    <p:extLst>
      <p:ext uri="{BB962C8B-B14F-4D97-AF65-F5344CB8AC3E}">
        <p14:creationId xmlns:p14="http://schemas.microsoft.com/office/powerpoint/2010/main" val="751634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Increment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Java, there are ways to increase/decrease a variable without writing the whole equation!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+ 7 ;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 += 7;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 = y / 3 ; OR y /= 3;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x++; OR ++x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y++; OR ++y</a:t>
            </a:r>
          </a:p>
        </p:txBody>
      </p:sp>
    </p:spTree>
    <p:extLst>
      <p:ext uri="{BB962C8B-B14F-4D97-AF65-F5344CB8AC3E}">
        <p14:creationId xmlns:p14="http://schemas.microsoft.com/office/powerpoint/2010/main" val="35421876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94904"/>
            <a:ext cx="9144000" cy="2387600"/>
          </a:xfrm>
        </p:spPr>
        <p:txBody>
          <a:bodyPr/>
          <a:lstStyle/>
          <a:p>
            <a:r>
              <a:rPr lang="en-US" dirty="0" err="1"/>
              <a:t>GrudgeBall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4834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rest of 2.2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Complete chapter 2 self-check questions 4 (4</a:t>
            </a:r>
            <a:r>
              <a:rPr lang="en-US" baseline="30000" dirty="0"/>
              <a:t>th</a:t>
            </a:r>
            <a:r>
              <a:rPr lang="en-US" dirty="0"/>
              <a:t> edition: 5). </a:t>
            </a:r>
          </a:p>
        </p:txBody>
      </p:sp>
    </p:spTree>
    <p:extLst>
      <p:ext uri="{BB962C8B-B14F-4D97-AF65-F5344CB8AC3E}">
        <p14:creationId xmlns:p14="http://schemas.microsoft.com/office/powerpoint/2010/main" val="4186787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Mixing Types &amp; Casting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[ 2.04 ]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25774688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Zombies, Werewolves, and Humans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do you think would happen if a zombie bit a werewolf?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 : Zombie &gt; Werewolf &gt; Human?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Same thing happens when we mix together different types</a:t>
            </a:r>
          </a:p>
        </p:txBody>
      </p:sp>
    </p:spTree>
    <p:extLst>
      <p:ext uri="{BB962C8B-B14F-4D97-AF65-F5344CB8AC3E}">
        <p14:creationId xmlns:p14="http://schemas.microsoft.com/office/powerpoint/2010/main" val="14226427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Strings, doubles, and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Think about our past examples: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+ 9.0 = 10.0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+ “hello” = “1hello”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+ 2.0 + “hello” = “3.0hello”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				So: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&gt; double 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633" y="2057399"/>
            <a:ext cx="2095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41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0671" y="309488"/>
            <a:ext cx="9929193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000" dirty="0"/>
              <a:t>Consider the following complete program: 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 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public static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printStar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  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 * "); 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} 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public static void twice() {  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printStar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  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printStar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 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} 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public static void many() {  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twice();  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printStar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  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twice(); 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  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twice();  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many(); 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}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  </a:t>
            </a:r>
          </a:p>
          <a:p>
            <a:r>
              <a:rPr lang="en-US" sz="2400" dirty="0"/>
              <a:t>How many stars  *  are printed to the console when this program is executed? 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312812" y="2433146"/>
            <a:ext cx="85311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UcParenBoth"/>
            </a:pPr>
            <a:r>
              <a:rPr lang="pt-BR" sz="2400" dirty="0"/>
              <a:t>2 </a:t>
            </a:r>
          </a:p>
          <a:p>
            <a:r>
              <a:rPr lang="pt-BR" sz="2400" dirty="0"/>
              <a:t>(B) 4 </a:t>
            </a:r>
          </a:p>
          <a:p>
            <a:r>
              <a:rPr lang="pt-BR" sz="2400" dirty="0"/>
              <a:t>(C) 5 </a:t>
            </a:r>
          </a:p>
          <a:p>
            <a:r>
              <a:rPr lang="pt-BR" sz="2400" dirty="0"/>
              <a:t>(D) 7 </a:t>
            </a:r>
          </a:p>
          <a:p>
            <a:r>
              <a:rPr lang="pt-BR" sz="2400" dirty="0"/>
              <a:t>(E) 9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8582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8068" y="1713207"/>
            <a:ext cx="9643908" cy="2387600"/>
          </a:xfrm>
        </p:spPr>
        <p:txBody>
          <a:bodyPr>
            <a:normAutofit/>
          </a:bodyPr>
          <a:lstStyle/>
          <a:p>
            <a:r>
              <a:rPr lang="en-US" sz="4000" dirty="0"/>
              <a:t>If you combine an</a:t>
            </a:r>
            <a:r>
              <a:rPr lang="en-US" sz="4000" b="1" dirty="0"/>
              <a:t> </a:t>
            </a:r>
            <a:r>
              <a:rPr lang="en-US" sz="4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4000" b="1" dirty="0"/>
              <a:t> </a:t>
            </a:r>
            <a:r>
              <a:rPr lang="en-US" sz="4000" dirty="0"/>
              <a:t>and a </a:t>
            </a: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4000" dirty="0"/>
              <a:t> with an operator 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(+ - * / % </a:t>
            </a:r>
            <a:r>
              <a:rPr lang="en-US" sz="4000" dirty="0"/>
              <a:t>) the result is …?</a:t>
            </a:r>
          </a:p>
        </p:txBody>
      </p:sp>
    </p:spTree>
    <p:extLst>
      <p:ext uri="{BB962C8B-B14F-4D97-AF65-F5344CB8AC3E}">
        <p14:creationId xmlns:p14="http://schemas.microsoft.com/office/powerpoint/2010/main" val="5185660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8068" y="1713207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dirty="0"/>
              <a:t>If you combine an</a:t>
            </a:r>
            <a:r>
              <a:rPr lang="en-US" sz="4000" b="1" dirty="0"/>
              <a:t> </a:t>
            </a:r>
            <a:r>
              <a:rPr lang="en-US" sz="4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4000" b="1" dirty="0"/>
              <a:t> </a:t>
            </a:r>
            <a:r>
              <a:rPr lang="en-US" sz="4000" dirty="0"/>
              <a:t>and a </a:t>
            </a: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4000" dirty="0"/>
              <a:t> with a ‘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4000" dirty="0"/>
              <a:t>’ the result is …?</a:t>
            </a:r>
          </a:p>
        </p:txBody>
      </p:sp>
    </p:spTree>
    <p:extLst>
      <p:ext uri="{BB962C8B-B14F-4D97-AF65-F5344CB8AC3E}">
        <p14:creationId xmlns:p14="http://schemas.microsoft.com/office/powerpoint/2010/main" val="15462401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8068" y="1713207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dirty="0"/>
              <a:t>If you combine an</a:t>
            </a:r>
            <a:r>
              <a:rPr lang="en-US" sz="4000" b="1" dirty="0"/>
              <a:t> </a:t>
            </a: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4000" b="1" dirty="0"/>
              <a:t> </a:t>
            </a:r>
            <a:r>
              <a:rPr lang="en-US" sz="4000" dirty="0"/>
              <a:t>and a </a:t>
            </a: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4000" dirty="0"/>
              <a:t> with a ‘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4000" dirty="0"/>
              <a:t>’ the result is …?</a:t>
            </a:r>
          </a:p>
        </p:txBody>
      </p:sp>
    </p:spTree>
    <p:extLst>
      <p:ext uri="{BB962C8B-B14F-4D97-AF65-F5344CB8AC3E}">
        <p14:creationId xmlns:p14="http://schemas.microsoft.com/office/powerpoint/2010/main" val="9040940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Java we call this promoting!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1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double: 1.0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String: “one”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141" y="1956659"/>
            <a:ext cx="4102398" cy="411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2306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316088"/>
            <a:ext cx="9144000" cy="2387600"/>
          </a:xfrm>
        </p:spPr>
        <p:txBody>
          <a:bodyPr/>
          <a:lstStyle/>
          <a:p>
            <a:r>
              <a:rPr lang="en-US" dirty="0"/>
              <a:t>Worksheet</a:t>
            </a:r>
          </a:p>
        </p:txBody>
      </p:sp>
    </p:spTree>
    <p:extLst>
      <p:ext uri="{BB962C8B-B14F-4D97-AF65-F5344CB8AC3E}">
        <p14:creationId xmlns:p14="http://schemas.microsoft.com/office/powerpoint/2010/main" val="1119124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4.29 		⇒ 	4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(double) 1 		⇒ 	1.0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i="1" dirty="0"/>
              <a:t>Note: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400" i="1" dirty="0"/>
              <a:t> is not a primitive type and cannot be cast.  Java will convert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i="1" dirty="0"/>
              <a:t> </a:t>
            </a:r>
            <a:r>
              <a:rPr lang="en-US" sz="2400" i="1"/>
              <a:t>and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400" i="1"/>
              <a:t> to </a:t>
            </a:r>
            <a:r>
              <a:rPr lang="en-US" sz="2400" i="1" dirty="0"/>
              <a:t>strings when concatenated with a string.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“” + 4.892		⇒ 	“4.892”</a:t>
            </a:r>
          </a:p>
          <a:p>
            <a:pPr marL="0" indent="0">
              <a:buNone/>
            </a:pP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4838698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316088"/>
            <a:ext cx="9144000" cy="2387600"/>
          </a:xfrm>
        </p:spPr>
        <p:txBody>
          <a:bodyPr/>
          <a:lstStyle/>
          <a:p>
            <a:r>
              <a:rPr lang="en-US" dirty="0"/>
              <a:t>Worksheet</a:t>
            </a:r>
          </a:p>
        </p:txBody>
      </p:sp>
    </p:spTree>
    <p:extLst>
      <p:ext uri="{BB962C8B-B14F-4D97-AF65-F5344CB8AC3E}">
        <p14:creationId xmlns:p14="http://schemas.microsoft.com/office/powerpoint/2010/main" val="34595418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2.3 up to “Nested Loops”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Finish the worksheet if you don’t finish in class.</a:t>
            </a:r>
          </a:p>
        </p:txBody>
      </p:sp>
    </p:spTree>
    <p:extLst>
      <p:ext uri="{BB962C8B-B14F-4D97-AF65-F5344CB8AC3E}">
        <p14:creationId xmlns:p14="http://schemas.microsoft.com/office/powerpoint/2010/main" val="8657067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[ 2.05 ]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1299674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 (worksheet)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5;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(“Bother”);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5;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 //vs (“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8803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Consider the following Java statement.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 * “)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Which of the following is true about this Java statement? </a:t>
            </a:r>
          </a:p>
          <a:p>
            <a:pPr marL="514350" indent="-514350">
              <a:buAutoNum type="alphaUcParenBoth"/>
            </a:pPr>
            <a:r>
              <a:rPr lang="en-US" dirty="0">
                <a:cs typeface="Courier New" panose="02070309020205020404" pitchFamily="49" charset="0"/>
              </a:rPr>
              <a:t>The statement contains a String literal that is missing a quotation mark  " at its </a:t>
            </a:r>
            <a:r>
              <a:rPr lang="en-US" dirty="0" err="1">
                <a:cs typeface="Courier New" panose="02070309020205020404" pitchFamily="49" charset="0"/>
              </a:rPr>
              <a:t>en</a:t>
            </a: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(B) The statement is missing a semicolon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(C) The statement uses incorrect capitalization (uppercase / lowercase) 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(D) The statement uses braces [ ]  instead of parentheses ( ) 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(E) There are no errors in this statement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8344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Count1000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1000;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5313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2.3 “Nested Loops”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Complete chapter 2 self-check questions 19-21 (4</a:t>
            </a:r>
            <a:r>
              <a:rPr lang="en-US" baseline="30000" dirty="0"/>
              <a:t>th</a:t>
            </a:r>
            <a:r>
              <a:rPr lang="en-US" dirty="0"/>
              <a:t> edition: 22-24). </a:t>
            </a:r>
          </a:p>
        </p:txBody>
      </p:sp>
    </p:spTree>
    <p:extLst>
      <p:ext uri="{BB962C8B-B14F-4D97-AF65-F5344CB8AC3E}">
        <p14:creationId xmlns:p14="http://schemas.microsoft.com/office/powerpoint/2010/main" val="14044314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Nested for Loops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[ 2.06 ]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21722829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57399"/>
            <a:ext cx="10515600" cy="1157288"/>
          </a:xfrm>
        </p:spPr>
        <p:txBody>
          <a:bodyPr/>
          <a:lstStyle/>
          <a:p>
            <a:pPr algn="ctr"/>
            <a:r>
              <a:rPr lang="en-US" dirty="0"/>
              <a:t>The Challenge: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Rewrite the code from yesterday (count to 1000 if you don’t remember) in 11 lines. You cannot use a loop that executes more than 10 times.</a:t>
            </a:r>
          </a:p>
        </p:txBody>
      </p:sp>
    </p:spTree>
    <p:extLst>
      <p:ext uri="{BB962C8B-B14F-4D97-AF65-F5344CB8AC3E}">
        <p14:creationId xmlns:p14="http://schemas.microsoft.com/office/powerpoint/2010/main" val="41891094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3;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Calacas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y Calaveras!”)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14549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&lt;= 3;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j = 1; j &lt;= 3;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Calacas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y Calaveras!”);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4731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from yesterday: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Count1000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1000;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4148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2.4 “Scope” and “Pseudocode”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Complete chapter 2 self-check questions 26, 27 (4</a:t>
            </a:r>
            <a:r>
              <a:rPr lang="en-US" baseline="30000" dirty="0"/>
              <a:t>th</a:t>
            </a:r>
            <a:r>
              <a:rPr lang="en-US" dirty="0"/>
              <a:t> edition: 29, 30)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 exercise 4. </a:t>
            </a:r>
          </a:p>
        </p:txBody>
      </p:sp>
    </p:spTree>
    <p:extLst>
      <p:ext uri="{BB962C8B-B14F-4D97-AF65-F5344CB8AC3E}">
        <p14:creationId xmlns:p14="http://schemas.microsoft.com/office/powerpoint/2010/main" val="35138390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Scope and Pseudocode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[ 2.07 ]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13717180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85831"/>
            <a:ext cx="9144000" cy="2387600"/>
          </a:xfrm>
        </p:spPr>
        <p:txBody>
          <a:bodyPr>
            <a:normAutofit/>
          </a:bodyPr>
          <a:lstStyle/>
          <a:p>
            <a:r>
              <a:rPr lang="en-US" sz="5000" dirty="0"/>
              <a:t>Worksheet</a:t>
            </a:r>
          </a:p>
        </p:txBody>
      </p:sp>
    </p:spTree>
    <p:extLst>
      <p:ext uri="{BB962C8B-B14F-4D97-AF65-F5344CB8AC3E}">
        <p14:creationId xmlns:p14="http://schemas.microsoft.com/office/powerpoint/2010/main" val="752878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Consider the following Java statement.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(“This test is fun!);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Which of the following is true about this Java statement? </a:t>
            </a:r>
          </a:p>
          <a:p>
            <a:pPr marL="514350" indent="-514350">
              <a:buAutoNum type="alphaUcParenBoth"/>
            </a:pPr>
            <a:r>
              <a:rPr lang="en-US" dirty="0"/>
              <a:t>The statement contains a String literal that is missing a quotation mark  " at its end</a:t>
            </a:r>
          </a:p>
          <a:p>
            <a:pPr marL="0" indent="0">
              <a:buNone/>
            </a:pPr>
            <a:r>
              <a:rPr lang="en-US" dirty="0"/>
              <a:t>(B) The statement is missing a semicolon</a:t>
            </a:r>
          </a:p>
          <a:p>
            <a:pPr marL="0" indent="0">
              <a:buNone/>
            </a:pPr>
            <a:r>
              <a:rPr lang="en-US" dirty="0"/>
              <a:t>(C) The statement uses incorrect capitalization (uppercase / lowercase) </a:t>
            </a:r>
          </a:p>
          <a:p>
            <a:pPr marL="0" indent="0">
              <a:buNone/>
            </a:pPr>
            <a:r>
              <a:rPr lang="en-US" dirty="0"/>
              <a:t>(D) The statement uses braces [ ]  instead of parentheses ( ) .</a:t>
            </a:r>
          </a:p>
          <a:p>
            <a:pPr marL="0" indent="0">
              <a:buNone/>
            </a:pPr>
            <a:r>
              <a:rPr lang="en-US" dirty="0"/>
              <a:t>(E) There are no errors in this statement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7256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2.4 “Class Constants”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Complete chapter 2 self-check questions 31-33 (4</a:t>
            </a:r>
            <a:r>
              <a:rPr lang="en-US" baseline="30000" dirty="0"/>
              <a:t>th</a:t>
            </a:r>
            <a:r>
              <a:rPr lang="en-US" dirty="0"/>
              <a:t> edition: </a:t>
            </a:r>
            <a:r>
              <a:rPr lang="en-US"/>
              <a:t>34-36)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7321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85831"/>
            <a:ext cx="9144000" cy="2387600"/>
          </a:xfrm>
        </p:spPr>
        <p:txBody>
          <a:bodyPr>
            <a:normAutofit/>
          </a:bodyPr>
          <a:lstStyle/>
          <a:p>
            <a:r>
              <a:rPr lang="en-US" sz="5000" dirty="0"/>
              <a:t>Programming Project 1</a:t>
            </a:r>
          </a:p>
        </p:txBody>
      </p:sp>
    </p:spTree>
    <p:extLst>
      <p:ext uri="{BB962C8B-B14F-4D97-AF65-F5344CB8AC3E}">
        <p14:creationId xmlns:p14="http://schemas.microsoft.com/office/powerpoint/2010/main" val="327365980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2.4 “Pseudocode” if you haven’t already.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Complete chapter 2 self-check questions 31-33.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 check for completion, adding daily summaries if needed.</a:t>
            </a:r>
          </a:p>
          <a:p>
            <a:pPr lvl="1"/>
            <a:r>
              <a:rPr lang="en-US" dirty="0"/>
              <a:t>Students may use their book to supplement their notes. </a:t>
            </a:r>
          </a:p>
        </p:txBody>
      </p:sp>
    </p:spTree>
    <p:extLst>
      <p:ext uri="{BB962C8B-B14F-4D97-AF65-F5344CB8AC3E}">
        <p14:creationId xmlns:p14="http://schemas.microsoft.com/office/powerpoint/2010/main" val="32287167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[ 2.09 ]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81608826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dirty="0"/>
              <a:t>Write a program that produces the following output using nested for loops: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|””””””””’|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\: : : : : : :/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\: : : : :/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\: : :/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\:/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/:\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/: : :\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/: : : : :\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/: : : : : : :\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|””””””””’|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dirty="0">
                <a:cs typeface="Courier New" panose="02070309020205020404" pitchFamily="49" charset="0"/>
              </a:rPr>
              <a:t>TIPS: Start with a structure diagram. Isolate repeated tasks into methods. Include comments in with your code so others can easily understand your code.</a:t>
            </a:r>
          </a:p>
        </p:txBody>
      </p:sp>
      <p:sp>
        <p:nvSpPr>
          <p:cNvPr id="4" name="Rectangle 3"/>
          <p:cNvSpPr/>
          <p:nvPr/>
        </p:nvSpPr>
        <p:spPr>
          <a:xfrm>
            <a:off x="4734732" y="2533973"/>
            <a:ext cx="2766448" cy="25417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7432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Outline Chapter 2, omitting HW 2.5</a:t>
            </a:r>
          </a:p>
        </p:txBody>
      </p:sp>
    </p:spTree>
    <p:extLst>
      <p:ext uri="{BB962C8B-B14F-4D97-AF65-F5344CB8AC3E}">
        <p14:creationId xmlns:p14="http://schemas.microsoft.com/office/powerpoint/2010/main" val="38604064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[ 2.09 ]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259613060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dirty="0"/>
              <a:t>Write a program that produces the following output using nested for loops: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|””””””””’|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\: : : : : : :/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\: : : : :/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\: : :/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\:/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/:\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/: : :\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/: : : : :\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/: : : : : : :\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|””””””””’|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dirty="0">
                <a:cs typeface="Courier New" panose="02070309020205020404" pitchFamily="49" charset="0"/>
              </a:rPr>
              <a:t>TIPS: Start with a structure diagram. Isolate repeated tasks into methods. Include comments in with your code so others can easily understand your code.</a:t>
            </a:r>
          </a:p>
        </p:txBody>
      </p:sp>
      <p:sp>
        <p:nvSpPr>
          <p:cNvPr id="4" name="Rectangle 3"/>
          <p:cNvSpPr/>
          <p:nvPr/>
        </p:nvSpPr>
        <p:spPr>
          <a:xfrm>
            <a:off x="4734732" y="2533973"/>
            <a:ext cx="2766448" cy="25417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6494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for finished code: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967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final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 = 1;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main(String[...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446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Consider the following Java statement.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(“How many more problems are there?”);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Which of the following is true about this Java statement? </a:t>
            </a:r>
          </a:p>
          <a:p>
            <a:pPr marL="514350" indent="-514350">
              <a:buAutoNum type="alphaUcParenBoth"/>
            </a:pPr>
            <a:r>
              <a:rPr lang="en-US" dirty="0"/>
              <a:t>The statement contains a String literal that is missing a quotation mark  " at its end</a:t>
            </a:r>
          </a:p>
          <a:p>
            <a:pPr marL="0" indent="0">
              <a:buNone/>
            </a:pPr>
            <a:r>
              <a:rPr lang="en-US" dirty="0"/>
              <a:t>(B) The statement is missing a semicolon</a:t>
            </a:r>
          </a:p>
          <a:p>
            <a:pPr marL="0" indent="0">
              <a:buNone/>
            </a:pPr>
            <a:r>
              <a:rPr lang="en-US" dirty="0"/>
              <a:t>(C) The statement uses incorrect capitalization (uppercase / lowercase) </a:t>
            </a:r>
          </a:p>
          <a:p>
            <a:pPr marL="0" indent="0">
              <a:buNone/>
            </a:pPr>
            <a:r>
              <a:rPr lang="en-US" dirty="0"/>
              <a:t>(D) The statement uses braces [ ]  instead of parentheses ( )  </a:t>
            </a:r>
          </a:p>
          <a:p>
            <a:pPr marL="0" indent="0">
              <a:buNone/>
            </a:pPr>
            <a:r>
              <a:rPr lang="en-US" dirty="0"/>
              <a:t>(E) There are no errors in this statement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1322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Complete practice questions with class constants.</a:t>
            </a:r>
          </a:p>
        </p:txBody>
      </p:sp>
    </p:spTree>
    <p:extLst>
      <p:ext uri="{BB962C8B-B14F-4D97-AF65-F5344CB8AC3E}">
        <p14:creationId xmlns:p14="http://schemas.microsoft.com/office/powerpoint/2010/main" val="407999564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Finding and Fixing Errors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[ 2.10 ]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96027263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plan: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Error check and resubmit all chapter 2 assignments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Study for the test by:</a:t>
            </a:r>
          </a:p>
          <a:p>
            <a:pPr lvl="1"/>
            <a:r>
              <a:rPr lang="en-US" dirty="0"/>
              <a:t>Reviewing all of the blue, self-check pages at the end of Chapter 2</a:t>
            </a:r>
          </a:p>
          <a:p>
            <a:pPr lvl="1"/>
            <a:r>
              <a:rPr lang="en-US" dirty="0"/>
              <a:t>Re-reading sections as needed to complete the self-check problems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Submit 5 questions for review in class tomorrow</a:t>
            </a:r>
          </a:p>
        </p:txBody>
      </p:sp>
    </p:spTree>
    <p:extLst>
      <p:ext uri="{BB962C8B-B14F-4D97-AF65-F5344CB8AC3E}">
        <p14:creationId xmlns:p14="http://schemas.microsoft.com/office/powerpoint/2010/main" val="388926187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Regrade/Resubmit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all have the opportunity to get full credit  on your homework grades by correcting them now, in class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Use your error checking algorithm, and if you need help just ask!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Make sure to check for issues with scope!</a:t>
            </a:r>
          </a:p>
        </p:txBody>
      </p:sp>
    </p:spTree>
    <p:extLst>
      <p:ext uri="{BB962C8B-B14F-4D97-AF65-F5344CB8AC3E}">
        <p14:creationId xmlns:p14="http://schemas.microsoft.com/office/powerpoint/2010/main" val="213550618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finish early: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useful review includes working on 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Programming Project 2</a:t>
            </a:r>
          </a:p>
          <a:p>
            <a:r>
              <a:rPr lang="en-US" dirty="0"/>
              <a:t>Programming Project 3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1750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Begin reviewing chapter two for the Unit Test</a:t>
            </a:r>
          </a:p>
          <a:p>
            <a:endParaRPr lang="en-US" dirty="0"/>
          </a:p>
          <a:p>
            <a:r>
              <a:rPr lang="en-US" dirty="0"/>
              <a:t>Submit 5 questions you have for review tomorrow</a:t>
            </a:r>
          </a:p>
        </p:txBody>
      </p:sp>
    </p:spTree>
    <p:extLst>
      <p:ext uri="{BB962C8B-B14F-4D97-AF65-F5344CB8AC3E}">
        <p14:creationId xmlns:p14="http://schemas.microsoft.com/office/powerpoint/2010/main" val="404012817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[ 2.11 ]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388229203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374151"/>
            <a:ext cx="9144000" cy="2387600"/>
          </a:xfrm>
        </p:spPr>
        <p:txBody>
          <a:bodyPr>
            <a:normAutofit/>
          </a:bodyPr>
          <a:lstStyle/>
          <a:p>
            <a:r>
              <a:rPr lang="en-US" sz="5000" dirty="0"/>
              <a:t>What’s on the test?</a:t>
            </a:r>
          </a:p>
        </p:txBody>
      </p:sp>
    </p:spTree>
    <p:extLst>
      <p:ext uri="{BB962C8B-B14F-4D97-AF65-F5344CB8AC3E}">
        <p14:creationId xmlns:p14="http://schemas.microsoft.com/office/powerpoint/2010/main" val="265864840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submitted review questions to review for the test</a:t>
            </a:r>
          </a:p>
          <a:p>
            <a:endParaRPr lang="en-US" dirty="0"/>
          </a:p>
          <a:p>
            <a:r>
              <a:rPr lang="en-US" dirty="0"/>
              <a:t>Assemble the questions into categories to go over</a:t>
            </a:r>
          </a:p>
          <a:p>
            <a:endParaRPr lang="en-US" dirty="0"/>
          </a:p>
          <a:p>
            <a:r>
              <a:rPr lang="en-US" dirty="0"/>
              <a:t>Answer individual questions, or make slides for topics you think students need to go over</a:t>
            </a:r>
          </a:p>
        </p:txBody>
      </p:sp>
    </p:spTree>
    <p:extLst>
      <p:ext uri="{BB962C8B-B14F-4D97-AF65-F5344CB8AC3E}">
        <p14:creationId xmlns:p14="http://schemas.microsoft.com/office/powerpoint/2010/main" val="222084863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Make a list of review topics that you feel you need to go over for the test tomorrow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each topic, follow up by reviewing the textbook and self-check problems</a:t>
            </a:r>
          </a:p>
        </p:txBody>
      </p:sp>
    </p:spTree>
    <p:extLst>
      <p:ext uri="{BB962C8B-B14F-4D97-AF65-F5344CB8AC3E}">
        <p14:creationId xmlns:p14="http://schemas.microsoft.com/office/powerpoint/2010/main" val="5537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 Consider the following incorrect Java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public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(“Oh no!”);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/>
              <a:t> Which of the following is true about this program?  </a:t>
            </a:r>
          </a:p>
          <a:p>
            <a:pPr marL="514350" indent="-514350">
              <a:buAutoNum type="romanUcPeriod"/>
            </a:pPr>
            <a:r>
              <a:rPr lang="en-US" sz="2400" dirty="0"/>
              <a:t>The class header is not correct Java syntax</a:t>
            </a:r>
          </a:p>
          <a:p>
            <a:pPr marL="514350" indent="-514350">
              <a:buAutoNum type="romanUcPeriod"/>
            </a:pPr>
            <a:r>
              <a:rPr lang="en-US" sz="2400" dirty="0"/>
              <a:t>The main method header is not correct Java syntax</a:t>
            </a:r>
          </a:p>
          <a:p>
            <a:pPr marL="514350" indent="-514350">
              <a:buAutoNum type="romanUcPeriod"/>
            </a:pPr>
            <a:r>
              <a:rPr lang="en-US" sz="2400" dirty="0"/>
              <a:t>The statement inside the main method body is not correct Java syntax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93834" y="1855788"/>
            <a:ext cx="16610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UcParenBoth"/>
            </a:pPr>
            <a:r>
              <a:rPr lang="en-US" sz="2000" dirty="0"/>
              <a:t>I only </a:t>
            </a:r>
          </a:p>
          <a:p>
            <a:r>
              <a:rPr lang="en-US" sz="2000" dirty="0"/>
              <a:t>(B) II only </a:t>
            </a:r>
          </a:p>
          <a:p>
            <a:r>
              <a:rPr lang="en-US" sz="2000" dirty="0"/>
              <a:t>(C) III only </a:t>
            </a:r>
          </a:p>
          <a:p>
            <a:r>
              <a:rPr lang="en-US" sz="2000" dirty="0"/>
              <a:t>(D) I and II </a:t>
            </a:r>
          </a:p>
          <a:p>
            <a:r>
              <a:rPr lang="en-US" sz="2000" dirty="0"/>
              <a:t>(E) I, II, and III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8694346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374153"/>
            <a:ext cx="9144000" cy="2387600"/>
          </a:xfrm>
        </p:spPr>
        <p:txBody>
          <a:bodyPr>
            <a:normAutofit/>
          </a:bodyPr>
          <a:lstStyle/>
          <a:p>
            <a:r>
              <a:rPr lang="en-US" sz="5000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1985980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2.1 except for “Mixing Types and Casting”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Correct any incorrect test answers by re-answering on a separate sheet of paper: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To get back credit, you must justify your new answers</a:t>
            </a:r>
          </a:p>
          <a:p>
            <a:pPr marL="0" indent="0">
              <a:buNone/>
            </a:pPr>
            <a:r>
              <a:rPr lang="en-US" dirty="0"/>
              <a:t>	Staple new answer sheet to the old test and return it tomorrow</a:t>
            </a:r>
          </a:p>
        </p:txBody>
      </p:sp>
    </p:spTree>
    <p:extLst>
      <p:ext uri="{BB962C8B-B14F-4D97-AF65-F5344CB8AC3E}">
        <p14:creationId xmlns:p14="http://schemas.microsoft.com/office/powerpoint/2010/main" val="4061412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BADD3A0624AA4E97287821B8F4D7D6" ma:contentTypeVersion="3" ma:contentTypeDescription="Create a new document." ma:contentTypeScope="" ma:versionID="d1f55a70bd1930e0ae5c5588ea58d234">
  <xsd:schema xmlns:xsd="http://www.w3.org/2001/XMLSchema" xmlns:xs="http://www.w3.org/2001/XMLSchema" xmlns:p="http://schemas.microsoft.com/office/2006/metadata/properties" xmlns:ns2="5edd459b-714d-42ed-b78f-512da7d1c14e" targetNamespace="http://schemas.microsoft.com/office/2006/metadata/properties" ma:root="true" ma:fieldsID="5a6a6e2895642296b7d1775ae73bc200" ns2:_="">
    <xsd:import namespace="5edd459b-714d-42ed-b78f-512da7d1c14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d459b-714d-42ed-b78f-512da7d1c14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3F258A9-62F9-4AA7-BEBE-DE1957F67E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B436524-1E59-45A9-9022-9518E43CCB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dd459b-714d-42ed-b78f-512da7d1c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7ABD09-FFEE-4830-B492-D9820D9FDFA2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5edd459b-714d-42ed-b78f-512da7d1c14e"/>
    <ds:schemaRef ds:uri="http://purl.org/dc/dcmitype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2186</Words>
  <Application>Microsoft Office PowerPoint</Application>
  <PresentationFormat>Widescreen</PresentationFormat>
  <Paragraphs>499</Paragraphs>
  <Slides>80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5" baseType="lpstr">
      <vt:lpstr>Arial</vt:lpstr>
      <vt:lpstr>Calibri</vt:lpstr>
      <vt:lpstr>Calibri Light</vt:lpstr>
      <vt:lpstr>Courier New</vt:lpstr>
      <vt:lpstr>Office Theme</vt:lpstr>
      <vt:lpstr>Test Review &amp; Reteach</vt:lpstr>
      <vt:lpstr>Test Review:</vt:lpstr>
      <vt:lpstr>Class Expectations</vt:lpstr>
      <vt:lpstr>PowerPoint Presentation</vt:lpstr>
      <vt:lpstr>2. Consider the following Java statement.</vt:lpstr>
      <vt:lpstr>3. Consider the following Java statement.</vt:lpstr>
      <vt:lpstr>4. Consider the following Java statement.</vt:lpstr>
      <vt:lpstr>5. Consider the following incorrect Java Program</vt:lpstr>
      <vt:lpstr>Homework</vt:lpstr>
      <vt:lpstr>Basic Data Concepts</vt:lpstr>
      <vt:lpstr>Data Types</vt:lpstr>
      <vt:lpstr>Data Types</vt:lpstr>
      <vt:lpstr>Date Type Range</vt:lpstr>
      <vt:lpstr>Expressions</vt:lpstr>
      <vt:lpstr>Arithmetic Operators</vt:lpstr>
      <vt:lpstr>Precedence </vt:lpstr>
      <vt:lpstr>Computer Arithmetic</vt:lpstr>
      <vt:lpstr>Intro to String Concatenation : Expressions with Strings</vt:lpstr>
      <vt:lpstr>Evaluating Expressions Activity</vt:lpstr>
      <vt:lpstr>Lab</vt:lpstr>
      <vt:lpstr>Homework</vt:lpstr>
      <vt:lpstr>Declaring and Assigning Variables</vt:lpstr>
      <vt:lpstr>PowerPoint Presentation</vt:lpstr>
      <vt:lpstr>Step 1: Declare the variable Sets aside memory for storing a value</vt:lpstr>
      <vt:lpstr>Step 2: Assign the variable Stores a value to the space reserved for the variable</vt:lpstr>
      <vt:lpstr>Step 3: Using the variable The variable’s name can be used wherever you need to use that value</vt:lpstr>
      <vt:lpstr>Common Complier Errors</vt:lpstr>
      <vt:lpstr>Worksheet</vt:lpstr>
      <vt:lpstr>Homework</vt:lpstr>
      <vt:lpstr>String Concatenation and Increment</vt:lpstr>
      <vt:lpstr>Intro to String Concatenation : Expressions with Strings</vt:lpstr>
      <vt:lpstr>Examples:</vt:lpstr>
      <vt:lpstr>Examples</vt:lpstr>
      <vt:lpstr>Introduction to Increment</vt:lpstr>
      <vt:lpstr>GrudgeBall</vt:lpstr>
      <vt:lpstr>Homework</vt:lpstr>
      <vt:lpstr>Mixing Types &amp; Casting</vt:lpstr>
      <vt:lpstr>Zombies, Werewolves, and Humans</vt:lpstr>
      <vt:lpstr>Strings, doubles, and integers</vt:lpstr>
      <vt:lpstr>If you combine an int and a double with an operator (+ - * / % ) the result is …?</vt:lpstr>
      <vt:lpstr>If you combine an int and a String with a ‘+’ the result is …?</vt:lpstr>
      <vt:lpstr>If you combine an double and a String with a ‘+’ the result is …?</vt:lpstr>
      <vt:lpstr>Promoting</vt:lpstr>
      <vt:lpstr>Worksheet</vt:lpstr>
      <vt:lpstr>Introduction to Casting</vt:lpstr>
      <vt:lpstr>Worksheet</vt:lpstr>
      <vt:lpstr>Homework</vt:lpstr>
      <vt:lpstr>for Loops</vt:lpstr>
      <vt:lpstr>Build a for Loop (worksheet)</vt:lpstr>
      <vt:lpstr>Example Code:</vt:lpstr>
      <vt:lpstr>Homework</vt:lpstr>
      <vt:lpstr>Nested for Loops</vt:lpstr>
      <vt:lpstr>The Challenge:</vt:lpstr>
      <vt:lpstr>Single Loop</vt:lpstr>
      <vt:lpstr>Nested Loop</vt:lpstr>
      <vt:lpstr>Code from yesterday:</vt:lpstr>
      <vt:lpstr>Homework</vt:lpstr>
      <vt:lpstr>Scope and Pseudocode</vt:lpstr>
      <vt:lpstr>Worksheet</vt:lpstr>
      <vt:lpstr>Homework</vt:lpstr>
      <vt:lpstr>Programming Project 1</vt:lpstr>
      <vt:lpstr>Homework</vt:lpstr>
      <vt:lpstr>Programming Project</vt:lpstr>
      <vt:lpstr>Programming Project</vt:lpstr>
      <vt:lpstr>Homework</vt:lpstr>
      <vt:lpstr>Programming Project</vt:lpstr>
      <vt:lpstr>Programming Project</vt:lpstr>
      <vt:lpstr>Slide for finished code:</vt:lpstr>
      <vt:lpstr>Class Constants</vt:lpstr>
      <vt:lpstr>Homework</vt:lpstr>
      <vt:lpstr>Finding and Fixing Errors</vt:lpstr>
      <vt:lpstr>Today’s plan:</vt:lpstr>
      <vt:lpstr>Homework Regrade/Resubmit</vt:lpstr>
      <vt:lpstr>If you finish early:</vt:lpstr>
      <vt:lpstr>Homework</vt:lpstr>
      <vt:lpstr>Review</vt:lpstr>
      <vt:lpstr>What’s on the test?</vt:lpstr>
      <vt:lpstr>Review Questions</vt:lpstr>
      <vt:lpstr>Review Topics</vt:lpstr>
      <vt:lpstr>Good Luck!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Review &amp; Reteach</dc:title>
  <dc:creator>Julian Boss (Xtreme Consulting Group Inc)</dc:creator>
  <cp:lastModifiedBy>Andrew Spiece (DIGITAL INTELLIGENCE SYSTEMS,)</cp:lastModifiedBy>
  <cp:revision>33</cp:revision>
  <dcterms:created xsi:type="dcterms:W3CDTF">2016-08-17T20:10:40Z</dcterms:created>
  <dcterms:modified xsi:type="dcterms:W3CDTF">2020-02-18T23:36:01Z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0x010100BABADD3A0624AA4E97287821B8F4D7D6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kencha@microsoft.com</vt:lpwstr>
  </property>
  <property fmtid="{D5CDD505-2E9C-101B-9397-08002B2CF9AE}" pid="6" name="MSIP_Label_f42aa342-8706-4288-bd11-ebb85995028c_SetDate">
    <vt:lpwstr>2019-07-23T15:15:45.4919408Z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ActionId">
    <vt:lpwstr>1990461d-4f39-422f-99e5-04759879a77f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