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71" r:id="rId5"/>
    <p:sldId id="282" r:id="rId6"/>
    <p:sldId id="278" r:id="rId7"/>
    <p:sldId id="279" r:id="rId8"/>
    <p:sldId id="276" r:id="rId9"/>
    <p:sldId id="277" r:id="rId10"/>
    <p:sldId id="274" r:id="rId11"/>
    <p:sldId id="275" r:id="rId12"/>
    <p:sldId id="273" r:id="rId13"/>
    <p:sldId id="272" r:id="rId14"/>
    <p:sldId id="28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B1AA"/>
    <a:srgbClr val="7FD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754E3-E03E-ED44-9A59-706283C2F2C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BB759-72DF-2D4D-9CB9-222E615C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230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96FB4-6AD2-FE4B-B45E-D44A9C110DAF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A33BD-8A79-E947-96EA-CB084790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658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CC2-A8CC-B149-BA8F-DDB0E524EE45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9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7D05-F6C2-F64A-9C7F-A94B43164B5C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4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1978-9D0A-A345-9E84-F995A3601C8E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4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D570-9DDA-524E-9F58-9DBC8D3A8C31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1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D56B-400E-5542-B4A1-CD46AB8B4D0E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4E63-B418-1F4A-9C08-2548B9C5B3C1}" type="datetime1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EF41-DD41-C742-BC3B-970F41658B68}" type="datetime1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6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09B9-6DC3-0349-8BB5-CE1E5B2C68D1}" type="datetime1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8779-2025-B44F-AD23-DF62F9874F1B}" type="datetime1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3E1B-B859-DB4E-86F0-BE8C9C0ABFF7}" type="datetime1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2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AEA1-8470-6B4A-8D60-97578450ABB9}" type="datetime1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0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284D-251E-7046-B0B7-6A85726BD855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4.0 </a:t>
            </a:r>
            <a:r>
              <a:rPr lang="en-US" dirty="0">
                <a:solidFill>
                  <a:srgbClr val="17B1AA"/>
                </a:solidFill>
              </a:rPr>
              <a:t>Test Review and Reteach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Re-learn or strengthen</a:t>
            </a:r>
            <a:r>
              <a:rPr lang="en-US" dirty="0"/>
              <a:t> content knowledge and skills from Unit 3.</a:t>
            </a:r>
            <a:endParaRPr lang="en-US" b="1" dirty="0"/>
          </a:p>
          <a:p>
            <a:endParaRPr lang="en-US" dirty="0">
              <a:solidFill>
                <a:srgbClr val="17B1AA"/>
              </a:solidFill>
            </a:endParaRPr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Re-submit</a:t>
            </a:r>
            <a:r>
              <a:rPr lang="en-US" dirty="0"/>
              <a:t> test answers with updated corrections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/>
              <a:t>Read</a:t>
            </a:r>
            <a:r>
              <a:rPr lang="en-US"/>
              <a:t> HW 6.1</a:t>
            </a:r>
            <a:endParaRPr lang="en-US" dirty="0"/>
          </a:p>
          <a:p>
            <a:pPr lvl="1"/>
            <a:r>
              <a:rPr lang="en-US" b="1" dirty="0"/>
              <a:t>Correct</a:t>
            </a:r>
            <a:r>
              <a:rPr lang="en-US" dirty="0"/>
              <a:t> any incorrect test answers by re-answering on a separate sheet of paper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397349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 4.9 </a:t>
            </a:r>
            <a:r>
              <a:rPr lang="en-US" dirty="0">
                <a:solidFill>
                  <a:srgbClr val="17B1AA"/>
                </a:solidFill>
              </a:rPr>
              <a:t>Magpie </a:t>
            </a:r>
            <a:r>
              <a:rPr lang="en-US" dirty="0" err="1">
                <a:solidFill>
                  <a:srgbClr val="17B1AA"/>
                </a:solidFill>
              </a:rPr>
              <a:t>Chatbot</a:t>
            </a:r>
            <a:r>
              <a:rPr lang="en-US" dirty="0">
                <a:solidFill>
                  <a:srgbClr val="17B1AA"/>
                </a:solidFill>
              </a:rPr>
              <a:t>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a long-form lab, using if statements, algorithms, the Sting class, arrays, and </a:t>
            </a:r>
            <a:r>
              <a:rPr lang="en-US" dirty="0" err="1"/>
              <a:t>ArrayLists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</a:t>
            </a:r>
            <a:r>
              <a:rPr lang="en-US" dirty="0" err="1"/>
              <a:t>CollegeBoard’s</a:t>
            </a:r>
            <a:r>
              <a:rPr lang="en-US" dirty="0"/>
              <a:t> AP CS A Magpie </a:t>
            </a:r>
            <a:r>
              <a:rPr lang="en-US" dirty="0" err="1"/>
              <a:t>Chatbot</a:t>
            </a:r>
            <a:r>
              <a:rPr lang="en-US" dirty="0"/>
              <a:t> Lab</a:t>
            </a:r>
          </a:p>
          <a:p>
            <a:pPr lvl="1"/>
            <a:r>
              <a:rPr lang="en-US" b="1" dirty="0"/>
              <a:t>Answer</a:t>
            </a:r>
            <a:r>
              <a:rPr lang="en-US" dirty="0"/>
              <a:t> assessment questions on the fourth class exam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homework assignments as outlined in the Pacing Guide below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391709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 4.10 </a:t>
            </a:r>
            <a:r>
              <a:rPr lang="en-US" dirty="0">
                <a:solidFill>
                  <a:srgbClr val="17B1AA"/>
                </a:solidFill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Identify</a:t>
            </a:r>
            <a:r>
              <a:rPr lang="en-US" dirty="0"/>
              <a:t> weaknesses in Unit 4 knowledge.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Create</a:t>
            </a:r>
            <a:r>
              <a:rPr lang="en-US" dirty="0"/>
              <a:t> a personalized list of review topics to guide tonight’s study session.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Study</a:t>
            </a:r>
            <a:r>
              <a:rPr lang="en-US" dirty="0"/>
              <a:t> for tomorrow’s test!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38658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Lesson 4.1 </a:t>
            </a:r>
            <a:r>
              <a:rPr lang="en-US" dirty="0">
                <a:solidFill>
                  <a:srgbClr val="17B1AA"/>
                </a:solidFill>
              </a:rPr>
              <a:t>Array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Define, populate, and access</a:t>
            </a:r>
            <a:r>
              <a:rPr lang="en-US" dirty="0"/>
              <a:t> arrays.</a:t>
            </a:r>
          </a:p>
          <a:p>
            <a:endParaRPr lang="en-US" dirty="0">
              <a:solidFill>
                <a:srgbClr val="17B1AA"/>
              </a:solidFill>
            </a:endParaRPr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exercises with </a:t>
            </a:r>
            <a:r>
              <a:rPr lang="en-US" dirty="0" err="1"/>
              <a:t>manipulatives</a:t>
            </a:r>
            <a:r>
              <a:rPr lang="en-US" dirty="0"/>
              <a:t> on WS 4.1.1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7.1 “For-Each Loop” and “The Arrays Class”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#1, 7, 9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30196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4.2 </a:t>
            </a:r>
            <a:r>
              <a:rPr lang="en-US" dirty="0">
                <a:solidFill>
                  <a:srgbClr val="17B1AA"/>
                </a:solidFill>
              </a:rPr>
              <a:t>For-Each Loop &amp; Arrays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Populate and access</a:t>
            </a:r>
            <a:r>
              <a:rPr lang="en-US" dirty="0"/>
              <a:t> arrays using a for-each loop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</a:t>
            </a:r>
            <a:r>
              <a:rPr lang="en-US" dirty="0" err="1"/>
              <a:t>manipulatives</a:t>
            </a:r>
            <a:r>
              <a:rPr lang="en-US" dirty="0"/>
              <a:t> exercises on WS 4.2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7.2 up to “Reversing an Array”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#12-14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27016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4.3 </a:t>
            </a:r>
            <a:r>
              <a:rPr lang="en-US" dirty="0">
                <a:solidFill>
                  <a:srgbClr val="17B1AA"/>
                </a:solidFill>
              </a:rPr>
              <a:t>Printing, Searching, &amp; Testing for Equality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Manipulate</a:t>
            </a:r>
            <a:r>
              <a:rPr lang="en-US" dirty="0"/>
              <a:t> single-dimension arrays using a variety of array transversal algorithms.</a:t>
            </a:r>
          </a:p>
          <a:p>
            <a:endParaRPr lang="en-US" dirty="0">
              <a:solidFill>
                <a:srgbClr val="17B1AA"/>
              </a:solidFill>
            </a:endParaRPr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Teach</a:t>
            </a:r>
            <a:r>
              <a:rPr lang="en-US" dirty="0"/>
              <a:t> a mini-lesson on printing, searching/replacing, testing for equality, reversing an array, or string traversal.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a quiz at the end of Day 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Day 1: </a:t>
            </a:r>
            <a:r>
              <a:rPr lang="en-US" dirty="0"/>
              <a:t>Complete self-check questions #15-17 and exercise 3</a:t>
            </a:r>
          </a:p>
          <a:p>
            <a:pPr lvl="1"/>
            <a:r>
              <a:rPr lang="en-US" b="1" dirty="0"/>
              <a:t>Day 2: </a:t>
            </a:r>
            <a:r>
              <a:rPr lang="en-US" dirty="0"/>
              <a:t>Read HW 7.3 and complete self-check questions #19-21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393004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Lesson 4.4 </a:t>
            </a:r>
            <a:r>
              <a:rPr lang="en-US" dirty="0">
                <a:solidFill>
                  <a:srgbClr val="17B1AA"/>
                </a:solidFill>
              </a:rPr>
              <a:t>Reference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Compare and contrast</a:t>
            </a:r>
            <a:r>
              <a:rPr lang="en-US" dirty="0"/>
              <a:t> how primitives and arrays are treated when passed as parameters.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graphic organizers and a worksheet</a:t>
            </a:r>
          </a:p>
          <a:p>
            <a:pPr lvl="1"/>
            <a:r>
              <a:rPr lang="en-US" b="1" dirty="0"/>
              <a:t>Extra credit:</a:t>
            </a:r>
            <a:r>
              <a:rPr lang="en-US" dirty="0"/>
              <a:t> complete a Pokémon Challenge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7.4 up to “Command-Line Arguments”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exercises #9, 10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93344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4.5 </a:t>
            </a:r>
            <a:r>
              <a:rPr lang="en-US" dirty="0">
                <a:solidFill>
                  <a:srgbClr val="17B1AA"/>
                </a:solidFill>
              </a:rPr>
              <a:t>Shifting Values &amp; Arrays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Shift</a:t>
            </a:r>
            <a:r>
              <a:rPr lang="en-US" dirty="0"/>
              <a:t> elements within an array</a:t>
            </a:r>
          </a:p>
          <a:p>
            <a:pPr lvl="1"/>
            <a:r>
              <a:rPr lang="en-US" b="1" dirty="0"/>
              <a:t>Construct</a:t>
            </a:r>
            <a:r>
              <a:rPr lang="en-US" dirty="0"/>
              <a:t> arrays of objects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/>
              <a:t>Model</a:t>
            </a:r>
            <a:r>
              <a:rPr lang="en-US"/>
              <a:t> </a:t>
            </a:r>
            <a:r>
              <a:rPr lang="en-US" dirty="0"/>
              <a:t>memory manipulation using array whiteboards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7.4 “Nested Arrays” and HW 7.5 “Rectangular Two-Dimensional Arrays”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#27-29 and exercise #4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2675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4.6 </a:t>
            </a:r>
            <a:r>
              <a:rPr lang="en-US" dirty="0">
                <a:solidFill>
                  <a:srgbClr val="17B1AA"/>
                </a:solidFill>
              </a:rPr>
              <a:t>Nested Loop Algorithms &amp; Rectangular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Correctly adjust</a:t>
            </a:r>
            <a:r>
              <a:rPr lang="en-US" dirty="0"/>
              <a:t> nested loop headers for use with arrays.</a:t>
            </a:r>
          </a:p>
          <a:p>
            <a:pPr lvl="1"/>
            <a:r>
              <a:rPr lang="en-US" b="1" dirty="0"/>
              <a:t>Correctly construct</a:t>
            </a:r>
            <a:r>
              <a:rPr lang="en-US" dirty="0"/>
              <a:t> two-dimensional arrays.</a:t>
            </a:r>
          </a:p>
          <a:p>
            <a:endParaRPr lang="en-US" dirty="0">
              <a:solidFill>
                <a:srgbClr val="17B1AA"/>
              </a:solidFill>
            </a:endParaRPr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WS 4.6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10.1 up to “Adding to and Removing from an </a:t>
            </a:r>
            <a:r>
              <a:rPr lang="en-US" dirty="0" err="1"/>
              <a:t>ArrayList</a:t>
            </a:r>
            <a:r>
              <a:rPr lang="en-US" dirty="0"/>
              <a:t>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problems #x-y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403902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 4.7 </a:t>
            </a:r>
            <a:r>
              <a:rPr lang="en-US" dirty="0" err="1">
                <a:solidFill>
                  <a:srgbClr val="17B1AA"/>
                </a:solidFill>
              </a:rPr>
              <a:t>ArrayList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Construct</a:t>
            </a:r>
            <a:r>
              <a:rPr lang="en-US" dirty="0"/>
              <a:t> code using </a:t>
            </a:r>
            <a:r>
              <a:rPr lang="en-US" dirty="0" err="1"/>
              <a:t>ArrayList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Predict</a:t>
            </a:r>
            <a:r>
              <a:rPr lang="en-US" dirty="0"/>
              <a:t> the output of methods that take arrays as parameters and/or return arrays.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Evaluate</a:t>
            </a:r>
            <a:r>
              <a:rPr lang="en-US" dirty="0"/>
              <a:t> statements and </a:t>
            </a:r>
            <a:r>
              <a:rPr lang="en-US" b="1" dirty="0"/>
              <a:t>predict</a:t>
            </a:r>
            <a:r>
              <a:rPr lang="en-US" dirty="0"/>
              <a:t> output during a game of </a:t>
            </a:r>
            <a:r>
              <a:rPr lang="en-US" dirty="0" err="1"/>
              <a:t>grudgeball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Outline</a:t>
            </a:r>
            <a:r>
              <a:rPr lang="en-US" dirty="0"/>
              <a:t> Chapter 7 and HW 10.1 “</a:t>
            </a:r>
            <a:r>
              <a:rPr lang="en-US" dirty="0" err="1"/>
              <a:t>ArrayList</a:t>
            </a:r>
            <a:r>
              <a:rPr lang="en-US" dirty="0"/>
              <a:t>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#3-6 and exercise #3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34429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4.8 </a:t>
            </a:r>
            <a:r>
              <a:rPr lang="en-US" dirty="0">
                <a:solidFill>
                  <a:srgbClr val="17B1AA"/>
                </a:solidFill>
              </a:rPr>
              <a:t>Finding and Fixing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Find</a:t>
            </a:r>
            <a:r>
              <a:rPr lang="en-US" dirty="0"/>
              <a:t> errors in returned homework assignments.</a:t>
            </a:r>
          </a:p>
          <a:p>
            <a:pPr lvl="1"/>
            <a:r>
              <a:rPr lang="en-US" b="1" dirty="0"/>
              <a:t>Correct</a:t>
            </a:r>
            <a:r>
              <a:rPr lang="en-US" dirty="0"/>
              <a:t> code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Re-submit</a:t>
            </a:r>
            <a:r>
              <a:rPr lang="en-US" dirty="0"/>
              <a:t> all homework assignments with corrected answers.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Review</a:t>
            </a:r>
            <a:r>
              <a:rPr lang="en-US" dirty="0"/>
              <a:t> materials for the Magpie Lab by:</a:t>
            </a:r>
          </a:p>
          <a:p>
            <a:pPr lvl="3"/>
            <a:r>
              <a:rPr lang="en-US" b="1" dirty="0"/>
              <a:t>Reviewing</a:t>
            </a:r>
            <a:r>
              <a:rPr lang="en-US" dirty="0"/>
              <a:t> all the blue pages at the end of Chapter 7 and Chapter 10 (10.1)</a:t>
            </a:r>
          </a:p>
          <a:p>
            <a:pPr lvl="1"/>
            <a:r>
              <a:rPr lang="en-US" b="1" dirty="0"/>
              <a:t>Submit</a:t>
            </a:r>
            <a:r>
              <a:rPr lang="en-US" dirty="0"/>
              <a:t> 5 questions for review in class tomorrow using electronic survey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4266804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BADD3A0624AA4E97287821B8F4D7D6" ma:contentTypeVersion="3" ma:contentTypeDescription="Create a new document." ma:contentTypeScope="" ma:versionID="e0073545f5cddffb46c9fa8d01738dd8">
  <xsd:schema xmlns:xsd="http://www.w3.org/2001/XMLSchema" xmlns:xs="http://www.w3.org/2001/XMLSchema" xmlns:p="http://schemas.microsoft.com/office/2006/metadata/properties" xmlns:ns2="5edd459b-714d-42ed-b78f-512da7d1c14e" targetNamespace="http://schemas.microsoft.com/office/2006/metadata/properties" ma:root="true" ma:fieldsID="5b223eadad92f795ae696ccb91d8f218" ns2:_="">
    <xsd:import namespace="5edd459b-714d-42ed-b78f-512da7d1c1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d459b-714d-42ed-b78f-512da7d1c1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4E0F3F-3F9A-4C32-8F90-EA1BBC36BA3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5492335-8183-4BB2-996E-C4C7DAABB5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d459b-714d-42ed-b78f-512da7d1c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E621E7-6B4C-43DF-85CE-9272C3F834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662</Words>
  <Application>Microsoft Office PowerPoint</Application>
  <PresentationFormat>On-screen Show (4:3)</PresentationFormat>
  <Paragraphs>127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Lesson 4.0 Test Review and Reteach</vt:lpstr>
      <vt:lpstr>Lesson 4.1 Array Basics</vt:lpstr>
      <vt:lpstr>Lesson 4.2 For-Each Loop &amp; Arrays Class</vt:lpstr>
      <vt:lpstr>Lesson 4.3 Printing, Searching, &amp; Testing for Equality</vt:lpstr>
      <vt:lpstr>Lesson 4.4 Reference Semantics</vt:lpstr>
      <vt:lpstr>Lesson 4.5 Shifting Values &amp; Arrays of Objects</vt:lpstr>
      <vt:lpstr>Lesson 4.6 Nested Loop Algorithms &amp; Rectangular Arrays</vt:lpstr>
      <vt:lpstr>Lesson 4.7 ArrayList</vt:lpstr>
      <vt:lpstr>Lesson 4.8 Finding and Fixing Errors</vt:lpstr>
      <vt:lpstr>Lesson 4.9 Magpie Chatbot Lab</vt:lpstr>
      <vt:lpstr>Lesson 4.10 Review</vt:lpstr>
    </vt:vector>
  </TitlesOfParts>
  <Company>Yale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Watsky</dc:creator>
  <cp:lastModifiedBy>Andrew Spiece (DIGITAL INTELLIGENCE SYSTEMS,)</cp:lastModifiedBy>
  <cp:revision>27</cp:revision>
  <dcterms:created xsi:type="dcterms:W3CDTF">2015-06-16T16:40:36Z</dcterms:created>
  <dcterms:modified xsi:type="dcterms:W3CDTF">2020-02-18T23:39:33Z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0x010100BABADD3A0624AA4E97287821B8F4D7D6</vt:lpwstr>
  </property>
</Properties>
</file>