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8" r:id="rId3"/>
    <p:sldId id="256" r:id="rId4"/>
    <p:sldId id="279" r:id="rId5"/>
    <p:sldId id="276" r:id="rId6"/>
    <p:sldId id="258" r:id="rId7"/>
    <p:sldId id="257" r:id="rId8"/>
    <p:sldId id="260" r:id="rId9"/>
    <p:sldId id="259" r:id="rId10"/>
    <p:sldId id="277" r:id="rId11"/>
    <p:sldId id="274" r:id="rId12"/>
    <p:sldId id="261" r:id="rId13"/>
    <p:sldId id="262" r:id="rId14"/>
    <p:sldId id="275" r:id="rId15"/>
    <p:sldId id="27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26" Type="http://schemas.openxmlformats.org/officeDocument/2006/relationships/customXml" Target="../customXml/item2.xml"/><Relationship Id="rId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5" Type="http://schemas.openxmlformats.org/officeDocument/2006/relationships/customXml" Target="../customXml/item1.xml"/><Relationship Id="rId20" Type="http://schemas.openxmlformats.org/officeDocument/2006/relationships/printerSettings" Target="printerSettings/printerSettings1.bin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tableStyles" Target="tableStyle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theme" Target="theme/theme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22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1.2</a:t>
            </a:r>
          </a:p>
          <a:p>
            <a:r>
              <a:rPr lang="en-US" dirty="0" smtClean="0"/>
              <a:t>- “early computers were mostly women”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1.4</a:t>
            </a:r>
          </a:p>
          <a:p>
            <a:r>
              <a:rPr lang="en-US" dirty="0" smtClean="0"/>
              <a:t>- Punch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1.4</a:t>
            </a:r>
          </a:p>
          <a:p>
            <a:r>
              <a:rPr lang="en-US" b="0" dirty="0" smtClean="0"/>
              <a:t>-</a:t>
            </a:r>
            <a:r>
              <a:rPr lang="en-US" b="0" baseline="0" dirty="0" smtClean="0"/>
              <a:t> A computer with a stack of punch cards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1.4</a:t>
            </a:r>
            <a:endParaRPr lang="en-US" b="0" dirty="0" smtClean="0"/>
          </a:p>
          <a:p>
            <a:r>
              <a:rPr lang="en-US" b="0" dirty="0" smtClean="0"/>
              <a:t>-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Jaquard</a:t>
            </a:r>
            <a:r>
              <a:rPr lang="en-US" b="0" baseline="0" dirty="0" smtClean="0"/>
              <a:t> loom, the first mechanical device to use punch cards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1.4</a:t>
            </a:r>
          </a:p>
          <a:p>
            <a:r>
              <a:rPr lang="en-US" dirty="0" smtClean="0"/>
              <a:t>- A page from the Harvard Mark II electromechanical</a:t>
            </a:r>
            <a:r>
              <a:rPr lang="en-US" baseline="0" dirty="0" smtClean="0"/>
              <a:t> computer’s log, featuring a dead moth that was removed from the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1.6</a:t>
            </a:r>
            <a:endParaRPr lang="en-US" b="0" dirty="0" smtClean="0"/>
          </a:p>
          <a:p>
            <a:r>
              <a:rPr lang="en-US" b="0" dirty="0" smtClean="0"/>
              <a:t>Programming Challenge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Lesson 1.6</a:t>
            </a:r>
            <a:endParaRPr lang="en-US" b="0" dirty="0" smtClean="0"/>
          </a:p>
          <a:p>
            <a:r>
              <a:rPr lang="en-US" b="0" dirty="0" smtClean="0"/>
              <a:t>Programming</a:t>
            </a:r>
            <a:r>
              <a:rPr lang="en-US" b="0" baseline="0" dirty="0" smtClean="0"/>
              <a:t> Challenge II (</a:t>
            </a:r>
            <a:r>
              <a:rPr lang="en-US" b="0" baseline="0" smtClean="0"/>
              <a:t>target output)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1.1 </a:t>
            </a:r>
            <a:r>
              <a:rPr lang="en-US" dirty="0" smtClean="0">
                <a:solidFill>
                  <a:srgbClr val="17B1AA"/>
                </a:solidFill>
              </a:rPr>
              <a:t>Using Eclipse and Practice-It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Describe</a:t>
            </a:r>
            <a:r>
              <a:rPr lang="en-US" dirty="0"/>
              <a:t> one or more careers related to computer science and technology.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sequential instructions to solve a problem.</a:t>
            </a:r>
          </a:p>
          <a:p>
            <a:pPr lvl="1"/>
            <a:r>
              <a:rPr lang="en-US" b="1" dirty="0"/>
              <a:t>Ask</a:t>
            </a:r>
            <a:r>
              <a:rPr lang="en-US" dirty="0"/>
              <a:t> intelligent questions about the field of computer science.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'next steps' to learn more about computer science</a:t>
            </a:r>
            <a:r>
              <a:rPr lang="en-US" dirty="0"/>
              <a:t> </a:t>
            </a:r>
            <a:endParaRPr lang="en-US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Demonstrate</a:t>
            </a:r>
            <a:r>
              <a:rPr lang="en-US" dirty="0"/>
              <a:t> Plug-In and Un-Plug procedures</a:t>
            </a:r>
          </a:p>
          <a:p>
            <a:pPr lvl="1"/>
            <a:r>
              <a:rPr lang="en-US" b="1" dirty="0"/>
              <a:t>Log in and submit</a:t>
            </a:r>
            <a:r>
              <a:rPr lang="en-US" dirty="0"/>
              <a:t> a sample problem in Practice-It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Visit</a:t>
            </a:r>
            <a:r>
              <a:rPr lang="en-US" dirty="0"/>
              <a:t> </a:t>
            </a:r>
            <a:r>
              <a:rPr lang="en-US" dirty="0" err="1"/>
              <a:t>pokemon.com</a:t>
            </a:r>
            <a:r>
              <a:rPr lang="en-US" dirty="0"/>
              <a:t> and play a few games or </a:t>
            </a:r>
            <a:r>
              <a:rPr lang="en-US" b="1" dirty="0"/>
              <a:t>play</a:t>
            </a:r>
            <a:r>
              <a:rPr lang="en-US" dirty="0"/>
              <a:t> Pokémon on a gaming system</a:t>
            </a:r>
          </a:p>
          <a:p>
            <a:pPr lvl="1"/>
            <a:r>
              <a:rPr lang="en-US" b="1" dirty="0"/>
              <a:t>Visit</a:t>
            </a:r>
            <a:r>
              <a:rPr lang="en-US" dirty="0"/>
              <a:t> </a:t>
            </a:r>
            <a:r>
              <a:rPr lang="en-US" dirty="0" err="1"/>
              <a:t>bulbapedia.bulbagarden.net</a:t>
            </a:r>
            <a:r>
              <a:rPr lang="en-US" dirty="0"/>
              <a:t> to familiarize yourself with the Pokémon franchise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1.5 </a:t>
            </a:r>
            <a:r>
              <a:rPr lang="en-US" dirty="0" smtClean="0">
                <a:solidFill>
                  <a:srgbClr val="17B1AA"/>
                </a:solidFill>
              </a:rPr>
              <a:t>Static Methods and Method Calls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Use</a:t>
            </a:r>
            <a:r>
              <a:rPr lang="en-US" dirty="0"/>
              <a:t> procedural decomposition to plan complex programs using structure diagrams.</a:t>
            </a:r>
          </a:p>
          <a:p>
            <a:pPr lvl="1"/>
            <a:r>
              <a:rPr lang="en-US" b="1" dirty="0"/>
              <a:t>Manage</a:t>
            </a:r>
            <a:r>
              <a:rPr lang="en-US" dirty="0"/>
              <a:t> complexity by using method calls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problems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1.5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Ch.1 Exercises 11, 12, 14, 16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1.6 </a:t>
            </a:r>
            <a:r>
              <a:rPr lang="en-US" dirty="0" smtClean="0">
                <a:solidFill>
                  <a:srgbClr val="17B1AA"/>
                </a:solidFill>
              </a:rPr>
              <a:t>Static Methods and Method Calls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Use</a:t>
            </a:r>
            <a:r>
              <a:rPr lang="en-US" dirty="0"/>
              <a:t> structure diagrams to plan complex programs.</a:t>
            </a:r>
          </a:p>
          <a:p>
            <a:pPr lvl="1"/>
            <a:r>
              <a:rPr lang="en-US" b="1" dirty="0"/>
              <a:t>Manage</a:t>
            </a:r>
            <a:r>
              <a:rPr lang="en-US" dirty="0"/>
              <a:t> complexity by using method calls</a:t>
            </a:r>
            <a:r>
              <a:rPr lang="en-US" dirty="0"/>
              <a:t> </a:t>
            </a:r>
            <a:endParaRPr lang="en-US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Practice-It problems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a structured Pikachu program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Outline</a:t>
            </a:r>
            <a:r>
              <a:rPr lang="en-US" dirty="0"/>
              <a:t> Ch.1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Programming Project #1* &amp; #3 (must include a structure diagram for each)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2550"/>
          </a:xfrm>
        </p:spPr>
        <p:txBody>
          <a:bodyPr/>
          <a:lstStyle/>
          <a:p>
            <a:r>
              <a:rPr lang="en-US" dirty="0"/>
              <a:t>Write a Java program called </a:t>
            </a:r>
            <a:r>
              <a:rPr lang="en-US" dirty="0" err="1"/>
              <a:t>StarFigures</a:t>
            </a:r>
            <a:r>
              <a:rPr lang="en-US" dirty="0"/>
              <a:t> that generates the following output.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MUST include a </a:t>
            </a:r>
            <a:r>
              <a:rPr lang="en-US" b="1" dirty="0"/>
              <a:t>structure diagram </a:t>
            </a:r>
            <a:r>
              <a:rPr lang="en-US" dirty="0"/>
              <a:t>or your answer will be disqualified.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correct answer will use </a:t>
            </a:r>
            <a:r>
              <a:rPr lang="en-US" b="1" dirty="0"/>
              <a:t>static methods </a:t>
            </a:r>
            <a:r>
              <a:rPr lang="en-US" dirty="0"/>
              <a:t>to show structure and eliminate redundancy in your solution.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"/>
            <a:ext cx="8229600" cy="614362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 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 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*****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/>
              <a:t>* *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9850"/>
            <a:ext cx="2895600" cy="365125"/>
          </a:xfrm>
        </p:spPr>
        <p:txBody>
          <a:bodyPr/>
          <a:lstStyle/>
          <a:p>
            <a:r>
              <a:rPr lang="en-US" smtClean="0"/>
              <a:t>Developed by TEALS in 2015  www.tealsk12.org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2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1.7 </a:t>
            </a:r>
            <a:r>
              <a:rPr lang="en-US" dirty="0" smtClean="0">
                <a:solidFill>
                  <a:srgbClr val="17B1AA"/>
                </a:solidFill>
              </a:rPr>
              <a:t>Programming Project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Construct</a:t>
            </a:r>
            <a:r>
              <a:rPr lang="en-US" dirty="0"/>
              <a:t> a program containing method calls and static </a:t>
            </a:r>
            <a:r>
              <a:rPr lang="en-US" dirty="0" smtClean="0"/>
              <a:t>methods.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Submit</a:t>
            </a:r>
            <a:r>
              <a:rPr lang="en-US" dirty="0"/>
              <a:t> a complete, functional program by the end of </a:t>
            </a:r>
            <a:r>
              <a:rPr lang="en-US" dirty="0" smtClean="0"/>
              <a:t>class.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Check</a:t>
            </a:r>
            <a:r>
              <a:rPr lang="en-US" dirty="0"/>
              <a:t> class notes for completion, adding daily summaries if needed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1.8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Study</a:t>
            </a:r>
            <a:r>
              <a:rPr lang="en-US" dirty="0"/>
              <a:t> for the test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1</a:t>
            </a:r>
          </a:p>
          <a:p>
            <a:pPr lvl="3"/>
            <a:r>
              <a:rPr lang="en-US" b="1" dirty="0"/>
              <a:t>Re-reading</a:t>
            </a:r>
            <a:r>
              <a:rPr lang="en-US" dirty="0"/>
              <a:t> sections as needed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1.9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weaknesses in </a:t>
            </a:r>
            <a:r>
              <a:rPr lang="en-US" dirty="0" smtClean="0"/>
              <a:t>Unit </a:t>
            </a:r>
            <a:r>
              <a:rPr lang="en-US" dirty="0"/>
              <a:t>1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dirty="0"/>
              <a:t>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1.2 </a:t>
            </a:r>
            <a:r>
              <a:rPr lang="en-US" dirty="0" smtClean="0">
                <a:solidFill>
                  <a:srgbClr val="17B1AA"/>
                </a:solidFill>
              </a:rPr>
              <a:t>Algorithms and Computational Thinking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Define</a:t>
            </a:r>
            <a:r>
              <a:rPr lang="en-US" dirty="0"/>
              <a:t> algorithms, programs, hardware, software, and operating systems.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the relationships between these concepts and components.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sample algorithms</a:t>
            </a:r>
          </a:p>
          <a:p>
            <a:pPr lvl="1"/>
            <a:r>
              <a:rPr lang="en-US" b="1" dirty="0"/>
              <a:t>Assemble and debug</a:t>
            </a:r>
            <a:r>
              <a:rPr lang="en-US" dirty="0"/>
              <a:t> a program that directs the instructor to make a sandwich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1.2 and </a:t>
            </a:r>
            <a:r>
              <a:rPr lang="en-US" b="1" dirty="0"/>
              <a:t>complete</a:t>
            </a:r>
            <a:r>
              <a:rPr lang="en-US" dirty="0"/>
              <a:t> worksheet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6375"/>
            <a:ext cx="8077200" cy="5715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9850"/>
            <a:ext cx="2895600" cy="365125"/>
          </a:xfrm>
        </p:spPr>
        <p:txBody>
          <a:bodyPr/>
          <a:lstStyle/>
          <a:p>
            <a:r>
              <a:rPr lang="en-US" dirty="0" smtClean="0"/>
              <a:t>Developed by TEALS in 2015  www.tealsk12.org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3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1.3 </a:t>
            </a:r>
            <a:r>
              <a:rPr lang="en-US" dirty="0" smtClean="0">
                <a:solidFill>
                  <a:srgbClr val="17B1AA"/>
                </a:solidFill>
              </a:rPr>
              <a:t>String and Console Output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Correctly assemble</a:t>
            </a:r>
            <a:r>
              <a:rPr lang="en-US" dirty="0"/>
              <a:t> a complete program with a class header, body, and main method.</a:t>
            </a:r>
          </a:p>
          <a:p>
            <a:pPr lvl="1"/>
            <a:r>
              <a:rPr lang="en-US" b="1" dirty="0"/>
              <a:t>Correctly use</a:t>
            </a:r>
            <a:r>
              <a:rPr lang="en-US" dirty="0"/>
              <a:t> print, </a:t>
            </a:r>
            <a:r>
              <a:rPr lang="en-US" dirty="0" err="1"/>
              <a:t>println</a:t>
            </a:r>
            <a:r>
              <a:rPr lang="en-US" dirty="0"/>
              <a:t>, and escape sequences.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starter Pokémon program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several Practice-It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1.3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Ch.1 exercises 1-5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1.4 </a:t>
            </a:r>
            <a:r>
              <a:rPr lang="en-US" dirty="0" smtClean="0">
                <a:solidFill>
                  <a:srgbClr val="17B1AA"/>
                </a:solidFill>
              </a:rPr>
              <a:t>Common Errors and Comments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Create</a:t>
            </a:r>
            <a:r>
              <a:rPr lang="en-US" dirty="0"/>
              <a:t> simple programs with comments.</a:t>
            </a:r>
          </a:p>
          <a:p>
            <a:pPr lvl="1"/>
            <a:r>
              <a:rPr lang="en-US" b="1" dirty="0"/>
              <a:t>List and apply</a:t>
            </a:r>
            <a:r>
              <a:rPr lang="en-US" dirty="0"/>
              <a:t> the steps necessary for avoiding syntax errors.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a worksheet</a:t>
            </a:r>
          </a:p>
          <a:p>
            <a:pPr lvl="1"/>
            <a:r>
              <a:rPr lang="en-US" b="1" dirty="0"/>
              <a:t>Develop</a:t>
            </a:r>
            <a:r>
              <a:rPr lang="en-US" dirty="0"/>
              <a:t> a personal checklist for spotting syntax errors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1.4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Ch.1 Exercises 6, 7, 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27200"/>
            <a:ext cx="7404100" cy="33909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9850"/>
            <a:ext cx="2895600" cy="365125"/>
          </a:xfrm>
        </p:spPr>
        <p:txBody>
          <a:bodyPr/>
          <a:lstStyle/>
          <a:p>
            <a:r>
              <a:rPr lang="en-US" dirty="0" smtClean="0"/>
              <a:t>Developed by TEALS in 2015  www.tealsk12.org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174625"/>
            <a:ext cx="3982249" cy="5651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88100"/>
            <a:ext cx="2895600" cy="365125"/>
          </a:xfrm>
        </p:spPr>
        <p:txBody>
          <a:bodyPr/>
          <a:lstStyle/>
          <a:p>
            <a:r>
              <a:rPr lang="en-US" dirty="0" smtClean="0"/>
              <a:t>Developed by TEALS in 2015  www.tealsk12.org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0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1" y="158750"/>
            <a:ext cx="3569490" cy="53657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90500"/>
            <a:ext cx="6851029" cy="5397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47DE79-E161-428A-8D51-E77650D30671}"/>
</file>

<file path=customXml/itemProps2.xml><?xml version="1.0" encoding="utf-8"?>
<ds:datastoreItem xmlns:ds="http://schemas.openxmlformats.org/officeDocument/2006/customXml" ds:itemID="{0C7094F5-67C0-446E-8F29-DCCCD07F7B28}"/>
</file>

<file path=customXml/itemProps3.xml><?xml version="1.0" encoding="utf-8"?>
<ds:datastoreItem xmlns:ds="http://schemas.openxmlformats.org/officeDocument/2006/customXml" ds:itemID="{D18627E4-5F75-4458-ABFF-09B94C42E664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763</Words>
  <Application>Microsoft Macintosh PowerPoint</Application>
  <PresentationFormat>On-screen Show (4:3)</PresentationFormat>
  <Paragraphs>166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Lesson 1.1 Using Eclipse and Practice-It</vt:lpstr>
      <vt:lpstr>Lesson 1.2 Algorithms and Computational Thinking</vt:lpstr>
      <vt:lpstr>PowerPoint Presentation</vt:lpstr>
      <vt:lpstr>Lesson 1.3 String and Console Output</vt:lpstr>
      <vt:lpstr>Lesson 1.4 Common Errors and Comments</vt:lpstr>
      <vt:lpstr>PowerPoint Presentation</vt:lpstr>
      <vt:lpstr>PowerPoint Presentation</vt:lpstr>
      <vt:lpstr>PowerPoint Presentation</vt:lpstr>
      <vt:lpstr>PowerPoint Presentation</vt:lpstr>
      <vt:lpstr>Lesson 1.5 Static Methods and Method Calls</vt:lpstr>
      <vt:lpstr>Lesson 1.6 Static Methods and Method Calls</vt:lpstr>
      <vt:lpstr>Programming Challenge!</vt:lpstr>
      <vt:lpstr>PowerPoint Presentation</vt:lpstr>
      <vt:lpstr>Lesson 1.7 Programming Project</vt:lpstr>
      <vt:lpstr>Lesson 1.8 Finding and Fixing Errors</vt:lpstr>
      <vt:lpstr>Lesson 1.9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11</cp:revision>
  <dcterms:created xsi:type="dcterms:W3CDTF">2015-06-16T16:40:36Z</dcterms:created>
  <dcterms:modified xsi:type="dcterms:W3CDTF">2015-06-17T17:02:27Z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