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34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8710" autoAdjust="0"/>
  </p:normalViewPr>
  <p:slideViewPr>
    <p:cSldViewPr snapToGrid="0" showGuides="1">
      <p:cViewPr varScale="1">
        <p:scale>
          <a:sx n="78" d="100"/>
          <a:sy n="78" d="100"/>
        </p:scale>
        <p:origin x="19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D755-E836-4051-AB66-2F6109A7111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F5D0-C7A8-4BCA-9DD2-4CE2E724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line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of code constructs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empty list: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F5D0-C7A8-4BCA-9DD2-4CE2E72450A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what they notice about the last number and compare it to the length. Should also touch on how length can be any integer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186-EB06-4AD4-B0FF-B396B68ED70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[ 4.00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6461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4" y="1991533"/>
            <a:ext cx="7996332" cy="28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" y="1790470"/>
            <a:ext cx="6077798" cy="3277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628"/>
            <a:ext cx="5953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1290339"/>
            <a:ext cx="5925377" cy="427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05" y="1290339"/>
            <a:ext cx="568721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2" y="889185"/>
            <a:ext cx="5228094" cy="507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66"/>
            <a:ext cx="5932876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6.1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40139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1677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781822"/>
            <a:ext cx="5257800" cy="52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177"/>
            <a:ext cx="10515600" cy="548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53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cs typeface="Courier New" panose="02070309020205020404" pitchFamily="49" charset="0"/>
              </a:rPr>
              <a:t>You would need to store the temperature for every day.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9" y="1478843"/>
            <a:ext cx="6312207" cy="390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80" y="1478843"/>
            <a:ext cx="5551700" cy="29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Array: </a:t>
            </a:r>
            <a:r>
              <a:rPr lang="en-US" dirty="0"/>
              <a:t>object that stores many values of the same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Element: </a:t>
            </a:r>
            <a:r>
              <a:rPr lang="en-US" dirty="0"/>
              <a:t>one value in an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Index: </a:t>
            </a:r>
            <a:r>
              <a:rPr lang="en-US" dirty="0"/>
              <a:t>a 0-based integer to access an element from an array.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655188" y="4195762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190176" y="5313362"/>
            <a:ext cx="6276975" cy="863600"/>
            <a:chOff x="999" y="3600"/>
            <a:chExt cx="3954" cy="54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{0, 0, …, 0}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70510" y="4228454"/>
          <a:ext cx="6263006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41044" y="4228454"/>
            <a:ext cx="492472" cy="45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17863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9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numbers[0] = 27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numbers[0]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if (</a:t>
            </a:r>
            <a:r>
              <a:rPr lang="en-US" sz="2000" b="1" dirty="0">
                <a:latin typeface="Courier New" panose="02070309020205020404" pitchFamily="49" charset="0"/>
              </a:rPr>
              <a:t>numbers[3]</a:t>
            </a:r>
            <a:r>
              <a:rPr lang="en-US" sz="2000" dirty="0">
                <a:latin typeface="Courier New" panose="02070309020205020404" pitchFamily="49" charset="0"/>
              </a:rPr>
              <a:t> &lt; 0){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8175"/>
              </p:ext>
            </p:extLst>
          </p:nvPr>
        </p:nvGraphicFramePr>
        <p:xfrm>
          <a:off x="1124604" y="2095007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 results = new double 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results[2] = 3.4;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results[4] = -0.5;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tests[3] = true;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143"/>
              </p:ext>
            </p:extLst>
          </p:nvPr>
        </p:nvGraphicFramePr>
        <p:xfrm>
          <a:off x="5813425" y="2976412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8475"/>
              </p:ext>
            </p:extLst>
          </p:nvPr>
        </p:nvGraphicFramePr>
        <p:xfrm>
          <a:off x="5813425" y="4939999"/>
          <a:ext cx="5540375" cy="793115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5614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Out-of-bounds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sz="2400" dirty="0"/>
              <a:t>Legal indexes: between </a:t>
            </a:r>
            <a:r>
              <a:rPr lang="en-US" sz="2400" b="1" dirty="0"/>
              <a:t>0</a:t>
            </a:r>
            <a:r>
              <a:rPr lang="en-US" sz="2400" dirty="0"/>
              <a:t> and the </a:t>
            </a:r>
            <a:r>
              <a:rPr lang="en-US" sz="2400" b="1" dirty="0"/>
              <a:t>array's length - 1</a:t>
            </a:r>
            <a:r>
              <a:rPr lang="en-US" sz="2400" dirty="0"/>
              <a:t>.</a:t>
            </a:r>
          </a:p>
          <a:p>
            <a:pPr marL="639763" lvl="1" indent="-246063"/>
            <a:endParaRPr lang="en-US" sz="600" dirty="0"/>
          </a:p>
          <a:p>
            <a:pPr marL="273050" indent="-273050"/>
            <a:r>
              <a:rPr lang="en-US" sz="2400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[] data = new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[10];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(data[0]);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(data[9]);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(data[-1]);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(data[10]);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/>
        </p:nvGraphicFramePr>
        <p:xfrm>
          <a:off x="2286001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1" y="469636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231070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Scanners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942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(Typical pattern)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loop </a:t>
            </a:r>
            <a:r>
              <a:rPr lang="en-US" b="1" dirty="0"/>
              <a:t>starts at 0</a:t>
            </a:r>
          </a:p>
          <a:p>
            <a:r>
              <a:rPr lang="en-US" dirty="0"/>
              <a:t>Condition is “</a:t>
            </a:r>
            <a:r>
              <a:rPr lang="en-US" b="1" dirty="0"/>
              <a:t>&lt; array length</a:t>
            </a:r>
            <a:r>
              <a:rPr lang="en-US" dirty="0"/>
              <a:t>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8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132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does the array look like after this?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0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048000" y="46482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90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991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" y="2366474"/>
            <a:ext cx="5309054" cy="247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9" y="1854293"/>
            <a:ext cx="6685881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7.1 “For-Each-Loop” and “The Arrays Class”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7 self-check questions 1, 7, and 9</a:t>
            </a:r>
          </a:p>
        </p:txBody>
      </p:sp>
    </p:spTree>
    <p:extLst>
      <p:ext uri="{BB962C8B-B14F-4D97-AF65-F5344CB8AC3E}">
        <p14:creationId xmlns:p14="http://schemas.microsoft.com/office/powerpoint/2010/main" val="2916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 &amp; Arrays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2082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76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32){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access with a for-each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52" y="2634175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&lt;name&gt; : &lt;array&gt;)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4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76718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7.2 up to “Reversing an Array”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#12 – 14 </a:t>
            </a:r>
          </a:p>
        </p:txBody>
      </p:sp>
    </p:spTree>
    <p:extLst>
      <p:ext uri="{BB962C8B-B14F-4D97-AF65-F5344CB8AC3E}">
        <p14:creationId xmlns:p14="http://schemas.microsoft.com/office/powerpoint/2010/main" val="295761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5"/>
            <a:ext cx="9144000" cy="2387600"/>
          </a:xfrm>
        </p:spPr>
        <p:txBody>
          <a:bodyPr/>
          <a:lstStyle/>
          <a:p>
            <a:r>
              <a:rPr lang="en-US" dirty="0"/>
              <a:t>Printing, Searching, and Testing for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800"/>
            <a:ext cx="9144000" cy="1655762"/>
          </a:xfrm>
        </p:spPr>
        <p:txBody>
          <a:bodyPr/>
          <a:lstStyle/>
          <a:p>
            <a:r>
              <a:rPr lang="en-US" dirty="0"/>
              <a:t>[ 4.03 ]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351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Printing an Array </a:t>
            </a:r>
          </a:p>
          <a:p>
            <a:pPr marL="0" indent="0" algn="ctr">
              <a:buNone/>
            </a:pPr>
            <a:r>
              <a:rPr lang="en-US" sz="3200" dirty="0"/>
              <a:t>Searching &amp; Replacing</a:t>
            </a:r>
          </a:p>
          <a:p>
            <a:pPr marL="0" indent="0" algn="ctr">
              <a:buNone/>
            </a:pPr>
            <a:r>
              <a:rPr lang="en-US" sz="3200" dirty="0"/>
              <a:t>Testing for Equality </a:t>
            </a:r>
          </a:p>
          <a:p>
            <a:pPr marL="0" indent="0" algn="ctr">
              <a:buNone/>
            </a:pPr>
            <a:r>
              <a:rPr lang="en-US" sz="3200" dirty="0"/>
              <a:t>Reversing an Array</a:t>
            </a:r>
          </a:p>
          <a:p>
            <a:pPr marL="0" indent="0" algn="ctr">
              <a:buNone/>
            </a:pPr>
            <a:r>
              <a:rPr lang="en-US" sz="3200" dirty="0"/>
              <a:t>String Transversal Algorithms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 1: Complete self-check questions #15 – 17 and exercise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2: Read HW 7.3 and complete self-check questions #19 – 21 </a:t>
            </a:r>
          </a:p>
        </p:txBody>
      </p:sp>
    </p:spTree>
    <p:extLst>
      <p:ext uri="{BB962C8B-B14F-4D97-AF65-F5344CB8AC3E}">
        <p14:creationId xmlns:p14="http://schemas.microsoft.com/office/powerpoint/2010/main" val="3270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0" y="1209428"/>
            <a:ext cx="7102267" cy="4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667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2820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77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up to “Command-Line Arguments”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exercises #9 and 10</a:t>
            </a:r>
          </a:p>
        </p:txBody>
      </p:sp>
    </p:spTree>
    <p:extLst>
      <p:ext uri="{BB962C8B-B14F-4D97-AF65-F5344CB8AC3E}">
        <p14:creationId xmlns:p14="http://schemas.microsoft.com/office/powerpoint/2010/main" val="1037225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Shifting Values &amp; Arrays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271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metroCardRides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{5, 4, 3, 2, 1};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would you reorganize this array (within your code) so that the 5 moves from the first element to the last element?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*You cannot reinitialize the array.</a:t>
            </a:r>
          </a:p>
        </p:txBody>
      </p:sp>
    </p:spTree>
    <p:extLst>
      <p:ext uri="{BB962C8B-B14F-4D97-AF65-F5344CB8AC3E}">
        <p14:creationId xmlns:p14="http://schemas.microsoft.com/office/powerpoint/2010/main" val="106554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the first value in the array.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41037" cy="4119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do we assign each value in the array to the next value in the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Try using a for loop to cycle through!</a:t>
            </a:r>
          </a:p>
        </p:txBody>
      </p:sp>
    </p:spTree>
    <p:extLst>
      <p:ext uri="{BB962C8B-B14F-4D97-AF65-F5344CB8AC3E}">
        <p14:creationId xmlns:p14="http://schemas.microsoft.com/office/powerpoint/2010/main" val="11937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additional code do we need to add to finish our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Our array is currently: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065"/>
              </p:ext>
            </p:extLst>
          </p:nvPr>
        </p:nvGraphicFramePr>
        <p:xfrm>
          <a:off x="4991681" y="4924717"/>
          <a:ext cx="187100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201">
                  <a:extLst>
                    <a:ext uri="{9D8B030D-6E8A-4147-A177-3AD203B41FA5}">
                      <a16:colId xmlns:a16="http://schemas.microsoft.com/office/drawing/2014/main" val="525618418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913539633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37055450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78062266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4023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job: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first;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can we do the opposite? Move the last element to the front?</a:t>
            </a:r>
          </a:p>
        </p:txBody>
      </p:sp>
    </p:spTree>
    <p:extLst>
      <p:ext uri="{BB962C8B-B14F-4D97-AF65-F5344CB8AC3E}">
        <p14:creationId xmlns:p14="http://schemas.microsoft.com/office/powerpoint/2010/main" val="14326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&gt;=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last;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4" y="1044300"/>
            <a:ext cx="6795834" cy="47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3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7"/>
            <a:ext cx="9144000" cy="238760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405174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“Nested Arrays” and HW 7.5 “Rectangle Two-Dimensional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self-check questions #27 – 29 and exercise #4.</a:t>
            </a:r>
          </a:p>
        </p:txBody>
      </p:sp>
    </p:spTree>
    <p:extLst>
      <p:ext uri="{BB962C8B-B14F-4D97-AF65-F5344CB8AC3E}">
        <p14:creationId xmlns:p14="http://schemas.microsoft.com/office/powerpoint/2010/main" val="391715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Loop Algorithms &amp; Rectangular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[ 4.06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219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Two-dimensional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8" y="240557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214" y="3774756"/>
          <a:ext cx="7011576" cy="23082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2894">
                  <a:extLst>
                    <a:ext uri="{9D8B030D-6E8A-4147-A177-3AD203B41FA5}">
                      <a16:colId xmlns:a16="http://schemas.microsoft.com/office/drawing/2014/main" val="168839593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2329305293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08136300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358038762"/>
                    </a:ext>
                  </a:extLst>
                </a:gridCol>
              </a:tblGrid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365227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chicken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85674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Write a loop that outputs all inversions: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4" y="270099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214" y="3712888"/>
            <a:ext cx="466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(4, 3), (4, 2), (4, 1), (3, 2) …</a:t>
            </a:r>
          </a:p>
        </p:txBody>
      </p:sp>
    </p:spTree>
    <p:extLst>
      <p:ext uri="{BB962C8B-B14F-4D97-AF65-F5344CB8AC3E}">
        <p14:creationId xmlns:p14="http://schemas.microsoft.com/office/powerpoint/2010/main" val="2067391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478"/>
            <a:ext cx="10515600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+ 1;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(data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data[j])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(“(“ +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+”, “ + data[j] + “)”);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representation: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4" y="1076080"/>
            <a:ext cx="2184349" cy="51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double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3" y="2115519"/>
            <a:ext cx="8490740" cy="4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double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Simple 4x4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multiplication table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{1,2,3,4},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{2,4,6,8},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{3,6,9,12},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{4,8,12,16}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315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double arrays as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print(double[][] grid)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+ “ “);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3" y="839362"/>
            <a:ext cx="7072394" cy="5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3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10 self-check problems #1 – 6. </a:t>
            </a:r>
          </a:p>
        </p:txBody>
      </p:sp>
    </p:spTree>
    <p:extLst>
      <p:ext uri="{BB962C8B-B14F-4D97-AF65-F5344CB8AC3E}">
        <p14:creationId xmlns:p14="http://schemas.microsoft.com/office/powerpoint/2010/main" val="2752484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13324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3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(“Patrick Star”);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Squidward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Tentacles”);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(“Mr.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(“Pikachu”);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(“Sandy Cheeks”);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 for: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(“Some of the character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+	are”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180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(3); //Pikachu is stored at index 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 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38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6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(“Total of lengths = “ + sum);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15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17787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 check questions #3 – 6 and exercise 3</a:t>
            </a:r>
          </a:p>
        </p:txBody>
      </p:sp>
    </p:spTree>
    <p:extLst>
      <p:ext uri="{BB962C8B-B14F-4D97-AF65-F5344CB8AC3E}">
        <p14:creationId xmlns:p14="http://schemas.microsoft.com/office/powerpoint/2010/main" val="2304683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670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1" y="1080760"/>
            <a:ext cx="5782482" cy="469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6" y="854521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7 and 10.1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7 and 10.1.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tomorrow.</a:t>
            </a:r>
          </a:p>
        </p:txBody>
      </p:sp>
    </p:spTree>
    <p:extLst>
      <p:ext uri="{BB962C8B-B14F-4D97-AF65-F5344CB8AC3E}">
        <p14:creationId xmlns:p14="http://schemas.microsoft.com/office/powerpoint/2010/main" val="2500065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1523991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chapters 7 and 10.1 for the Unit Test.</a:t>
            </a:r>
          </a:p>
          <a:p>
            <a:endParaRPr lang="en-US" dirty="0"/>
          </a:p>
          <a:p>
            <a:r>
              <a:rPr lang="en-US" dirty="0"/>
              <a:t>Submit 5 questions you have for review tomorrow.</a:t>
            </a:r>
          </a:p>
        </p:txBody>
      </p:sp>
    </p:spTree>
    <p:extLst>
      <p:ext uri="{BB962C8B-B14F-4D97-AF65-F5344CB8AC3E}">
        <p14:creationId xmlns:p14="http://schemas.microsoft.com/office/powerpoint/2010/main" val="4024042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Magpie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81799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necessary, make your own slides to cover topic students struggle with during the Magpie </a:t>
            </a:r>
            <a:r>
              <a:rPr lang="en-US" dirty="0" err="1"/>
              <a:t>Chatbot</a:t>
            </a:r>
            <a:r>
              <a:rPr lang="en-US" dirty="0"/>
              <a:t> lab.</a:t>
            </a:r>
          </a:p>
        </p:txBody>
      </p:sp>
    </p:spTree>
    <p:extLst>
      <p:ext uri="{BB962C8B-B14F-4D97-AF65-F5344CB8AC3E}">
        <p14:creationId xmlns:p14="http://schemas.microsoft.com/office/powerpoint/2010/main" val="4082605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328417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3360691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04837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3384385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3835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813304"/>
            <a:ext cx="6114908" cy="340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55" y="887542"/>
            <a:ext cx="6263280" cy="2246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8" y="2772648"/>
            <a:ext cx="5868219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06" y="4598865"/>
            <a:ext cx="5315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2" y="591704"/>
            <a:ext cx="6886416" cy="56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66F77-93BD-41FC-BCD6-478E52446EDA}">
  <ds:schemaRefs>
    <ds:schemaRef ds:uri="5edd459b-714d-42ed-b78f-512da7d1c14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2B52AF-4582-4171-AB8C-C86018ED53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14D5E7-D1A3-4AD8-9DF2-B5EBCFE58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1770</Words>
  <Application>Microsoft Office PowerPoint</Application>
  <PresentationFormat>Widescreen</PresentationFormat>
  <Paragraphs>550</Paragraphs>
  <Slides>79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Array Basics</vt:lpstr>
      <vt:lpstr>How would you write the following program:</vt:lpstr>
      <vt:lpstr>How would you write the following program:</vt:lpstr>
      <vt:lpstr>PowerPoint Presentation</vt:lpstr>
      <vt:lpstr>PowerPoint Presentation</vt:lpstr>
      <vt:lpstr>Arrays:</vt:lpstr>
      <vt:lpstr>Array Declaration</vt:lpstr>
      <vt:lpstr>Accessing Elements</vt:lpstr>
      <vt:lpstr>Arrays of other types</vt:lpstr>
      <vt:lpstr>Out-of-bounds</vt:lpstr>
      <vt:lpstr>Arrays and Scanners</vt:lpstr>
      <vt:lpstr>Arrays and for loops (Typical pattern)</vt:lpstr>
      <vt:lpstr>Arrays and for loops</vt:lpstr>
      <vt:lpstr>Arrays and for loops</vt:lpstr>
      <vt:lpstr>Worksheet</vt:lpstr>
      <vt:lpstr>Homework</vt:lpstr>
      <vt:lpstr>For-Each Loop &amp; Arrays Class</vt:lpstr>
      <vt:lpstr>Traditional loop:</vt:lpstr>
      <vt:lpstr>For-each loop</vt:lpstr>
      <vt:lpstr>Easy access with a for-each loop:</vt:lpstr>
      <vt:lpstr>Worksheet</vt:lpstr>
      <vt:lpstr>Homework</vt:lpstr>
      <vt:lpstr>Printing, Searching, and Testing for Equality</vt:lpstr>
      <vt:lpstr>Mini Lessons:</vt:lpstr>
      <vt:lpstr>Homework</vt:lpstr>
      <vt:lpstr>Reference Semantics</vt:lpstr>
      <vt:lpstr>Worksheet</vt:lpstr>
      <vt:lpstr>Review</vt:lpstr>
      <vt:lpstr>Homework</vt:lpstr>
      <vt:lpstr>Shifting Values &amp; Arrays of Objects</vt:lpstr>
      <vt:lpstr>metroCardRides</vt:lpstr>
      <vt:lpstr>Store the first value in the array.</vt:lpstr>
      <vt:lpstr>Cycle through the array:</vt:lpstr>
      <vt:lpstr>Good job:</vt:lpstr>
      <vt:lpstr>The opposite:</vt:lpstr>
      <vt:lpstr>Practice</vt:lpstr>
      <vt:lpstr>Homework</vt:lpstr>
      <vt:lpstr>Nested Loop Algorithms &amp; Rectangular Arrays</vt:lpstr>
      <vt:lpstr>Two-dimensional arrays:</vt:lpstr>
      <vt:lpstr>Write a loop that outputs all inversions:</vt:lpstr>
      <vt:lpstr>Final code:</vt:lpstr>
      <vt:lpstr>Array data representation:</vt:lpstr>
      <vt:lpstr>Constructing a double array:</vt:lpstr>
      <vt:lpstr>Initializing double arrays:</vt:lpstr>
      <vt:lpstr>Passing double arrays as parameters:</vt:lpstr>
      <vt:lpstr>Homework</vt:lpstr>
      <vt:lpstr>ArrayList</vt:lpstr>
      <vt:lpstr>The ArrayList</vt:lpstr>
      <vt:lpstr>The ArrayList</vt:lpstr>
      <vt:lpstr>The ArrayList</vt:lpstr>
      <vt:lpstr>The ArrayList</vt:lpstr>
      <vt:lpstr>The ArrayList</vt:lpstr>
      <vt:lpstr>Grudgeball</vt:lpstr>
      <vt:lpstr>Homework</vt:lpstr>
      <vt:lpstr>Finding and Fixing Errors</vt:lpstr>
      <vt:lpstr>Today’s plan:</vt:lpstr>
      <vt:lpstr>Homework Regrade/Resubmit</vt:lpstr>
      <vt:lpstr>Homework</vt:lpstr>
      <vt:lpstr>Magpie Chatbot</vt:lpstr>
      <vt:lpstr>Empty Powerpoint</vt:lpstr>
      <vt:lpstr>Review</vt:lpstr>
      <vt:lpstr>What’s on the test?</vt:lpstr>
      <vt:lpstr>Worksheet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13</cp:revision>
  <dcterms:created xsi:type="dcterms:W3CDTF">2016-08-17T20:24:48Z</dcterms:created>
  <dcterms:modified xsi:type="dcterms:W3CDTF">2020-02-19T03:28:04Z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2019-11-19T17:20:54.0418311Z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1ad72259-bf8b-48af-9828-7b9cd6809f93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