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7"/>
  </p:notesMasterIdLst>
  <p:sldIdLst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277" r:id="rId43"/>
    <p:sldId id="278" r:id="rId44"/>
    <p:sldId id="279" r:id="rId45"/>
    <p:sldId id="326" r:id="rId46"/>
    <p:sldId id="327" r:id="rId47"/>
    <p:sldId id="280" r:id="rId48"/>
    <p:sldId id="281" r:id="rId49"/>
    <p:sldId id="282" r:id="rId50"/>
    <p:sldId id="283" r:id="rId51"/>
    <p:sldId id="284" r:id="rId52"/>
    <p:sldId id="285" r:id="rId53"/>
    <p:sldId id="286" r:id="rId54"/>
    <p:sldId id="287" r:id="rId55"/>
    <p:sldId id="271" r:id="rId56"/>
    <p:sldId id="272" r:id="rId57"/>
    <p:sldId id="273" r:id="rId58"/>
    <p:sldId id="274" r:id="rId59"/>
    <p:sldId id="275" r:id="rId60"/>
    <p:sldId id="276" r:id="rId61"/>
    <p:sldId id="267" r:id="rId62"/>
    <p:sldId id="268" r:id="rId63"/>
    <p:sldId id="269" r:id="rId64"/>
    <p:sldId id="270" r:id="rId65"/>
    <p:sldId id="263" r:id="rId66"/>
    <p:sldId id="264" r:id="rId67"/>
    <p:sldId id="265" r:id="rId68"/>
    <p:sldId id="266" r:id="rId69"/>
    <p:sldId id="261" r:id="rId70"/>
    <p:sldId id="262" r:id="rId71"/>
    <p:sldId id="256" r:id="rId72"/>
    <p:sldId id="257" r:id="rId73"/>
    <p:sldId id="258" r:id="rId74"/>
    <p:sldId id="259" r:id="rId75"/>
    <p:sldId id="260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2D4D3-AF7F-407D-A91C-28A05E3AAF0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52B2C-5689-4C32-B28A-0B45C54A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49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9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45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23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83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69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your students to also give you quiz questions for the next lesson!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44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 on the board. Feel free to edit 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6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on the board. Feel free to edit 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3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5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3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3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5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7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6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1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9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BFEA-012E-42C0-88EC-181B3441BE0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9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FBFEA-012E-42C0-88EC-181B3441BE0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09582-BBFE-480C-8965-97AA2077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5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lEbXH8eUTk?t=1m26s" TargetMode="External"/><Relationship Id="rId2" Type="http://schemas.openxmlformats.org/officeDocument/2006/relationships/hyperlink" Target="http://www.pokemon.com/us/parents-gui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Gameplay_of_Pok%C3%A9mon" TargetMode="External"/><Relationship Id="rId5" Type="http://schemas.openxmlformats.org/officeDocument/2006/relationships/hyperlink" Target="http://tinyurl.com/no4mzic" TargetMode="External"/><Relationship Id="rId4" Type="http://schemas.openxmlformats.org/officeDocument/2006/relationships/hyperlink" Target="http://www.pokemon.com/us/pokedex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Review &amp; Reteach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[ 5.00 ]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426250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87" y="324009"/>
            <a:ext cx="10091226" cy="620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06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886" y="198467"/>
            <a:ext cx="7390228" cy="671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6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756" y="200481"/>
            <a:ext cx="9106488" cy="645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81" y="157792"/>
            <a:ext cx="6602438" cy="65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71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54" y="2288257"/>
            <a:ext cx="8234292" cy="41665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384" y="218053"/>
            <a:ext cx="6175232" cy="17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9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384" y="218053"/>
            <a:ext cx="6175232" cy="17795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806" y="2236763"/>
            <a:ext cx="8306388" cy="418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8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384" y="218053"/>
            <a:ext cx="6175232" cy="17795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502" y="2305159"/>
            <a:ext cx="8796996" cy="402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57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95" y="276959"/>
            <a:ext cx="8965810" cy="630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56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187" y="116828"/>
            <a:ext cx="6433626" cy="662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72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0" y="844062"/>
            <a:ext cx="10289560" cy="516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46" y="1280160"/>
            <a:ext cx="10324508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19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67" y="1012875"/>
            <a:ext cx="10367066" cy="483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0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04" y="1125415"/>
            <a:ext cx="10378792" cy="460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35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3" y="1497631"/>
            <a:ext cx="5720906" cy="38627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7631"/>
            <a:ext cx="6096167" cy="180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55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3" y="1497631"/>
            <a:ext cx="5720906" cy="38627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7631"/>
            <a:ext cx="6096000" cy="193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24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8.1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Correct any incorrect test answers by re-answering on a separate sheet of paper:</a:t>
            </a:r>
          </a:p>
          <a:p>
            <a:pPr marL="0" indent="0">
              <a:buNone/>
            </a:pPr>
            <a:r>
              <a:rPr lang="en-US" dirty="0"/>
              <a:t>	To get back credit, you must justify your new answers.</a:t>
            </a:r>
          </a:p>
          <a:p>
            <a:pPr marL="0" indent="0">
              <a:buNone/>
            </a:pPr>
            <a:r>
              <a:rPr lang="en-US" dirty="0"/>
              <a:t>	Staple new answer sheet to the old test and return it tomorrow.</a:t>
            </a:r>
          </a:p>
        </p:txBody>
      </p:sp>
    </p:spTree>
    <p:extLst>
      <p:ext uri="{BB962C8B-B14F-4D97-AF65-F5344CB8AC3E}">
        <p14:creationId xmlns:p14="http://schemas.microsoft.com/office/powerpoint/2010/main" val="1802160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538" y="1122363"/>
            <a:ext cx="9612924" cy="2387600"/>
          </a:xfrm>
        </p:spPr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[ 5.01 ]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438169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5920"/>
            <a:ext cx="9144000" cy="2387600"/>
          </a:xfrm>
        </p:spPr>
        <p:txBody>
          <a:bodyPr/>
          <a:lstStyle/>
          <a:p>
            <a:r>
              <a:rPr lang="en-US" dirty="0"/>
              <a:t>Modeling and Design</a:t>
            </a:r>
          </a:p>
        </p:txBody>
      </p:sp>
    </p:spTree>
    <p:extLst>
      <p:ext uri="{BB962C8B-B14F-4D97-AF65-F5344CB8AC3E}">
        <p14:creationId xmlns:p14="http://schemas.microsoft.com/office/powerpoint/2010/main" val="4288433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you were to write code for these: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54347"/>
            <a:ext cx="10515600" cy="41195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myDog</a:t>
            </a:r>
            <a:r>
              <a:rPr lang="en-US" dirty="0"/>
              <a:t>, </a:t>
            </a:r>
            <a:r>
              <a:rPr lang="en-US" dirty="0" err="1"/>
              <a:t>teachersDog</a:t>
            </a:r>
            <a:r>
              <a:rPr lang="en-US" dirty="0"/>
              <a:t>, </a:t>
            </a:r>
            <a:r>
              <a:rPr lang="en-US" dirty="0" err="1"/>
              <a:t>sistersDog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student1, student2, student3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forecastNY</a:t>
            </a:r>
            <a:r>
              <a:rPr lang="en-US" dirty="0"/>
              <a:t>, </a:t>
            </a:r>
            <a:r>
              <a:rPr lang="en-US" dirty="0" err="1"/>
              <a:t>forecastAZ</a:t>
            </a:r>
            <a:r>
              <a:rPr lang="en-US" dirty="0"/>
              <a:t>, </a:t>
            </a:r>
            <a:r>
              <a:rPr lang="en-US" dirty="0" err="1"/>
              <a:t>forecastOK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22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behaviors (methods) and data (states) does a common dog have?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Completeness, Robustness, and Simplicity</a:t>
            </a:r>
          </a:p>
        </p:txBody>
      </p:sp>
    </p:spTree>
    <p:extLst>
      <p:ext uri="{BB962C8B-B14F-4D97-AF65-F5344CB8AC3E}">
        <p14:creationId xmlns:p14="http://schemas.microsoft.com/office/powerpoint/2010/main" val="2011267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Graphic Organizer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2" t="5802" r="4094" b="8052"/>
          <a:stretch/>
        </p:blipFill>
        <p:spPr>
          <a:xfrm>
            <a:off x="2083449" y="1702190"/>
            <a:ext cx="8025102" cy="4712678"/>
          </a:xfrm>
        </p:spPr>
      </p:pic>
    </p:spTree>
    <p:extLst>
      <p:ext uri="{BB962C8B-B14F-4D97-AF65-F5344CB8AC3E}">
        <p14:creationId xmlns:p14="http://schemas.microsoft.com/office/powerpoint/2010/main" val="349750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04" y="1308296"/>
            <a:ext cx="10232192" cy="424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84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= State (Data) + Behavior (Methods)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Data is stored in an array.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digits = {1, 2, 3, 4, 5, 6, 7, 8 , 9, 10};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Method dictates actions.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(digits));</a:t>
            </a:r>
          </a:p>
        </p:txBody>
      </p:sp>
    </p:spTree>
    <p:extLst>
      <p:ext uri="{BB962C8B-B14F-4D97-AF65-F5344CB8AC3E}">
        <p14:creationId xmlns:p14="http://schemas.microsoft.com/office/powerpoint/2010/main" val="936065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isn’t this an object or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(guess != number)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(“Incorrect.”);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(“Your guess? “);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guess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console.nextInt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numGuesses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7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 that uses the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program (client code) might need to access the data and methods stored in: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student1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myDog</a:t>
            </a:r>
            <a:endParaRPr lang="en-US" dirty="0"/>
          </a:p>
        </p:txBody>
      </p:sp>
      <p:pic>
        <p:nvPicPr>
          <p:cNvPr id="4" name="Picture 3" descr="Top 20 Gifts To Buy For Dog Lovers | Dog Refer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424" y="4176712"/>
            <a:ext cx="3571875" cy="2000250"/>
          </a:xfrm>
          <a:prstGeom prst="rect">
            <a:avLst/>
          </a:prstGeom>
        </p:spPr>
      </p:pic>
      <p:pic>
        <p:nvPicPr>
          <p:cNvPr id="5" name="Picture 4" descr="Plus School Letter Grade Picture | Free Photograph | Photos Public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59" y="4176712"/>
            <a:ext cx="3001107" cy="200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05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Think-Pair-Share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these objects: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1. </a:t>
            </a:r>
            <a:r>
              <a:rPr lang="en-US" dirty="0" err="1"/>
              <a:t>myDog</a:t>
            </a:r>
            <a:r>
              <a:rPr lang="en-US" dirty="0"/>
              <a:t>, </a:t>
            </a:r>
            <a:r>
              <a:rPr lang="en-US" dirty="0" err="1"/>
              <a:t>teachersDog</a:t>
            </a:r>
            <a:r>
              <a:rPr lang="en-US" dirty="0"/>
              <a:t>, </a:t>
            </a:r>
            <a:r>
              <a:rPr lang="en-US" dirty="0" err="1"/>
              <a:t>sistersDog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2. student1, student2, student3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3. </a:t>
            </a:r>
            <a:r>
              <a:rPr lang="en-US" dirty="0" err="1"/>
              <a:t>forecastNY</a:t>
            </a:r>
            <a:r>
              <a:rPr lang="en-US" dirty="0"/>
              <a:t>, </a:t>
            </a:r>
            <a:r>
              <a:rPr lang="en-US" dirty="0" err="1"/>
              <a:t>forecastAZ</a:t>
            </a:r>
            <a:r>
              <a:rPr lang="en-US" dirty="0"/>
              <a:t>, </a:t>
            </a:r>
            <a:r>
              <a:rPr lang="en-US" dirty="0" err="1"/>
              <a:t>forecastOK</a:t>
            </a:r>
            <a:endParaRPr lang="en-US" dirty="0"/>
          </a:p>
        </p:txBody>
      </p:sp>
      <p:pic>
        <p:nvPicPr>
          <p:cNvPr id="4" name="Picture 3" descr="Newborn Bulldog puppy live webcam – Boing Bo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869" y="2664691"/>
            <a:ext cx="3873304" cy="290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28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blueprint or outline for a particular set of objects.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Class:				Instances:</a:t>
            </a:r>
          </a:p>
          <a:p>
            <a:pPr marL="0" indent="0">
              <a:buNone/>
            </a:pPr>
            <a:r>
              <a:rPr lang="en-US" dirty="0"/>
              <a:t>Dog				</a:t>
            </a:r>
            <a:r>
              <a:rPr lang="en-US" dirty="0" err="1"/>
              <a:t>myDog</a:t>
            </a:r>
            <a:r>
              <a:rPr lang="en-US" dirty="0"/>
              <a:t>, </a:t>
            </a:r>
            <a:r>
              <a:rPr lang="en-US" dirty="0" err="1"/>
              <a:t>sistersDog</a:t>
            </a:r>
            <a:r>
              <a:rPr lang="en-US" dirty="0"/>
              <a:t>, </a:t>
            </a:r>
            <a:r>
              <a:rPr lang="en-US" dirty="0" err="1"/>
              <a:t>teachersDog</a:t>
            </a:r>
            <a:r>
              <a:rPr lang="en-US" dirty="0"/>
              <a:t>,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some other examples?</a:t>
            </a:r>
          </a:p>
        </p:txBody>
      </p:sp>
    </p:spTree>
    <p:extLst>
      <p:ext uri="{BB962C8B-B14F-4D97-AF65-F5344CB8AC3E}">
        <p14:creationId xmlns:p14="http://schemas.microsoft.com/office/powerpoint/2010/main" val="2506507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Fields</a:t>
            </a:r>
            <a:r>
              <a:rPr lang="en-US" dirty="0"/>
              <a:t>: outline what data (state) the object will hold.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Methods</a:t>
            </a:r>
            <a:r>
              <a:rPr lang="en-US" dirty="0"/>
              <a:t>: outlines the behavior of each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Constructor</a:t>
            </a:r>
            <a:r>
              <a:rPr lang="en-US" dirty="0"/>
              <a:t>: code that initializes the object being constructed.</a:t>
            </a:r>
          </a:p>
          <a:p>
            <a:pPr marL="0" indent="0">
              <a:buNone/>
            </a:pPr>
            <a:r>
              <a:rPr lang="en-US" dirty="0"/>
              <a:t>______________________________________________________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Encapsulation</a:t>
            </a:r>
            <a:r>
              <a:rPr lang="en-US" dirty="0"/>
              <a:t> can protect the data stored in the object.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406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through the Point Class and complete the following Practice problems: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eriod"/>
            </a:pPr>
            <a:endParaRPr lang="en-US" dirty="0"/>
          </a:p>
          <a:p>
            <a:pPr marL="514350" indent="-514350">
              <a:buAutoNum type="alphaLcPeriod"/>
            </a:pPr>
            <a:r>
              <a:rPr lang="en-US" dirty="0"/>
              <a:t>Self-Check 8.1: </a:t>
            </a:r>
            <a:r>
              <a:rPr lang="en-US" dirty="0" err="1"/>
              <a:t>whatIsOOP</a:t>
            </a:r>
            <a:endParaRPr lang="en-US" dirty="0"/>
          </a:p>
          <a:p>
            <a:pPr marL="514350" indent="-514350">
              <a:buAutoNum type="alphaLcPeriod"/>
            </a:pPr>
            <a:r>
              <a:rPr lang="en-US" dirty="0"/>
              <a:t>Self-Check 8.2: </a:t>
            </a:r>
            <a:r>
              <a:rPr lang="en-US" dirty="0" err="1"/>
              <a:t>whatIsAnObject</a:t>
            </a:r>
            <a:endParaRPr lang="en-US" dirty="0"/>
          </a:p>
          <a:p>
            <a:pPr marL="514350" indent="-514350">
              <a:buAutoNum type="alphaLcPeriod"/>
            </a:pPr>
            <a:r>
              <a:rPr lang="en-US" dirty="0"/>
              <a:t>Self-Check 8.3: </a:t>
            </a:r>
            <a:r>
              <a:rPr lang="en-US" dirty="0" err="1"/>
              <a:t>StringObject</a:t>
            </a:r>
            <a:endParaRPr lang="en-US" dirty="0"/>
          </a:p>
          <a:p>
            <a:pPr marL="514350" indent="-514350">
              <a:buAutoNum type="alphaLcPeriod"/>
            </a:pPr>
            <a:r>
              <a:rPr lang="en-US" dirty="0"/>
              <a:t>Self-Check 8.4: ReferenceMystery3</a:t>
            </a:r>
          </a:p>
          <a:p>
            <a:pPr marL="514350" indent="-514350">
              <a:buAutoNum type="alphaLcPeriod"/>
            </a:pPr>
            <a:r>
              <a:rPr lang="en-US" dirty="0"/>
              <a:t>Self-Check 8.5: </a:t>
            </a:r>
            <a:r>
              <a:rPr lang="en-US" dirty="0" err="1"/>
              <a:t>CalculatorObject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65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 Custom </a:t>
            </a:r>
            <a:r>
              <a:rPr lang="en-US" dirty="0" err="1"/>
              <a:t>Pokemon</a:t>
            </a:r>
            <a:r>
              <a:rPr lang="en-US" dirty="0"/>
              <a:t>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http://www.pokemon.com/us/parents-guide/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(Basic overview of the game) </a:t>
            </a:r>
          </a:p>
          <a:p>
            <a:r>
              <a:rPr lang="en-US" dirty="0"/>
              <a:t>ii. </a:t>
            </a:r>
            <a:r>
              <a:rPr lang="en-US" dirty="0">
                <a:hlinkClick r:id="rId3"/>
              </a:rPr>
              <a:t>https://youtu.be/DlEbXH8eUTk?t=1m26s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(this is a 30 minute YouTube video of gameplay)</a:t>
            </a:r>
          </a:p>
          <a:p>
            <a:r>
              <a:rPr lang="en-US" dirty="0"/>
              <a:t>iii. </a:t>
            </a:r>
            <a:r>
              <a:rPr lang="en-US" dirty="0">
                <a:hlinkClick r:id="rId4"/>
              </a:rPr>
              <a:t>http://www.pokemon.com/us/pokedex/</a:t>
            </a:r>
            <a:r>
              <a:rPr lang="en-US" dirty="0"/>
              <a:t> (types of </a:t>
            </a:r>
            <a:r>
              <a:rPr lang="en-US" dirty="0" err="1"/>
              <a:t>Pokemon</a:t>
            </a:r>
            <a:r>
              <a:rPr lang="en-US" dirty="0"/>
              <a:t>) </a:t>
            </a:r>
          </a:p>
          <a:p>
            <a:r>
              <a:rPr lang="en-US" dirty="0"/>
              <a:t>iv. </a:t>
            </a:r>
            <a:r>
              <a:rPr lang="en-US" dirty="0">
                <a:hlinkClick r:id="rId5"/>
              </a:rPr>
              <a:t>http://tinyurl.com/no4mzic</a:t>
            </a:r>
            <a:r>
              <a:rPr lang="en-US" dirty="0"/>
              <a:t> (</a:t>
            </a:r>
            <a:r>
              <a:rPr lang="en-US" dirty="0" err="1"/>
              <a:t>Pokemon</a:t>
            </a:r>
            <a:r>
              <a:rPr lang="en-US" dirty="0"/>
              <a:t> with stats) </a:t>
            </a:r>
          </a:p>
          <a:p>
            <a:r>
              <a:rPr lang="en-US" dirty="0"/>
              <a:t>v. </a:t>
            </a:r>
            <a:r>
              <a:rPr lang="en-US" dirty="0">
                <a:hlinkClick r:id="rId6"/>
              </a:rPr>
              <a:t>http://en.wikipedia.org/wiki/</a:t>
            </a:r>
            <a:r>
              <a:rPr lang="en-US" dirty="0" err="1">
                <a:hlinkClick r:id="rId6"/>
              </a:rPr>
              <a:t>Gameplay_of_Pokémon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(Wikipedia entry)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46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8.2 up to “</a:t>
            </a:r>
            <a:r>
              <a:rPr lang="en-US" dirty="0" err="1"/>
              <a:t>Mutators</a:t>
            </a:r>
            <a:r>
              <a:rPr lang="en-US" dirty="0"/>
              <a:t> and Accessors”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02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538" y="1122363"/>
            <a:ext cx="9612924" cy="2387600"/>
          </a:xfrm>
        </p:spPr>
        <p:txBody>
          <a:bodyPr/>
          <a:lstStyle/>
          <a:p>
            <a:r>
              <a:rPr lang="en-US" dirty="0"/>
              <a:t>Object State &amp; Behavior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[ 5.02 </a:t>
            </a:r>
            <a:r>
              <a:rPr lang="en-US" dirty="0"/>
              <a:t>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31149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4" y="1297410"/>
            <a:ext cx="10063092" cy="426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68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Pokemon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//What are some examples of fields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//What would fields look like for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\	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 student, dog, or forecast?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6" name="Picture 5" descr="DP status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44" y="2804523"/>
            <a:ext cx="3125280" cy="234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592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would be a good method to include in all instances of Students?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would be a good method for all instances of the Dog class?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method should all forecasts have, no matter what forecast?</a:t>
            </a:r>
          </a:p>
        </p:txBody>
      </p:sp>
    </p:spTree>
    <p:extLst>
      <p:ext uri="{BB962C8B-B14F-4D97-AF65-F5344CB8AC3E}">
        <p14:creationId xmlns:p14="http://schemas.microsoft.com/office/powerpoint/2010/main" val="1990963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C934-E7DB-4FCA-AD40-36B282B5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A1DFF-D282-4F79-8A8B-C5598B31D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String name;</a:t>
            </a:r>
          </a:p>
          <a:p>
            <a:pPr marL="45720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() {			// getter accessor method</a:t>
            </a:r>
          </a:p>
          <a:p>
            <a:pPr marL="9144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name;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14400" lvl="2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newname) {	// setter accessor method</a:t>
            </a:r>
          </a:p>
          <a:p>
            <a:pPr marL="9144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ame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newname;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6671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439D-8810-466D-8FAD-EDAF6AD3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8D4C-3D5C-4ECC-9470-F07BF0B5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FormGroups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 (String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groupLeader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Student();</a:t>
            </a:r>
          </a:p>
          <a:p>
            <a:pPr marL="45720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groupLeader.setName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(“Pat”);</a:t>
            </a:r>
          </a:p>
          <a:p>
            <a:pPr marL="45720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(“The group leader is “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groupLeader.getName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 		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Note: 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The return expression from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groupLeader.getName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>
                <a:cs typeface="Courier New" panose="02070309020205020404" pitchFamily="49" charset="0"/>
              </a:rPr>
              <a:t> is a </a:t>
            </a:r>
            <a:r>
              <a:rPr lang="en-US" sz="1600" dirty="0">
                <a:cs typeface="Courier New" panose="02070309020205020404" pitchFamily="49" charset="0"/>
              </a:rPr>
              <a:t>reference to an object.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A copy of that reference is returned, not a copy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11776653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Pokémon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Pokémon get an effort ribbon if their combined stats exceed a certain value – what’s a good way to get all of a Pokémon's stats?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What would the method </a:t>
            </a:r>
            <a:r>
              <a:rPr lang="en-US" dirty="0" err="1"/>
              <a:t>sumStats</a:t>
            </a:r>
            <a:r>
              <a:rPr lang="en-US" dirty="0"/>
              <a:t> look like?</a:t>
            </a:r>
          </a:p>
        </p:txBody>
      </p:sp>
    </p:spTree>
    <p:extLst>
      <p:ext uri="{BB962C8B-B14F-4D97-AF65-F5344CB8AC3E}">
        <p14:creationId xmlns:p14="http://schemas.microsoft.com/office/powerpoint/2010/main" val="6604503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sumStats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return(HP + attack + defense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specialAttack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specialDefense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speed);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88992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</a:t>
            </a:r>
            <a:r>
              <a:rPr lang="en-US" dirty="0" err="1"/>
              <a:t>Pokemon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Pokemon</a:t>
            </a:r>
            <a:r>
              <a:rPr lang="en-US" dirty="0"/>
              <a:t> use vitamins to boost their stats. Here are some examples: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Vitamin		Function</a:t>
            </a:r>
          </a:p>
          <a:p>
            <a:pPr marL="0" indent="0">
              <a:buNone/>
            </a:pPr>
            <a:r>
              <a:rPr lang="en-US" dirty="0" err="1"/>
              <a:t>hpUp</a:t>
            </a:r>
            <a:r>
              <a:rPr lang="en-US" dirty="0"/>
              <a:t> 			+ points to HP</a:t>
            </a:r>
          </a:p>
          <a:p>
            <a:pPr marL="0" indent="0">
              <a:buNone/>
            </a:pPr>
            <a:r>
              <a:rPr lang="en-US" dirty="0"/>
              <a:t>protein		+ points to attack</a:t>
            </a:r>
          </a:p>
          <a:p>
            <a:pPr marL="0" indent="0">
              <a:buNone/>
            </a:pPr>
            <a:r>
              <a:rPr lang="en-US" dirty="0"/>
              <a:t>iron			+ points to defense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Now write a method, </a:t>
            </a:r>
            <a:r>
              <a:rPr lang="en-US" dirty="0" err="1"/>
              <a:t>consumeVitamin</a:t>
            </a:r>
            <a:r>
              <a:rPr lang="en-US" dirty="0"/>
              <a:t>, that actually changes the state.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337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consumeVitamin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consumeVitamin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hpUp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protein …)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hpUp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attack += protein;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22351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We need to initialize our values of each instance of the Pokémon class.</a:t>
            </a:r>
          </a:p>
          <a:p>
            <a:pPr marL="0" indent="0">
              <a:buNone/>
            </a:pPr>
            <a:r>
              <a:rPr lang="en-US" dirty="0"/>
              <a:t>This is done in the constructor: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Pokemon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attack;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Pokemon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a)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attack =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281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then call these constructors to create our instances: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Pokémon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pikachu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Pokémon(70, 120);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We can also call our methods on the object: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pikachu.sumStats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190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61" y="1294229"/>
            <a:ext cx="10171078" cy="426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899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9990"/>
            <a:ext cx="9144000" cy="2387600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4360736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8.3 up to “The Keyword this”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self-check questions #9 – 11, 13 – 16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096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538" y="1122363"/>
            <a:ext cx="9612924" cy="2387600"/>
          </a:xfrm>
        </p:spPr>
        <p:txBody>
          <a:bodyPr/>
          <a:lstStyle/>
          <a:p>
            <a:r>
              <a:rPr lang="en-US" dirty="0"/>
              <a:t>Object Initialization</a:t>
            </a:r>
            <a:r>
              <a:rPr lang="en-US"/>
              <a:t>: Constructors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[ 5.03 ]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9931433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name;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gradeLevel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Student(String n,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double g)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name = n;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gradelevel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g;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69559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breed;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???;				//What else could be made fields?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Dog(???) {		//How do we add these as parameters?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???;			//How do we assign values passed through?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31312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Forecast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tornadoWarning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//Does it make sense to have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???;						//a tornado warning? This is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			//a design choice!!!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Constructor(???)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94930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Ticket: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your name and the name of another group’s class. </a:t>
            </a:r>
          </a:p>
          <a:p>
            <a:pPr marL="0" indent="0">
              <a:buNone/>
            </a:pPr>
            <a:r>
              <a:rPr lang="en-US" dirty="0"/>
              <a:t>How would you declare an object according to that group’s constructor?</a:t>
            </a:r>
          </a:p>
        </p:txBody>
      </p:sp>
    </p:spTree>
    <p:extLst>
      <p:ext uri="{BB962C8B-B14F-4D97-AF65-F5344CB8AC3E}">
        <p14:creationId xmlns:p14="http://schemas.microsoft.com/office/powerpoint/2010/main" val="42105909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8.4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Take notes, since you will have to teach a mini-lesson later.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290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538" y="1122363"/>
            <a:ext cx="9612924" cy="2387600"/>
          </a:xfrm>
        </p:spPr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[ 5.04 ]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1890925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Mini Lessons on chapter 8 section 4.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Encapsulation and Abstraction</a:t>
            </a:r>
          </a:p>
          <a:p>
            <a:pPr algn="ctr"/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Private Fields</a:t>
            </a:r>
          </a:p>
          <a:p>
            <a:pPr algn="ctr"/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Class </a:t>
            </a:r>
            <a:r>
              <a:rPr lang="en-US" sz="3200" dirty="0" err="1"/>
              <a:t>Invarients</a:t>
            </a:r>
            <a:endParaRPr lang="en-US" sz="3200" dirty="0"/>
          </a:p>
          <a:p>
            <a:pPr algn="ctr"/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Changing Internal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307385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75" y="1277417"/>
            <a:ext cx="10428850" cy="430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691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Lesson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group has 7 minutes to present and 2 minutes for questions.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group must submit 3 questions related to your topic for an in class quiz tomorrow.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have 15 minutes to prepare your presentations and questions.</a:t>
            </a:r>
          </a:p>
        </p:txBody>
      </p:sp>
    </p:spTree>
    <p:extLst>
      <p:ext uri="{BB962C8B-B14F-4D97-AF65-F5344CB8AC3E}">
        <p14:creationId xmlns:p14="http://schemas.microsoft.com/office/powerpoint/2010/main" val="14530551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Complete chapter 8 self-check questions #17 – 21.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730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and Fixing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[ 5.05 ]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3418813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Error check and resubmit all chapter 8 assignments.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Study for the test by:</a:t>
            </a:r>
          </a:p>
          <a:p>
            <a:pPr lvl="1"/>
            <a:r>
              <a:rPr lang="en-US" dirty="0"/>
              <a:t>Reviewing all of the blue, self-check pages at the end of Chapter 8.</a:t>
            </a:r>
          </a:p>
          <a:p>
            <a:pPr lvl="1"/>
            <a:r>
              <a:rPr lang="en-US" dirty="0"/>
              <a:t>Re-reading sections as needed to complete the self-check problems.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465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Regrade/Resubmit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all have the opportunity to get full credit  on your homework grades by correcting them now, in class.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your error checking algorithm, and if you need help just ask!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749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reviewing chapter 8 for the Unit Test.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323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Picture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[ 5.06 ]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7360996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Lab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Edit and use this slide deck to go over questions your class has.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Follow the Teacher Guide for the Picture Lab found on </a:t>
            </a:r>
            <a:r>
              <a:rPr lang="en-US" dirty="0" err="1"/>
              <a:t>sharepoint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Come prepared with the Student Guide for your students, and make sure that they download </a:t>
            </a:r>
            <a:r>
              <a:rPr lang="en-US"/>
              <a:t>the appropriate files.</a:t>
            </a:r>
          </a:p>
        </p:txBody>
      </p:sp>
    </p:spTree>
    <p:extLst>
      <p:ext uri="{BB962C8B-B14F-4D97-AF65-F5344CB8AC3E}">
        <p14:creationId xmlns:p14="http://schemas.microsoft.com/office/powerpoint/2010/main" val="1071839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[ 4.10 ]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4544967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1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What’s on the test?</a:t>
            </a:r>
          </a:p>
        </p:txBody>
      </p:sp>
    </p:spTree>
    <p:extLst>
      <p:ext uri="{BB962C8B-B14F-4D97-AF65-F5344CB8AC3E}">
        <p14:creationId xmlns:p14="http://schemas.microsoft.com/office/powerpoint/2010/main" val="258840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556840"/>
            <a:ext cx="10119360" cy="57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202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908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Practice Test</a:t>
            </a:r>
          </a:p>
        </p:txBody>
      </p:sp>
    </p:spTree>
    <p:extLst>
      <p:ext uri="{BB962C8B-B14F-4D97-AF65-F5344CB8AC3E}">
        <p14:creationId xmlns:p14="http://schemas.microsoft.com/office/powerpoint/2010/main" val="24057560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a list of review topics that you feel you need to go over for the test tomorrow.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topic, follow up by reviewing the textbook, self-check problems, and the appropriate Practice problems.</a:t>
            </a:r>
          </a:p>
        </p:txBody>
      </p:sp>
    </p:spTree>
    <p:extLst>
      <p:ext uri="{BB962C8B-B14F-4D97-AF65-F5344CB8AC3E}">
        <p14:creationId xmlns:p14="http://schemas.microsoft.com/office/powerpoint/2010/main" val="11414217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1897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494386"/>
            <a:ext cx="10119360" cy="586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6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11" y="459294"/>
            <a:ext cx="10372578" cy="593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3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E83E049C87AC4AB56F27089B4ACA55" ma:contentTypeVersion="12" ma:contentTypeDescription="Create a new document." ma:contentTypeScope="" ma:versionID="1178fe99ddca204d3fc8224f4ed0acf8">
  <xsd:schema xmlns:xsd="http://www.w3.org/2001/XMLSchema" xmlns:xs="http://www.w3.org/2001/XMLSchema" xmlns:p="http://schemas.microsoft.com/office/2006/metadata/properties" xmlns:ns2="be898649-fe57-4b08-9fd4-31fc752880e3" xmlns:ns3="6f430b7c-f2e9-4385-9cb2-4dd06cc2317e" targetNamespace="http://schemas.microsoft.com/office/2006/metadata/properties" ma:root="true" ma:fieldsID="05a700af6660b82c6e85ae510b7169e9" ns2:_="" ns3:_="">
    <xsd:import namespace="be898649-fe57-4b08-9fd4-31fc752880e3"/>
    <xsd:import namespace="6f430b7c-f2e9-4385-9cb2-4dd06cc23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98649-fe57-4b08-9fd4-31fc752880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30b7c-f2e9-4385-9cb2-4dd06cc2317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79FEB4-472A-4FE3-A477-18A5832860A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5edd459b-714d-42ed-b78f-512da7d1c14e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55BA734-2CC6-4800-A89D-08A8272A3E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C03C4C-D7E7-4645-AB16-0862D6DC64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898649-fe57-4b08-9fd4-31fc752880e3"/>
    <ds:schemaRef ds:uri="6f430b7c-f2e9-4385-9cb2-4dd06cc231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1014</Words>
  <Application>Microsoft Office PowerPoint</Application>
  <PresentationFormat>Widescreen</PresentationFormat>
  <Paragraphs>279</Paragraphs>
  <Slides>72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Calibri</vt:lpstr>
      <vt:lpstr>Calibri Light</vt:lpstr>
      <vt:lpstr>Courier New</vt:lpstr>
      <vt:lpstr>Office Theme</vt:lpstr>
      <vt:lpstr>Test Review &amp; Reteach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</vt:lpstr>
      <vt:lpstr>Object-Oriented Programming</vt:lpstr>
      <vt:lpstr>Modeling and Design</vt:lpstr>
      <vt:lpstr>What if you were to write code for these:</vt:lpstr>
      <vt:lpstr>Dog Object</vt:lpstr>
      <vt:lpstr>Graphic Organizer</vt:lpstr>
      <vt:lpstr>Objects = State (Data) + Behavior (Methods)</vt:lpstr>
      <vt:lpstr>Why isn’t this an object or model?</vt:lpstr>
      <vt:lpstr>Client Code</vt:lpstr>
      <vt:lpstr>Think-Pair-Share</vt:lpstr>
      <vt:lpstr>A class</vt:lpstr>
      <vt:lpstr>A class</vt:lpstr>
      <vt:lpstr>Read through the Point Class and complete the following Practice problems:</vt:lpstr>
      <vt:lpstr>Research a Custom Pokemon Class:</vt:lpstr>
      <vt:lpstr>Homework</vt:lpstr>
      <vt:lpstr>Object State &amp; Behavior</vt:lpstr>
      <vt:lpstr>Fields</vt:lpstr>
      <vt:lpstr>Methods</vt:lpstr>
      <vt:lpstr>Accessor Methods</vt:lpstr>
      <vt:lpstr>Accessor Example</vt:lpstr>
      <vt:lpstr>Methods: Pokémon</vt:lpstr>
      <vt:lpstr>sumStats:</vt:lpstr>
      <vt:lpstr>Methods: Pokemon</vt:lpstr>
      <vt:lpstr>consumeVitamin</vt:lpstr>
      <vt:lpstr>Constructors</vt:lpstr>
      <vt:lpstr>Constructors</vt:lpstr>
      <vt:lpstr>Worksheet</vt:lpstr>
      <vt:lpstr>Homework</vt:lpstr>
      <vt:lpstr>Object Initialization: Constructors</vt:lpstr>
      <vt:lpstr>Student</vt:lpstr>
      <vt:lpstr>Dog</vt:lpstr>
      <vt:lpstr>Forecast</vt:lpstr>
      <vt:lpstr>Exit Ticket:</vt:lpstr>
      <vt:lpstr>Homework</vt:lpstr>
      <vt:lpstr>Encapsulation</vt:lpstr>
      <vt:lpstr>Mini Lessons on chapter 8 section 4.</vt:lpstr>
      <vt:lpstr>Mini Lesson Guidelines</vt:lpstr>
      <vt:lpstr>Homework</vt:lpstr>
      <vt:lpstr>Finding and Fixing Errors</vt:lpstr>
      <vt:lpstr>Today’s plan:</vt:lpstr>
      <vt:lpstr>Homework Regrade/Resubmit</vt:lpstr>
      <vt:lpstr>Homework</vt:lpstr>
      <vt:lpstr>Picture Lab</vt:lpstr>
      <vt:lpstr>Picture Lab Placeholder</vt:lpstr>
      <vt:lpstr>Review</vt:lpstr>
      <vt:lpstr>What’s on the test?</vt:lpstr>
      <vt:lpstr>Practice Test</vt:lpstr>
      <vt:lpstr>Review Topics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Review &amp; Reteach</dc:title>
  <dc:creator>Julian Boss (Xtreme Consulting Group Inc)</dc:creator>
  <cp:lastModifiedBy>Andrew Spiece (DIGITAL INTELLIGENCE SYSTEMS,)</cp:lastModifiedBy>
  <cp:revision>17</cp:revision>
  <dcterms:created xsi:type="dcterms:W3CDTF">2016-08-26T19:35:24Z</dcterms:created>
  <dcterms:modified xsi:type="dcterms:W3CDTF">2020-02-19T03:32:33Z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0x01010011E83E049C87AC4AB56F27089B4ACA55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kenney@tealsk12.org</vt:lpwstr>
  </property>
  <property fmtid="{D5CDD505-2E9C-101B-9397-08002B2CF9AE}" pid="6" name="MSIP_Label_f42aa342-8706-4288-bd11-ebb85995028c_SetDate">
    <vt:lpwstr>2020-01-08T22:17:13.8859280Z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292c9892-c561-4d01-864a-d7cad84c3acf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