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4"/>
  </p:sldMasterIdLst>
  <p:notesMasterIdLst>
    <p:notesMasterId r:id="rId18"/>
  </p:notesMasterIdLst>
  <p:handoutMasterIdLst>
    <p:handoutMasterId r:id="rId19"/>
  </p:handoutMasterIdLst>
  <p:sldIdLst>
    <p:sldId id="257" r:id="rId5"/>
    <p:sldId id="258" r:id="rId6"/>
    <p:sldId id="259" r:id="rId7"/>
    <p:sldId id="260" r:id="rId8"/>
    <p:sldId id="267" r:id="rId9"/>
    <p:sldId id="268" r:id="rId10"/>
    <p:sldId id="265" r:id="rId11"/>
    <p:sldId id="269" r:id="rId12"/>
    <p:sldId id="270" r:id="rId13"/>
    <p:sldId id="261" r:id="rId14"/>
    <p:sldId id="262" r:id="rId15"/>
    <p:sldId id="263" r:id="rId16"/>
    <p:sldId id="26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B3D17"/>
    <a:srgbClr val="740E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79" d="100"/>
          <a:sy n="79" d="100"/>
        </p:scale>
        <p:origin x="319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57B527-9545-4A18-82C6-985C2D673EE0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6BD15E-A83F-499B-AE2F-72149146B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3393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82A402-9AEC-46CD-BFFB-8C45353B9417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D6FFF6-EFF5-46FA-B62C-F141E1274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6670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D6FFF6-EFF5-46FA-B62C-F141E1274D5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229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910080" y="1179705"/>
            <a:ext cx="9875520" cy="1472184"/>
          </a:xfrm>
          <a:prstGeom prst="rect">
            <a:avLst/>
          </a:prstGeom>
        </p:spPr>
        <p:txBody>
          <a:bodyPr anchor="b"/>
          <a:lstStyle>
            <a:lvl1pPr algn="ctr">
              <a:defRPr/>
            </a:lvl1pPr>
            <a:extLst/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910080" y="2669871"/>
            <a:ext cx="9875520" cy="1752600"/>
          </a:xfrm>
          <a:prstGeom prst="rect">
            <a:avLst/>
          </a:prstGeom>
        </p:spPr>
        <p:txBody>
          <a:bodyPr tIns="0"/>
          <a:lstStyle>
            <a:lvl1pPr marL="27432" indent="0" algn="ctr">
              <a:buNone/>
              <a:defRPr sz="2600" b="1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75200" y="6305550"/>
            <a:ext cx="2844800" cy="476250"/>
          </a:xfrm>
          <a:prstGeom prst="rect">
            <a:avLst/>
          </a:prstGeom>
        </p:spPr>
        <p:txBody>
          <a:bodyPr/>
          <a:lstStyle/>
          <a:p>
            <a:fld id="{22ED8DFF-AC58-4CE1-95FC-5B760807040E}" type="datetime1">
              <a:rPr lang="en-US" smtClean="0"/>
              <a:t>11/7/2017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>
          <a:xfrm>
            <a:off x="7620000" y="6305550"/>
            <a:ext cx="3860800" cy="476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11484864" y="6305550"/>
            <a:ext cx="609600" cy="476250"/>
          </a:xfrm>
          <a:prstGeom prst="rect">
            <a:avLst/>
          </a:prstGeo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72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4144" y="274638"/>
            <a:ext cx="9997440" cy="1143000"/>
          </a:xfrm>
          <a:prstGeom prst="rect">
            <a:avLst/>
          </a:prstGeo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14144" y="1447800"/>
            <a:ext cx="9997440" cy="4800600"/>
          </a:xfrm>
          <a:prstGeom prst="rect">
            <a:avLst/>
          </a:prstGeom>
        </p:spPr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75200" y="6305550"/>
            <a:ext cx="2844800" cy="476250"/>
          </a:xfrm>
          <a:prstGeom prst="rect">
            <a:avLst/>
          </a:prstGeom>
        </p:spPr>
        <p:txBody>
          <a:bodyPr/>
          <a:lstStyle/>
          <a:p>
            <a:fld id="{AA3D4F3E-03CF-4020-A455-976DE93B6CFF}" type="datetime1">
              <a:rPr lang="en-US" smtClean="0"/>
              <a:t>11/7/2017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620000" y="6305550"/>
            <a:ext cx="3860800" cy="476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84864" y="6305550"/>
            <a:ext cx="609600" cy="476250"/>
          </a:xfrm>
          <a:prstGeom prst="rect">
            <a:avLst/>
          </a:prstGeo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97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4000" y="274640"/>
            <a:ext cx="2438400" cy="5851525"/>
          </a:xfrm>
          <a:prstGeom prst="rect">
            <a:avLst/>
          </a:prstGeo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274641"/>
            <a:ext cx="7416800" cy="5851525"/>
          </a:xfrm>
          <a:prstGeom prst="rect">
            <a:avLst/>
          </a:prstGeom>
        </p:spPr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75200" y="6305550"/>
            <a:ext cx="2844800" cy="476250"/>
          </a:xfrm>
          <a:prstGeom prst="rect">
            <a:avLst/>
          </a:prstGeom>
        </p:spPr>
        <p:txBody>
          <a:bodyPr/>
          <a:lstStyle/>
          <a:p>
            <a:fld id="{3AB81425-5192-475F-8F5F-48429B4F668B}" type="datetime1">
              <a:rPr lang="en-US" smtClean="0"/>
              <a:t>11/7/2017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620000" y="6305550"/>
            <a:ext cx="3860800" cy="476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84864" y="6305550"/>
            <a:ext cx="609600" cy="476250"/>
          </a:xfrm>
          <a:prstGeom prst="rect">
            <a:avLst/>
          </a:prstGeo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350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4144" y="274638"/>
            <a:ext cx="9997440" cy="1143000"/>
          </a:xfrm>
          <a:prstGeom prst="rect">
            <a:avLst/>
          </a:prstGeo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4144" y="1447800"/>
            <a:ext cx="9997440" cy="4800600"/>
          </a:xfrm>
          <a:prstGeom prst="rect">
            <a:avLst/>
          </a:prstGeom>
        </p:spPr>
        <p:txBody>
          <a:bodyPr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75200" y="6305550"/>
            <a:ext cx="2844800" cy="476250"/>
          </a:xfrm>
          <a:prstGeom prst="rect">
            <a:avLst/>
          </a:prstGeom>
        </p:spPr>
        <p:txBody>
          <a:bodyPr/>
          <a:lstStyle/>
          <a:p>
            <a:fld id="{C83E6289-67AB-48EA-B8F2-7F8C3C839FC8}" type="datetime1">
              <a:rPr lang="en-US" smtClean="0"/>
              <a:t>11/7/2017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620000" y="6305550"/>
            <a:ext cx="3860800" cy="476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84864" y="6305550"/>
            <a:ext cx="609600" cy="476250"/>
          </a:xfrm>
          <a:prstGeom prst="rect">
            <a:avLst/>
          </a:prstGeo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988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3840" userDrawn="1">
          <p15:clr>
            <a:srgbClr val="FBAE40"/>
          </p15:clr>
        </p15:guide>
        <p15:guide id="2" pos="984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600325"/>
            <a:ext cx="8534400" cy="2286000"/>
          </a:xfrm>
          <a:prstGeom prst="rect">
            <a:avLst/>
          </a:prstGeo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0" y="1066800"/>
            <a:ext cx="8534400" cy="1509712"/>
          </a:xfrm>
          <a:prstGeom prst="rect">
            <a:avLst/>
          </a:prstGeo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75200" y="6305550"/>
            <a:ext cx="2844800" cy="476250"/>
          </a:xfrm>
          <a:prstGeom prst="rect">
            <a:avLst/>
          </a:prstGeom>
        </p:spPr>
        <p:txBody>
          <a:bodyPr/>
          <a:lstStyle/>
          <a:p>
            <a:fld id="{CD27007B-A0CB-4CB0-A72F-D015643D8A50}" type="datetime1">
              <a:rPr lang="en-US" smtClean="0"/>
              <a:t>11/7/2017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620000" y="6305550"/>
            <a:ext cx="3860800" cy="476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84864" y="6305550"/>
            <a:ext cx="609600" cy="476250"/>
          </a:xfrm>
          <a:prstGeom prst="rect">
            <a:avLst/>
          </a:prstGeo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158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4144" y="274320"/>
            <a:ext cx="9997440" cy="1143000"/>
          </a:xfrm>
          <a:prstGeom prst="rect">
            <a:avLst/>
          </a:prstGeo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14144" y="1524000"/>
            <a:ext cx="4876800" cy="466344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34784" y="1524000"/>
            <a:ext cx="4876800" cy="466344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75200" y="6305550"/>
            <a:ext cx="2844800" cy="476250"/>
          </a:xfrm>
          <a:prstGeom prst="rect">
            <a:avLst/>
          </a:prstGeom>
        </p:spPr>
        <p:txBody>
          <a:bodyPr/>
          <a:lstStyle/>
          <a:p>
            <a:fld id="{7AF78760-02B0-4343-9B36-9B01060F90A6}" type="datetime1">
              <a:rPr lang="en-US" smtClean="0"/>
              <a:t>11/7/2017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620000" y="6305550"/>
            <a:ext cx="3860800" cy="476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484864" y="6305550"/>
            <a:ext cx="609600" cy="476250"/>
          </a:xfrm>
          <a:prstGeom prst="rect">
            <a:avLst/>
          </a:prstGeo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451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160336"/>
            <a:ext cx="10972800" cy="1143000"/>
          </a:xfrm>
          <a:prstGeom prst="rect">
            <a:avLst/>
          </a:prstGeo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28278"/>
            <a:ext cx="5364480" cy="640080"/>
          </a:xfrm>
          <a:prstGeom prst="rect">
            <a:avLst/>
          </a:prstGeom>
          <a:noFill/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1">
                <a:solidFill>
                  <a:schemeClr val="accent1">
                    <a:lumMod val="50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969336"/>
            <a:ext cx="5364480" cy="4114800"/>
          </a:xfrm>
          <a:prstGeom prst="rect">
            <a:avLst/>
          </a:prstGeo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217920" y="328278"/>
            <a:ext cx="5364480" cy="640080"/>
          </a:xfrm>
          <a:prstGeom prst="rect">
            <a:avLst/>
          </a:prstGeom>
          <a:noFill/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1">
                <a:solidFill>
                  <a:schemeClr val="accent1">
                    <a:lumMod val="50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969336"/>
            <a:ext cx="5364480" cy="4114800"/>
          </a:xfrm>
          <a:prstGeom prst="rect">
            <a:avLst/>
          </a:prstGeo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75200" y="6305550"/>
            <a:ext cx="2844800" cy="476250"/>
          </a:xfrm>
          <a:prstGeom prst="rect">
            <a:avLst/>
          </a:prstGeom>
        </p:spPr>
        <p:txBody>
          <a:bodyPr/>
          <a:lstStyle/>
          <a:p>
            <a:fld id="{D6103C8C-96CC-4988-9A76-A97C68B37C96}" type="datetime1">
              <a:rPr lang="en-US" smtClean="0"/>
              <a:t>11/7/2017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7620000" y="6305550"/>
            <a:ext cx="3860800" cy="476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484864" y="6305550"/>
            <a:ext cx="609600" cy="476250"/>
          </a:xfrm>
          <a:prstGeom prst="rect">
            <a:avLst/>
          </a:prstGeo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931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4144" y="274320"/>
            <a:ext cx="9997440" cy="1143000"/>
          </a:xfrm>
          <a:prstGeom prst="rect">
            <a:avLst/>
          </a:prstGeo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775200" y="6305550"/>
            <a:ext cx="2844800" cy="476250"/>
          </a:xfrm>
          <a:prstGeom prst="rect">
            <a:avLst/>
          </a:prstGeom>
        </p:spPr>
        <p:txBody>
          <a:bodyPr/>
          <a:lstStyle/>
          <a:p>
            <a:fld id="{19A6AA83-E69F-4B8F-8330-2B08940C21DF}" type="datetime1">
              <a:rPr lang="en-US" smtClean="0"/>
              <a:t>11/7/2017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0" y="6305550"/>
            <a:ext cx="3860800" cy="476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484864" y="6305550"/>
            <a:ext cx="609600" cy="476250"/>
          </a:xfrm>
          <a:prstGeom prst="rect">
            <a:avLst/>
          </a:prstGeo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658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75200" y="6305550"/>
            <a:ext cx="2844800" cy="476250"/>
          </a:xfrm>
          <a:prstGeom prst="rect">
            <a:avLst/>
          </a:prstGeom>
        </p:spPr>
        <p:txBody>
          <a:bodyPr/>
          <a:lstStyle/>
          <a:p>
            <a:fld id="{0C32B54B-DAC7-463C-B2D9-3A5324E66E07}" type="datetime1">
              <a:rPr lang="en-US" smtClean="0"/>
              <a:t>11/7/2017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7620000" y="6305550"/>
            <a:ext cx="3860800" cy="476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484864" y="6305550"/>
            <a:ext cx="609600" cy="476250"/>
          </a:xfrm>
          <a:prstGeom prst="rect">
            <a:avLst/>
          </a:prstGeo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977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16778"/>
            <a:ext cx="5080000" cy="1162050"/>
          </a:xfrm>
          <a:prstGeom prst="rect">
            <a:avLst/>
          </a:prstGeo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406964"/>
            <a:ext cx="5080000" cy="698500"/>
          </a:xfrm>
          <a:prstGeom prst="rect">
            <a:avLst/>
          </a:prstGeo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09600" y="2133601"/>
            <a:ext cx="10871200" cy="399256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75200" y="6305550"/>
            <a:ext cx="2844800" cy="476250"/>
          </a:xfrm>
          <a:prstGeom prst="rect">
            <a:avLst/>
          </a:prstGeom>
        </p:spPr>
        <p:txBody>
          <a:bodyPr/>
          <a:lstStyle/>
          <a:p>
            <a:fld id="{FABC3EB9-8141-418F-8EFF-9A68D158E203}" type="datetime1">
              <a:rPr lang="en-US" smtClean="0"/>
              <a:t>11/7/2017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620000" y="6305550"/>
            <a:ext cx="3860800" cy="476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484864" y="6305550"/>
            <a:ext cx="609600" cy="476250"/>
          </a:xfrm>
          <a:prstGeom prst="rect">
            <a:avLst/>
          </a:prstGeo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546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9195" y="1066800"/>
            <a:ext cx="3657600" cy="1981200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Rectangle 7"/>
          <p:cNvSpPr/>
          <p:nvPr/>
        </p:nvSpPr>
        <p:spPr>
          <a:xfrm>
            <a:off x="1016000" y="1066800"/>
            <a:ext cx="6096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1117600" y="1143004"/>
            <a:ext cx="58928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marL="0" indent="0" algn="l" eaLnBrk="1" latinLnBrk="0" hangingPunct="1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Rectangle 1"/>
          <p:cNvSpPr/>
          <p:nvPr/>
        </p:nvSpPr>
        <p:spPr>
          <a:xfrm rot="19468671">
            <a:off x="528967" y="954341"/>
            <a:ext cx="9144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Rectangle 2"/>
          <p:cNvSpPr/>
          <p:nvPr/>
        </p:nvSpPr>
        <p:spPr>
          <a:xfrm rot="2103354" flipH="1">
            <a:off x="6671556" y="936786"/>
            <a:ext cx="865632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7600" y="4800600"/>
            <a:ext cx="5892800" cy="762000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75200" y="6305550"/>
            <a:ext cx="2844800" cy="476250"/>
          </a:xfrm>
          <a:prstGeom prst="rect">
            <a:avLst/>
          </a:prstGeom>
        </p:spPr>
        <p:txBody>
          <a:bodyPr/>
          <a:lstStyle/>
          <a:p>
            <a:fld id="{EE203F9F-5B53-4206-BA20-257056A7933C}" type="datetime1">
              <a:rPr lang="en-US" smtClean="0"/>
              <a:t>11/7/2017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620000" y="6305550"/>
            <a:ext cx="3860800" cy="476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484864" y="6305550"/>
            <a:ext cx="609600" cy="476250"/>
          </a:xfrm>
          <a:prstGeom prst="rect">
            <a:avLst/>
          </a:prstGeo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52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7148" y="-54"/>
            <a:ext cx="12188952" cy="6858054"/>
            <a:chOff x="7148" y="-54"/>
            <a:chExt cx="12188952" cy="6858054"/>
          </a:xfrm>
        </p:grpSpPr>
        <p:sp>
          <p:nvSpPr>
            <p:cNvPr id="4" name="Rectangle 3"/>
            <p:cNvSpPr/>
            <p:nvPr/>
          </p:nvSpPr>
          <p:spPr>
            <a:xfrm>
              <a:off x="7148" y="0"/>
              <a:ext cx="12188952" cy="685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 bwMode="invGray">
            <a:xfrm>
              <a:off x="1473566" y="-54"/>
              <a:ext cx="96070" cy="6858054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 w="25400" cap="rnd" cmpd="sng" algn="ctr">
              <a:noFill/>
              <a:prstDash val="solid"/>
            </a:ln>
            <a:effectLst>
              <a:outerShdw blurRad="38550" dist="38000" dir="10800000" algn="tl" rotWithShape="0">
                <a:schemeClr val="bg2">
                  <a:shade val="20000"/>
                  <a:satMod val="110000"/>
                  <a:alpha val="25000"/>
                </a:schemeClr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0" hangingPunct="1"/>
              <a:endParaRPr kumimoji="0" lang="en-US" sz="1800"/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48" y="0"/>
              <a:ext cx="1495425" cy="6858000"/>
            </a:xfrm>
            <a:prstGeom prst="rect">
              <a:avLst/>
            </a:prstGeom>
          </p:spPr>
        </p:pic>
      </p:grpSp>
      <p:sp>
        <p:nvSpPr>
          <p:cNvPr id="16" name="Title Placeholder 4"/>
          <p:cNvSpPr>
            <a:spLocks noGrp="1"/>
          </p:cNvSpPr>
          <p:nvPr>
            <p:ph type="title"/>
          </p:nvPr>
        </p:nvSpPr>
        <p:spPr>
          <a:xfrm>
            <a:off x="1914144" y="274638"/>
            <a:ext cx="999744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17" name="Text Placeholder 8"/>
          <p:cNvSpPr>
            <a:spLocks noGrp="1"/>
          </p:cNvSpPr>
          <p:nvPr>
            <p:ph type="body" idx="1"/>
          </p:nvPr>
        </p:nvSpPr>
        <p:spPr>
          <a:xfrm>
            <a:off x="1914144" y="1447800"/>
            <a:ext cx="999744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 dirty="0"/>
          </a:p>
        </p:txBody>
      </p:sp>
      <p:sp>
        <p:nvSpPr>
          <p:cNvPr id="18" name="Date Placeholder 23"/>
          <p:cNvSpPr>
            <a:spLocks noGrp="1"/>
          </p:cNvSpPr>
          <p:nvPr>
            <p:ph type="dt" sz="half" idx="2"/>
          </p:nvPr>
        </p:nvSpPr>
        <p:spPr>
          <a:xfrm>
            <a:off x="4775200" y="6305550"/>
            <a:ext cx="28448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B051F468-2565-4472-9079-46A542F179AB}" type="datetime1">
              <a:rPr lang="en-US" smtClean="0"/>
              <a:pPr/>
              <a:t>11/7/2017</a:t>
            </a:fld>
            <a:endParaRPr lang="en-US"/>
          </a:p>
        </p:txBody>
      </p:sp>
      <p:sp>
        <p:nvSpPr>
          <p:cNvPr id="19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7620000" y="6305550"/>
            <a:ext cx="38608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100">
                <a:solidFill>
                  <a:schemeClr val="tx2"/>
                </a:solidFill>
                <a:effectLst/>
              </a:defRPr>
            </a:lvl1pPr>
            <a:extLst/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20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11484864" y="6305550"/>
            <a:ext cx="6096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100">
                <a:solidFill>
                  <a:schemeClr val="tx2"/>
                </a:solidFill>
                <a:effectLst/>
              </a:defRPr>
            </a:lvl1pPr>
            <a:extLst/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038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300" b="1" kern="1200">
          <a:solidFill>
            <a:schemeClr val="accent2">
              <a:lumMod val="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Wingdings 2"/>
        <a:buChar char=""/>
        <a:defRPr kumimoji="0" sz="32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>
            <a:lumMod val="50000"/>
          </a:schemeClr>
        </a:buClr>
        <a:buFont typeface="Verdana"/>
        <a:buChar char="◦"/>
        <a:defRPr kumimoji="0" sz="28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>
            <a:lumMod val="75000"/>
          </a:schemeClr>
        </a:buClr>
        <a:buFont typeface="Wingdings 2"/>
        <a:buChar char=""/>
        <a:defRPr kumimoji="0" sz="24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>
            <a:lumMod val="75000"/>
          </a:schemeClr>
        </a:buClr>
        <a:buFont typeface="Wingdings 2"/>
        <a:buChar char=""/>
        <a:defRPr kumimoji="0" sz="20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>
            <a:lumMod val="75000"/>
          </a:schemeClr>
        </a:buClr>
        <a:buFont typeface="Wingdings 2"/>
        <a:buChar char=""/>
        <a:defRPr kumimoji="0" sz="20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  <p:extLst mod="1"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pos="7512" userDrawn="1">
          <p15:clr>
            <a:srgbClr val="F26B43"/>
          </p15:clr>
        </p15:guide>
        <p15:guide id="3" pos="1176" userDrawn="1">
          <p15:clr>
            <a:srgbClr val="F26B43"/>
          </p15:clr>
        </p15:guide>
        <p15:guide id="4" orient="horz" pos="3936" userDrawn="1">
          <p15:clr>
            <a:srgbClr val="F26B43"/>
          </p15:clr>
        </p15:guide>
        <p15:guide id="5" orient="horz" pos="888" userDrawn="1">
          <p15:clr>
            <a:srgbClr val="F26B43"/>
          </p15:clr>
        </p15:guide>
        <p15:guide id="6" orient="horz" pos="16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jp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17281" y="624468"/>
            <a:ext cx="7259134" cy="1197909"/>
          </a:xfrm>
        </p:spPr>
        <p:txBody>
          <a:bodyPr>
            <a:noAutofit/>
          </a:bodyPr>
          <a:lstStyle/>
          <a:p>
            <a:r>
              <a:rPr lang="en-US" sz="6000" dirty="0"/>
              <a:t>Mid-Term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10080" y="2669870"/>
            <a:ext cx="9875520" cy="263099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“Golden Years”</a:t>
            </a:r>
          </a:p>
          <a:p>
            <a:endParaRPr lang="en-IE" dirty="0"/>
          </a:p>
          <a:p>
            <a:r>
              <a:rPr lang="en-IE" dirty="0"/>
              <a:t>J</a:t>
            </a:r>
            <a:r>
              <a:rPr lang="en-US" dirty="0" err="1"/>
              <a:t>essica</a:t>
            </a:r>
            <a:r>
              <a:rPr lang="en-US" dirty="0"/>
              <a:t> </a:t>
            </a:r>
            <a:r>
              <a:rPr lang="en-US" dirty="0" err="1"/>
              <a:t>Banoke</a:t>
            </a:r>
            <a:endParaRPr lang="en-US" dirty="0"/>
          </a:p>
          <a:p>
            <a:r>
              <a:rPr lang="en-IE" dirty="0"/>
              <a:t>Angela </a:t>
            </a:r>
            <a:r>
              <a:rPr lang="en-IE" dirty="0" err="1"/>
              <a:t>Darel</a:t>
            </a:r>
            <a:endParaRPr lang="en-IE" dirty="0"/>
          </a:p>
          <a:p>
            <a:r>
              <a:rPr lang="en-IE" dirty="0"/>
              <a:t>Keith Feeney</a:t>
            </a:r>
          </a:p>
          <a:p>
            <a:r>
              <a:rPr lang="en-IE" dirty="0"/>
              <a:t>Charlene Moore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4887" y="1822377"/>
            <a:ext cx="2943922" cy="1555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904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Issues: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1914144" y="1524000"/>
            <a:ext cx="9997440" cy="4663440"/>
          </a:xfrm>
        </p:spPr>
        <p:txBody>
          <a:bodyPr>
            <a:normAutofit/>
          </a:bodyPr>
          <a:lstStyle/>
          <a:p>
            <a:r>
              <a:rPr lang="en-US" dirty="0"/>
              <a:t>Connecting the Database to Web </a:t>
            </a:r>
            <a:r>
              <a:rPr lang="en-US" dirty="0" smtClean="0"/>
              <a:t>Application. </a:t>
            </a:r>
            <a:endParaRPr lang="en-US" dirty="0"/>
          </a:p>
          <a:p>
            <a:r>
              <a:rPr lang="en-US" dirty="0"/>
              <a:t>Learning </a:t>
            </a:r>
            <a:r>
              <a:rPr lang="en-US" dirty="0" smtClean="0"/>
              <a:t>PHP.</a:t>
            </a:r>
            <a:endParaRPr lang="en-US" dirty="0"/>
          </a:p>
          <a:p>
            <a:r>
              <a:rPr lang="en-US" dirty="0"/>
              <a:t>Overall </a:t>
            </a:r>
            <a:r>
              <a:rPr lang="en-US" dirty="0" smtClean="0"/>
              <a:t>aesthetics. </a:t>
            </a:r>
            <a:endParaRPr lang="en-US" dirty="0"/>
          </a:p>
          <a:p>
            <a:r>
              <a:rPr lang="en-IE" dirty="0"/>
              <a:t>Group </a:t>
            </a:r>
            <a:r>
              <a:rPr lang="en-IE" dirty="0" smtClean="0"/>
              <a:t>dynamics.</a:t>
            </a:r>
          </a:p>
          <a:p>
            <a:r>
              <a:rPr lang="en-GB" dirty="0" smtClean="0"/>
              <a:t>Visual Studios is new to three members of the group so we are still trying to get to grasps with it.</a:t>
            </a:r>
          </a:p>
          <a:p>
            <a:r>
              <a:rPr lang="en-GB" dirty="0" smtClean="0"/>
              <a:t>Security issues.</a:t>
            </a:r>
          </a:p>
          <a:p>
            <a:r>
              <a:rPr lang="en-GB" dirty="0" smtClean="0"/>
              <a:t>Cookies.</a:t>
            </a:r>
          </a:p>
        </p:txBody>
      </p:sp>
    </p:spTree>
    <p:extLst>
      <p:ext uri="{BB962C8B-B14F-4D97-AF65-F5344CB8AC3E}">
        <p14:creationId xmlns:p14="http://schemas.microsoft.com/office/powerpoint/2010/main" val="3590482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Progression: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1914144" y="1524000"/>
            <a:ext cx="9997440" cy="4663440"/>
          </a:xfrm>
        </p:spPr>
        <p:txBody>
          <a:bodyPr>
            <a:normAutofit fontScale="92500" lnSpcReduction="10000"/>
          </a:bodyPr>
          <a:lstStyle/>
          <a:p>
            <a:r>
              <a:rPr lang="en-IE" dirty="0"/>
              <a:t>Connect the database to application</a:t>
            </a:r>
          </a:p>
          <a:p>
            <a:r>
              <a:rPr lang="en-IE" dirty="0"/>
              <a:t>Look and feel of the Web </a:t>
            </a:r>
            <a:r>
              <a:rPr lang="en-IE" dirty="0" smtClean="0"/>
              <a:t>Application</a:t>
            </a:r>
          </a:p>
          <a:p>
            <a:r>
              <a:rPr lang="en-GB" dirty="0" smtClean="0"/>
              <a:t>Ensure our application is secure and accessible</a:t>
            </a:r>
            <a:r>
              <a:rPr lang="en-GB" dirty="0" smtClean="0"/>
              <a:t>.</a:t>
            </a:r>
          </a:p>
          <a:p>
            <a:r>
              <a:rPr lang="en-GB" dirty="0" smtClean="0"/>
              <a:t>Adding calendar to Web Application</a:t>
            </a:r>
            <a:endParaRPr lang="en-IE" dirty="0"/>
          </a:p>
          <a:p>
            <a:pPr marL="82296" indent="0">
              <a:buNone/>
            </a:pPr>
            <a:endParaRPr lang="en-US" dirty="0" smtClean="0"/>
          </a:p>
          <a:p>
            <a:pPr marL="82296" indent="0">
              <a:buNone/>
            </a:pPr>
            <a:r>
              <a:rPr lang="en-US" sz="4300" b="1" dirty="0" smtClean="0">
                <a:solidFill>
                  <a:srgbClr val="7B3D17"/>
                </a:solidFill>
              </a:rPr>
              <a:t>Future Goals:</a:t>
            </a:r>
          </a:p>
          <a:p>
            <a:r>
              <a:rPr lang="en-US" dirty="0" smtClean="0"/>
              <a:t>Secure, Accessible and convenient Application.</a:t>
            </a:r>
            <a:endParaRPr lang="en-US" dirty="0"/>
          </a:p>
          <a:p>
            <a:r>
              <a:rPr lang="en-US" dirty="0" smtClean="0"/>
              <a:t>To expand worldwide, not just Ireland based.</a:t>
            </a:r>
          </a:p>
          <a:p>
            <a:r>
              <a:rPr lang="en-US" dirty="0" smtClean="0"/>
              <a:t>Allow customers to book through booking systems set up around the country. </a:t>
            </a:r>
            <a:r>
              <a:rPr lang="en-US" dirty="0" smtClean="0"/>
              <a:t>e.g</a:t>
            </a:r>
            <a:r>
              <a:rPr lang="en-US" dirty="0" smtClean="0"/>
              <a:t>. </a:t>
            </a:r>
            <a:r>
              <a:rPr lang="en-US" dirty="0" smtClean="0"/>
              <a:t>the </a:t>
            </a:r>
            <a:r>
              <a:rPr lang="en-US" dirty="0" smtClean="0"/>
              <a:t>Luas tickets system.</a:t>
            </a:r>
          </a:p>
          <a:p>
            <a:pPr marL="82296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66521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References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1914144" y="1524000"/>
            <a:ext cx="9997440" cy="4663440"/>
          </a:xfrm>
        </p:spPr>
        <p:txBody>
          <a:bodyPr>
            <a:normAutofit fontScale="85000" lnSpcReduction="20000"/>
          </a:bodyPr>
          <a:lstStyle/>
          <a:p>
            <a:r>
              <a:rPr lang="en-IE" dirty="0" smtClean="0"/>
              <a:t>Tcrow777, 2008, </a:t>
            </a:r>
            <a:r>
              <a:rPr lang="en-IE" dirty="0"/>
              <a:t>image, </a:t>
            </a:r>
            <a:r>
              <a:rPr lang="en-IE" dirty="0" smtClean="0"/>
              <a:t>viewed November </a:t>
            </a:r>
            <a:r>
              <a:rPr lang="en-IE" dirty="0"/>
              <a:t>2017, &lt;http</a:t>
            </a:r>
            <a:r>
              <a:rPr lang="en-IE" dirty="0" smtClean="0"/>
              <a:t>:/en.Wikipedia.org/wiki/</a:t>
            </a:r>
            <a:r>
              <a:rPr lang="en-IE" dirty="0" err="1" smtClean="0"/>
              <a:t>mysql</a:t>
            </a:r>
            <a:r>
              <a:rPr lang="en-IE" dirty="0" smtClean="0"/>
              <a:t>#/media/</a:t>
            </a:r>
            <a:r>
              <a:rPr lang="en-IE" dirty="0" err="1" smtClean="0"/>
              <a:t>File:mysql.svg</a:t>
            </a:r>
            <a:r>
              <a:rPr lang="en-IE" dirty="0" smtClean="0"/>
              <a:t>&gt;.</a:t>
            </a:r>
          </a:p>
          <a:p>
            <a:r>
              <a:rPr lang="en-IE" dirty="0" smtClean="0"/>
              <a:t>Git, </a:t>
            </a:r>
            <a:r>
              <a:rPr lang="en-IE" dirty="0" err="1" smtClean="0"/>
              <a:t>n.d.</a:t>
            </a:r>
            <a:r>
              <a:rPr lang="en-IE" dirty="0" smtClean="0"/>
              <a:t>, </a:t>
            </a:r>
            <a:r>
              <a:rPr lang="en-IE" dirty="0"/>
              <a:t>image, viewed November 2017, &lt;https://git-for-windows.github.io/img/gwindows_logo.png</a:t>
            </a:r>
            <a:r>
              <a:rPr lang="en-IE" dirty="0" smtClean="0"/>
              <a:t>&gt;.</a:t>
            </a:r>
          </a:p>
          <a:p>
            <a:r>
              <a:rPr lang="en-IE" dirty="0" err="1" smtClean="0"/>
              <a:t>Motaz</a:t>
            </a:r>
            <a:r>
              <a:rPr lang="en-IE" dirty="0" smtClean="0"/>
              <a:t>, 2010, image</a:t>
            </a:r>
            <a:r>
              <a:rPr lang="en-IE" dirty="0"/>
              <a:t>, viewed November 2017, &lt;https://upload.wikimedia.org/wikipedia/commons/f/f5/Notepad_plus_plus.png</a:t>
            </a:r>
            <a:r>
              <a:rPr lang="en-IE" dirty="0" smtClean="0"/>
              <a:t>&gt;.</a:t>
            </a:r>
          </a:p>
          <a:p>
            <a:r>
              <a:rPr lang="en-IE" dirty="0" err="1" smtClean="0"/>
              <a:t>Github</a:t>
            </a:r>
            <a:r>
              <a:rPr lang="en-IE" dirty="0" smtClean="0"/>
              <a:t>, </a:t>
            </a:r>
            <a:r>
              <a:rPr lang="en-IE" dirty="0" err="1" smtClean="0"/>
              <a:t>Bankole</a:t>
            </a:r>
            <a:r>
              <a:rPr lang="en-IE" dirty="0" smtClean="0"/>
              <a:t>, J, </a:t>
            </a:r>
            <a:r>
              <a:rPr lang="en-IE" dirty="0" err="1" smtClean="0"/>
              <a:t>Darel</a:t>
            </a:r>
            <a:r>
              <a:rPr lang="en-IE" dirty="0" smtClean="0"/>
              <a:t>, A, Feeney, K, Moore, C, 2017, </a:t>
            </a:r>
            <a:r>
              <a:rPr lang="en-IE" dirty="0"/>
              <a:t>image, viewed November 2017, &lt;https</a:t>
            </a:r>
            <a:r>
              <a:rPr lang="en-IE" dirty="0" smtClean="0"/>
              <a:t>://github.com/keithfeeneynci/goldenyears&gt;.</a:t>
            </a:r>
          </a:p>
          <a:p>
            <a:r>
              <a:rPr lang="en-IE" dirty="0" err="1" smtClean="0"/>
              <a:t>Bankole</a:t>
            </a:r>
            <a:r>
              <a:rPr lang="en-IE" dirty="0"/>
              <a:t>, J, </a:t>
            </a:r>
            <a:r>
              <a:rPr lang="en-IE" dirty="0" err="1"/>
              <a:t>Darel</a:t>
            </a:r>
            <a:r>
              <a:rPr lang="en-IE" dirty="0"/>
              <a:t>, A, Feeney, K, Moore, C, 2017, image, viewed November 2017, &lt;https://github.com/keithfeeneynci/goldenyears&gt;.</a:t>
            </a:r>
          </a:p>
          <a:p>
            <a:endParaRPr lang="en-IE" dirty="0"/>
          </a:p>
          <a:p>
            <a:endParaRPr lang="en-IE" dirty="0" smtClean="0"/>
          </a:p>
          <a:p>
            <a:endParaRPr lang="en-IE" dirty="0"/>
          </a:p>
          <a:p>
            <a:endParaRPr lang="en-IE" dirty="0"/>
          </a:p>
          <a:p>
            <a:endParaRPr lang="en-IE" dirty="0" smtClean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730033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1845564" y="617220"/>
            <a:ext cx="9997440" cy="5875020"/>
          </a:xfrm>
        </p:spPr>
        <p:txBody>
          <a:bodyPr>
            <a:normAutofit/>
          </a:bodyPr>
          <a:lstStyle/>
          <a:p>
            <a:pPr marL="82296" indent="0" algn="ctr">
              <a:buNone/>
            </a:pPr>
            <a:endParaRPr lang="en-IE" sz="7200" dirty="0"/>
          </a:p>
          <a:p>
            <a:pPr marL="82296" indent="0" algn="ctr">
              <a:buNone/>
            </a:pPr>
            <a:endParaRPr lang="en-IE" sz="7200" dirty="0"/>
          </a:p>
          <a:p>
            <a:pPr marL="82296" indent="0" algn="ctr">
              <a:buNone/>
            </a:pPr>
            <a:r>
              <a:rPr lang="en-IE" sz="7200"/>
              <a:t>Thank </a:t>
            </a:r>
            <a:r>
              <a:rPr lang="en-IE" sz="7200" smtClean="0"/>
              <a:t>you!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019725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GOLDEN YEARS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914144" y="1447800"/>
            <a:ext cx="9997440" cy="5410200"/>
          </a:xfrm>
        </p:spPr>
        <p:txBody>
          <a:bodyPr>
            <a:normAutofit/>
          </a:bodyPr>
          <a:lstStyle/>
          <a:p>
            <a:pPr lvl="0"/>
            <a:r>
              <a:rPr lang="en-GB" dirty="0"/>
              <a:t>Help seniors connect </a:t>
            </a:r>
          </a:p>
          <a:p>
            <a:pPr lvl="1"/>
            <a:r>
              <a:rPr lang="en-GB" dirty="0"/>
              <a:t>Teaching the uses of skype, email etc.</a:t>
            </a:r>
          </a:p>
          <a:p>
            <a:pPr lvl="1"/>
            <a:r>
              <a:rPr lang="en-GB" dirty="0"/>
              <a:t>Opening the internet world </a:t>
            </a:r>
          </a:p>
          <a:p>
            <a:pPr lvl="0"/>
            <a:r>
              <a:rPr lang="en-GB" dirty="0"/>
              <a:t>Bringing back the joy of life </a:t>
            </a:r>
          </a:p>
          <a:p>
            <a:pPr lvl="1"/>
            <a:r>
              <a:rPr lang="en-GB" dirty="0"/>
              <a:t>Giving the news about bingo, old style dancing parties and many more</a:t>
            </a:r>
          </a:p>
          <a:p>
            <a:pPr lvl="1"/>
            <a:r>
              <a:rPr lang="en-GB" dirty="0"/>
              <a:t>Organising field trips</a:t>
            </a:r>
          </a:p>
          <a:p>
            <a:pPr lvl="0"/>
            <a:r>
              <a:rPr lang="en-GB" dirty="0"/>
              <a:t>Managing health</a:t>
            </a:r>
          </a:p>
          <a:p>
            <a:pPr lvl="1"/>
            <a:r>
              <a:rPr lang="en-GB" dirty="0"/>
              <a:t>Explaining tests results</a:t>
            </a:r>
          </a:p>
          <a:p>
            <a:pPr lvl="1"/>
            <a:r>
              <a:rPr lang="en-GB" dirty="0"/>
              <a:t>Booking medical </a:t>
            </a:r>
            <a:r>
              <a:rPr lang="en-GB" dirty="0" smtClean="0"/>
              <a:t>transport</a:t>
            </a:r>
          </a:p>
          <a:p>
            <a:pPr marL="402336" lvl="1" indent="0">
              <a:buNone/>
            </a:pPr>
            <a:endParaRPr lang="en-IE" dirty="0"/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985884" y="6457890"/>
            <a:ext cx="3136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 smtClean="0"/>
              <a:t>Image on first page:</a:t>
            </a:r>
            <a:br>
              <a:rPr lang="en-GB" sz="1000" dirty="0" smtClean="0"/>
            </a:br>
            <a:r>
              <a:rPr lang="en-GB" sz="1000" dirty="0" smtClean="0"/>
              <a:t>(</a:t>
            </a:r>
            <a:r>
              <a:rPr lang="en-GB" sz="1000" dirty="0" err="1" smtClean="0"/>
              <a:t>Banoke</a:t>
            </a:r>
            <a:r>
              <a:rPr lang="en-GB" sz="1000" dirty="0" smtClean="0"/>
              <a:t>, </a:t>
            </a:r>
            <a:r>
              <a:rPr lang="en-GB" sz="1000" dirty="0" err="1" smtClean="0"/>
              <a:t>Darel</a:t>
            </a:r>
            <a:r>
              <a:rPr lang="en-GB" sz="1000" dirty="0" smtClean="0"/>
              <a:t>, Feeney, Moore, 2017)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988600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Innovation: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35E33-1D6D-4C43-A323-FED518B683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E" dirty="0"/>
              <a:t>Golden Years was created to</a:t>
            </a:r>
          </a:p>
          <a:p>
            <a:pPr lvl="1"/>
            <a:r>
              <a:rPr lang="en-IE" dirty="0"/>
              <a:t> help senior citizens enjoy life </a:t>
            </a:r>
          </a:p>
          <a:p>
            <a:pPr lvl="1"/>
            <a:r>
              <a:rPr lang="en-US" dirty="0"/>
              <a:t>provide education on technology use</a:t>
            </a:r>
          </a:p>
          <a:p>
            <a:pPr lvl="1"/>
            <a:r>
              <a:rPr lang="en-US" dirty="0"/>
              <a:t>help understand medical issues and test results</a:t>
            </a:r>
          </a:p>
          <a:p>
            <a:pPr lvl="1"/>
            <a:endParaRPr lang="en-US" dirty="0"/>
          </a:p>
          <a:p>
            <a:r>
              <a:rPr lang="en-IE" dirty="0"/>
              <a:t>Application that allows to</a:t>
            </a:r>
          </a:p>
          <a:p>
            <a:pPr lvl="1"/>
            <a:r>
              <a:rPr lang="en-IE" dirty="0"/>
              <a:t>search for nearest events </a:t>
            </a:r>
          </a:p>
          <a:p>
            <a:pPr lvl="1"/>
            <a:r>
              <a:rPr lang="en-IE" dirty="0"/>
              <a:t>book and pay for events</a:t>
            </a:r>
          </a:p>
          <a:p>
            <a:pPr lvl="1"/>
            <a:r>
              <a:rPr lang="en-IE" dirty="0"/>
              <a:t>search and book medical support </a:t>
            </a:r>
          </a:p>
          <a:p>
            <a:pPr lvl="1"/>
            <a:r>
              <a:rPr lang="en-IE" dirty="0"/>
              <a:t>provides e-learning experience for seniors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041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 used: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C1A1351-9851-4557-8D26-8DDAB88EB3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14144" y="1698170"/>
            <a:ext cx="9866178" cy="4489269"/>
          </a:xfrm>
        </p:spPr>
        <p:txBody>
          <a:bodyPr>
            <a:normAutofit lnSpcReduction="10000"/>
          </a:bodyPr>
          <a:lstStyle/>
          <a:p>
            <a:pPr lvl="2"/>
            <a:r>
              <a:rPr lang="en-IE" sz="4400" dirty="0"/>
              <a:t>PHP</a:t>
            </a:r>
          </a:p>
          <a:p>
            <a:pPr lvl="2"/>
            <a:r>
              <a:rPr lang="en-IE" sz="4400" dirty="0"/>
              <a:t>MySQL</a:t>
            </a:r>
          </a:p>
          <a:p>
            <a:pPr lvl="2"/>
            <a:r>
              <a:rPr lang="en-IE" sz="4400" dirty="0"/>
              <a:t>Visual Studio</a:t>
            </a:r>
          </a:p>
          <a:p>
            <a:pPr lvl="2"/>
            <a:r>
              <a:rPr lang="en-IE" sz="4400" dirty="0"/>
              <a:t>C</a:t>
            </a:r>
            <a:r>
              <a:rPr lang="en-IE" sz="4400" dirty="0" smtClean="0"/>
              <a:t>#</a:t>
            </a:r>
          </a:p>
          <a:p>
            <a:pPr lvl="2"/>
            <a:r>
              <a:rPr lang="en-GB" sz="4400" dirty="0" smtClean="0"/>
              <a:t>Notepad++</a:t>
            </a:r>
          </a:p>
          <a:p>
            <a:pPr lvl="2"/>
            <a:r>
              <a:rPr lang="en-GB" sz="4400" dirty="0" smtClean="0"/>
              <a:t>Git Hub / Git Bash</a:t>
            </a:r>
          </a:p>
          <a:p>
            <a:pPr marL="658368" lvl="2" indent="0">
              <a:buNone/>
            </a:pPr>
            <a:endParaRPr lang="en-GB" sz="4400" dirty="0" smtClean="0"/>
          </a:p>
          <a:p>
            <a:pPr marL="82296" indent="0">
              <a:buNone/>
            </a:pPr>
            <a:endParaRPr lang="en-GB" sz="4400" dirty="0" smtClean="0"/>
          </a:p>
          <a:p>
            <a:pPr marL="82296" indent="0">
              <a:buNone/>
            </a:pPr>
            <a:endParaRPr lang="en-GB" dirty="0" smtClean="0"/>
          </a:p>
          <a:p>
            <a:endParaRPr lang="en-US" dirty="0"/>
          </a:p>
        </p:txBody>
      </p:sp>
      <p:sp>
        <p:nvSpPr>
          <p:cNvPr id="3" name="AutoShape 2" descr="Image result for php"/>
          <p:cNvSpPr>
            <a:spLocks noChangeAspect="1" noChangeArrowheads="1"/>
          </p:cNvSpPr>
          <p:nvPr/>
        </p:nvSpPr>
        <p:spPr bwMode="auto">
          <a:xfrm>
            <a:off x="155575" y="-140461"/>
            <a:ext cx="300798" cy="300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4001" y="845820"/>
            <a:ext cx="2108421" cy="113689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0857" y="2290249"/>
            <a:ext cx="2135636" cy="110204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2035" y="3942804"/>
            <a:ext cx="2118287" cy="110680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7026" y="2430144"/>
            <a:ext cx="915396" cy="82493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320" y="3942804"/>
            <a:ext cx="890995" cy="89099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6315" y="5444277"/>
            <a:ext cx="1471947" cy="101841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552260" y="3352721"/>
            <a:ext cx="28928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 smtClean="0"/>
              <a:t>(Tcrow777, 2008)</a:t>
            </a:r>
            <a:endParaRPr lang="en-US" sz="1000" dirty="0"/>
          </a:p>
        </p:txBody>
      </p:sp>
      <p:sp>
        <p:nvSpPr>
          <p:cNvPr id="12" name="TextBox 11"/>
          <p:cNvSpPr txBox="1"/>
          <p:nvPr/>
        </p:nvSpPr>
        <p:spPr>
          <a:xfrm>
            <a:off x="9109956" y="1968670"/>
            <a:ext cx="28928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 smtClean="0"/>
              <a:t>Image in public domain</a:t>
            </a:r>
            <a:endParaRPr lang="en-US" sz="1000" dirty="0"/>
          </a:p>
        </p:txBody>
      </p:sp>
      <p:sp>
        <p:nvSpPr>
          <p:cNvPr id="13" name="TextBox 12"/>
          <p:cNvSpPr txBox="1"/>
          <p:nvPr/>
        </p:nvSpPr>
        <p:spPr>
          <a:xfrm>
            <a:off x="9778309" y="3249396"/>
            <a:ext cx="28928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 smtClean="0"/>
              <a:t>(Git, </a:t>
            </a:r>
            <a:r>
              <a:rPr lang="en-GB" sz="1000" dirty="0" err="1" smtClean="0"/>
              <a:t>n.d.</a:t>
            </a:r>
            <a:r>
              <a:rPr lang="en-GB" sz="1000" dirty="0" smtClean="0"/>
              <a:t>)</a:t>
            </a:r>
            <a:endParaRPr lang="en-US" sz="1000" dirty="0"/>
          </a:p>
        </p:txBody>
      </p:sp>
      <p:sp>
        <p:nvSpPr>
          <p:cNvPr id="14" name="TextBox 13"/>
          <p:cNvSpPr txBox="1"/>
          <p:nvPr/>
        </p:nvSpPr>
        <p:spPr>
          <a:xfrm>
            <a:off x="7274402" y="4817905"/>
            <a:ext cx="28928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 smtClean="0"/>
              <a:t>(</a:t>
            </a:r>
            <a:r>
              <a:rPr lang="en-GB" sz="1000" dirty="0" err="1" smtClean="0"/>
              <a:t>Motaz</a:t>
            </a:r>
            <a:r>
              <a:rPr lang="en-GB" sz="1000" dirty="0" smtClean="0"/>
              <a:t>, 2010)</a:t>
            </a:r>
            <a:endParaRPr lang="en-US" sz="1000" dirty="0"/>
          </a:p>
        </p:txBody>
      </p:sp>
      <p:sp>
        <p:nvSpPr>
          <p:cNvPr id="15" name="TextBox 14"/>
          <p:cNvSpPr txBox="1"/>
          <p:nvPr/>
        </p:nvSpPr>
        <p:spPr>
          <a:xfrm>
            <a:off x="9332901" y="5027057"/>
            <a:ext cx="28928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 smtClean="0"/>
              <a:t>(Used with permission from Microsoft)</a:t>
            </a:r>
            <a:endParaRPr lang="en-US" sz="1000" dirty="0"/>
          </a:p>
        </p:txBody>
      </p:sp>
      <p:sp>
        <p:nvSpPr>
          <p:cNvPr id="17" name="TextBox 16"/>
          <p:cNvSpPr txBox="1"/>
          <p:nvPr/>
        </p:nvSpPr>
        <p:spPr>
          <a:xfrm>
            <a:off x="8455873" y="6457938"/>
            <a:ext cx="28928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 smtClean="0"/>
              <a:t>(Used with permission from Microsoft)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44345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Login System: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2500" lnSpcReduction="20000"/>
          </a:bodyPr>
          <a:lstStyle/>
          <a:p>
            <a:r>
              <a:rPr lang="en-GB" u="sng" dirty="0" smtClean="0"/>
              <a:t>Sign Up: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dirty="0" smtClean="0"/>
              <a:t>Enter personal details.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dirty="0" smtClean="0"/>
              <a:t>Create username and password.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dirty="0" smtClean="0"/>
              <a:t>Option to save credit card details.</a:t>
            </a:r>
          </a:p>
          <a:p>
            <a:r>
              <a:rPr lang="en-GB" u="sng" dirty="0" smtClean="0"/>
              <a:t>Sign In.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dirty="0" smtClean="0"/>
              <a:t>Accept information.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dirty="0" smtClean="0"/>
              <a:t>Store in Database.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dirty="0" smtClean="0"/>
              <a:t>Receives discounts after signing up.</a:t>
            </a:r>
          </a:p>
          <a:p>
            <a:endParaRPr lang="en-IE" u="sng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normAutofit fontScale="92500" lnSpcReduction="20000"/>
          </a:bodyPr>
          <a:lstStyle/>
          <a:p>
            <a:r>
              <a:rPr lang="en-GB" u="sng" dirty="0" smtClean="0"/>
              <a:t>Continue as Guests: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dirty="0" smtClean="0"/>
              <a:t>Book any events without creating an account.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dirty="0" smtClean="0"/>
              <a:t>Does not receive discounts.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dirty="0" smtClean="0"/>
              <a:t>Must input all details each time booking.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dirty="0" smtClean="0"/>
              <a:t>Personal Information does not save to database except booking confirmation to secure booking. 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52448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4524" y="35127"/>
            <a:ext cx="9997440" cy="1143000"/>
          </a:xfrm>
        </p:spPr>
        <p:txBody>
          <a:bodyPr>
            <a:normAutofit/>
          </a:bodyPr>
          <a:lstStyle/>
          <a:p>
            <a:r>
              <a:rPr lang="en-IE" dirty="0"/>
              <a:t>P</a:t>
            </a:r>
            <a:r>
              <a:rPr lang="en-IE" dirty="0" smtClean="0"/>
              <a:t>lan to </a:t>
            </a:r>
            <a:r>
              <a:rPr lang="en-IE" dirty="0" smtClean="0"/>
              <a:t>connect </a:t>
            </a:r>
            <a:r>
              <a:rPr lang="en-IE" dirty="0" smtClean="0"/>
              <a:t>to the database</a:t>
            </a:r>
            <a:r>
              <a:rPr lang="en-IE" dirty="0" smtClean="0"/>
              <a:t>:</a:t>
            </a:r>
            <a:endParaRPr lang="en-IE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4783" y="1489139"/>
            <a:ext cx="5149925" cy="3799027"/>
          </a:xfrm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4524" y="1178126"/>
            <a:ext cx="5120259" cy="5534907"/>
          </a:xfrm>
        </p:spPr>
      </p:pic>
      <p:sp>
        <p:nvSpPr>
          <p:cNvPr id="8" name="TextBox 7"/>
          <p:cNvSpPr txBox="1"/>
          <p:nvPr/>
        </p:nvSpPr>
        <p:spPr>
          <a:xfrm>
            <a:off x="5274527" y="1895707"/>
            <a:ext cx="151679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 smtClean="0"/>
              <a:t>//This is the information that will be stored if you are a user.</a:t>
            </a:r>
            <a:endParaRPr lang="en-IE" dirty="0"/>
          </a:p>
        </p:txBody>
      </p:sp>
      <p:sp>
        <p:nvSpPr>
          <p:cNvPr id="9" name="TextBox 8"/>
          <p:cNvSpPr txBox="1"/>
          <p:nvPr/>
        </p:nvSpPr>
        <p:spPr>
          <a:xfrm rot="20966746">
            <a:off x="4964665" y="1437435"/>
            <a:ext cx="825947" cy="2769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E" sz="1200" dirty="0" smtClean="0"/>
              <a:t>Login_id</a:t>
            </a:r>
            <a:endParaRPr lang="en-IE" sz="1200" dirty="0"/>
          </a:p>
        </p:txBody>
      </p:sp>
      <p:sp>
        <p:nvSpPr>
          <p:cNvPr id="10" name="TextBox 9"/>
          <p:cNvSpPr txBox="1"/>
          <p:nvPr/>
        </p:nvSpPr>
        <p:spPr>
          <a:xfrm rot="700227">
            <a:off x="5035301" y="4256189"/>
            <a:ext cx="981308" cy="26161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E" sz="1100" dirty="0" smtClean="0"/>
              <a:t>Login_date</a:t>
            </a:r>
            <a:endParaRPr lang="en-IE" sz="1100" dirty="0"/>
          </a:p>
        </p:txBody>
      </p:sp>
      <p:sp>
        <p:nvSpPr>
          <p:cNvPr id="11" name="TextBox 10"/>
          <p:cNvSpPr txBox="1"/>
          <p:nvPr/>
        </p:nvSpPr>
        <p:spPr>
          <a:xfrm rot="21290621">
            <a:off x="5473315" y="4961433"/>
            <a:ext cx="1119217" cy="2769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IE" sz="1200" dirty="0" smtClean="0"/>
              <a:t>Customer_id</a:t>
            </a:r>
            <a:endParaRPr lang="en-IE" sz="1200" dirty="0"/>
          </a:p>
        </p:txBody>
      </p:sp>
      <p:sp>
        <p:nvSpPr>
          <p:cNvPr id="12" name="TextBox 11"/>
          <p:cNvSpPr txBox="1"/>
          <p:nvPr/>
        </p:nvSpPr>
        <p:spPr>
          <a:xfrm rot="21395639">
            <a:off x="5816342" y="3723789"/>
            <a:ext cx="997389" cy="2769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IE" sz="1200" dirty="0" smtClean="0"/>
              <a:t>business_id</a:t>
            </a:r>
            <a:endParaRPr lang="en-IE" sz="1200" dirty="0"/>
          </a:p>
        </p:txBody>
      </p:sp>
      <p:sp>
        <p:nvSpPr>
          <p:cNvPr id="13" name="TextBox 12"/>
          <p:cNvSpPr txBox="1"/>
          <p:nvPr/>
        </p:nvSpPr>
        <p:spPr>
          <a:xfrm rot="304540">
            <a:off x="5018905" y="5710666"/>
            <a:ext cx="1763624" cy="2769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IE" sz="1200" dirty="0" smtClean="0"/>
              <a:t>Password_encryption</a:t>
            </a:r>
            <a:endParaRPr lang="en-IE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2935144" y="6644967"/>
            <a:ext cx="31362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 smtClean="0"/>
              <a:t>(GitHub, </a:t>
            </a:r>
            <a:r>
              <a:rPr lang="en-GB" sz="1000" dirty="0" err="1" smtClean="0"/>
              <a:t>Banoke</a:t>
            </a:r>
            <a:r>
              <a:rPr lang="en-GB" sz="1000" dirty="0" smtClean="0"/>
              <a:t>, </a:t>
            </a:r>
            <a:r>
              <a:rPr lang="en-GB" sz="1000" dirty="0" err="1" smtClean="0"/>
              <a:t>Darel</a:t>
            </a:r>
            <a:r>
              <a:rPr lang="en-GB" sz="1000" dirty="0" smtClean="0"/>
              <a:t>, Feeney, Moore, 2017)</a:t>
            </a:r>
            <a:endParaRPr lang="en-US" sz="1000" dirty="0"/>
          </a:p>
        </p:txBody>
      </p:sp>
      <p:sp>
        <p:nvSpPr>
          <p:cNvPr id="15" name="TextBox 14"/>
          <p:cNvSpPr txBox="1"/>
          <p:nvPr/>
        </p:nvSpPr>
        <p:spPr>
          <a:xfrm>
            <a:off x="8260572" y="5288166"/>
            <a:ext cx="31362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 smtClean="0"/>
              <a:t>(</a:t>
            </a:r>
            <a:r>
              <a:rPr lang="en-GB" sz="1000" dirty="0" err="1" smtClean="0"/>
              <a:t>Banoke</a:t>
            </a:r>
            <a:r>
              <a:rPr lang="en-GB" sz="1000" dirty="0" smtClean="0"/>
              <a:t>, </a:t>
            </a:r>
            <a:r>
              <a:rPr lang="en-GB" sz="1000" dirty="0" err="1" smtClean="0"/>
              <a:t>Darel</a:t>
            </a:r>
            <a:r>
              <a:rPr lang="en-GB" sz="1000" dirty="0" smtClean="0"/>
              <a:t>, Feeney, Moore, 2017)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443293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 smtClean="0"/>
              <a:t>Payment </a:t>
            </a:r>
            <a:r>
              <a:rPr lang="en-GB" sz="3600" dirty="0" smtClean="0"/>
              <a:t>Gateway </a:t>
            </a:r>
            <a:r>
              <a:rPr lang="en-GB" sz="3600" dirty="0" smtClean="0"/>
              <a:t>System:</a:t>
            </a:r>
            <a:endParaRPr lang="en-IE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4144" y="1692276"/>
            <a:ext cx="9997440" cy="4556124"/>
          </a:xfrm>
        </p:spPr>
        <p:txBody>
          <a:bodyPr>
            <a:normAutofit/>
          </a:bodyPr>
          <a:lstStyle/>
          <a:p>
            <a:r>
              <a:rPr lang="en-GB" dirty="0" smtClean="0"/>
              <a:t>Protect </a:t>
            </a:r>
            <a:r>
              <a:rPr lang="en-GB" dirty="0"/>
              <a:t>credit cards details encrypting sensitive information </a:t>
            </a:r>
          </a:p>
          <a:p>
            <a:endParaRPr lang="en-GB" dirty="0"/>
          </a:p>
          <a:p>
            <a:r>
              <a:rPr lang="en-GB" dirty="0"/>
              <a:t>It ensure that information pass securely. </a:t>
            </a:r>
          </a:p>
          <a:p>
            <a:pPr marL="82296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04321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Security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dirty="0"/>
              <a:t>Customers will be asked to enter their details when making payment. </a:t>
            </a:r>
          </a:p>
          <a:p>
            <a:endParaRPr lang="en-GB" dirty="0" smtClean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GB" dirty="0" smtClean="0">
                <a:solidFill>
                  <a:schemeClr val="tx2">
                    <a:lumMod val="50000"/>
                  </a:schemeClr>
                </a:solidFill>
              </a:rPr>
              <a:t>The </a:t>
            </a:r>
            <a:r>
              <a:rPr lang="en-GB" dirty="0">
                <a:solidFill>
                  <a:schemeClr val="tx2">
                    <a:lumMod val="50000"/>
                  </a:schemeClr>
                </a:solidFill>
              </a:rPr>
              <a:t>entire communication of the ‘submit page’ will be carried out by http protocol </a:t>
            </a:r>
          </a:p>
          <a:p>
            <a:endParaRPr lang="en-GB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GB" dirty="0">
                <a:solidFill>
                  <a:schemeClr val="tx2">
                    <a:lumMod val="50000"/>
                  </a:schemeClr>
                </a:solidFill>
              </a:rPr>
              <a:t> The payment network provides process and service </a:t>
            </a:r>
          </a:p>
          <a:p>
            <a:endParaRPr lang="en-GB" dirty="0">
              <a:solidFill>
                <a:schemeClr val="tx2">
                  <a:lumMod val="50000"/>
                </a:schemeClr>
              </a:solidFill>
            </a:endParaRPr>
          </a:p>
          <a:p>
            <a:pPr marL="82296" indent="0">
              <a:buNone/>
            </a:pPr>
            <a:r>
              <a:rPr lang="en-GB" dirty="0">
                <a:solidFill>
                  <a:srgbClr val="7B3D17"/>
                </a:solidFill>
              </a:rPr>
              <a:t>Process</a:t>
            </a:r>
          </a:p>
          <a:p>
            <a:r>
              <a:rPr lang="en-GB" dirty="0">
                <a:solidFill>
                  <a:schemeClr val="tx2">
                    <a:lumMod val="50000"/>
                  </a:schemeClr>
                </a:solidFill>
              </a:rPr>
              <a:t>Authorisation </a:t>
            </a:r>
          </a:p>
          <a:p>
            <a:r>
              <a:rPr lang="en-GB" dirty="0">
                <a:solidFill>
                  <a:schemeClr val="tx2">
                    <a:lumMod val="50000"/>
                  </a:schemeClr>
                </a:solidFill>
              </a:rPr>
              <a:t>Settlement 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074776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Service: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2296" indent="0">
              <a:buNone/>
            </a:pPr>
            <a:r>
              <a:rPr lang="en-US" dirty="0"/>
              <a:t>Payment processing service:</a:t>
            </a:r>
          </a:p>
          <a:p>
            <a:endParaRPr lang="en-US" dirty="0"/>
          </a:p>
          <a:p>
            <a:r>
              <a:rPr lang="en-US" dirty="0"/>
              <a:t>Connecting the customers, </a:t>
            </a:r>
          </a:p>
          <a:p>
            <a:pPr marL="82296" indent="0">
              <a:buNone/>
            </a:pPr>
            <a:r>
              <a:rPr lang="en-US" dirty="0"/>
              <a:t>representative and the bank, through a secure online transaction </a:t>
            </a:r>
          </a:p>
          <a:p>
            <a:endParaRPr lang="en-US" dirty="0"/>
          </a:p>
          <a:p>
            <a:r>
              <a:rPr lang="en-US" dirty="0"/>
              <a:t>Getaway: The secure line between the banks and the processor. </a:t>
            </a:r>
          </a:p>
          <a:p>
            <a:pPr marL="82296" indent="0">
              <a:buNone/>
            </a:pP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189922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ssed Leaves design templat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sed leaves design slides.potx" id="{52E147E3-7E0E-44E0-9BD6-25CC694BF887}" vid="{C1468303-3FD2-4BA9-848D-643974E470D9}"/>
    </a:ext>
  </a:extLst>
</a:theme>
</file>

<file path=ppt/theme/theme2.xml><?xml version="1.0" encoding="utf-8"?>
<a:theme xmlns:a="http://schemas.openxmlformats.org/drawingml/2006/main" name="Office The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EFED04C-AD43-4E06-AD63-36D8B5E83787}">
  <ds:schemaRefs>
    <ds:schemaRef ds:uri="a4f35948-e619-41b3-aa29-22878b09cfd2"/>
    <ds:schemaRef ds:uri="http://purl.org/dc/terms/"/>
    <ds:schemaRef ds:uri="http://schemas.microsoft.com/office/2006/documentManagement/types"/>
    <ds:schemaRef ds:uri="http://schemas.microsoft.com/office/2006/metadata/properties"/>
    <ds:schemaRef ds:uri="40262f94-9f35-4ac3-9a90-690165a166b7"/>
    <ds:schemaRef ds:uri="http://purl.org/dc/dcmitype/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B0710C29-A897-44AD-9F83-BE5F874C2AE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DEB5BEE-6806-4BF1-A9A7-4B4A72C0C6E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Pressed leaves design slides</Template>
  <TotalTime>282</TotalTime>
  <Words>607</Words>
  <Application>Microsoft Office PowerPoint</Application>
  <PresentationFormat>Widescreen</PresentationFormat>
  <Paragraphs>120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Century Gothic</vt:lpstr>
      <vt:lpstr>Verdana</vt:lpstr>
      <vt:lpstr>Wingdings</vt:lpstr>
      <vt:lpstr>Wingdings 2</vt:lpstr>
      <vt:lpstr>Pressed Leaves design template</vt:lpstr>
      <vt:lpstr>Mid-Term Project</vt:lpstr>
      <vt:lpstr>GOLDEN YEARS</vt:lpstr>
      <vt:lpstr>Innovation:</vt:lpstr>
      <vt:lpstr>Technologies used:</vt:lpstr>
      <vt:lpstr>Login System:</vt:lpstr>
      <vt:lpstr>Plan to connect to the database:</vt:lpstr>
      <vt:lpstr>Payment Gateway System:</vt:lpstr>
      <vt:lpstr>Security</vt:lpstr>
      <vt:lpstr>Service:</vt:lpstr>
      <vt:lpstr>Current Issues:</vt:lpstr>
      <vt:lpstr>Progression: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Mid-Term Project</dc:title>
  <dc:creator>Keith Feeney</dc:creator>
  <cp:lastModifiedBy>Keith Feeney</cp:lastModifiedBy>
  <cp:revision>39</cp:revision>
  <dcterms:created xsi:type="dcterms:W3CDTF">2017-11-03T12:52:38Z</dcterms:created>
  <dcterms:modified xsi:type="dcterms:W3CDTF">2017-11-07T09:28:02Z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74065700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