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042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0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075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3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0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9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A1EADDA-182B-4FC5-9BFD-9FE1802F2291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55B162D-479A-433E-820B-283A46D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tencil" panose="040409050D0802020404" pitchFamily="82" charset="0"/>
              </a:rPr>
              <a:t>Just Force</a:t>
            </a:r>
            <a:br>
              <a:rPr lang="en-US" dirty="0" smtClean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/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 smtClean="0">
                <a:latin typeface="Stencil" panose="040409050D0802020404" pitchFamily="82" charset="0"/>
              </a:rPr>
              <a:t/>
            </a:r>
            <a:br>
              <a:rPr lang="en-US" dirty="0" smtClean="0">
                <a:latin typeface="Stencil" panose="040409050D0802020404" pitchFamily="82" charset="0"/>
              </a:rPr>
            </a:b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862698"/>
            <a:ext cx="9418320" cy="2629541"/>
          </a:xfrm>
        </p:spPr>
        <p:txBody>
          <a:bodyPr/>
          <a:lstStyle/>
          <a:p>
            <a:r>
              <a:rPr lang="en-US" dirty="0" smtClean="0">
                <a:latin typeface="Stencil" panose="040409050D0802020404" pitchFamily="82" charset="0"/>
              </a:rPr>
              <a:t>Team </a:t>
            </a:r>
            <a:r>
              <a:rPr lang="en-US" dirty="0" err="1" smtClean="0">
                <a:latin typeface="Stencil" panose="040409050D0802020404" pitchFamily="82" charset="0"/>
              </a:rPr>
              <a:t>Git</a:t>
            </a:r>
            <a:r>
              <a:rPr lang="en-US" dirty="0" smtClean="0">
                <a:latin typeface="Stencil" panose="040409050D0802020404" pitchFamily="82" charset="0"/>
              </a:rPr>
              <a:t> </a:t>
            </a:r>
            <a:r>
              <a:rPr lang="en-US" dirty="0" err="1" smtClean="0">
                <a:latin typeface="Stencil" panose="040409050D0802020404" pitchFamily="82" charset="0"/>
              </a:rPr>
              <a:t>Gu</a:t>
            </a:r>
            <a:r>
              <a:rPr lang="en-US" dirty="0" smtClean="0">
                <a:latin typeface="Stencil" panose="040409050D0802020404" pitchFamily="82" charset="0"/>
              </a:rPr>
              <a:t>(</a:t>
            </a:r>
            <a:r>
              <a:rPr lang="en-US" dirty="0" err="1" smtClean="0">
                <a:latin typeface="Stencil" panose="040409050D0802020404" pitchFamily="82" charset="0"/>
              </a:rPr>
              <a:t>i</a:t>
            </a:r>
            <a:r>
              <a:rPr lang="en-US" dirty="0" smtClean="0">
                <a:latin typeface="Stencil" panose="040409050D0802020404" pitchFamily="82" charset="0"/>
              </a:rPr>
              <a:t>)d</a:t>
            </a:r>
          </a:p>
          <a:p>
            <a:r>
              <a:rPr lang="en-US" dirty="0" smtClean="0">
                <a:latin typeface="Stencil" panose="040409050D0802020404" pitchFamily="82" charset="0"/>
              </a:rPr>
              <a:t>Joey Tong – Lead</a:t>
            </a:r>
          </a:p>
          <a:p>
            <a:r>
              <a:rPr lang="en-US" dirty="0" smtClean="0">
                <a:latin typeface="Stencil" panose="040409050D0802020404" pitchFamily="82" charset="0"/>
              </a:rPr>
              <a:t>Anthony Olivares – Design</a:t>
            </a:r>
          </a:p>
          <a:p>
            <a:r>
              <a:rPr lang="en-US" dirty="0" smtClean="0">
                <a:latin typeface="Stencil" panose="040409050D0802020404" pitchFamily="82" charset="0"/>
              </a:rPr>
              <a:t>Connor Cummings – Interface</a:t>
            </a:r>
          </a:p>
          <a:p>
            <a:r>
              <a:rPr lang="en-US" dirty="0" smtClean="0">
                <a:latin typeface="Stencil" panose="040409050D0802020404" pitchFamily="82" charset="0"/>
              </a:rPr>
              <a:t>Austin Ford -- Architect</a:t>
            </a:r>
          </a:p>
        </p:txBody>
      </p:sp>
    </p:spTree>
    <p:extLst>
      <p:ext uri="{BB962C8B-B14F-4D97-AF65-F5344CB8AC3E}">
        <p14:creationId xmlns:p14="http://schemas.microsoft.com/office/powerpoint/2010/main" val="23348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group, we are very proud of our game. </a:t>
            </a:r>
          </a:p>
          <a:p>
            <a:r>
              <a:rPr lang="en-US" dirty="0" smtClean="0"/>
              <a:t>We achieved most of the goals we set out for ourselves, and the final game looks almost identical to the initial sketches we made at the beginning of the semester. </a:t>
            </a:r>
          </a:p>
          <a:p>
            <a:r>
              <a:rPr lang="en-US" dirty="0" smtClean="0"/>
              <a:t>Since our code base is so large (4000+ lines) we don’t remember a lot of the things we did towards the beginning. The changelog (readme.md) on the repository was very helpful. </a:t>
            </a:r>
          </a:p>
          <a:p>
            <a:r>
              <a:rPr lang="en-US" dirty="0" smtClean="0"/>
              <a:t>We worked well as a team and managed to push out a product that we can confidently put our name on. Despite its flaws, Just Force was a major success and great learning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2146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Skill based shooter game</a:t>
            </a:r>
          </a:p>
          <a:p>
            <a:r>
              <a:rPr lang="en-US" dirty="0" smtClean="0"/>
              <a:t>Similar to “Hotline Miami” </a:t>
            </a:r>
          </a:p>
          <a:p>
            <a:r>
              <a:rPr lang="en-US" dirty="0" smtClean="0"/>
              <a:t>The player must kill enemies to proceed to the next level. </a:t>
            </a:r>
            <a:endParaRPr lang="en-US" dirty="0"/>
          </a:p>
          <a:p>
            <a:r>
              <a:rPr lang="en-US" dirty="0" smtClean="0"/>
              <a:t>Skills, weapons, and item pickups are made available to the player</a:t>
            </a:r>
          </a:p>
          <a:p>
            <a:r>
              <a:rPr lang="en-US" dirty="0" smtClean="0"/>
              <a:t>The game is set in the mid 20</a:t>
            </a:r>
            <a:r>
              <a:rPr lang="en-US" baseline="30000" dirty="0" smtClean="0"/>
              <a:t>th</a:t>
            </a:r>
            <a:r>
              <a:rPr lang="en-US" dirty="0" smtClean="0"/>
              <a:t> century and is about a detective that goes on a rampant killing spree to rid his hometown of criminals.</a:t>
            </a:r>
          </a:p>
        </p:txBody>
      </p:sp>
    </p:spTree>
    <p:extLst>
      <p:ext uri="{BB962C8B-B14F-4D97-AF65-F5344CB8AC3E}">
        <p14:creationId xmlns:p14="http://schemas.microsoft.com/office/powerpoint/2010/main" val="829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Reserved about 1/3 of the semester for delays and setbacks, this proved to be spot on. No “Crunch Time” required. Most of development was very smooth and consistent despite having to overcome many issues.</a:t>
            </a:r>
          </a:p>
          <a:p>
            <a:r>
              <a:rPr lang="en-US" dirty="0" smtClean="0"/>
              <a:t>We were able to meet or exceed all of our core objectives and most of our secondary/tertiary objectives</a:t>
            </a:r>
          </a:p>
          <a:p>
            <a:r>
              <a:rPr lang="en-US" dirty="0" smtClean="0"/>
              <a:t>From day 1 we wanted the game to play well and be responsive, that is perhaps the biggest success of the game. </a:t>
            </a:r>
          </a:p>
          <a:p>
            <a:r>
              <a:rPr lang="en-US" dirty="0" smtClean="0"/>
              <a:t>Halfway through the semester, we decided to have weekly, in person meetings. This proved to be very useful for the group. </a:t>
            </a:r>
          </a:p>
          <a:p>
            <a:r>
              <a:rPr lang="en-US" dirty="0" smtClean="0"/>
              <a:t>Controls are very responsive</a:t>
            </a:r>
          </a:p>
          <a:p>
            <a:r>
              <a:rPr lang="en-US" dirty="0" smtClean="0"/>
              <a:t>Game has no major lag issues</a:t>
            </a:r>
          </a:p>
          <a:p>
            <a:r>
              <a:rPr lang="en-US" dirty="0" smtClean="0"/>
              <a:t>Interface works without flaws</a:t>
            </a:r>
          </a:p>
        </p:txBody>
      </p:sp>
    </p:spTree>
    <p:extLst>
      <p:ext uri="{BB962C8B-B14F-4D97-AF65-F5344CB8AC3E}">
        <p14:creationId xmlns:p14="http://schemas.microsoft.com/office/powerpoint/2010/main" val="7066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Assets turned out as planned at the start. </a:t>
            </a:r>
          </a:p>
          <a:p>
            <a:r>
              <a:rPr lang="en-US" dirty="0" smtClean="0"/>
              <a:t>Map Editor proved to be very useful and fairly easy to use, despite the difficulty of making it. </a:t>
            </a:r>
          </a:p>
          <a:p>
            <a:r>
              <a:rPr lang="en-US" dirty="0" smtClean="0"/>
              <a:t>Gameplay is challenging, as we planned for.</a:t>
            </a:r>
          </a:p>
          <a:p>
            <a:r>
              <a:rPr lang="en-US" dirty="0" smtClean="0"/>
              <a:t>The pace of the game is relatively fast</a:t>
            </a:r>
          </a:p>
          <a:p>
            <a:r>
              <a:rPr lang="en-US" dirty="0" smtClean="0"/>
              <a:t>The code is neatly organized into many classes and folders, avoiding a monstrous main game loop.</a:t>
            </a:r>
          </a:p>
          <a:p>
            <a:r>
              <a:rPr lang="en-US" dirty="0" smtClean="0"/>
              <a:t>Interface visuals look clean</a:t>
            </a:r>
          </a:p>
        </p:txBody>
      </p:sp>
    </p:spTree>
    <p:extLst>
      <p:ext uri="{BB962C8B-B14F-4D97-AF65-F5344CB8AC3E}">
        <p14:creationId xmlns:p14="http://schemas.microsoft.com/office/powerpoint/2010/main" val="26349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things went wrong, none of which we could not overcome. </a:t>
            </a:r>
          </a:p>
          <a:p>
            <a:r>
              <a:rPr lang="en-US" dirty="0" smtClean="0"/>
              <a:t>Lack of communication towards beginning of development. </a:t>
            </a:r>
          </a:p>
          <a:p>
            <a:r>
              <a:rPr lang="en-US" dirty="0" smtClean="0"/>
              <a:t>Several fatal optimization issues that were difficult to detect</a:t>
            </a:r>
          </a:p>
          <a:p>
            <a:r>
              <a:rPr lang="en-US" dirty="0" smtClean="0"/>
              <a:t>AI proved to be very complex</a:t>
            </a:r>
          </a:p>
          <a:p>
            <a:r>
              <a:rPr lang="en-US" dirty="0" smtClean="0"/>
              <a:t>Austin fell very ill near the end of the semester. Was hospitalized, setting us back slightly for milestone 3. We made up for time afterwards. </a:t>
            </a:r>
          </a:p>
          <a:p>
            <a:r>
              <a:rPr lang="en-US" dirty="0" smtClean="0"/>
              <a:t>Anthony missed deadlines several times. But managed to produce a good final product in the end. Ideally, Anthony would have worked on the code much more if design deadlines were met. </a:t>
            </a:r>
          </a:p>
          <a:p>
            <a:r>
              <a:rPr lang="en-US" dirty="0" smtClean="0"/>
              <a:t>Some tertiary objectives proved to be out of reach, such as particle effects and bosses. Not critical to the game experience though. </a:t>
            </a:r>
          </a:p>
        </p:txBody>
      </p:sp>
    </p:spTree>
    <p:extLst>
      <p:ext uri="{BB962C8B-B14F-4D97-AF65-F5344CB8AC3E}">
        <p14:creationId xmlns:p14="http://schemas.microsoft.com/office/powerpoint/2010/main" val="2610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 (</a:t>
            </a:r>
            <a:r>
              <a:rPr lang="en-US" dirty="0" err="1" smtClean="0"/>
              <a:t>Cont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encountered many errors while implementing File Loading and Saving to .</a:t>
            </a:r>
            <a:r>
              <a:rPr lang="en-US" dirty="0" err="1" smtClean="0"/>
              <a:t>dat</a:t>
            </a:r>
            <a:r>
              <a:rPr lang="en-US" dirty="0" smtClean="0"/>
              <a:t> files for maps that required hours of debugging and testing to fix. </a:t>
            </a:r>
          </a:p>
          <a:p>
            <a:r>
              <a:rPr lang="en-US" dirty="0" smtClean="0"/>
              <a:t>We had a small incident where a forced merge overwrote some changes to the repository which was remedied with </a:t>
            </a:r>
            <a:r>
              <a:rPr lang="en-US" dirty="0" err="1" smtClean="0"/>
              <a:t>git</a:t>
            </a:r>
            <a:r>
              <a:rPr lang="en-US" dirty="0" smtClean="0"/>
              <a:t> commands. </a:t>
            </a:r>
          </a:p>
          <a:p>
            <a:r>
              <a:rPr lang="en-US" dirty="0" smtClean="0"/>
              <a:t>Some parts of the UI were not properly scaled, easy fix. </a:t>
            </a:r>
          </a:p>
          <a:p>
            <a:r>
              <a:rPr lang="en-US" dirty="0" smtClean="0"/>
              <a:t>Rotating sprites proved to be very confusing due to how XNA handles rotation (-pi ~ +pi) Caused lots of frustration when first implementing graphics</a:t>
            </a:r>
          </a:p>
          <a:p>
            <a:r>
              <a:rPr lang="en-US" dirty="0" smtClean="0"/>
              <a:t>An indexing issue in the pathfinding code caused a severe optimization error that took several hours of debugging to fix. </a:t>
            </a:r>
          </a:p>
          <a:p>
            <a:r>
              <a:rPr lang="en-US" dirty="0" smtClean="0"/>
              <a:t>Map Editor code was poorly structured causing some issues with implementing new functions.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Challenges We Overcame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Movement: We wanted movement that “feels good” (Joey &amp; Connor)  </a:t>
            </a:r>
          </a:p>
          <a:p>
            <a:pPr marL="0" indent="0">
              <a:buNone/>
            </a:pPr>
            <a:r>
              <a:rPr lang="en-US" sz="1200" dirty="0" smtClean="0"/>
              <a:t>The Solution: Vector thrust movement that records velocity and updates based on current velocity. This gives the player acceleration and deceleration when moving. </a:t>
            </a:r>
          </a:p>
          <a:p>
            <a:pPr marL="0" indent="0">
              <a:buNone/>
            </a:pPr>
            <a:r>
              <a:rPr lang="en-US" dirty="0" smtClean="0"/>
              <a:t>2.Collision: Rectangle Object’s methods/properties were insufficient (Austin)</a:t>
            </a:r>
          </a:p>
          <a:p>
            <a:pPr marL="0" indent="0">
              <a:buNone/>
            </a:pPr>
            <a:r>
              <a:rPr lang="en-US" sz="1300" dirty="0" smtClean="0"/>
              <a:t>The Solution: We hard coded methods that would check for intersections in rectangles using our proprietary “</a:t>
            </a:r>
            <a:r>
              <a:rPr lang="en-US" sz="1300" dirty="0" err="1" smtClean="0"/>
              <a:t>Coord</a:t>
            </a:r>
            <a:r>
              <a:rPr lang="en-US" sz="1300" dirty="0" smtClean="0"/>
              <a:t>” object type which stores more precise coordinates (doubles)</a:t>
            </a:r>
          </a:p>
          <a:p>
            <a:pPr marL="0" indent="0">
              <a:buNone/>
            </a:pPr>
            <a:r>
              <a:rPr lang="en-US" dirty="0" smtClean="0"/>
              <a:t>3. Optimization (Editor): Fatal flaw that caused massive lag (Joey &amp; Connor)</a:t>
            </a:r>
          </a:p>
          <a:p>
            <a:pPr marL="0" indent="0">
              <a:buNone/>
            </a:pPr>
            <a:r>
              <a:rPr lang="en-US" sz="1300" dirty="0" smtClean="0"/>
              <a:t>The Solution: It turns out some texture files were 1000x1000 causing the program to do many unnecessary calculations resizing the images.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GameStates</a:t>
            </a:r>
            <a:r>
              <a:rPr lang="en-US" dirty="0" smtClean="0"/>
              <a:t>: We had trouble doing </a:t>
            </a:r>
            <a:r>
              <a:rPr lang="en-US" dirty="0" err="1" smtClean="0"/>
              <a:t>gamestates</a:t>
            </a:r>
            <a:r>
              <a:rPr lang="en-US" dirty="0" smtClean="0"/>
              <a:t> (Connor)</a:t>
            </a:r>
          </a:p>
          <a:p>
            <a:pPr marL="0" indent="0">
              <a:buNone/>
            </a:pPr>
            <a:r>
              <a:rPr lang="en-US" sz="1300" dirty="0" smtClean="0"/>
              <a:t>The solution: Instead of using </a:t>
            </a:r>
            <a:r>
              <a:rPr lang="en-US" sz="1300" dirty="0" err="1" smtClean="0"/>
              <a:t>Enums</a:t>
            </a:r>
            <a:r>
              <a:rPr lang="en-US" sz="1300" dirty="0" smtClean="0"/>
              <a:t>, which we had not learned at the time, I (Joey) sat down with Connor and we coded a </a:t>
            </a:r>
            <a:r>
              <a:rPr lang="en-US" sz="1300" dirty="0" err="1" smtClean="0"/>
              <a:t>gamestate</a:t>
            </a:r>
            <a:r>
              <a:rPr lang="en-US" sz="1300" dirty="0" smtClean="0"/>
              <a:t> manager helper class that matched strings to certain game states. Everything was done from scratch to gain a better understanding of the purpose of a </a:t>
            </a:r>
            <a:r>
              <a:rPr lang="en-US" sz="1300" dirty="0" err="1" smtClean="0"/>
              <a:t>GameState</a:t>
            </a:r>
            <a:r>
              <a:rPr lang="en-US" sz="1300" dirty="0" smtClean="0"/>
              <a:t> manager.</a:t>
            </a:r>
            <a:endParaRPr lang="en-US" dirty="0" smtClean="0"/>
          </a:p>
          <a:p>
            <a:pPr marL="0" indent="0">
              <a:buNone/>
            </a:pP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25157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would have 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Map editor code is very messy, every new value added to tiles is stored in a new and separate 2D array instantiated manually. We should have created more helper classes to store data more cleanly and supports implementing new features more easily.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AI does not actually check for collision, the pathfinding merely makes sure it never takes a path that collides with objects. This should be changed if the AI were made more dynamic/intelligent. The AI also does not check if there are objects in its vision, so it can see the player through solid walls.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system for adding new textures to the editor requires too much manual work. An automated system or a simpler system would have been much better.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debug console is kind of an afterthought, it does not have many commands and is not very straightforward to access. 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GameStateManager</a:t>
            </a:r>
            <a:r>
              <a:rPr lang="en-US" dirty="0" smtClean="0"/>
              <a:t> is prone to exceptions since it uses strings instead of </a:t>
            </a:r>
            <a:r>
              <a:rPr lang="en-US" dirty="0" err="1" smtClean="0"/>
              <a:t>Enums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skills are not particularly useful or essential to the gameplay. We should have designed and balanced this more carefully.</a:t>
            </a:r>
          </a:p>
        </p:txBody>
      </p:sp>
    </p:spTree>
    <p:extLst>
      <p:ext uri="{BB962C8B-B14F-4D97-AF65-F5344CB8AC3E}">
        <p14:creationId xmlns:p14="http://schemas.microsoft.com/office/powerpoint/2010/main" val="4544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50292"/>
          </a:xfrm>
        </p:spPr>
        <p:txBody>
          <a:bodyPr>
            <a:normAutofit/>
          </a:bodyPr>
          <a:lstStyle/>
          <a:p>
            <a:r>
              <a:rPr lang="en-US" dirty="0" smtClean="0"/>
              <a:t>What did we learn?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14258"/>
            <a:ext cx="8595360" cy="4265880"/>
          </a:xfrm>
        </p:spPr>
        <p:txBody>
          <a:bodyPr/>
          <a:lstStyle/>
          <a:p>
            <a:r>
              <a:rPr lang="en-US" dirty="0" smtClean="0"/>
              <a:t>Everyone learned to use basic </a:t>
            </a:r>
            <a:r>
              <a:rPr lang="en-US" dirty="0" err="1" smtClean="0"/>
              <a:t>git</a:t>
            </a:r>
            <a:r>
              <a:rPr lang="en-US" dirty="0" smtClean="0"/>
              <a:t> commands and adding to the changelog</a:t>
            </a:r>
          </a:p>
          <a:p>
            <a:r>
              <a:rPr lang="en-US" dirty="0" smtClean="0"/>
              <a:t>Joey - AI programming, team management, source code management, game designing and balancing</a:t>
            </a:r>
          </a:p>
          <a:p>
            <a:r>
              <a:rPr lang="en-US" dirty="0" smtClean="0"/>
              <a:t>Austin - File IO, collision detection, parent/child classes and code structural coding, optimization, sound, code organization.</a:t>
            </a:r>
          </a:p>
          <a:p>
            <a:r>
              <a:rPr lang="en-US" dirty="0" smtClean="0"/>
              <a:t>Anthony - Game Design, level design, play testing, asset implementation, File IO</a:t>
            </a:r>
          </a:p>
          <a:p>
            <a:r>
              <a:rPr lang="en-US" dirty="0" smtClean="0"/>
              <a:t>Connor - UI design, movement, </a:t>
            </a:r>
            <a:r>
              <a:rPr lang="en-US" dirty="0" err="1" smtClean="0"/>
              <a:t>gamestates</a:t>
            </a:r>
            <a:r>
              <a:rPr lang="en-US" dirty="0" smtClean="0"/>
              <a:t>, control mapping, creating map editing tools, optimization</a:t>
            </a:r>
          </a:p>
          <a:p>
            <a:r>
              <a:rPr lang="en-US" dirty="0" smtClean="0"/>
              <a:t>In short: We learned mostly everything we coded in the game (duh)</a:t>
            </a:r>
          </a:p>
        </p:txBody>
      </p:sp>
    </p:spTree>
    <p:extLst>
      <p:ext uri="{BB962C8B-B14F-4D97-AF65-F5344CB8AC3E}">
        <p14:creationId xmlns:p14="http://schemas.microsoft.com/office/powerpoint/2010/main" val="28006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3">
      <a:dk1>
        <a:srgbClr val="762C2C"/>
      </a:dk1>
      <a:lt1>
        <a:srgbClr val="FFFFFF"/>
      </a:lt1>
      <a:dk2>
        <a:srgbClr val="762C2C"/>
      </a:dk2>
      <a:lt2>
        <a:srgbClr val="D6D3CC"/>
      </a:lt2>
      <a:accent1>
        <a:srgbClr val="6F6F74"/>
      </a:accent1>
      <a:accent2>
        <a:srgbClr val="762C2C"/>
      </a:accent2>
      <a:accent3>
        <a:srgbClr val="762C2C"/>
      </a:accent3>
      <a:accent4>
        <a:srgbClr val="FFFFFF"/>
      </a:accent4>
      <a:accent5>
        <a:srgbClr val="000000"/>
      </a:accent5>
      <a:accent6>
        <a:srgbClr val="FFFFFF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77</TotalTime>
  <Words>1167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Stencil</vt:lpstr>
      <vt:lpstr>Wingdings 2</vt:lpstr>
      <vt:lpstr>View</vt:lpstr>
      <vt:lpstr>Just Force   </vt:lpstr>
      <vt:lpstr>Our Game</vt:lpstr>
      <vt:lpstr>What Went Right? </vt:lpstr>
      <vt:lpstr>What Went Right? (Cont)</vt:lpstr>
      <vt:lpstr>What Went Wrong? </vt:lpstr>
      <vt:lpstr>What Went Wrong? (Cont) </vt:lpstr>
      <vt:lpstr>Major Challenges We Overcame</vt:lpstr>
      <vt:lpstr>What we would have changed</vt:lpstr>
      <vt:lpstr>What did we learn?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Force</dc:title>
  <dc:creator>Joey Tong</dc:creator>
  <cp:lastModifiedBy>Joey Tong</cp:lastModifiedBy>
  <cp:revision>9</cp:revision>
  <dcterms:created xsi:type="dcterms:W3CDTF">2016-05-13T18:25:39Z</dcterms:created>
  <dcterms:modified xsi:type="dcterms:W3CDTF">2016-05-13T19:43:37Z</dcterms:modified>
</cp:coreProperties>
</file>