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585" r:id="rId3"/>
    <p:sldId id="587" r:id="rId4"/>
    <p:sldId id="766" r:id="rId5"/>
    <p:sldId id="835" r:id="rId6"/>
    <p:sldId id="764" r:id="rId7"/>
    <p:sldId id="763" r:id="rId8"/>
    <p:sldId id="836" r:id="rId9"/>
    <p:sldId id="837" r:id="rId10"/>
    <p:sldId id="725" r:id="rId11"/>
    <p:sldId id="726" r:id="rId12"/>
    <p:sldId id="728" r:id="rId13"/>
    <p:sldId id="807" r:id="rId14"/>
    <p:sldId id="839" r:id="rId15"/>
    <p:sldId id="840" r:id="rId16"/>
    <p:sldId id="841" r:id="rId17"/>
    <p:sldId id="838" r:id="rId18"/>
    <p:sldId id="842" r:id="rId19"/>
    <p:sldId id="843" r:id="rId20"/>
    <p:sldId id="844" r:id="rId21"/>
    <p:sldId id="809" r:id="rId22"/>
    <p:sldId id="845" r:id="rId23"/>
    <p:sldId id="846" r:id="rId24"/>
    <p:sldId id="811" r:id="rId25"/>
    <p:sldId id="812" r:id="rId26"/>
    <p:sldId id="614" r:id="rId27"/>
  </p:sldIdLst>
  <p:sldSz cx="9144000" cy="6858000" type="screen4x3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08" d="100"/>
          <a:sy n="108" d="100"/>
        </p:scale>
        <p:origin x="19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A1D6B-7AB9-4E0C-837F-944312EEEB30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D777C-E2C7-46AB-B02A-0176D6B66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6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777C-E2C7-46AB-B02A-0176D6B66C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3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777C-E2C7-46AB-B02A-0176D6B66C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1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D777C-E2C7-46AB-B02A-0176D6B66C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D07-0779-48A3-A263-25E5F4E5D58A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FD01-4058-4CF7-BB3E-3EEA6B73D602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3E45-1A5B-4733-9825-5B09BF591CFF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238-BB45-4133-BA40-F0ACC5A176FF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198D-EA5F-41A5-A5E1-8F89C30CF1FC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3817-F34F-4B8F-90F5-2DC311948BB1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F528-2E23-4BA9-B462-127235279DD8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A234-6D35-4F6B-8A8A-F6FCE92D1D1D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572C-A201-4CEC-B5E2-6F43AAB32C30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BD5F-52A9-4012-83E0-140161426C44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98E0-EF6C-4B5D-998C-C78D38EFA311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0552-2117-46CE-A671-E41941C9FAAC}" type="datetime1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kim4610@inha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j6rJwmAh53kPy6lehvk6V56_8pu5648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rive.google.com/open?id=1wm6gv9c4EbQJhkM0cEW9fiSpkC_qVqq7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wFduRA_L6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drive.google.com/open?id=1DONXzi5SmnWMN5lWaIf4LjXoBAQTmCeH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이미지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/</a:t>
            </a:r>
            <a:r>
              <a:rPr lang="ko-KR" altLang="en-US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비디오 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BM</a:t>
            </a:r>
            <a:b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</a:b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-</a:t>
            </a:r>
            <a:r>
              <a:rPr lang="ko-KR" altLang="en-US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컴퓨터 비전과 분류학습</a:t>
            </a:r>
            <a:r>
              <a:rPr lang="en-US" altLang="ko-KR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-</a:t>
            </a:r>
            <a:endParaRPr lang="ko-KR" altLang="en-US" dirty="0">
              <a:latin typeface="넥슨 풋볼고딕 B" panose="020B0803000000000000" pitchFamily="50" charset="-127"/>
              <a:ea typeface="넥슨 풋볼고딕 B" panose="020B0803000000000000" pitchFamily="50" charset="-127"/>
            </a:endParaRP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29614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 sz="2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 승 환</a:t>
            </a:r>
            <a:br>
              <a:rPr lang="en-US" altLang="ko-KR" sz="2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</a:br>
            <a:r>
              <a:rPr lang="en-US" altLang="ko-KR" sz="2400" dirty="0">
                <a:latin typeface="넥슨 풋볼고딕 L" panose="020B0303000000000000" pitchFamily="50" charset="-127"/>
                <a:ea typeface="넥슨 풋볼고딕 L" panose="020B0303000000000000" pitchFamily="50" charset="-127"/>
                <a:hlinkClick r:id="rId3"/>
              </a:rPr>
              <a:t>swkim4610@inha.ac.kr</a:t>
            </a:r>
            <a:endParaRPr lang="en-US" altLang="ko-KR" sz="24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F81B0D-B453-48DD-B028-EB77E0954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1. 1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컴퓨터 비전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667" y="1100543"/>
            <a:ext cx="8568666" cy="19800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IMAGENET </a:t>
            </a:r>
            <a:r>
              <a:rPr lang="ko-KR" altLang="en-US" dirty="0"/>
              <a:t>이미지 분류대회에서 힌튼 교수의 제자 알렉스가 </a:t>
            </a:r>
            <a:r>
              <a:rPr lang="ko-KR" altLang="en-US" dirty="0" err="1"/>
              <a:t>알렉스넷</a:t>
            </a:r>
            <a:r>
              <a:rPr lang="en-US" altLang="ko-KR" dirty="0"/>
              <a:t>(</a:t>
            </a:r>
            <a:r>
              <a:rPr lang="en-US" altLang="ko-KR" dirty="0" err="1"/>
              <a:t>AlexNet</a:t>
            </a:r>
            <a:r>
              <a:rPr lang="en-US" altLang="ko-KR" dirty="0"/>
              <a:t>)</a:t>
            </a:r>
            <a:r>
              <a:rPr lang="ko-KR" altLang="en-US" dirty="0"/>
              <a:t>이라는 </a:t>
            </a:r>
            <a:br>
              <a:rPr lang="en-US" altLang="ko-KR" dirty="0"/>
            </a:br>
            <a:r>
              <a:rPr lang="ko-KR" altLang="en-US" dirty="0"/>
              <a:t>딥러닝 기반 알고리즘으로 </a:t>
            </a:r>
            <a:r>
              <a:rPr lang="en-US" altLang="ko-KR" dirty="0"/>
              <a:t>84.7%</a:t>
            </a:r>
            <a:r>
              <a:rPr lang="ko-KR" altLang="en-US" dirty="0"/>
              <a:t>의 정확도로 우승하면서 </a:t>
            </a:r>
            <a:r>
              <a:rPr lang="ko-KR" altLang="en-US" dirty="0" err="1"/>
              <a:t>딥러닝이</a:t>
            </a:r>
            <a:r>
              <a:rPr lang="ko-KR" altLang="en-US" dirty="0"/>
              <a:t> 세상의 주목을 받음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</a:t>
            </a:r>
            <a:r>
              <a:rPr lang="en-US" altLang="ko-KR" dirty="0"/>
              <a:t>, </a:t>
            </a:r>
            <a:r>
              <a:rPr lang="ko-KR" altLang="en-US" dirty="0"/>
              <a:t>이 데이터셋의 인식률은 </a:t>
            </a:r>
            <a:r>
              <a:rPr lang="en-US" altLang="ko-KR" dirty="0"/>
              <a:t>95%</a:t>
            </a:r>
            <a:r>
              <a:rPr lang="ko-KR" altLang="en-US" dirty="0"/>
              <a:t>를 상회하고 있고 이는 인간보다 뛰어난 인식률임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갑자기 무슨 일이 일어난 것일까</a:t>
            </a:r>
            <a:r>
              <a:rPr lang="en-US" altLang="ko-KR" dirty="0"/>
              <a:t>?</a:t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A84683-3551-4C8A-8BCA-6BFAA2F5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781811"/>
            <a:ext cx="3133725" cy="31085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D95F86-F9FA-479E-966B-D35D3900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6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1. 2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특징 추출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667" y="1100543"/>
            <a:ext cx="8568666" cy="15204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과거</a:t>
            </a:r>
            <a:r>
              <a:rPr lang="en-US" altLang="ko-KR" dirty="0"/>
              <a:t>, </a:t>
            </a:r>
            <a:r>
              <a:rPr lang="ko-KR" altLang="en-US" dirty="0"/>
              <a:t>컴퓨터 비전은 이미지의 특징점을 추출하는 방식으로 이미지의 일부 정보만 사용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정보량이 작아서 같은 특징점이 유사한데 완전 다른 이미지도 존재함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통계학의 </a:t>
            </a:r>
            <a:r>
              <a:rPr lang="ko-KR" altLang="en-US" dirty="0" err="1"/>
              <a:t>모수절약의</a:t>
            </a:r>
            <a:r>
              <a:rPr lang="ko-KR" altLang="en-US" dirty="0"/>
              <a:t> 법칙에 의해 </a:t>
            </a:r>
            <a:r>
              <a:rPr lang="en-US" altLang="ko-KR" dirty="0"/>
              <a:t>Feature </a:t>
            </a:r>
            <a:r>
              <a:rPr lang="ko-KR" altLang="en-US" dirty="0"/>
              <a:t>최소화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현재는</a:t>
            </a:r>
            <a:r>
              <a:rPr lang="en-US" altLang="ko-KR" dirty="0"/>
              <a:t> </a:t>
            </a:r>
            <a:r>
              <a:rPr lang="ko-KR" altLang="en-US" dirty="0" err="1"/>
              <a:t>딥러닝은</a:t>
            </a:r>
            <a:r>
              <a:rPr lang="ko-KR" altLang="en-US" dirty="0"/>
              <a:t> 픽셀 자체를 정보로 활용</a:t>
            </a:r>
            <a:r>
              <a:rPr lang="en-US" altLang="ko-KR" dirty="0">
                <a:sym typeface="Wingdings" panose="05000000000000000000" pitchFamily="2" charset="2"/>
              </a:rPr>
              <a:t> Feature</a:t>
            </a:r>
            <a:r>
              <a:rPr lang="ko-KR" altLang="en-US" dirty="0">
                <a:sym typeface="Wingdings" panose="05000000000000000000" pitchFamily="2" charset="2"/>
              </a:rPr>
              <a:t> 최대화</a:t>
            </a:r>
            <a:r>
              <a:rPr lang="en-US" altLang="ko-KR" dirty="0">
                <a:sym typeface="Wingdings" panose="05000000000000000000" pitchFamily="2" charset="2"/>
              </a:rPr>
              <a:t>(?)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CNN</a:t>
            </a:r>
            <a:r>
              <a:rPr lang="ko-KR" altLang="en-US" dirty="0"/>
              <a:t>으로 특징추출 자동화를 통해 정확도를 획기적으로 개선함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A721BB-3A84-45CF-8A21-67141A5B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34" y="4059909"/>
            <a:ext cx="3339734" cy="1980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929B65-B772-4677-B6BE-E7952620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7" y="4027604"/>
            <a:ext cx="4597390" cy="19800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03339B-0F3D-44F3-90C7-21611A88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6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1. 2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특징 추출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301EC-503B-4584-8F57-CF9D6705DCA6}"/>
              </a:ext>
            </a:extLst>
          </p:cNvPr>
          <p:cNvSpPr txBox="1"/>
          <p:nvPr/>
        </p:nvSpPr>
        <p:spPr>
          <a:xfrm>
            <a:off x="323529" y="1067178"/>
            <a:ext cx="8568666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아래는 알파벳 </a:t>
            </a:r>
            <a:r>
              <a:rPr lang="en-US" altLang="ko-KR" dirty="0"/>
              <a:t>26</a:t>
            </a:r>
            <a:r>
              <a:rPr lang="ko-KR" altLang="en-US" dirty="0"/>
              <a:t>글자를 학습하기 위해 만든 </a:t>
            </a:r>
            <a:r>
              <a:rPr lang="en-US" altLang="ko-KR" dirty="0"/>
              <a:t>Feature</a:t>
            </a:r>
            <a:r>
              <a:rPr lang="ko-KR" altLang="en-US" dirty="0"/>
              <a:t>의 예임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과거에는 이미지를 서로 구분할 수 있는 핵심적 특징을 수치로 표현하고 이 수치를 분포 차이를 이용하여 이미지를 인식하는 방법을 사용함</a:t>
            </a:r>
            <a:r>
              <a:rPr lang="en-US" altLang="ko-KR" dirty="0"/>
              <a:t>. </a:t>
            </a:r>
            <a:r>
              <a:rPr lang="ko-KR" altLang="en-US" dirty="0"/>
              <a:t>이 방법은 훌륭하지만</a:t>
            </a:r>
            <a:r>
              <a:rPr lang="en-US" altLang="ko-KR" dirty="0"/>
              <a:t>, Feature</a:t>
            </a:r>
            <a:r>
              <a:rPr lang="ko-KR" altLang="en-US" dirty="0"/>
              <a:t>를 만들어 내는 것이 고통스러운 </a:t>
            </a:r>
            <a:br>
              <a:rPr lang="en-US" altLang="ko-KR" dirty="0"/>
            </a:br>
            <a:r>
              <a:rPr lang="ko-KR" altLang="en-US" dirty="0"/>
              <a:t>작업임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00577B-5E74-4549-9644-E83BC2ED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68944"/>
            <a:ext cx="5686425" cy="3781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D32F36-57F1-4F0F-B13F-5CFD1CAD5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1744538"/>
            <a:ext cx="3857625" cy="3257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A72292-1253-4A8C-AA61-E78FB541DF2A}"/>
              </a:ext>
            </a:extLst>
          </p:cNvPr>
          <p:cNvSpPr txBox="1"/>
          <p:nvPr/>
        </p:nvSpPr>
        <p:spPr>
          <a:xfrm>
            <a:off x="323529" y="1067178"/>
            <a:ext cx="8568666" cy="6340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아래는 통계적 분류기 중 가장 기본적인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모형을 설명하는 그림임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Recognition</a:t>
            </a:r>
            <a:r>
              <a:rPr lang="ko-KR" altLang="en-US" dirty="0"/>
              <a:t>은 유사성을 측정하는 것임</a:t>
            </a:r>
            <a:r>
              <a:rPr lang="en-US" altLang="ko-KR" dirty="0"/>
              <a:t>(</a:t>
            </a:r>
            <a:r>
              <a:rPr lang="ko-KR" altLang="en-US" dirty="0"/>
              <a:t>유사성 </a:t>
            </a:r>
            <a:r>
              <a:rPr lang="en-US" altLang="ko-KR" dirty="0"/>
              <a:t>== </a:t>
            </a:r>
            <a:r>
              <a:rPr lang="ko-KR" altLang="en-US" dirty="0"/>
              <a:t>거리 </a:t>
            </a:r>
            <a:r>
              <a:rPr lang="en-US" altLang="ko-KR" dirty="0"/>
              <a:t>== </a:t>
            </a:r>
            <a:r>
              <a:rPr lang="ko-KR" altLang="en-US" dirty="0"/>
              <a:t>확률</a:t>
            </a:r>
            <a:r>
              <a:rPr lang="en-US" altLang="ko-KR" dirty="0"/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76E439-E769-485A-A2B8-2E9C36267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39" y="5065154"/>
            <a:ext cx="5734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6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A72292-1253-4A8C-AA61-E78FB541DF2A}"/>
              </a:ext>
            </a:extLst>
          </p:cNvPr>
          <p:cNvSpPr txBox="1"/>
          <p:nvPr/>
        </p:nvSpPr>
        <p:spPr>
          <a:xfrm>
            <a:off x="323529" y="1067178"/>
            <a:ext cx="8568666" cy="6340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err="1"/>
              <a:t>kNN</a:t>
            </a:r>
            <a:r>
              <a:rPr lang="ko-KR" altLang="en-US" dirty="0"/>
              <a:t>은 거리에 의해 유사도를 측정하기 때문에 모든 입력변수는 </a:t>
            </a:r>
            <a:r>
              <a:rPr lang="ko-KR" altLang="en-US" dirty="0" err="1"/>
              <a:t>양적변수이고</a:t>
            </a:r>
            <a:r>
              <a:rPr lang="ko-KR" altLang="en-US" dirty="0"/>
              <a:t> </a:t>
            </a:r>
            <a:r>
              <a:rPr lang="en-US" altLang="ko-KR" dirty="0"/>
              <a:t>Scale</a:t>
            </a:r>
            <a:r>
              <a:rPr lang="ko-KR" altLang="en-US" dirty="0"/>
              <a:t>을 통일해야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이러한 조건이 위배되면 부정확한 결과를 줄 수 있으므로 주의해야 함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E6F2A8-6023-4002-8551-ABBC477BB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76909"/>
            <a:ext cx="6151532" cy="392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A72292-1253-4A8C-AA61-E78FB541DF2A}"/>
              </a:ext>
            </a:extLst>
          </p:cNvPr>
          <p:cNvSpPr txBox="1"/>
          <p:nvPr/>
        </p:nvSpPr>
        <p:spPr>
          <a:xfrm>
            <a:off x="323529" y="1067178"/>
            <a:ext cx="8568666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알고리즘으로 숫자를 판별해 보자</a:t>
            </a:r>
            <a:r>
              <a:rPr lang="en-US" altLang="ko-KR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336764-1665-4D23-BE0E-B170F8D7D0A9}"/>
              </a:ext>
            </a:extLst>
          </p:cNvPr>
          <p:cNvSpPr/>
          <p:nvPr/>
        </p:nvSpPr>
        <p:spPr>
          <a:xfrm>
            <a:off x="401043" y="1889491"/>
            <a:ext cx="8475374" cy="4033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FDB467-5EBC-4935-BA93-29DF85A6E804}"/>
              </a:ext>
            </a:extLst>
          </p:cNvPr>
          <p:cNvSpPr/>
          <p:nvPr/>
        </p:nvSpPr>
        <p:spPr>
          <a:xfrm>
            <a:off x="541745" y="2035318"/>
            <a:ext cx="748827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sklearn.datasets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load_digits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matplotlib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pyplot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plt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sklearn.neighbors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KNeighborsClassifier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digits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load_digits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sklearn.model_selection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train_test_split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train_test_split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digits.data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digits.target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X_train.shape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X_test.shape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y_test.shape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kNN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KNeighborsClassifier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n_neighbors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=3)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kNN.fit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kNN.predict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metrics.confusion_matrix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lang="ko-KR" altLang="ko-KR" sz="3200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1F19F4-2D39-49B6-9494-EFE75CFC59A7}"/>
              </a:ext>
            </a:extLst>
          </p:cNvPr>
          <p:cNvSpPr/>
          <p:nvPr/>
        </p:nvSpPr>
        <p:spPr>
          <a:xfrm>
            <a:off x="3939020" y="1083363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kNN.py</a:t>
            </a:r>
          </a:p>
        </p:txBody>
      </p:sp>
    </p:spTree>
    <p:extLst>
      <p:ext uri="{BB962C8B-B14F-4D97-AF65-F5344CB8AC3E}">
        <p14:creationId xmlns:p14="http://schemas.microsoft.com/office/powerpoint/2010/main" val="78418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3800FF-88C6-4243-A9A1-68FB0A1DC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55" y="2884375"/>
            <a:ext cx="2838450" cy="666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E65CFE-7416-4A8C-A8B6-6385D437B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38" y="3393479"/>
            <a:ext cx="3162300" cy="6667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98C7A1-7E34-4C72-91E5-9C86F18F33F1}"/>
              </a:ext>
            </a:extLst>
          </p:cNvPr>
          <p:cNvSpPr txBox="1"/>
          <p:nvPr/>
        </p:nvSpPr>
        <p:spPr>
          <a:xfrm>
            <a:off x="827584" y="278836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Confusion Matrix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54CC566-7684-4DBA-AF65-3C0802140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92" y="3342689"/>
            <a:ext cx="3019425" cy="23050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4B28619-81ED-4102-9842-F0B7EC735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907" y="4691678"/>
            <a:ext cx="1721609" cy="5283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32E5BA2-5697-42DE-8E45-4FA4F7F2F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7907" y="4125176"/>
            <a:ext cx="1500181" cy="5665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DF88A36-D592-4468-AF11-D6FBE1BA36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7907" y="5356495"/>
            <a:ext cx="3614489" cy="6492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6826EEB-0453-4704-8B39-A8BE786DC039}"/>
              </a:ext>
            </a:extLst>
          </p:cNvPr>
          <p:cNvSpPr txBox="1"/>
          <p:nvPr/>
        </p:nvSpPr>
        <p:spPr>
          <a:xfrm>
            <a:off x="323529" y="1067178"/>
            <a:ext cx="8568666" cy="15204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accuracy, error rate</a:t>
            </a:r>
            <a:r>
              <a:rPr lang="ko-KR" altLang="en-US" dirty="0"/>
              <a:t>는 분류기 성능의 기본적인 측도임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imbalanced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의 경우</a:t>
            </a:r>
            <a:r>
              <a:rPr lang="en-US" altLang="ko-KR" dirty="0"/>
              <a:t>, accuracy</a:t>
            </a:r>
            <a:r>
              <a:rPr lang="ko-KR" altLang="en-US" dirty="0"/>
              <a:t>는 적절치 못함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accuracy</a:t>
            </a:r>
            <a:r>
              <a:rPr lang="ko-KR" altLang="en-US" dirty="0"/>
              <a:t>는 높은데 </a:t>
            </a:r>
            <a:r>
              <a:rPr lang="en-US" altLang="ko-KR" dirty="0"/>
              <a:t>recall(</a:t>
            </a:r>
            <a:r>
              <a:rPr lang="ko-KR" altLang="en-US" dirty="0"/>
              <a:t>실제 기형아일 경우</a:t>
            </a:r>
            <a:r>
              <a:rPr lang="en-US" altLang="ko-KR" dirty="0"/>
              <a:t>, </a:t>
            </a:r>
            <a:r>
              <a:rPr lang="ko-KR" altLang="en-US" dirty="0"/>
              <a:t>맞추는 비율</a:t>
            </a:r>
            <a:r>
              <a:rPr lang="en-US" altLang="ko-KR" dirty="0"/>
              <a:t>) </a:t>
            </a:r>
            <a:r>
              <a:rPr lang="ko-KR" altLang="en-US" dirty="0"/>
              <a:t>이 낮을 수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recall</a:t>
            </a:r>
            <a:r>
              <a:rPr lang="ko-KR" altLang="en-US" dirty="0"/>
              <a:t>을 높이고자 </a:t>
            </a:r>
            <a:r>
              <a:rPr lang="en-US" altLang="ko-KR" dirty="0"/>
              <a:t>Positive</a:t>
            </a:r>
            <a:r>
              <a:rPr lang="ko-KR" altLang="en-US" dirty="0"/>
              <a:t>로 판정하는 비율을 높이면 </a:t>
            </a:r>
            <a:r>
              <a:rPr lang="en-US" altLang="ko-KR" dirty="0"/>
              <a:t>precision</a:t>
            </a:r>
            <a:r>
              <a:rPr lang="ko-KR" altLang="en-US" dirty="0"/>
              <a:t>이 낮아지게 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그러한 이유로 </a:t>
            </a:r>
            <a:r>
              <a:rPr lang="en-US" altLang="ko-KR" dirty="0"/>
              <a:t>F-measure</a:t>
            </a:r>
            <a:r>
              <a:rPr lang="ko-KR" altLang="en-US" dirty="0"/>
              <a:t>를 많이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101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FF4CC5-70B0-458F-85B3-A27AB6DD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70" y="1696654"/>
            <a:ext cx="3333750" cy="21608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A72292-1253-4A8C-AA61-E78FB541DF2A}"/>
              </a:ext>
            </a:extLst>
          </p:cNvPr>
          <p:cNvSpPr txBox="1"/>
          <p:nvPr/>
        </p:nvSpPr>
        <p:spPr>
          <a:xfrm>
            <a:off x="323529" y="1067178"/>
            <a:ext cx="8568666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Bayes </a:t>
            </a:r>
            <a:r>
              <a:rPr lang="ko-KR" altLang="en-US" dirty="0"/>
              <a:t>분류기를 설명하는 그림임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D6C2916-88DD-4D05-926F-E54DD910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70" y="4448748"/>
            <a:ext cx="4400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3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A72292-1253-4A8C-AA61-E78FB541DF2A}"/>
              </a:ext>
            </a:extLst>
          </p:cNvPr>
          <p:cNvSpPr txBox="1"/>
          <p:nvPr/>
        </p:nvSpPr>
        <p:spPr>
          <a:xfrm>
            <a:off x="323529" y="1067178"/>
            <a:ext cx="8568666" cy="338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이메일 </a:t>
            </a:r>
            <a:r>
              <a:rPr lang="ko-KR" altLang="en-US" dirty="0" err="1"/>
              <a:t>수신시</a:t>
            </a:r>
            <a:r>
              <a:rPr lang="en-US" altLang="ko-KR" dirty="0"/>
              <a:t>,“</a:t>
            </a:r>
            <a:r>
              <a:rPr lang="ko-KR" altLang="en-US" dirty="0" err="1"/>
              <a:t>비아그라</a:t>
            </a:r>
            <a:r>
              <a:rPr lang="en-US" altLang="ko-KR" dirty="0"/>
              <a:t>”,“</a:t>
            </a:r>
            <a:r>
              <a:rPr lang="ko-KR" altLang="en-US" dirty="0"/>
              <a:t>수신거부</a:t>
            </a:r>
            <a:r>
              <a:rPr lang="en-US" altLang="ko-KR" dirty="0"/>
              <a:t>”</a:t>
            </a:r>
            <a:r>
              <a:rPr lang="ko-KR" altLang="en-US" dirty="0"/>
              <a:t>단어가 있을 경우</a:t>
            </a:r>
            <a:r>
              <a:rPr lang="en-US" altLang="ko-KR" dirty="0"/>
              <a:t>, </a:t>
            </a:r>
            <a:r>
              <a:rPr lang="ko-KR" altLang="en-US" dirty="0"/>
              <a:t>스팸일 확률은 아래와 같음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75BCB4-6C80-471F-B359-A9275FA20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83023"/>
            <a:ext cx="5972075" cy="12449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A0FD2C-C759-4B2F-BBC9-2A0445D26F46}"/>
                  </a:ext>
                </a:extLst>
              </p:cNvPr>
              <p:cNvSpPr txBox="1"/>
              <p:nvPr/>
            </p:nvSpPr>
            <p:spPr>
              <a:xfrm>
                <a:off x="642728" y="4581128"/>
                <a:ext cx="7505131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h𝑎𝑚</m:t>
                              </m:r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h𝑎𝑚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A0FD2C-C759-4B2F-BBC9-2A0445D26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8" y="4581128"/>
                <a:ext cx="7505131" cy="519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FCF1BB-FB4B-44F5-94A8-BEC0805AA258}"/>
                  </a:ext>
                </a:extLst>
              </p:cNvPr>
              <p:cNvSpPr txBox="1"/>
              <p:nvPr/>
            </p:nvSpPr>
            <p:spPr>
              <a:xfrm>
                <a:off x="323529" y="3147750"/>
                <a:ext cx="8568666" cy="117570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defPPr>
                  <a:defRPr lang="ko-KR"/>
                </a:defPPr>
                <a:lvl1pPr marL="285750" indent="-285750">
                  <a:lnSpc>
                    <a:spcPct val="15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>
                    <a:latin typeface="가는각진제목체" panose="02030600000101010101" pitchFamily="18" charset="-127"/>
                    <a:ea typeface="가는각진제목체" panose="02030600000101010101" pitchFamily="18" charset="-127"/>
                  </a:defRPr>
                </a:lvl1pPr>
                <a:lvl2pPr indent="0" algn="ctr">
                  <a:spcBef>
                    <a:spcPct val="20000"/>
                  </a:spcBef>
                  <a:buFont typeface="Arial" pitchFamily="34" charset="0"/>
                  <a:buNone/>
                  <a:defRPr sz="2800">
                    <a:solidFill>
                      <a:schemeClr val="tx1">
                        <a:tint val="75000"/>
                      </a:schemeClr>
                    </a:solidFill>
                  </a:defRPr>
                </a:lvl2pPr>
                <a:lvl3pPr indent="0" algn="ctr">
                  <a:spcBef>
                    <a:spcPct val="20000"/>
                  </a:spcBef>
                  <a:buFont typeface="Arial" pitchFamily="34" charset="0"/>
                  <a:buNone/>
                  <a:defRPr sz="2400">
                    <a:solidFill>
                      <a:schemeClr val="tx1">
                        <a:tint val="75000"/>
                      </a:schemeClr>
                    </a:solidFill>
                  </a:defRPr>
                </a:lvl3pPr>
                <a:lvl4pPr indent="0" algn="ctr">
                  <a:spcBef>
                    <a:spcPct val="20000"/>
                  </a:spcBef>
                  <a:buFont typeface="Arial" pitchFamily="34" charset="0"/>
                  <a:buNone/>
                  <a:defRPr sz="2000">
                    <a:solidFill>
                      <a:schemeClr val="tx1">
                        <a:tint val="75000"/>
                      </a:schemeClr>
                    </a:solidFill>
                  </a:defRPr>
                </a:lvl4pPr>
                <a:lvl5pPr indent="0" algn="ctr">
                  <a:spcBef>
                    <a:spcPct val="20000"/>
                  </a:spcBef>
                  <a:buFont typeface="Arial" pitchFamily="34" charset="0"/>
                  <a:buNone/>
                  <a:defRPr sz="2000">
                    <a:solidFill>
                      <a:schemeClr val="tx1">
                        <a:tint val="75000"/>
                      </a:schemeClr>
                    </a:solidFill>
                  </a:defRPr>
                </a:lvl5pPr>
                <a:lvl6pPr indent="0" algn="ctr">
                  <a:spcBef>
                    <a:spcPct val="20000"/>
                  </a:spcBef>
                  <a:buFont typeface="Arial" pitchFamily="34" charset="0"/>
                  <a:buNone/>
                  <a:defRPr sz="2000">
                    <a:solidFill>
                      <a:schemeClr val="tx1">
                        <a:tint val="75000"/>
                      </a:schemeClr>
                    </a:solidFill>
                  </a:defRPr>
                </a:lvl6pPr>
                <a:lvl7pPr indent="0" algn="ctr">
                  <a:spcBef>
                    <a:spcPct val="20000"/>
                  </a:spcBef>
                  <a:buFont typeface="Arial" pitchFamily="34" charset="0"/>
                  <a:buNone/>
                  <a:defRPr sz="2000">
                    <a:solidFill>
                      <a:schemeClr val="tx1">
                        <a:tint val="75000"/>
                      </a:schemeClr>
                    </a:solidFill>
                  </a:defRPr>
                </a:lvl7pPr>
                <a:lvl8pPr indent="0" algn="ctr">
                  <a:spcBef>
                    <a:spcPct val="20000"/>
                  </a:spcBef>
                  <a:buFont typeface="Arial" pitchFamily="34" charset="0"/>
                  <a:buNone/>
                  <a:defRPr sz="2000">
                    <a:solidFill>
                      <a:schemeClr val="tx1">
                        <a:tint val="75000"/>
                      </a:schemeClr>
                    </a:solidFill>
                  </a:defRPr>
                </a:lvl8pPr>
                <a:lvl9pPr indent="0" algn="ctr">
                  <a:spcBef>
                    <a:spcPct val="20000"/>
                  </a:spcBef>
                  <a:buFont typeface="Arial" pitchFamily="34" charset="0"/>
                  <a:buNone/>
                  <a:defRPr sz="2000">
                    <a:solidFill>
                      <a:schemeClr val="tx1">
                        <a:tint val="75000"/>
                      </a:schemeClr>
                    </a:solidFill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𝑆𝑝𝑎𝑚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확률 계산에서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들의 수가 많으면 스팸 중 해당 경우의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가</a:t>
                </a:r>
                <a:br>
                  <a:rPr lang="en-US" altLang="ko-KR" dirty="0"/>
                </a:br>
                <a:r>
                  <a:rPr lang="ko-KR" altLang="en-US" dirty="0"/>
                  <a:t>작아 확률 계산이 부정확해 짐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적은 데이터와 정확한 계산 </a:t>
                </a:r>
                <a:r>
                  <a:rPr lang="en-US" altLang="ko-KR" dirty="0"/>
                  <a:t>vs </a:t>
                </a:r>
                <a:r>
                  <a:rPr lang="ko-KR" altLang="en-US" dirty="0"/>
                  <a:t>많은 데이터와 근사계산 중 후자를 선택함</a:t>
                </a:r>
                <a:r>
                  <a:rPr lang="en-US" altLang="ko-KR" dirty="0"/>
                  <a:t>(Naive Bayes Algorithm)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아래의 식에서 분모는 계산하지 않아도 됨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FCF1BB-FB4B-44F5-94A8-BEC0805A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3147750"/>
                <a:ext cx="8568666" cy="1175706"/>
              </a:xfrm>
              <a:prstGeom prst="rect">
                <a:avLst/>
              </a:prstGeom>
              <a:blipFill>
                <a:blip r:embed="rId5"/>
                <a:stretch>
                  <a:fillRect l="-284" t="-2073" r="-142" b="-5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12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A72292-1253-4A8C-AA61-E78FB541DF2A}"/>
              </a:ext>
            </a:extLst>
          </p:cNvPr>
          <p:cNvSpPr txBox="1"/>
          <p:nvPr/>
        </p:nvSpPr>
        <p:spPr>
          <a:xfrm>
            <a:off x="323529" y="1067178"/>
            <a:ext cx="8568666" cy="7735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“</a:t>
            </a:r>
            <a:r>
              <a:rPr lang="ko-KR" altLang="en-US" dirty="0" err="1"/>
              <a:t>비아그라</a:t>
            </a:r>
            <a:r>
              <a:rPr lang="en-US" altLang="ko-KR" dirty="0"/>
              <a:t>”,“</a:t>
            </a:r>
            <a:r>
              <a:rPr lang="ko-KR" altLang="en-US" dirty="0"/>
              <a:t>수신거부</a:t>
            </a:r>
            <a:r>
              <a:rPr lang="en-US" altLang="ko-KR" dirty="0"/>
              <a:t>”</a:t>
            </a:r>
            <a:r>
              <a:rPr lang="ko-KR" altLang="en-US" dirty="0"/>
              <a:t>단어가 있을 경우</a:t>
            </a:r>
            <a:r>
              <a:rPr lang="en-US" altLang="ko-KR" dirty="0"/>
              <a:t>, </a:t>
            </a: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</a:t>
            </a:r>
            <a:r>
              <a:rPr lang="ko-KR" altLang="en-US" dirty="0"/>
              <a:t> 알고리즘으로 계산한 스팸일 확률은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아래와 같음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A84977-3C8C-4161-8563-96466ABB1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03" y="2032166"/>
            <a:ext cx="6919843" cy="121040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6FFD95-2155-48C4-80CF-6CD0EAD0D7DB}"/>
              </a:ext>
            </a:extLst>
          </p:cNvPr>
          <p:cNvSpPr/>
          <p:nvPr/>
        </p:nvSpPr>
        <p:spPr>
          <a:xfrm>
            <a:off x="992225" y="4728891"/>
            <a:ext cx="640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(1/80) * (66/80) * (71/80) * (23/80) * (80/100) = 0.002</a:t>
            </a:r>
            <a:endParaRPr lang="ko-KR" altLang="en-US" sz="16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41BB6E-CCE8-40AD-A3E5-911435C8EA6E}"/>
              </a:ext>
            </a:extLst>
          </p:cNvPr>
          <p:cNvSpPr/>
          <p:nvPr/>
        </p:nvSpPr>
        <p:spPr>
          <a:xfrm>
            <a:off x="1028017" y="3972826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(4/20) * (10/20) * (20/20) * (12/20) * (20/100) = 0.012</a:t>
            </a:r>
            <a:endParaRPr lang="ko-KR" altLang="en-US" sz="16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565B6D-3085-4066-90E5-E8EB98F6FAD7}"/>
              </a:ext>
            </a:extLst>
          </p:cNvPr>
          <p:cNvSpPr/>
          <p:nvPr/>
        </p:nvSpPr>
        <p:spPr>
          <a:xfrm>
            <a:off x="1026403" y="3448013"/>
            <a:ext cx="2939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The overall likelihood of spam</a:t>
            </a:r>
            <a:endParaRPr lang="ko-KR" altLang="en-US" sz="16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BFD037-596D-4E3D-8523-0E989C2D7D2B}"/>
              </a:ext>
            </a:extLst>
          </p:cNvPr>
          <p:cNvSpPr/>
          <p:nvPr/>
        </p:nvSpPr>
        <p:spPr>
          <a:xfrm>
            <a:off x="1009215" y="4361414"/>
            <a:ext cx="1769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likelihood of ham</a:t>
            </a:r>
            <a:endParaRPr lang="ko-KR" altLang="en-US" sz="16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EA21A7-6344-4FE2-B42C-AF95439F2A4D}"/>
              </a:ext>
            </a:extLst>
          </p:cNvPr>
          <p:cNvSpPr/>
          <p:nvPr/>
        </p:nvSpPr>
        <p:spPr>
          <a:xfrm>
            <a:off x="755576" y="5350063"/>
            <a:ext cx="74668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The probability of spam is equal to the likelihood that the message is spam divided by the likelihood that the message is either spam or ham: 0.012 / (0.012 + 0.002) = 0.857</a:t>
            </a:r>
            <a:endParaRPr lang="ko-KR" altLang="en-US" sz="14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36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목차 및 학습 필요사항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C597934-AC32-4604-B5C3-1B3B508C2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49259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5F19AEA-F01F-4C00-8C0E-265CCCA3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CD107634-0718-4614-BF21-B67CD379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936" y="1212255"/>
            <a:ext cx="7193472" cy="1659942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컴퓨터 비전과 분류학습</a:t>
            </a:r>
            <a:endParaRPr lang="en-US" altLang="ko-KR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이미지 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비디오 자료처리</a:t>
            </a:r>
            <a:endParaRPr lang="en-US" altLang="ko-KR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딥러닝</a:t>
            </a:r>
            <a:endParaRPr lang="en-US" altLang="ko-KR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4. 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이미지 응용 기술</a:t>
            </a:r>
            <a:endParaRPr lang="en-US" altLang="ko-KR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1640F-4B9A-4F98-B900-DD0EB4B94C12}"/>
              </a:ext>
            </a:extLst>
          </p:cNvPr>
          <p:cNvSpPr txBox="1"/>
          <p:nvPr/>
        </p:nvSpPr>
        <p:spPr>
          <a:xfrm>
            <a:off x="467544" y="3732343"/>
            <a:ext cx="8568666" cy="9294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강의는 아나콘다 </a:t>
            </a:r>
            <a:r>
              <a:rPr lang="en-US" altLang="ko-KR" dirty="0"/>
              <a:t>3.7 </a:t>
            </a:r>
            <a:r>
              <a:rPr lang="ko-KR" altLang="en-US" dirty="0"/>
              <a:t>파이썬 언어를 사용하고 있음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강의에서 사용한 </a:t>
            </a:r>
            <a:r>
              <a:rPr lang="en-US" altLang="ko-KR" dirty="0"/>
              <a:t>OpenCV</a:t>
            </a:r>
            <a:r>
              <a:rPr lang="ko-KR" altLang="en-US" dirty="0"/>
              <a:t> 버전은 </a:t>
            </a:r>
            <a:r>
              <a:rPr lang="en-US" altLang="ko-KR" dirty="0"/>
              <a:t>4.1.0</a:t>
            </a:r>
            <a:r>
              <a:rPr lang="ko-KR" altLang="en-US" dirty="0"/>
              <a:t> 임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프로그램 소스 및 관련 데이터는 아래 </a:t>
            </a:r>
            <a:r>
              <a:rPr lang="en-US" altLang="ko-KR" dirty="0"/>
              <a:t>URL</a:t>
            </a:r>
            <a:r>
              <a:rPr lang="ko-KR" altLang="en-US" dirty="0"/>
              <a:t>에서 받을 수 있음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1397B7-593D-4516-A34A-692830EF2477}"/>
              </a:ext>
            </a:extLst>
          </p:cNvPr>
          <p:cNvSpPr/>
          <p:nvPr/>
        </p:nvSpPr>
        <p:spPr>
          <a:xfrm>
            <a:off x="754068" y="4708858"/>
            <a:ext cx="7787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altLang="ko-KR" sz="1600" dirty="0">
                <a:solidFill>
                  <a:srgbClr val="0033CC"/>
                </a:solidFill>
              </a:rPr>
              <a:t>https://drive.google.com/open?id=1ZwJ0dQSZ0CEgVbSxsu7cLh8eNAUE1QUN</a:t>
            </a:r>
            <a:endParaRPr lang="ko-KR" altLang="en-US" sz="16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67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6263A0-A3E2-49E7-8107-EA013C09213D}"/>
              </a:ext>
            </a:extLst>
          </p:cNvPr>
          <p:cNvSpPr/>
          <p:nvPr/>
        </p:nvSpPr>
        <p:spPr>
          <a:xfrm>
            <a:off x="3886344" y="1429237"/>
            <a:ext cx="1504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NaiveBayes.py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B73E17-6746-4C02-AEC3-E01D92AD8AA7}"/>
              </a:ext>
            </a:extLst>
          </p:cNvPr>
          <p:cNvSpPr/>
          <p:nvPr/>
        </p:nvSpPr>
        <p:spPr>
          <a:xfrm>
            <a:off x="401043" y="1889490"/>
            <a:ext cx="8475374" cy="4311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59DD3D-29F8-44D4-A0D1-A8EA408D6EC2}"/>
              </a:ext>
            </a:extLst>
          </p:cNvPr>
          <p:cNvSpPr/>
          <p:nvPr/>
        </p:nvSpPr>
        <p:spPr>
          <a:xfrm>
            <a:off x="653480" y="2015371"/>
            <a:ext cx="69665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sklearn.datasets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load_digits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matplotlib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pyplot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plt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sklearn.naive_bayes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GaussianNB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digits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load_digits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sklearn.model_selection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train_test_split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train_test_split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digits.data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digits.target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X_train.shape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X_test.shape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y_test.shape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clf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GaussianNB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clf.fit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clf.predict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prob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clf.predict_proba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metrics.confusion_matrix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lang="ko-KR" altLang="ko-KR" sz="3200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1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240092-F9DB-4D56-B0AD-3776DCC17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84177"/>
            <a:ext cx="3733800" cy="3724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193F4A-455C-4D7C-BD3D-B45EB1FCFA7E}"/>
              </a:ext>
            </a:extLst>
          </p:cNvPr>
          <p:cNvSpPr txBox="1"/>
          <p:nvPr/>
        </p:nvSpPr>
        <p:spPr>
          <a:xfrm>
            <a:off x="323529" y="1067178"/>
            <a:ext cx="8568666" cy="9294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아래는 </a:t>
            </a:r>
            <a:r>
              <a:rPr lang="en-US" altLang="ko-KR" dirty="0"/>
              <a:t>Decision Tree </a:t>
            </a:r>
            <a:r>
              <a:rPr lang="ko-KR" altLang="en-US" dirty="0"/>
              <a:t>기법을 설명하는 그림임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Decision Tree</a:t>
            </a:r>
            <a:r>
              <a:rPr lang="ko-KR" altLang="en-US" dirty="0"/>
              <a:t>는 엔트로피 등을 사용하여 불확실성을 최소화되는 방향으로 나무가지를 생성함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6325B91-D855-47C9-BDF1-908E166C6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05" y="2211698"/>
            <a:ext cx="2855175" cy="7687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CC69B7-54DC-417E-8E9F-2F43CD2AAEAD}"/>
              </a:ext>
            </a:extLst>
          </p:cNvPr>
          <p:cNvSpPr/>
          <p:nvPr/>
        </p:nvSpPr>
        <p:spPr>
          <a:xfrm>
            <a:off x="2483768" y="1788214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3*-0.33*log2(0.33)</a:t>
            </a: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=1.58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93E7E3-F42F-4EBE-80D0-2EB1534A28AA}"/>
              </a:ext>
            </a:extLst>
          </p:cNvPr>
          <p:cNvSpPr/>
          <p:nvPr/>
        </p:nvSpPr>
        <p:spPr>
          <a:xfrm>
            <a:off x="446868" y="3088791"/>
            <a:ext cx="3044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2*-1/12</a:t>
            </a:r>
            <a:r>
              <a:rPr lang="ko-KR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*log2(</a:t>
            </a: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1/12</a:t>
            </a:r>
            <a:r>
              <a:rPr lang="ko-KR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-10/12*log2(10/12)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=0.82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731D4C-D62E-4951-B08E-345B0E1DC773}"/>
              </a:ext>
            </a:extLst>
          </p:cNvPr>
          <p:cNvSpPr/>
          <p:nvPr/>
        </p:nvSpPr>
        <p:spPr>
          <a:xfrm>
            <a:off x="6113175" y="513181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-1</a:t>
            </a:r>
            <a:r>
              <a:rPr lang="ko-KR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*log2(</a:t>
            </a: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1</a:t>
            </a:r>
            <a:r>
              <a:rPr lang="ko-KR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=0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B6399E-F396-4DF7-8229-6FC1A28B6728}"/>
              </a:ext>
            </a:extLst>
          </p:cNvPr>
          <p:cNvSpPr/>
          <p:nvPr/>
        </p:nvSpPr>
        <p:spPr>
          <a:xfrm>
            <a:off x="1732610" y="5862648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-0.1</a:t>
            </a:r>
            <a:r>
              <a:rPr lang="ko-KR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*log2(</a:t>
            </a: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0.1</a:t>
            </a:r>
            <a:r>
              <a:rPr lang="ko-KR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-0.9*log2(0.9)=0.47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0435E7-266C-4250-85BF-C2E72158DF10}"/>
              </a:ext>
            </a:extLst>
          </p:cNvPr>
          <p:cNvSpPr/>
          <p:nvPr/>
        </p:nvSpPr>
        <p:spPr>
          <a:xfrm>
            <a:off x="5172014" y="3376083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2</a:t>
            </a:r>
            <a:r>
              <a:rPr lang="ko-KR" altLang="ko-KR">
                <a:solidFill>
                  <a:srgbClr val="0000FF"/>
                </a:solidFill>
                <a:latin typeface="Lucida Console" panose="020B0609040504020204" pitchFamily="49" charset="0"/>
              </a:rPr>
              <a:t>*-0.</a:t>
            </a: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  <a:r>
              <a:rPr lang="ko-KR" altLang="ko-KR">
                <a:solidFill>
                  <a:srgbClr val="0000FF"/>
                </a:solidFill>
                <a:latin typeface="Lucida Console" panose="020B0609040504020204" pitchFamily="49" charset="0"/>
              </a:rPr>
              <a:t>*log2(0.</a:t>
            </a: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5</a:t>
            </a:r>
            <a:r>
              <a:rPr lang="ko-KR" altLang="ko-KR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Lucida Console" panose="020B0609040504020204" pitchFamily="49" charset="0"/>
              </a:rPr>
              <a:t>=1</a:t>
            </a:r>
            <a:endParaRPr lang="ko-KR" altLang="ko-KR" sz="4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6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79BD74-BAF2-4B6E-8789-EB21B012B0E0}"/>
              </a:ext>
            </a:extLst>
          </p:cNvPr>
          <p:cNvSpPr/>
          <p:nvPr/>
        </p:nvSpPr>
        <p:spPr>
          <a:xfrm>
            <a:off x="3886344" y="1429237"/>
            <a:ext cx="162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DecisionTree.py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42F2F1-03DA-4950-BDCC-F606E92D582E}"/>
              </a:ext>
            </a:extLst>
          </p:cNvPr>
          <p:cNvSpPr/>
          <p:nvPr/>
        </p:nvSpPr>
        <p:spPr>
          <a:xfrm>
            <a:off x="401043" y="1889490"/>
            <a:ext cx="8475374" cy="4311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BA0AB-3B81-43BF-BB51-56A39BA4E661}"/>
              </a:ext>
            </a:extLst>
          </p:cNvPr>
          <p:cNvSpPr/>
          <p:nvPr/>
        </p:nvSpPr>
        <p:spPr>
          <a:xfrm>
            <a:off x="653480" y="2015371"/>
            <a:ext cx="696652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sklearn.datasets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load_digits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matplotlib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pyplot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plt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sklearn.naive_bayes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GaussianNB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digits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load_digits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sklearn.model_selection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import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train_test_split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train_test_split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digits.data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digits.target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X_train.shape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X_test.shape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y_test.shape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DecisionTreeClassifier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criterion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='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entropy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model.fit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y_train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model.predict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metrics.confusion_matrix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matches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y_test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matches.sum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/ 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b="1" dirty="0" err="1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matches</a:t>
            </a:r>
            <a:r>
              <a:rPr lang="ko-KR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lang="ko-KR" altLang="ko-KR" sz="3200" b="1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3200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2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42F2F1-03DA-4950-BDCC-F606E92D582E}"/>
              </a:ext>
            </a:extLst>
          </p:cNvPr>
          <p:cNvSpPr/>
          <p:nvPr/>
        </p:nvSpPr>
        <p:spPr>
          <a:xfrm>
            <a:off x="334313" y="3996418"/>
            <a:ext cx="8475374" cy="218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BA0AB-3B81-43BF-BB51-56A39BA4E661}"/>
              </a:ext>
            </a:extLst>
          </p:cNvPr>
          <p:cNvSpPr/>
          <p:nvPr/>
        </p:nvSpPr>
        <p:spPr>
          <a:xfrm>
            <a:off x="586750" y="4122299"/>
            <a:ext cx="6966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sklearn.ensemble import RandomForestClassifier</a:t>
            </a:r>
            <a:b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sklearn.model_selection import train_test_split</a:t>
            </a:r>
            <a:b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X_train, X_test, y_train, y_test = train_test_split(digits.data, digits.target)</a:t>
            </a:r>
            <a:b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 = RandomForestClassifier()</a:t>
            </a:r>
            <a:b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model.fit(X_train, y_train)</a:t>
            </a:r>
            <a:b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pred = model.predict(X_test)</a:t>
            </a:r>
            <a:b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matches = (pred == y_test)</a:t>
            </a:r>
            <a:b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af-ZA" altLang="ko-KR" sz="1400" b="1" dirty="0">
                <a:solidFill>
                  <a:srgbClr val="0033CC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print(matches.sum() / len(matches))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2A4F28-FFE8-490F-AD1A-9CB69C0464E2}"/>
              </a:ext>
            </a:extLst>
          </p:cNvPr>
          <p:cNvSpPr/>
          <p:nvPr/>
        </p:nvSpPr>
        <p:spPr>
          <a:xfrm>
            <a:off x="471833" y="108903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err="1">
                <a:solidFill>
                  <a:srgbClr val="0033CC"/>
                </a:solidFill>
              </a:rPr>
              <a:t>import</a:t>
            </a:r>
            <a:r>
              <a:rPr lang="ko-KR" altLang="en-US" sz="1400" dirty="0">
                <a:solidFill>
                  <a:srgbClr val="0033CC"/>
                </a:solidFill>
              </a:rPr>
              <a:t> </a:t>
            </a:r>
            <a:r>
              <a:rPr lang="ko-KR" altLang="en-US" sz="1400" dirty="0" err="1">
                <a:solidFill>
                  <a:srgbClr val="0033CC"/>
                </a:solidFill>
              </a:rPr>
              <a:t>numpy</a:t>
            </a:r>
            <a:r>
              <a:rPr lang="ko-KR" altLang="en-US" sz="1400" dirty="0">
                <a:solidFill>
                  <a:srgbClr val="0033CC"/>
                </a:solidFill>
              </a:rPr>
              <a:t> </a:t>
            </a:r>
            <a:r>
              <a:rPr lang="ko-KR" altLang="en-US" sz="1400" dirty="0" err="1">
                <a:solidFill>
                  <a:srgbClr val="0033CC"/>
                </a:solidFill>
              </a:rPr>
              <a:t>as</a:t>
            </a:r>
            <a:r>
              <a:rPr lang="ko-KR" altLang="en-US" sz="1400" dirty="0">
                <a:solidFill>
                  <a:srgbClr val="0033CC"/>
                </a:solidFill>
              </a:rPr>
              <a:t> </a:t>
            </a:r>
            <a:r>
              <a:rPr lang="ko-KR" altLang="en-US" sz="1400" dirty="0" err="1">
                <a:solidFill>
                  <a:srgbClr val="0033CC"/>
                </a:solidFill>
              </a:rPr>
              <a:t>np</a:t>
            </a:r>
            <a:endParaRPr lang="ko-KR" altLang="en-US" sz="1400" dirty="0">
              <a:solidFill>
                <a:srgbClr val="0033CC"/>
              </a:solidFill>
            </a:endParaRPr>
          </a:p>
          <a:p>
            <a:endParaRPr lang="en-US" altLang="ko-KR" sz="1400" dirty="0">
              <a:solidFill>
                <a:srgbClr val="0033CC"/>
              </a:solidFill>
            </a:endParaRPr>
          </a:p>
          <a:p>
            <a:r>
              <a:rPr lang="ko-KR" altLang="en-US" sz="1400" dirty="0" err="1">
                <a:solidFill>
                  <a:srgbClr val="0033CC"/>
                </a:solidFill>
              </a:rPr>
              <a:t>def</a:t>
            </a:r>
            <a:r>
              <a:rPr lang="ko-KR" altLang="en-US" sz="1400" dirty="0">
                <a:solidFill>
                  <a:srgbClr val="0033CC"/>
                </a:solidFill>
              </a:rPr>
              <a:t> </a:t>
            </a:r>
            <a:r>
              <a:rPr lang="ko-KR" altLang="en-US" sz="1400" dirty="0" err="1">
                <a:solidFill>
                  <a:srgbClr val="0033CC"/>
                </a:solidFill>
              </a:rPr>
              <a:t>boostrap</a:t>
            </a:r>
            <a:r>
              <a:rPr lang="ko-KR" altLang="en-US" sz="1400" dirty="0">
                <a:solidFill>
                  <a:srgbClr val="0033CC"/>
                </a:solidFill>
              </a:rPr>
              <a:t>(</a:t>
            </a:r>
            <a:r>
              <a:rPr lang="ko-KR" altLang="en-US" sz="1400" dirty="0" err="1">
                <a:solidFill>
                  <a:srgbClr val="0033CC"/>
                </a:solidFill>
              </a:rPr>
              <a:t>x</a:t>
            </a:r>
            <a:r>
              <a:rPr lang="ko-KR" altLang="en-US" sz="1400" dirty="0">
                <a:solidFill>
                  <a:srgbClr val="0033CC"/>
                </a:solidFill>
              </a:rPr>
              <a:t>): #</a:t>
            </a:r>
            <a:r>
              <a:rPr lang="ko-KR" altLang="en-US" sz="1400" dirty="0" err="1">
                <a:solidFill>
                  <a:srgbClr val="0033CC"/>
                </a:solidFill>
              </a:rPr>
              <a:t>Boostrap</a:t>
            </a:r>
            <a:r>
              <a:rPr lang="ko-KR" altLang="en-US" sz="1400" dirty="0">
                <a:solidFill>
                  <a:srgbClr val="0033CC"/>
                </a:solidFill>
              </a:rPr>
              <a:t> </a:t>
            </a:r>
            <a:r>
              <a:rPr lang="ko-KR" altLang="en-US" sz="1400" dirty="0" err="1">
                <a:solidFill>
                  <a:srgbClr val="0033CC"/>
                </a:solidFill>
              </a:rPr>
              <a:t>Sampling</a:t>
            </a:r>
            <a:endParaRPr lang="ko-KR" altLang="en-US" sz="1400" dirty="0">
              <a:solidFill>
                <a:srgbClr val="0033CC"/>
              </a:solidFill>
            </a:endParaRPr>
          </a:p>
          <a:p>
            <a:r>
              <a:rPr lang="ko-KR" altLang="en-US" sz="1400" dirty="0">
                <a:solidFill>
                  <a:srgbClr val="0033CC"/>
                </a:solidFill>
              </a:rPr>
              <a:t>    </a:t>
            </a:r>
            <a:r>
              <a:rPr lang="ko-KR" altLang="en-US" sz="1400" dirty="0" err="1">
                <a:solidFill>
                  <a:srgbClr val="0033CC"/>
                </a:solidFill>
              </a:rPr>
              <a:t>n</a:t>
            </a:r>
            <a:r>
              <a:rPr lang="ko-KR" altLang="en-US" sz="1400" dirty="0">
                <a:solidFill>
                  <a:srgbClr val="0033CC"/>
                </a:solidFill>
              </a:rPr>
              <a:t> = </a:t>
            </a:r>
            <a:r>
              <a:rPr lang="ko-KR" altLang="en-US" sz="1400" dirty="0" err="1">
                <a:solidFill>
                  <a:srgbClr val="0033CC"/>
                </a:solidFill>
              </a:rPr>
              <a:t>len</a:t>
            </a:r>
            <a:r>
              <a:rPr lang="ko-KR" altLang="en-US" sz="1400" dirty="0">
                <a:solidFill>
                  <a:srgbClr val="0033CC"/>
                </a:solidFill>
              </a:rPr>
              <a:t>(</a:t>
            </a:r>
            <a:r>
              <a:rPr lang="ko-KR" altLang="en-US" sz="1400" dirty="0" err="1">
                <a:solidFill>
                  <a:srgbClr val="0033CC"/>
                </a:solidFill>
              </a:rPr>
              <a:t>x</a:t>
            </a:r>
            <a:r>
              <a:rPr lang="ko-KR" altLang="en-US" sz="1400" dirty="0">
                <a:solidFill>
                  <a:srgbClr val="0033CC"/>
                </a:solidFill>
              </a:rPr>
              <a:t>)</a:t>
            </a:r>
          </a:p>
          <a:p>
            <a:r>
              <a:rPr lang="ko-KR" altLang="en-US" sz="1400" dirty="0">
                <a:solidFill>
                  <a:srgbClr val="0033CC"/>
                </a:solidFill>
              </a:rPr>
              <a:t>    </a:t>
            </a:r>
            <a:r>
              <a:rPr lang="ko-KR" altLang="en-US" sz="1400" dirty="0" err="1">
                <a:solidFill>
                  <a:srgbClr val="0033CC"/>
                </a:solidFill>
              </a:rPr>
              <a:t>samp</a:t>
            </a:r>
            <a:r>
              <a:rPr lang="ko-KR" altLang="en-US" sz="1400" dirty="0">
                <a:solidFill>
                  <a:srgbClr val="0033CC"/>
                </a:solidFill>
              </a:rPr>
              <a:t> = </a:t>
            </a:r>
            <a:r>
              <a:rPr lang="ko-KR" altLang="en-US" sz="1400" dirty="0" err="1">
                <a:solidFill>
                  <a:srgbClr val="0033CC"/>
                </a:solidFill>
              </a:rPr>
              <a:t>set</a:t>
            </a:r>
            <a:r>
              <a:rPr lang="ko-KR" altLang="en-US" sz="1400" dirty="0">
                <a:solidFill>
                  <a:srgbClr val="0033CC"/>
                </a:solidFill>
              </a:rPr>
              <a:t>()</a:t>
            </a:r>
          </a:p>
          <a:p>
            <a:r>
              <a:rPr lang="ko-KR" altLang="en-US" sz="1400" dirty="0">
                <a:solidFill>
                  <a:srgbClr val="0033CC"/>
                </a:solidFill>
              </a:rPr>
              <a:t>    </a:t>
            </a:r>
            <a:r>
              <a:rPr lang="ko-KR" altLang="en-US" sz="1400" dirty="0" err="1">
                <a:solidFill>
                  <a:srgbClr val="0033CC"/>
                </a:solidFill>
              </a:rPr>
              <a:t>for</a:t>
            </a:r>
            <a:r>
              <a:rPr lang="ko-KR" altLang="en-US" sz="1400" dirty="0">
                <a:solidFill>
                  <a:srgbClr val="0033CC"/>
                </a:solidFill>
              </a:rPr>
              <a:t> </a:t>
            </a:r>
            <a:r>
              <a:rPr lang="ko-KR" altLang="en-US" sz="1400" dirty="0" err="1">
                <a:solidFill>
                  <a:srgbClr val="0033CC"/>
                </a:solidFill>
              </a:rPr>
              <a:t>i</a:t>
            </a:r>
            <a:r>
              <a:rPr lang="ko-KR" altLang="en-US" sz="1400" dirty="0">
                <a:solidFill>
                  <a:srgbClr val="0033CC"/>
                </a:solidFill>
              </a:rPr>
              <a:t> </a:t>
            </a:r>
            <a:r>
              <a:rPr lang="ko-KR" altLang="en-US" sz="1400" dirty="0" err="1">
                <a:solidFill>
                  <a:srgbClr val="0033CC"/>
                </a:solidFill>
              </a:rPr>
              <a:t>in</a:t>
            </a:r>
            <a:r>
              <a:rPr lang="ko-KR" altLang="en-US" sz="1400" dirty="0">
                <a:solidFill>
                  <a:srgbClr val="0033CC"/>
                </a:solidFill>
              </a:rPr>
              <a:t> </a:t>
            </a:r>
            <a:r>
              <a:rPr lang="ko-KR" altLang="en-US" sz="1400" dirty="0" err="1">
                <a:solidFill>
                  <a:srgbClr val="0033CC"/>
                </a:solidFill>
              </a:rPr>
              <a:t>range</a:t>
            </a:r>
            <a:r>
              <a:rPr lang="ko-KR" altLang="en-US" sz="1400" dirty="0">
                <a:solidFill>
                  <a:srgbClr val="0033CC"/>
                </a:solidFill>
              </a:rPr>
              <a:t>(</a:t>
            </a:r>
            <a:r>
              <a:rPr lang="ko-KR" altLang="en-US" sz="1400" dirty="0" err="1">
                <a:solidFill>
                  <a:srgbClr val="0033CC"/>
                </a:solidFill>
              </a:rPr>
              <a:t>n</a:t>
            </a:r>
            <a:r>
              <a:rPr lang="ko-KR" altLang="en-US" sz="1400" dirty="0">
                <a:solidFill>
                  <a:srgbClr val="0033CC"/>
                </a:solidFill>
              </a:rPr>
              <a:t>):</a:t>
            </a:r>
          </a:p>
          <a:p>
            <a:r>
              <a:rPr lang="ko-KR" altLang="en-US" sz="1400" dirty="0">
                <a:solidFill>
                  <a:srgbClr val="0033CC"/>
                </a:solidFill>
              </a:rPr>
              <a:t>        </a:t>
            </a:r>
            <a:r>
              <a:rPr lang="ko-KR" altLang="en-US" sz="1400" dirty="0" err="1">
                <a:solidFill>
                  <a:srgbClr val="0033CC"/>
                </a:solidFill>
              </a:rPr>
              <a:t>samp.add</a:t>
            </a:r>
            <a:r>
              <a:rPr lang="ko-KR" altLang="en-US" sz="1400" dirty="0">
                <a:solidFill>
                  <a:srgbClr val="0033CC"/>
                </a:solidFill>
              </a:rPr>
              <a:t>(</a:t>
            </a:r>
            <a:r>
              <a:rPr lang="ko-KR" altLang="en-US" sz="1400" dirty="0" err="1">
                <a:solidFill>
                  <a:srgbClr val="0033CC"/>
                </a:solidFill>
              </a:rPr>
              <a:t>np.random.choice</a:t>
            </a:r>
            <a:r>
              <a:rPr lang="ko-KR" altLang="en-US" sz="1400" dirty="0">
                <a:solidFill>
                  <a:srgbClr val="0033CC"/>
                </a:solidFill>
              </a:rPr>
              <a:t>(</a:t>
            </a:r>
            <a:r>
              <a:rPr lang="ko-KR" altLang="en-US" sz="1400" dirty="0" err="1">
                <a:solidFill>
                  <a:srgbClr val="0033CC"/>
                </a:solidFill>
              </a:rPr>
              <a:t>x</a:t>
            </a:r>
            <a:r>
              <a:rPr lang="ko-KR" altLang="en-US" sz="1400" dirty="0">
                <a:solidFill>
                  <a:srgbClr val="0033CC"/>
                </a:solidFill>
              </a:rPr>
              <a:t>))</a:t>
            </a:r>
          </a:p>
          <a:p>
            <a:r>
              <a:rPr lang="ko-KR" altLang="en-US" sz="1400" dirty="0">
                <a:solidFill>
                  <a:srgbClr val="0033CC"/>
                </a:solidFill>
              </a:rPr>
              <a:t>    </a:t>
            </a:r>
            <a:r>
              <a:rPr lang="ko-KR" altLang="en-US" sz="1400" dirty="0" err="1">
                <a:solidFill>
                  <a:srgbClr val="0033CC"/>
                </a:solidFill>
              </a:rPr>
              <a:t>return</a:t>
            </a:r>
            <a:r>
              <a:rPr lang="ko-KR" altLang="en-US" sz="1400" dirty="0">
                <a:solidFill>
                  <a:srgbClr val="0033CC"/>
                </a:solidFill>
              </a:rPr>
              <a:t> </a:t>
            </a:r>
            <a:r>
              <a:rPr lang="ko-KR" altLang="en-US" sz="1400" dirty="0" err="1">
                <a:solidFill>
                  <a:srgbClr val="0033CC"/>
                </a:solidFill>
              </a:rPr>
              <a:t>samp</a:t>
            </a:r>
            <a:endParaRPr lang="ko-KR" altLang="en-US" sz="1400" dirty="0">
              <a:solidFill>
                <a:srgbClr val="0033CC"/>
              </a:solidFill>
            </a:endParaRPr>
          </a:p>
          <a:p>
            <a:endParaRPr lang="ko-KR" altLang="en-US" sz="1400" dirty="0">
              <a:solidFill>
                <a:srgbClr val="0033CC"/>
              </a:solidFill>
            </a:endParaRPr>
          </a:p>
          <a:p>
            <a:r>
              <a:rPr lang="ko-KR" altLang="en-US" sz="1400" dirty="0" err="1">
                <a:solidFill>
                  <a:srgbClr val="0033CC"/>
                </a:solidFill>
              </a:rPr>
              <a:t>x</a:t>
            </a:r>
            <a:r>
              <a:rPr lang="ko-KR" altLang="en-US" sz="1400" dirty="0">
                <a:solidFill>
                  <a:srgbClr val="0033CC"/>
                </a:solidFill>
              </a:rPr>
              <a:t> = </a:t>
            </a:r>
            <a:r>
              <a:rPr lang="ko-KR" altLang="en-US" sz="1400" dirty="0" err="1">
                <a:solidFill>
                  <a:srgbClr val="0033CC"/>
                </a:solidFill>
              </a:rPr>
              <a:t>np.array</a:t>
            </a:r>
            <a:r>
              <a:rPr lang="ko-KR" altLang="en-US" sz="1400" dirty="0">
                <a:solidFill>
                  <a:srgbClr val="0033CC"/>
                </a:solidFill>
              </a:rPr>
              <a:t>(</a:t>
            </a:r>
            <a:r>
              <a:rPr lang="ko-KR" altLang="en-US" sz="1400" dirty="0" err="1">
                <a:solidFill>
                  <a:srgbClr val="0033CC"/>
                </a:solidFill>
              </a:rPr>
              <a:t>list</a:t>
            </a:r>
            <a:r>
              <a:rPr lang="ko-KR" altLang="en-US" sz="1400" dirty="0">
                <a:solidFill>
                  <a:srgbClr val="0033CC"/>
                </a:solidFill>
              </a:rPr>
              <a:t>(</a:t>
            </a:r>
            <a:r>
              <a:rPr lang="ko-KR" altLang="en-US" sz="1400" dirty="0" err="1">
                <a:solidFill>
                  <a:srgbClr val="0033CC"/>
                </a:solidFill>
              </a:rPr>
              <a:t>range</a:t>
            </a:r>
            <a:r>
              <a:rPr lang="ko-KR" altLang="en-US" sz="1400" dirty="0">
                <a:solidFill>
                  <a:srgbClr val="0033CC"/>
                </a:solidFill>
              </a:rPr>
              <a:t>(1,101)))</a:t>
            </a:r>
          </a:p>
          <a:p>
            <a:r>
              <a:rPr lang="ko-KR" altLang="en-US" sz="1400" dirty="0" err="1">
                <a:solidFill>
                  <a:srgbClr val="0033CC"/>
                </a:solidFill>
              </a:rPr>
              <a:t>samp</a:t>
            </a:r>
            <a:r>
              <a:rPr lang="ko-KR" altLang="en-US" sz="1400" dirty="0">
                <a:solidFill>
                  <a:srgbClr val="0033CC"/>
                </a:solidFill>
              </a:rPr>
              <a:t> = </a:t>
            </a:r>
            <a:r>
              <a:rPr lang="ko-KR" altLang="en-US" sz="1400" dirty="0" err="1">
                <a:solidFill>
                  <a:srgbClr val="0033CC"/>
                </a:solidFill>
              </a:rPr>
              <a:t>boostrap</a:t>
            </a:r>
            <a:r>
              <a:rPr lang="ko-KR" altLang="en-US" sz="1400" dirty="0">
                <a:solidFill>
                  <a:srgbClr val="0033CC"/>
                </a:solidFill>
              </a:rPr>
              <a:t>(</a:t>
            </a:r>
            <a:r>
              <a:rPr lang="ko-KR" altLang="en-US" sz="1400" dirty="0" err="1">
                <a:solidFill>
                  <a:srgbClr val="0033CC"/>
                </a:solidFill>
              </a:rPr>
              <a:t>x</a:t>
            </a:r>
            <a:r>
              <a:rPr lang="ko-KR" altLang="en-US" sz="1400" dirty="0">
                <a:solidFill>
                  <a:srgbClr val="0033CC"/>
                </a:solidFill>
              </a:rPr>
              <a:t>)</a:t>
            </a:r>
          </a:p>
          <a:p>
            <a:r>
              <a:rPr lang="ko-KR" altLang="en-US" sz="1400" dirty="0" err="1">
                <a:solidFill>
                  <a:srgbClr val="0033CC"/>
                </a:solidFill>
              </a:rPr>
              <a:t>print</a:t>
            </a:r>
            <a:r>
              <a:rPr lang="ko-KR" altLang="en-US" sz="1400" dirty="0">
                <a:solidFill>
                  <a:srgbClr val="0033CC"/>
                </a:solidFill>
              </a:rPr>
              <a:t>(</a:t>
            </a:r>
            <a:r>
              <a:rPr lang="ko-KR" altLang="en-US" sz="1400" dirty="0" err="1">
                <a:solidFill>
                  <a:srgbClr val="0033CC"/>
                </a:solidFill>
              </a:rPr>
              <a:t>len</a:t>
            </a:r>
            <a:r>
              <a:rPr lang="ko-KR" altLang="en-US" sz="1400" dirty="0">
                <a:solidFill>
                  <a:srgbClr val="0033CC"/>
                </a:solidFill>
              </a:rPr>
              <a:t>(</a:t>
            </a:r>
            <a:r>
              <a:rPr lang="ko-KR" altLang="en-US" sz="1400" dirty="0" err="1">
                <a:solidFill>
                  <a:srgbClr val="0033CC"/>
                </a:solidFill>
              </a:rPr>
              <a:t>samp</a:t>
            </a:r>
            <a:r>
              <a:rPr lang="ko-KR" altLang="en-US" sz="1400" dirty="0">
                <a:solidFill>
                  <a:srgbClr val="0033CC"/>
                </a:solidFill>
              </a:rPr>
              <a:t>))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D5687E-8B7A-4AC8-9006-1F4651FAF912}"/>
              </a:ext>
            </a:extLst>
          </p:cNvPr>
          <p:cNvSpPr/>
          <p:nvPr/>
        </p:nvSpPr>
        <p:spPr>
          <a:xfrm>
            <a:off x="334313" y="1106047"/>
            <a:ext cx="8475374" cy="2765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4ABA811-7B95-46C1-81AA-24BABC07E1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20" y="2742071"/>
            <a:ext cx="4268419" cy="2182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9D2ECC-23F0-4B07-80FE-F4EAF91F8468}"/>
              </a:ext>
            </a:extLst>
          </p:cNvPr>
          <p:cNvSpPr txBox="1"/>
          <p:nvPr/>
        </p:nvSpPr>
        <p:spPr>
          <a:xfrm>
            <a:off x="4062612" y="1700996"/>
            <a:ext cx="4680520" cy="9294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특정수가 뽑힐 확률 </a:t>
            </a:r>
            <a:r>
              <a:rPr lang="en-US" altLang="ko-KR" dirty="0"/>
              <a:t>= 1- </a:t>
            </a:r>
            <a:r>
              <a:rPr lang="ko-KR" altLang="en-US" dirty="0"/>
              <a:t>특정수가 안 뽑힐 확률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            = 1- (1-</a:t>
            </a:r>
            <a:r>
              <a:rPr lang="ko-KR" altLang="en-US" dirty="0"/>
              <a:t>뽑힐 확률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            = 1- (100</a:t>
            </a:r>
            <a:r>
              <a:rPr lang="ko-KR" altLang="en-US" dirty="0"/>
              <a:t>번 연속 안 뽑힐 확률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107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CC629D-B008-4970-9865-C3612A06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66" y="2151312"/>
            <a:ext cx="7338467" cy="4096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83EEF4-94BE-4461-9A80-1480709F6E97}"/>
              </a:ext>
            </a:extLst>
          </p:cNvPr>
          <p:cNvSpPr txBox="1"/>
          <p:nvPr/>
        </p:nvSpPr>
        <p:spPr>
          <a:xfrm>
            <a:off x="323529" y="1067178"/>
            <a:ext cx="8568666" cy="9294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아래는 신경망 모형의 예임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아래 모형에서 선에 있는 </a:t>
            </a:r>
            <a:r>
              <a:rPr lang="ko-KR" altLang="en-US" dirty="0" err="1"/>
              <a:t>가중값을</a:t>
            </a:r>
            <a:r>
              <a:rPr lang="ko-KR" altLang="en-US" dirty="0"/>
              <a:t> 계산하는 것이 목표임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원하는 출력을 얻기 위해 </a:t>
            </a:r>
            <a:r>
              <a:rPr lang="en-US" altLang="ko-KR" dirty="0"/>
              <a:t>“</a:t>
            </a:r>
            <a:r>
              <a:rPr lang="ko-KR" altLang="en-US" dirty="0"/>
              <a:t>어떤 </a:t>
            </a:r>
            <a:r>
              <a:rPr lang="ko-KR" altLang="en-US" dirty="0" err="1"/>
              <a:t>가중값을</a:t>
            </a:r>
            <a:r>
              <a:rPr lang="ko-KR" altLang="en-US" dirty="0"/>
              <a:t> 가져야 하는가</a:t>
            </a:r>
            <a:r>
              <a:rPr lang="en-US" altLang="ko-KR" dirty="0"/>
              <a:t>?” Backpropagation</a:t>
            </a:r>
            <a:r>
              <a:rPr lang="ko-KR" altLang="en-US" dirty="0"/>
              <a:t> 알고리즘을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160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1. 3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분류학습 이해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1B0034-75FE-46D4-8BF8-2060953C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83EEF4-94BE-4461-9A80-1480709F6E97}"/>
              </a:ext>
            </a:extLst>
          </p:cNvPr>
          <p:cNvSpPr txBox="1"/>
          <p:nvPr/>
        </p:nvSpPr>
        <p:spPr>
          <a:xfrm>
            <a:off x="323529" y="1067178"/>
            <a:ext cx="8568666" cy="9294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신경망 모형을 </a:t>
            </a:r>
            <a:r>
              <a:rPr lang="en-US" altLang="ko-KR" dirty="0"/>
              <a:t>deep </a:t>
            </a:r>
            <a:r>
              <a:rPr lang="ko-KR" altLang="en-US" dirty="0"/>
              <a:t>하게 만들어 정확도를 높이는 방향으로 진화하고 있음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딥러닝 모형의 경우</a:t>
            </a:r>
            <a:r>
              <a:rPr lang="en-US" altLang="ko-KR" dirty="0"/>
              <a:t>, </a:t>
            </a:r>
            <a:r>
              <a:rPr lang="ko-KR" altLang="en-US" dirty="0"/>
              <a:t>데이터도 많이 필요하고</a:t>
            </a:r>
            <a:r>
              <a:rPr lang="en-US" altLang="ko-KR" dirty="0"/>
              <a:t>, </a:t>
            </a:r>
            <a:r>
              <a:rPr lang="ko-KR" altLang="en-US" dirty="0"/>
              <a:t>동시에 컴퓨팅 자원도 많이 필요해짐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최근</a:t>
            </a:r>
            <a:r>
              <a:rPr lang="en-US" altLang="ko-KR" dirty="0"/>
              <a:t>, </a:t>
            </a:r>
            <a:r>
              <a:rPr lang="ko-KR" altLang="en-US" dirty="0"/>
              <a:t>컴퓨터 비전과 결합하여 괄목할 만한 성과를 내고 있음</a:t>
            </a:r>
            <a:endParaRPr lang="en-US" altLang="ko-KR" dirty="0"/>
          </a:p>
        </p:txBody>
      </p:sp>
      <p:pic>
        <p:nvPicPr>
          <p:cNvPr id="1026" name="Picture 2" descr="ë¥ë¬ëì ëí ì´ë¯¸ì§ ê²ìê²°ê³¼">
            <a:extLst>
              <a:ext uri="{FF2B5EF4-FFF2-40B4-BE49-F238E27FC236}">
                <a16:creationId xmlns:a16="http://schemas.microsoft.com/office/drawing/2014/main" id="{DFFFB564-9338-4CE2-83EC-4EBC4C836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87" y="2476436"/>
            <a:ext cx="51625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5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593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6" y="1096216"/>
            <a:ext cx="867682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넥슨 풋볼고딕 L" panose="020B0303000000000000" pitchFamily="50" charset="-127"/>
              <a:ea typeface="넥슨 풋볼고딕 L" panose="020B0303000000000000" pitchFamily="50" charset="-127"/>
              <a:sym typeface="Wingdings" panose="05000000000000000000" pitchFamily="2" charset="2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4AB51C-344B-43D3-A925-E59F4880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2579A-4E6A-4378-B75D-FB6F4081EDFF}"/>
              </a:ext>
            </a:extLst>
          </p:cNvPr>
          <p:cNvSpPr txBox="1"/>
          <p:nvPr/>
        </p:nvSpPr>
        <p:spPr>
          <a:xfrm>
            <a:off x="3923928" y="316216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320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685800" y="-1714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컴퓨터 비전과 분류학습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1050936" y="1212255"/>
            <a:ext cx="7193472" cy="1241365"/>
          </a:xfr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1.1 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컴퓨터 비전</a:t>
            </a:r>
            <a:endParaRPr lang="en-US" altLang="ko-KR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1.2 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특징 추출</a:t>
            </a:r>
            <a:endParaRPr lang="en-US" altLang="ko-KR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1.3 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분류 학습 원리</a:t>
            </a:r>
            <a:endParaRPr lang="en-US" altLang="ko-KR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F4F55C-719A-4325-9B6D-F730828A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1. 1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컴퓨터 비전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EBAEA7C-287C-4B2C-B703-FAF49B96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8" name="직사각형 7">
            <a:hlinkClick r:id="rId3"/>
            <a:extLst>
              <a:ext uri="{FF2B5EF4-FFF2-40B4-BE49-F238E27FC236}">
                <a16:creationId xmlns:a16="http://schemas.microsoft.com/office/drawing/2014/main" id="{966484C5-1252-48D2-92D0-832BE624C0ED}"/>
              </a:ext>
            </a:extLst>
          </p:cNvPr>
          <p:cNvSpPr/>
          <p:nvPr/>
        </p:nvSpPr>
        <p:spPr>
          <a:xfrm>
            <a:off x="611558" y="5376786"/>
            <a:ext cx="325836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https://drive.google.com/open?id=1j6rJwmAh53kPy6lehvk6V56_8pu5648G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E70F65-E3E6-4DAA-8097-64616A271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42" y="1977749"/>
            <a:ext cx="2899193" cy="304379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3D8AF3-D42F-471B-B99A-D80696285110}"/>
              </a:ext>
            </a:extLst>
          </p:cNvPr>
          <p:cNvSpPr/>
          <p:nvPr/>
        </p:nvSpPr>
        <p:spPr>
          <a:xfrm>
            <a:off x="5039913" y="5367582"/>
            <a:ext cx="375476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https://drive.google.com/open?id=1wm6gv9c4EbQJhkM0cEW9fiSpkC_qVqq7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A10675-FD81-4DFE-850A-9DEB48052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096" y="1977749"/>
            <a:ext cx="2674363" cy="30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5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1. 1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컴퓨터 비전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EBAEA7C-287C-4B2C-B703-FAF49B96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0CB1C4-7D47-4624-AE67-EDA6FEB57E45}"/>
              </a:ext>
            </a:extLst>
          </p:cNvPr>
          <p:cNvSpPr/>
          <p:nvPr/>
        </p:nvSpPr>
        <p:spPr>
          <a:xfrm>
            <a:off x="3046021" y="5572311"/>
            <a:ext cx="3355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33CC"/>
                </a:solidFill>
              </a:rPr>
              <a:t>https://youtu.be/Zam-2u7zT0c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76EF04-C8FE-4EFD-8CD2-22F03DA0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24" y="1435361"/>
            <a:ext cx="6729247" cy="35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2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1. 1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컴퓨터 비전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EBAEA7C-287C-4B2C-B703-FAF49B96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A83E3-033B-4A24-9BC5-D8A3CE0CBC84}"/>
              </a:ext>
            </a:extLst>
          </p:cNvPr>
          <p:cNvSpPr txBox="1"/>
          <p:nvPr/>
        </p:nvSpPr>
        <p:spPr>
          <a:xfrm>
            <a:off x="287667" y="1100543"/>
            <a:ext cx="8568666" cy="9294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비전관련 산업은 사람의 눈과 머리로 할 수 있는 모든 분야가 대상임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2012</a:t>
            </a:r>
            <a:r>
              <a:rPr lang="ko-KR" altLang="en-US" dirty="0"/>
              <a:t>년 이후</a:t>
            </a:r>
            <a:r>
              <a:rPr lang="en-US" altLang="ko-KR" dirty="0"/>
              <a:t>, </a:t>
            </a:r>
            <a:r>
              <a:rPr lang="ko-KR" altLang="en-US" dirty="0"/>
              <a:t>컴퓨터 비전을 이용한 기술의 인간의 능력을 뛰어 넘는 결과를 보여줌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비전 관련 </a:t>
            </a:r>
            <a:r>
              <a:rPr lang="en-US" altLang="ko-KR" dirty="0"/>
              <a:t>BM</a:t>
            </a:r>
            <a:r>
              <a:rPr lang="ko-KR" altLang="en-US" dirty="0"/>
              <a:t>은 폭발적으로 증가하고 있음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68A030-B174-4183-A443-06FFA85BF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43" y="2236805"/>
            <a:ext cx="5838701" cy="18782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60D461-F458-4493-80BF-B7618B6FF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224300"/>
            <a:ext cx="3886626" cy="20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9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1. 1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컴퓨터 비전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667" y="1100543"/>
            <a:ext cx="8568666" cy="22590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컴퓨터 비전은 인공지능 이전부터 연구되어 온 분야임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과거에는 </a:t>
            </a:r>
            <a:r>
              <a:rPr lang="en-US" altLang="ko-KR" dirty="0"/>
              <a:t>Rule based Algorithm</a:t>
            </a:r>
            <a:r>
              <a:rPr lang="ko-KR" altLang="en-US" dirty="0"/>
              <a:t>을 탑재한 컴퓨터 비전 제품들이 많았으나</a:t>
            </a:r>
            <a:r>
              <a:rPr lang="en-US" altLang="ko-KR" dirty="0"/>
              <a:t>, </a:t>
            </a:r>
            <a:r>
              <a:rPr lang="ko-KR" altLang="en-US" dirty="0"/>
              <a:t>최근 </a:t>
            </a:r>
            <a:r>
              <a:rPr lang="ko-KR" altLang="en-US" dirty="0" err="1"/>
              <a:t>딥러닝의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획기적인 발전에 힘입어 엄청난 성장을 한 분야임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Yann </a:t>
            </a:r>
            <a:r>
              <a:rPr lang="en-US" altLang="ko-KR" dirty="0" err="1"/>
              <a:t>LeCun</a:t>
            </a:r>
            <a:r>
              <a:rPr lang="ko-KR" altLang="en-US" dirty="0"/>
              <a:t>은 우편번호를 인식하는 </a:t>
            </a:r>
            <a:r>
              <a:rPr lang="en-US" altLang="ko-KR" dirty="0"/>
              <a:t>LeNet-5 </a:t>
            </a:r>
            <a:r>
              <a:rPr lang="ko-KR" altLang="en-US" dirty="0"/>
              <a:t>모형을 소개하여 </a:t>
            </a:r>
            <a:r>
              <a:rPr lang="en-US" altLang="ko-KR" dirty="0"/>
              <a:t>Rule Base</a:t>
            </a:r>
            <a:r>
              <a:rPr lang="ko-KR" altLang="en-US" dirty="0"/>
              <a:t>가 아닌</a:t>
            </a:r>
            <a:br>
              <a:rPr lang="en-US" altLang="ko-KR" dirty="0"/>
            </a:br>
            <a:r>
              <a:rPr lang="ko-KR" altLang="en-US" dirty="0"/>
              <a:t>컴퓨터 스스로 학습을 통해 구현되는 방법을 제안했으나 많은 문제점을 노출하면서 사용되지 않았음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 문제가 아주 유명한 </a:t>
            </a:r>
            <a:r>
              <a:rPr lang="en-US" altLang="ko-KR" dirty="0"/>
              <a:t>Gradient Vanishing problem </a:t>
            </a:r>
            <a:r>
              <a:rPr lang="ko-KR" altLang="en-US" dirty="0"/>
              <a:t>임</a:t>
            </a:r>
            <a:r>
              <a:rPr lang="en-US" altLang="ko-KR" dirty="0"/>
              <a:t>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Hinton </a:t>
            </a:r>
            <a:r>
              <a:rPr lang="ko-KR" altLang="en-US" dirty="0"/>
              <a:t>교수에 의해 이 문제가 해결되고</a:t>
            </a:r>
            <a:r>
              <a:rPr lang="en-US" altLang="ko-KR" dirty="0"/>
              <a:t>, </a:t>
            </a:r>
            <a:r>
              <a:rPr lang="ko-KR" altLang="en-US" dirty="0"/>
              <a:t>빅데이터 시대가 되면서 과거 이슈가 해결될 수 </a:t>
            </a:r>
            <a:br>
              <a:rPr lang="en-US" altLang="ko-KR" dirty="0"/>
            </a:br>
            <a:r>
              <a:rPr lang="ko-KR" altLang="en-US" dirty="0"/>
              <a:t>있는 상황이 만들어 지면서 현재 컴퓨터 비전은 이미 인간의 한계를 뛰어 넘은 영역임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DBF94-F687-43BC-B8A6-CA81087B5AD5}"/>
              </a:ext>
            </a:extLst>
          </p:cNvPr>
          <p:cNvSpPr txBox="1"/>
          <p:nvPr/>
        </p:nvSpPr>
        <p:spPr>
          <a:xfrm>
            <a:off x="4149104" y="5843515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t2000</a:t>
            </a:r>
            <a:r>
              <a:rPr lang="ko-KR" altLang="en-US" b="1" dirty="0">
                <a:solidFill>
                  <a:srgbClr val="FF0000"/>
                </a:solidFill>
              </a:rPr>
              <a:t>은 실존 인물일지도 모른다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EBAEA7C-287C-4B2C-B703-FAF49B96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sp>
        <p:nvSpPr>
          <p:cNvPr id="3" name="직사각형 2">
            <a:hlinkClick r:id="rId3"/>
            <a:extLst>
              <a:ext uri="{FF2B5EF4-FFF2-40B4-BE49-F238E27FC236}">
                <a16:creationId xmlns:a16="http://schemas.microsoft.com/office/drawing/2014/main" id="{8F3B8894-83AF-4DC3-96E2-51F712A96B1C}"/>
              </a:ext>
            </a:extLst>
          </p:cNvPr>
          <p:cNvSpPr/>
          <p:nvPr/>
        </p:nvSpPr>
        <p:spPr>
          <a:xfrm>
            <a:off x="809684" y="5603568"/>
            <a:ext cx="2713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https://youtu.be/FwFduRA_L6Q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D937C6-5E1F-4CB8-925E-5263431E8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7" y="3483434"/>
            <a:ext cx="2965476" cy="1789944"/>
          </a:xfrm>
          <a:prstGeom prst="rect">
            <a:avLst/>
          </a:prstGeom>
        </p:spPr>
      </p:pic>
      <p:sp>
        <p:nvSpPr>
          <p:cNvPr id="6" name="직사각형 5">
            <a:hlinkClick r:id="rId5"/>
            <a:extLst>
              <a:ext uri="{FF2B5EF4-FFF2-40B4-BE49-F238E27FC236}">
                <a16:creationId xmlns:a16="http://schemas.microsoft.com/office/drawing/2014/main" id="{B871604D-B77B-4B0B-A99C-9829140E580D}"/>
              </a:ext>
            </a:extLst>
          </p:cNvPr>
          <p:cNvSpPr/>
          <p:nvPr/>
        </p:nvSpPr>
        <p:spPr>
          <a:xfrm>
            <a:off x="4056113" y="52238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hlinkClick r:id="rId5"/>
              </a:rPr>
              <a:t>https://drive.google.com/open?id=1DONXzi5SmnWMN5lWaIf4LjXoBAQTmCeH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E67C7B-B170-4DC1-A32D-6BB1CBA31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048" y="3509191"/>
            <a:ext cx="2676131" cy="15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8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1. 1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컴퓨터 비전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EBAEA7C-287C-4B2C-B703-FAF49B96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3C2E0F-730C-4573-92F4-8533FA57F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1990893"/>
            <a:ext cx="4229100" cy="1381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5B8543-EF3B-4246-9DFA-DB002237B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28" y="3928088"/>
            <a:ext cx="7668344" cy="16280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9FB6C0-C45A-4385-96E7-BBE4167335F9}"/>
              </a:ext>
            </a:extLst>
          </p:cNvPr>
          <p:cNvSpPr txBox="1"/>
          <p:nvPr/>
        </p:nvSpPr>
        <p:spPr>
          <a:xfrm>
            <a:off x="287667" y="1100543"/>
            <a:ext cx="8568666" cy="6340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사람은 고양이를 인식하고 차선을 인식할 수 있음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서로 다른 사진에서 에펠탑도 인식함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419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2"/>
          <p:cNvSpPr>
            <a:spLocks noGrp="1"/>
          </p:cNvSpPr>
          <p:nvPr>
            <p:ph type="ctrTitle"/>
          </p:nvPr>
        </p:nvSpPr>
        <p:spPr>
          <a:xfrm>
            <a:off x="925175" y="-195461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1. 1 </a:t>
            </a:r>
            <a:r>
              <a:rPr lang="ko-KR" altLang="en-US" sz="2800" dirty="0">
                <a:latin typeface="넥슨 풋볼고딕 B" panose="020B0803000000000000" pitchFamily="50" charset="-127"/>
                <a:ea typeface="넥슨 풋볼고딕 B" panose="020B0803000000000000" pitchFamily="50" charset="-127"/>
              </a:rPr>
              <a:t>컴퓨터 비전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9832" y="6413698"/>
            <a:ext cx="26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김승환</a:t>
            </a:r>
            <a:r>
              <a:rPr lang="en-US" altLang="ko-KR" sz="14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(swkim4610@inha.ac.kr)</a:t>
            </a:r>
            <a:endParaRPr lang="ko-KR" altLang="en-US" sz="140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EBAEA7C-287C-4B2C-B703-FAF49B96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6390"/>
            <a:ext cx="1825624" cy="5263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A688DC-F876-403A-AE89-FF3D67973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8" y="3216944"/>
            <a:ext cx="5191125" cy="13811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E7330E-E970-4747-8D3F-BEE956F03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25" y="4784151"/>
            <a:ext cx="5162550" cy="106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5CE95B-8FB0-4CA7-9AE3-7C561D3BA229}"/>
              </a:ext>
            </a:extLst>
          </p:cNvPr>
          <p:cNvSpPr txBox="1"/>
          <p:nvPr/>
        </p:nvSpPr>
        <p:spPr>
          <a:xfrm>
            <a:off x="287667" y="1100543"/>
            <a:ext cx="8568666" cy="6340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1600"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컴퓨터가 인식을 잘 하기 위해 데이터 전처리가 필수적임</a:t>
            </a:r>
            <a:endParaRPr lang="en-US" altLang="ko-KR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이러한 전처리를 위해서는 이미지 자료를 직접적으로 변환하는 과정이 필요함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9433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2625.75"/>
  <p:tag name="LATEXADDIN" val="\documentclass{article}&#10;\usepackage{amsmath}&#10;\pagestyle{empty}&#10;\begin{document}&#10;&#10;&#10;$ Pr(i  \in \text{Bootstrap Sample}) = 1-0.99^{100} = 0.634&#10;$&#10;&#10;\end{document}"/>
  <p:tag name="IGUANATEXSIZE" val="16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53299</TotalTime>
  <Words>1205</Words>
  <Application>Microsoft Office PowerPoint</Application>
  <PresentationFormat>화면 슬라이드 쇼(4:3)</PresentationFormat>
  <Paragraphs>179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가는각진제목체</vt:lpstr>
      <vt:lpstr>굴림체</vt:lpstr>
      <vt:lpstr>넥슨 풋볼고딕 B</vt:lpstr>
      <vt:lpstr>넥슨 풋볼고딕 L</vt:lpstr>
      <vt:lpstr>맑은 고딕</vt:lpstr>
      <vt:lpstr>Arial</vt:lpstr>
      <vt:lpstr>Cambria Math</vt:lpstr>
      <vt:lpstr>Lucida Console</vt:lpstr>
      <vt:lpstr>Office 테마</vt:lpstr>
      <vt:lpstr>이미지/비디오 BM -컴퓨터 비전과 분류학습-</vt:lpstr>
      <vt:lpstr>목차 및 학습 필요사항</vt:lpstr>
      <vt:lpstr>1. 컴퓨터 비전과 분류학습</vt:lpstr>
      <vt:lpstr>1. 1 컴퓨터 비전</vt:lpstr>
      <vt:lpstr>1. 1 컴퓨터 비전</vt:lpstr>
      <vt:lpstr>1. 1 컴퓨터 비전</vt:lpstr>
      <vt:lpstr>1. 1 컴퓨터 비전</vt:lpstr>
      <vt:lpstr>1. 1 컴퓨터 비전</vt:lpstr>
      <vt:lpstr>1. 1 컴퓨터 비전</vt:lpstr>
      <vt:lpstr>1. 1 컴퓨터 비전</vt:lpstr>
      <vt:lpstr>1. 2 특징 추출</vt:lpstr>
      <vt:lpstr>1. 2 특징 추출</vt:lpstr>
      <vt:lpstr>1. 3 분류학습 이해</vt:lpstr>
      <vt:lpstr>1. 3 분류학습 이해</vt:lpstr>
      <vt:lpstr>1. 3 분류학습 이해</vt:lpstr>
      <vt:lpstr>1. 3 분류학습 이해</vt:lpstr>
      <vt:lpstr>1. 3 분류학습 이해</vt:lpstr>
      <vt:lpstr>1. 3 분류학습 이해</vt:lpstr>
      <vt:lpstr>1. 3 분류학습 이해</vt:lpstr>
      <vt:lpstr>1. 3 분류학습 이해</vt:lpstr>
      <vt:lpstr>1. 3 분류학습 이해</vt:lpstr>
      <vt:lpstr>1. 3 분류학습 이해</vt:lpstr>
      <vt:lpstr>1. 3 분류학습 이해</vt:lpstr>
      <vt:lpstr>1. 3 분류학습 이해</vt:lpstr>
      <vt:lpstr>1. 3 분류학습 이해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딥러닝과 텐서플로우</dc:title>
  <dc:creator>김승환</dc:creator>
  <cp:lastModifiedBy>승환 김</cp:lastModifiedBy>
  <cp:revision>1815</cp:revision>
  <cp:lastPrinted>2019-05-25T01:36:11Z</cp:lastPrinted>
  <dcterms:created xsi:type="dcterms:W3CDTF">2012-11-06T06:53:25Z</dcterms:created>
  <dcterms:modified xsi:type="dcterms:W3CDTF">2019-07-07T09:18:34Z</dcterms:modified>
</cp:coreProperties>
</file>