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9" r:id="rId4"/>
    <p:sldId id="258" r:id="rId5"/>
    <p:sldId id="263" r:id="rId6"/>
    <p:sldId id="266" r:id="rId7"/>
    <p:sldId id="267" r:id="rId8"/>
    <p:sldId id="268" r:id="rId9"/>
    <p:sldId id="269" r:id="rId10"/>
    <p:sldId id="279" r:id="rId11"/>
    <p:sldId id="271" r:id="rId12"/>
    <p:sldId id="273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  <a:srgbClr val="7DA9D5"/>
    <a:srgbClr val="5B92C9"/>
    <a:srgbClr val="4C88C4"/>
    <a:srgbClr val="336699"/>
    <a:srgbClr val="7979FF"/>
    <a:srgbClr val="004FEE"/>
    <a:srgbClr val="002F8E"/>
    <a:srgbClr val="3F3FFF"/>
    <a:srgbClr val="0037A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otX val="30"/>
      <c:rotY val="160"/>
      <c:perspective val="50"/>
    </c:view3D>
    <c:plotArea>
      <c:layout>
        <c:manualLayout>
          <c:layoutTarget val="inner"/>
          <c:xMode val="edge"/>
          <c:yMode val="edge"/>
          <c:x val="0"/>
          <c:y val="1.8749999999999999E-2"/>
          <c:w val="0.94270833333333337"/>
          <c:h val="0.931250000000000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dPt>
            <c:idx val="0"/>
            <c:spPr>
              <a:solidFill>
                <a:srgbClr val="00F66F"/>
              </a:solidFill>
            </c:spPr>
          </c:dPt>
          <c:dPt>
            <c:idx val="1"/>
            <c:spPr>
              <a:solidFill>
                <a:srgbClr val="00B0F0"/>
              </a:solidFill>
            </c:spPr>
          </c:dPt>
          <c:dPt>
            <c:idx val="2"/>
            <c:spPr>
              <a:solidFill>
                <a:schemeClr val="tx2">
                  <a:lumMod val="75000"/>
                </a:schemeClr>
              </a:solidFill>
            </c:spPr>
          </c:dPt>
          <c:cat>
            <c:strRef>
              <c:f>Sheet1!$A$2:$A$4</c:f>
              <c:strCache>
                <c:ptCount val="3"/>
                <c:pt idx="0">
                  <c:v>Groundwater</c:v>
                </c:pt>
                <c:pt idx="1">
                  <c:v>Freshwater</c:v>
                </c:pt>
                <c:pt idx="2">
                  <c:v>Ocean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0.01</c:v>
                </c:pt>
                <c:pt idx="1">
                  <c:v>2.5000000000000001E-2</c:v>
                </c:pt>
                <c:pt idx="2">
                  <c:v>0.96499999999999997</c:v>
                </c:pt>
              </c:numCache>
            </c:numRef>
          </c:val>
        </c:ser>
      </c:pie3DChart>
    </c:plotArea>
    <c:plotVisOnly val="1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7B09C-34D6-4539-8DDD-2F595B7CC0E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BB56F61-FD91-49EA-AF3D-F78B28C05C19}">
      <dgm:prSet phldrT="[Text]"/>
      <dgm:spPr/>
      <dgm:t>
        <a:bodyPr/>
        <a:lstStyle/>
        <a:p>
          <a:endParaRPr lang="en-US" dirty="0"/>
        </a:p>
      </dgm:t>
    </dgm:pt>
    <dgm:pt modelId="{0C773C45-8E2B-4E38-8699-25DD4798773F}" type="parTrans" cxnId="{70613028-25CF-4472-B2A7-BF8F37670A33}">
      <dgm:prSet/>
      <dgm:spPr/>
      <dgm:t>
        <a:bodyPr/>
        <a:lstStyle/>
        <a:p>
          <a:endParaRPr lang="en-US"/>
        </a:p>
      </dgm:t>
    </dgm:pt>
    <dgm:pt modelId="{A70C7C69-5A44-443E-88B2-D83BFD6BF856}" type="sibTrans" cxnId="{70613028-25CF-4472-B2A7-BF8F37670A33}">
      <dgm:prSet/>
      <dgm:spPr/>
      <dgm:t>
        <a:bodyPr/>
        <a:lstStyle/>
        <a:p>
          <a:endParaRPr lang="en-US"/>
        </a:p>
      </dgm:t>
    </dgm:pt>
    <dgm:pt modelId="{3B88343D-93DE-4774-9B04-05CE672607D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357B304-6A39-4E71-B182-B48178A0CBFC}" type="parTrans" cxnId="{4B0DDCD0-7A4D-4F61-A15F-5F5735F0B908}">
      <dgm:prSet/>
      <dgm:spPr/>
      <dgm:t>
        <a:bodyPr/>
        <a:lstStyle/>
        <a:p>
          <a:endParaRPr lang="en-US"/>
        </a:p>
      </dgm:t>
    </dgm:pt>
    <dgm:pt modelId="{0808C17F-3D46-4610-8B74-B9CD0DBF29CF}" type="sibTrans" cxnId="{4B0DDCD0-7A4D-4F61-A15F-5F5735F0B908}">
      <dgm:prSet/>
      <dgm:spPr/>
      <dgm:t>
        <a:bodyPr/>
        <a:lstStyle/>
        <a:p>
          <a:endParaRPr lang="en-US"/>
        </a:p>
      </dgm:t>
    </dgm:pt>
    <dgm:pt modelId="{13951640-D0A4-4BE0-BA9B-060C7F4ACDE2}" type="pres">
      <dgm:prSet presAssocID="{57C7B09C-34D6-4539-8DDD-2F595B7CC0E8}" presName="compositeShape" presStyleCnt="0">
        <dgm:presLayoutVars>
          <dgm:chMax val="7"/>
          <dgm:dir/>
          <dgm:resizeHandles val="exact"/>
        </dgm:presLayoutVars>
      </dgm:prSet>
      <dgm:spPr/>
    </dgm:pt>
    <dgm:pt modelId="{95F0DA8D-3547-4ECF-A833-FE59B5199942}" type="pres">
      <dgm:prSet presAssocID="{7BB56F61-FD91-49EA-AF3D-F78B28C05C19}" presName="circ1" presStyleLbl="vennNode1" presStyleIdx="0" presStyleCnt="2" custScaleX="116122" custScaleY="112425" custLinFactNeighborX="14585" custLinFactNeighborY="-223"/>
      <dgm:spPr/>
      <dgm:t>
        <a:bodyPr/>
        <a:lstStyle/>
        <a:p>
          <a:endParaRPr lang="en-US"/>
        </a:p>
      </dgm:t>
    </dgm:pt>
    <dgm:pt modelId="{5BE9599D-1D9D-40A4-A562-94D056B8E973}" type="pres">
      <dgm:prSet presAssocID="{7BB56F61-FD91-49EA-AF3D-F78B28C05C1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0D9ED-FB91-4FFC-8156-819BFE71B5B1}" type="pres">
      <dgm:prSet presAssocID="{3B88343D-93DE-4774-9B04-05CE672607D6}" presName="circ2" presStyleLbl="vennNode1" presStyleIdx="1" presStyleCnt="2" custScaleX="117459" custScaleY="112425" custLinFactNeighborX="-1267" custLinFactNeighborY="-301"/>
      <dgm:spPr/>
    </dgm:pt>
    <dgm:pt modelId="{F145F2FD-8A73-40AF-AC02-1050DEA7DA8C}" type="pres">
      <dgm:prSet presAssocID="{3B88343D-93DE-4774-9B04-05CE672607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FD710BF-EFFA-404E-99B4-9A5E92DA4241}" type="presOf" srcId="{57C7B09C-34D6-4539-8DDD-2F595B7CC0E8}" destId="{13951640-D0A4-4BE0-BA9B-060C7F4ACDE2}" srcOrd="0" destOrd="0" presId="urn:microsoft.com/office/officeart/2005/8/layout/venn1"/>
    <dgm:cxn modelId="{57ED53C4-69B7-4EEB-955A-4A82AA27B206}" type="presOf" srcId="{7BB56F61-FD91-49EA-AF3D-F78B28C05C19}" destId="{5BE9599D-1D9D-40A4-A562-94D056B8E973}" srcOrd="1" destOrd="0" presId="urn:microsoft.com/office/officeart/2005/8/layout/venn1"/>
    <dgm:cxn modelId="{C8D30F89-D11E-49C4-8A7F-3E94FB9EB564}" type="presOf" srcId="{3B88343D-93DE-4774-9B04-05CE672607D6}" destId="{F145F2FD-8A73-40AF-AC02-1050DEA7DA8C}" srcOrd="1" destOrd="0" presId="urn:microsoft.com/office/officeart/2005/8/layout/venn1"/>
    <dgm:cxn modelId="{D8B34AA3-AF6B-49A7-8742-965B0A760DCB}" type="presOf" srcId="{3B88343D-93DE-4774-9B04-05CE672607D6}" destId="{4580D9ED-FB91-4FFC-8156-819BFE71B5B1}" srcOrd="0" destOrd="0" presId="urn:microsoft.com/office/officeart/2005/8/layout/venn1"/>
    <dgm:cxn modelId="{70613028-25CF-4472-B2A7-BF8F37670A33}" srcId="{57C7B09C-34D6-4539-8DDD-2F595B7CC0E8}" destId="{7BB56F61-FD91-49EA-AF3D-F78B28C05C19}" srcOrd="0" destOrd="0" parTransId="{0C773C45-8E2B-4E38-8699-25DD4798773F}" sibTransId="{A70C7C69-5A44-443E-88B2-D83BFD6BF856}"/>
    <dgm:cxn modelId="{74903D63-CFA0-4B8F-A1E7-B324B1B61389}" type="presOf" srcId="{7BB56F61-FD91-49EA-AF3D-F78B28C05C19}" destId="{95F0DA8D-3547-4ECF-A833-FE59B5199942}" srcOrd="0" destOrd="0" presId="urn:microsoft.com/office/officeart/2005/8/layout/venn1"/>
    <dgm:cxn modelId="{4B0DDCD0-7A4D-4F61-A15F-5F5735F0B908}" srcId="{57C7B09C-34D6-4539-8DDD-2F595B7CC0E8}" destId="{3B88343D-93DE-4774-9B04-05CE672607D6}" srcOrd="1" destOrd="0" parTransId="{F357B304-6A39-4E71-B182-B48178A0CBFC}" sibTransId="{0808C17F-3D46-4610-8B74-B9CD0DBF29CF}"/>
    <dgm:cxn modelId="{70D88912-1A7C-4EDE-8DA6-0C64EF8E07E6}" type="presParOf" srcId="{13951640-D0A4-4BE0-BA9B-060C7F4ACDE2}" destId="{95F0DA8D-3547-4ECF-A833-FE59B5199942}" srcOrd="0" destOrd="0" presId="urn:microsoft.com/office/officeart/2005/8/layout/venn1"/>
    <dgm:cxn modelId="{ABAA522D-2208-4886-B586-EF014052B23D}" type="presParOf" srcId="{13951640-D0A4-4BE0-BA9B-060C7F4ACDE2}" destId="{5BE9599D-1D9D-40A4-A562-94D056B8E973}" srcOrd="1" destOrd="0" presId="urn:microsoft.com/office/officeart/2005/8/layout/venn1"/>
    <dgm:cxn modelId="{C176280E-392A-4B5B-A8C5-5579F368E9A6}" type="presParOf" srcId="{13951640-D0A4-4BE0-BA9B-060C7F4ACDE2}" destId="{4580D9ED-FB91-4FFC-8156-819BFE71B5B1}" srcOrd="2" destOrd="0" presId="urn:microsoft.com/office/officeart/2005/8/layout/venn1"/>
    <dgm:cxn modelId="{35C8460B-2617-44FD-8A7C-7039C04A4CDF}" type="presParOf" srcId="{13951640-D0A4-4BE0-BA9B-060C7F4ACDE2}" destId="{F145F2FD-8A73-40AF-AC02-1050DEA7DA8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F0DA8D-3547-4ECF-A833-FE59B5199942}">
      <dsp:nvSpPr>
        <dsp:cNvPr id="0" name=""/>
        <dsp:cNvSpPr/>
      </dsp:nvSpPr>
      <dsp:spPr>
        <a:xfrm>
          <a:off x="332184" y="401296"/>
          <a:ext cx="3765590" cy="36457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858010" y="831203"/>
        <a:ext cx="2171151" cy="2785890"/>
      </dsp:txXfrm>
    </dsp:sp>
    <dsp:sp modelId="{4580D9ED-FB91-4FFC-8156-819BFE71B5B1}">
      <dsp:nvSpPr>
        <dsp:cNvPr id="0" name=""/>
        <dsp:cNvSpPr/>
      </dsp:nvSpPr>
      <dsp:spPr>
        <a:xfrm>
          <a:off x="2133604" y="398767"/>
          <a:ext cx="3808946" cy="36457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214521" y="828674"/>
        <a:ext cx="2196149" cy="2785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A4F1D-7408-4307-B89B-31C5D5CA070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5A58A-652C-4E12-8D33-1C51E362CD7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 page… Introduce myself and the name</a:t>
            </a:r>
            <a:r>
              <a:rPr lang="en-US" baseline="0" dirty="0" smtClean="0"/>
              <a:t> of the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A58A-652C-4E12-8D33-1C51E362CD7F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A58A-652C-4E12-8D33-1C51E362CD7F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Already 1.1 billion people don’t</a:t>
            </a:r>
            <a:r>
              <a:rPr lang="en-US" baseline="0" dirty="0" smtClean="0"/>
              <a:t> have access to clean water</a:t>
            </a:r>
          </a:p>
          <a:p>
            <a:r>
              <a:rPr lang="en-US" baseline="0" dirty="0" smtClean="0"/>
              <a:t>Lower classes who don’t have direct access have to pay 5 to 10 times as much as those with access to receive the same amount of water.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A58A-652C-4E12-8D33-1C51E362CD7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the problem and why there is a demand for the product. While 71% of Earth is water, only 3.5% of this water is potable.  </a:t>
            </a:r>
          </a:p>
          <a:p>
            <a:r>
              <a:rPr lang="en-US" baseline="0" dirty="0" smtClean="0"/>
              <a:t>**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 being done**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A58A-652C-4E12-8D33-1C51E362CD7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 page… Introduce myself and the name</a:t>
            </a:r>
            <a:r>
              <a:rPr lang="en-US" baseline="0" dirty="0" smtClean="0"/>
              <a:t> of the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A58A-652C-4E12-8D33-1C51E362CD7F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6699"/>
            </a:gs>
            <a:gs pos="50000">
              <a:srgbClr val="4C88C4"/>
            </a:gs>
            <a:gs pos="100000">
              <a:srgbClr val="7DA9D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0798-0E64-4BAC-9077-6979D5876F2A}" type="datetimeFigureOut">
              <a:rPr lang="en-US" smtClean="0"/>
              <a:t>11/5/2012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CE99-2C33-454F-A66E-4D909460465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cience.yourdictionary.com/reverse-osmosis" TargetMode="External"/><Relationship Id="rId3" Type="http://schemas.openxmlformats.org/officeDocument/2006/relationships/hyperlink" Target="http://www.census.gov/" TargetMode="External"/><Relationship Id="rId7" Type="http://schemas.openxmlformats.org/officeDocument/2006/relationships/hyperlink" Target="http://www.ameridia.com/html/elep.html" TargetMode="External"/><Relationship Id="rId2" Type="http://schemas.openxmlformats.org/officeDocument/2006/relationships/hyperlink" Target="http://www.123rf.com/photo_12340455_blue-icon-with-image-glass-and-tap-water-with-dro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please.com/encyclopedia/science/water-desalination-of.html" TargetMode="External"/><Relationship Id="rId5" Type="http://schemas.openxmlformats.org/officeDocument/2006/relationships/hyperlink" Target="http://geography.about.com/od/waterandice/a/Water-Desalination.htm" TargetMode="External"/><Relationship Id="rId10" Type="http://schemas.openxmlformats.org/officeDocument/2006/relationships/hyperlink" Target="http://www.lifesaversystems.com/" TargetMode="External"/><Relationship Id="rId4" Type="http://schemas.openxmlformats.org/officeDocument/2006/relationships/hyperlink" Target="http://seeyourimpact.org/tag/clean-water/" TargetMode="External"/><Relationship Id="rId9" Type="http://schemas.openxmlformats.org/officeDocument/2006/relationships/hyperlink" Target="http://web.mit.edu/newsoffice/2012/graphene-water-desalination-0702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Wa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3586344"/>
            <a:ext cx="2438400" cy="2553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 Rounded MT Bold" pitchFamily="34" charset="0"/>
              </a:rPr>
              <a:t>cWater</a:t>
            </a:r>
            <a:endParaRPr lang="en-US" sz="9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Joseph Weate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SEAS ‘16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Wa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7315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Design: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212848"/>
            <a:ext cx="327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Air pressure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Empty membrane</a:t>
            </a:r>
          </a:p>
          <a:p>
            <a:endParaRPr lang="en-US" dirty="0"/>
          </a:p>
        </p:txBody>
      </p:sp>
      <p:pic>
        <p:nvPicPr>
          <p:cNvPr id="11" name="Picture 10" descr="cwater2b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7248" y="1828800"/>
            <a:ext cx="5687568" cy="4361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2209800"/>
            <a:ext cx="403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Small Scale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Portable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Personal Use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Cheap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No extensive energy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9" name="Picture 8" descr="cWa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4343400" cy="9144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bg1"/>
                </a:solidFill>
              </a:rPr>
              <a:t>Benefits: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3078" name="Picture 6" descr="C:\Users\Joey\AppData\Local\Microsoft\Windows\Temporary Internet Files\Content.IE5\OBLCO2J9\MP900400105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19400"/>
            <a:ext cx="2968377" cy="3666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2175808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Third world countries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Ocean bordering countries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Vessels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Military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Hikers/Campers</a:t>
            </a:r>
          </a:p>
        </p:txBody>
      </p:sp>
      <p:pic>
        <p:nvPicPr>
          <p:cNvPr id="4101" name="Picture 5" descr="C:\Users\Joey\AppData\Local\Microsoft\Windows\Temporary Internet Files\Content.IE5\Z9YU96H7\MC90043806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743200"/>
            <a:ext cx="2667000" cy="2667000"/>
          </a:xfrm>
          <a:prstGeom prst="rect">
            <a:avLst/>
          </a:prstGeom>
          <a:noFill/>
        </p:spPr>
      </p:pic>
      <p:pic>
        <p:nvPicPr>
          <p:cNvPr id="11" name="Picture 10" descr="cWa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30352" y="76200"/>
            <a:ext cx="31973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90600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Lifesaver Bottle: $76 million agreement</a:t>
            </a:r>
          </a:p>
          <a:p>
            <a:endParaRPr lang="en-US" dirty="0" smtClean="0"/>
          </a:p>
        </p:txBody>
      </p:sp>
      <p:graphicFrame>
        <p:nvGraphicFramePr>
          <p:cNvPr id="12" name="Diagram 11"/>
          <p:cNvGraphicFramePr/>
          <p:nvPr/>
        </p:nvGraphicFramePr>
        <p:xfrm>
          <a:off x="1752600" y="1887239"/>
          <a:ext cx="5842861" cy="4462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62600" y="1752600"/>
            <a:ext cx="2316997" cy="63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Salt Water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1828800"/>
            <a:ext cx="2921431" cy="63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Fresh Water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3733800"/>
            <a:ext cx="2518475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Lifesaver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3733800"/>
            <a:ext cx="2014780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cWater</a:t>
            </a:r>
            <a:endParaRPr lang="en-US" sz="2800" dirty="0"/>
          </a:p>
        </p:txBody>
      </p:sp>
      <p:pic>
        <p:nvPicPr>
          <p:cNvPr id="17" name="Picture 16" descr="cWater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4343400" cy="9144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bg1"/>
                </a:solidFill>
              </a:rPr>
              <a:t>Market Value: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 Rounded MT Bold" pitchFamily="34" charset="0"/>
              </a:rPr>
              <a:t/>
            </a:r>
            <a:br>
              <a:rPr lang="en-US" sz="9600" dirty="0" smtClean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sz="9600" dirty="0" smtClean="0">
                <a:solidFill>
                  <a:schemeClr val="bg1"/>
                </a:solidFill>
                <a:latin typeface="Arial Rounded MT Bold" pitchFamily="34" charset="0"/>
              </a:rPr>
              <a:t>Q&amp;A</a:t>
            </a:r>
            <a:endParaRPr lang="en-US" sz="9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cWater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Joseph Weate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SEAS ’16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jfw6fp@virginia.edu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Wa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2133600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Blue water icon taken from </a:t>
            </a:r>
            <a:r>
              <a:rPr lang="en-US" sz="1400" dirty="0" smtClean="0">
                <a:solidFill>
                  <a:schemeClr val="bg1"/>
                </a:solidFill>
                <a:hlinkClick r:id="rId2"/>
              </a:rPr>
              <a:t>http://www.123rf.com/photo_12340455_blue-icon-with-image-glass-and-tap-water-with-drop.html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World population information and chart from 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www.census.gov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Water scarcity information from </a:t>
            </a:r>
            <a:r>
              <a:rPr lang="en-US" sz="1400" dirty="0" smtClean="0">
                <a:solidFill>
                  <a:schemeClr val="bg1"/>
                </a:solidFill>
                <a:hlinkClick r:id="rId4"/>
              </a:rPr>
              <a:t>http://seeyourimpact.org/tag/clean-water/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Water desalination techniques from </a:t>
            </a:r>
            <a:r>
              <a:rPr lang="en-US" sz="1400" dirty="0" smtClean="0">
                <a:solidFill>
                  <a:schemeClr val="bg1"/>
                </a:solidFill>
                <a:hlinkClick r:id="rId5"/>
              </a:rPr>
              <a:t>http://geography.about.com/od/waterandice/a/Water-Desalination.htm</a:t>
            </a:r>
            <a:r>
              <a:rPr lang="en-US" sz="1400" dirty="0" smtClean="0">
                <a:solidFill>
                  <a:schemeClr val="bg1"/>
                </a:solidFill>
              </a:rPr>
              <a:t> and </a:t>
            </a:r>
            <a:r>
              <a:rPr lang="en-US" sz="1400" dirty="0" smtClean="0">
                <a:solidFill>
                  <a:schemeClr val="bg1"/>
                </a:solidFill>
                <a:hlinkClick r:id="rId6"/>
              </a:rPr>
              <a:t>http://www.infoplease.com/encyclopedia/science/water-desalination-of.html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Page 6 image from </a:t>
            </a:r>
            <a:r>
              <a:rPr lang="en-US" sz="1400" dirty="0" smtClean="0">
                <a:solidFill>
                  <a:schemeClr val="bg1"/>
                </a:solidFill>
                <a:hlinkClick r:id="rId7"/>
              </a:rPr>
              <a:t>http://www.ameridia.com/html/elep.html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Page 7 image from </a:t>
            </a:r>
            <a:r>
              <a:rPr lang="en-US" sz="1400" dirty="0" smtClean="0">
                <a:solidFill>
                  <a:schemeClr val="bg1"/>
                </a:solidFill>
                <a:hlinkClick r:id="rId8"/>
              </a:rPr>
              <a:t>http://science.yourdictionary.com/reverse-osmosis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MIT research and osmosis picture from </a:t>
            </a:r>
            <a:r>
              <a:rPr lang="en-US" sz="1400" dirty="0" smtClean="0">
                <a:solidFill>
                  <a:schemeClr val="bg1"/>
                </a:solidFill>
                <a:hlinkClick r:id="rId9"/>
              </a:rPr>
              <a:t>http://web.mit.edu/newsoffice/2012/graphene-water-desalination-0702.html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Lifesaver Bottle information from </a:t>
            </a:r>
            <a:r>
              <a:rPr lang="en-US" sz="1400" dirty="0" smtClean="0">
                <a:solidFill>
                  <a:schemeClr val="bg1"/>
                </a:solidFill>
                <a:hlinkClick r:id="rId10"/>
              </a:rPr>
              <a:t>http://www.lifesaversystems.com/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/>
            <a:endParaRPr lang="en-US" sz="14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895600" cy="9144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itchFamily="34" charset="0"/>
              </a:rPr>
              <a:t>cWater</a:t>
            </a:r>
            <a:endParaRPr lang="en-US" sz="5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7924800" cy="2971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Portable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Self-use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Potable Water</a:t>
            </a:r>
          </a:p>
        </p:txBody>
      </p:sp>
      <p:pic>
        <p:nvPicPr>
          <p:cNvPr id="6" name="Picture 5" descr="cWa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pic>
        <p:nvPicPr>
          <p:cNvPr id="1029" name="Picture 5" descr="C:\Users\Joey\AppData\Local\Microsoft\Windows\Temporary Internet Files\Content.IE5\OBLCO2J9\MP900403695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0"/>
            <a:ext cx="3334512" cy="4169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 pop growth 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838200"/>
            <a:ext cx="6477000" cy="4986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943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Additional 2 billion people by 2050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cWat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73152"/>
            <a:ext cx="5334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bg1"/>
                </a:solidFill>
              </a:rPr>
              <a:t>The problem?</a:t>
            </a:r>
            <a:endParaRPr 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381000" y="1981200"/>
          <a:ext cx="48768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95800" y="4876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Ground 1%</a:t>
            </a:r>
          </a:p>
          <a:p>
            <a:endParaRPr lang="en-US" sz="3600" dirty="0" smtClean="0">
              <a:latin typeface="Arial Rounded MT 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5867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Fresh 2.5%</a:t>
            </a:r>
            <a:endParaRPr lang="en-US" sz="3600" dirty="0" smtClean="0">
              <a:latin typeface="Arial Rounded MT Bol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6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Ocean 96.5%</a:t>
            </a:r>
            <a:endParaRPr lang="en-US" sz="3600" dirty="0">
              <a:latin typeface="Arial Rounded MT Bold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419600" y="2667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5200" y="48768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0400" y="4953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cWat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143000"/>
            <a:ext cx="525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Thermal Desalination</a:t>
            </a:r>
          </a:p>
          <a:p>
            <a:endParaRPr lang="en-US" dirty="0"/>
          </a:p>
        </p:txBody>
      </p:sp>
      <p:pic>
        <p:nvPicPr>
          <p:cNvPr id="11" name="Picture 10" descr="cWa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0352" y="73152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What’s being done: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3" name="Picture 12" descr="thermal desalination1.gif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792224"/>
            <a:ext cx="5029200" cy="484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752" y="1143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Electro-dialysis</a:t>
            </a:r>
            <a:endParaRPr lang="en-US" dirty="0"/>
          </a:p>
        </p:txBody>
      </p:sp>
      <p:pic>
        <p:nvPicPr>
          <p:cNvPr id="8" name="Picture 7" descr="cWa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352" y="73152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What’s being done: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1" name="Picture 10" descr="ED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1" y="1794222"/>
            <a:ext cx="5043903" cy="484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752" y="1143000"/>
            <a:ext cx="525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Reverse Osmosis</a:t>
            </a:r>
          </a:p>
          <a:p>
            <a:endParaRPr lang="en-US" dirty="0"/>
          </a:p>
        </p:txBody>
      </p:sp>
      <p:pic>
        <p:nvPicPr>
          <p:cNvPr id="8" name="Picture 7" descr="cWa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352" y="73152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+mj-lt"/>
              </a:rPr>
              <a:t>What’s being done</a:t>
            </a:r>
            <a:r>
              <a:rPr lang="en-US" sz="5400" dirty="0" smtClean="0">
                <a:solidFill>
                  <a:schemeClr val="bg1"/>
                </a:solidFill>
              </a:rPr>
              <a:t>: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1" name="Picture 10" descr="reverse osmosis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792224"/>
            <a:ext cx="5102352" cy="484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667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212848"/>
            <a:ext cx="3276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Cost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Energy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Large Scale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Low profit</a:t>
            </a:r>
          </a:p>
          <a:p>
            <a:endParaRPr lang="en-US" dirty="0"/>
          </a:p>
        </p:txBody>
      </p:sp>
      <p:pic>
        <p:nvPicPr>
          <p:cNvPr id="16" name="Picture 15" descr="cWa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0352" y="73152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Desalination Plants: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" name="Picture 19" descr="power+l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2232280"/>
            <a:ext cx="3207818" cy="4338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Water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828800"/>
            <a:ext cx="5684961" cy="4357687"/>
          </a:xfrm>
          <a:prstGeom prst="rect">
            <a:avLst/>
          </a:prstGeom>
        </p:spPr>
      </p:pic>
      <p:pic>
        <p:nvPicPr>
          <p:cNvPr id="6" name="Picture 5" descr="cWa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412480" y="6126480"/>
            <a:ext cx="611275" cy="640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7315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Design: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2212848"/>
            <a:ext cx="327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Two Chambers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Semi-permeable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279</Words>
  <Application>Microsoft Office PowerPoint</Application>
  <PresentationFormat>On-screen Show (4:3)</PresentationFormat>
  <Paragraphs>79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cWater</vt:lpstr>
      <vt:lpstr>cWater</vt:lpstr>
      <vt:lpstr>Slide 3</vt:lpstr>
      <vt:lpstr>The problem?</vt:lpstr>
      <vt:lpstr>Slide 5</vt:lpstr>
      <vt:lpstr>Slide 6</vt:lpstr>
      <vt:lpstr>Slide 7</vt:lpstr>
      <vt:lpstr>Slide 8</vt:lpstr>
      <vt:lpstr>Slide 9</vt:lpstr>
      <vt:lpstr>Slide 10</vt:lpstr>
      <vt:lpstr>Benefits:</vt:lpstr>
      <vt:lpstr>Slide 12</vt:lpstr>
      <vt:lpstr>Market Value:</vt:lpstr>
      <vt:lpstr> Q&amp;A</vt:lpstr>
      <vt:lpstr>Slide 15</vt:lpstr>
      <vt:lpstr>Slide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cWater</dc:title>
  <dc:creator>Joey</dc:creator>
  <cp:lastModifiedBy>Joey</cp:lastModifiedBy>
  <cp:revision>114</cp:revision>
  <dcterms:created xsi:type="dcterms:W3CDTF">2012-11-05T19:09:03Z</dcterms:created>
  <dcterms:modified xsi:type="dcterms:W3CDTF">2012-11-09T01:25:52Z</dcterms:modified>
</cp:coreProperties>
</file>