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3" r:id="rId3"/>
    <p:sldId id="259" r:id="rId4"/>
    <p:sldId id="297" r:id="rId5"/>
    <p:sldId id="284" r:id="rId6"/>
    <p:sldId id="285" r:id="rId7"/>
    <p:sldId id="298" r:id="rId8"/>
    <p:sldId id="289" r:id="rId9"/>
    <p:sldId id="267" r:id="rId10"/>
    <p:sldId id="291" r:id="rId11"/>
    <p:sldId id="290" r:id="rId12"/>
    <p:sldId id="29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1" autoAdjust="0"/>
    <p:restoredTop sz="94660"/>
  </p:normalViewPr>
  <p:slideViewPr>
    <p:cSldViewPr snapToGrid="0">
      <p:cViewPr varScale="1">
        <p:scale>
          <a:sx n="65" d="100"/>
          <a:sy n="65" d="100"/>
        </p:scale>
        <p:origin x="-63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0220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五边形 7"/>
          <p:cNvSpPr/>
          <p:nvPr/>
        </p:nvSpPr>
        <p:spPr>
          <a:xfrm rot="5400000">
            <a:off x="919161" y="176214"/>
            <a:ext cx="1200152" cy="847725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221166" y="690265"/>
            <a:ext cx="3817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183066" y="249882"/>
            <a:ext cx="38100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en-US" altLang="zh-CN" dirty="0" smtClean="0"/>
              <a:t>ADD YOUR TETLE HERE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71587" y="309265"/>
            <a:ext cx="6096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509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五边形 3"/>
          <p:cNvSpPr/>
          <p:nvPr userDrawn="1"/>
        </p:nvSpPr>
        <p:spPr>
          <a:xfrm rot="5400000">
            <a:off x="919161" y="176214"/>
            <a:ext cx="1200152" cy="847725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221166" y="690265"/>
            <a:ext cx="3817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83066" y="249882"/>
            <a:ext cx="38100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en-US" altLang="zh-CN" dirty="0" smtClean="0"/>
              <a:t>ADD YOUR TETLE HERE</a:t>
            </a:r>
            <a:endParaRPr lang="zh-CN" altLang="en-US" dirty="0"/>
          </a:p>
        </p:txBody>
      </p:sp>
      <p:sp>
        <p:nvSpPr>
          <p:cNvPr id="7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71587" y="309265"/>
            <a:ext cx="6096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741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638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五边形 2"/>
          <p:cNvSpPr/>
          <p:nvPr userDrawn="1"/>
        </p:nvSpPr>
        <p:spPr>
          <a:xfrm rot="5400000">
            <a:off x="919161" y="176214"/>
            <a:ext cx="1200152" cy="847725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221166" y="690265"/>
            <a:ext cx="3817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83066" y="249882"/>
            <a:ext cx="38100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en-US" altLang="zh-CN" dirty="0" smtClean="0"/>
              <a:t>ADD YOUR TETLE HERE</a:t>
            </a:r>
            <a:endParaRPr lang="zh-CN" altLang="en-US" dirty="0"/>
          </a:p>
        </p:txBody>
      </p:sp>
      <p:sp>
        <p:nvSpPr>
          <p:cNvPr id="7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71587" y="309265"/>
            <a:ext cx="6096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160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0846"/>
          <a:stretch/>
        </p:blipFill>
        <p:spPr>
          <a:xfrm>
            <a:off x="0" y="0"/>
            <a:ext cx="12228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532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0846"/>
          <a:stretch/>
        </p:blipFill>
        <p:spPr>
          <a:xfrm>
            <a:off x="0" y="0"/>
            <a:ext cx="12228394" cy="685800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3325220" y="0"/>
            <a:ext cx="5377218" cy="6858000"/>
            <a:chOff x="3534770" y="0"/>
            <a:chExt cx="5377218" cy="6858000"/>
          </a:xfrm>
        </p:grpSpPr>
        <p:sp>
          <p:nvSpPr>
            <p:cNvPr id="4" name="矩形 3"/>
            <p:cNvSpPr/>
            <p:nvPr/>
          </p:nvSpPr>
          <p:spPr>
            <a:xfrm>
              <a:off x="3534770" y="0"/>
              <a:ext cx="5377218" cy="6858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835021" y="0"/>
              <a:ext cx="4763069" cy="6858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991970" y="0"/>
              <a:ext cx="4428699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83612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571750" y="0"/>
            <a:ext cx="6915150" cy="6858000"/>
            <a:chOff x="2571750" y="0"/>
            <a:chExt cx="6915150" cy="6858000"/>
          </a:xfrm>
        </p:grpSpPr>
        <p:sp>
          <p:nvSpPr>
            <p:cNvPr id="3" name="梯形 2"/>
            <p:cNvSpPr/>
            <p:nvPr/>
          </p:nvSpPr>
          <p:spPr>
            <a:xfrm>
              <a:off x="2571750" y="0"/>
              <a:ext cx="6915150" cy="6858000"/>
            </a:xfrm>
            <a:prstGeom prst="trapezoid">
              <a:avLst>
                <a:gd name="adj" fmla="val 14444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梯形 3"/>
            <p:cNvSpPr/>
            <p:nvPr/>
          </p:nvSpPr>
          <p:spPr>
            <a:xfrm>
              <a:off x="2571750" y="0"/>
              <a:ext cx="6915150" cy="6858000"/>
            </a:xfrm>
            <a:prstGeom prst="trapezoid">
              <a:avLst>
                <a:gd name="adj" fmla="val 22777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梯形 4"/>
            <p:cNvSpPr/>
            <p:nvPr/>
          </p:nvSpPr>
          <p:spPr>
            <a:xfrm>
              <a:off x="2571750" y="0"/>
              <a:ext cx="6915150" cy="6858000"/>
            </a:xfrm>
            <a:prstGeom prst="trapezoid">
              <a:avLst>
                <a:gd name="adj" fmla="val 27841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054408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&#10;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accent1"/>
                </a:solidFill>
              </a:rPr>
              <a:t>点击</a:t>
            </a:r>
            <a:r>
              <a:rPr kumimoji="1" lang="en-US" altLang="zh-CN" sz="1333" dirty="0">
                <a:solidFill>
                  <a:schemeClr val="accent1"/>
                </a:solidFill>
              </a:rPr>
              <a:t>Logo</a:t>
            </a:r>
            <a:r>
              <a:rPr kumimoji="1" lang="zh-CN" altLang="en-US" sz="1333" dirty="0">
                <a:solidFill>
                  <a:schemeClr val="accent1"/>
                </a:solidFill>
              </a:rPr>
              <a:t>获取更多优质模板（放映模式</a:t>
            </a:r>
            <a:r>
              <a:rPr kumimoji="1" lang="zh-CN" altLang="en-US" sz="1333" dirty="0">
                <a:solidFill>
                  <a:srgbClr val="1E2D43">
                    <a:lumMod val="75000"/>
                    <a:lumOff val="25000"/>
                  </a:srgb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99554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Arial (</a:t>
            </a: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正文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</a:t>
            </a:r>
            <a:r>
              <a:rPr lang="zh-CN" altLang="en-US" sz="1333" dirty="0">
                <a:solidFill>
                  <a:prstClr val="white"/>
                </a:solidFill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328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121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0" r:id="rId4"/>
    <p:sldLayoutId id="2147483658" r:id="rId5"/>
    <p:sldLayoutId id="2147483666" r:id="rId6"/>
    <p:sldLayoutId id="2147483659" r:id="rId7"/>
    <p:sldLayoutId id="2147483665" r:id="rId8"/>
    <p:sldLayoutId id="2147483664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57850" y="0"/>
            <a:ext cx="723900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57850" y="5200650"/>
            <a:ext cx="723900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48250" y="2240501"/>
            <a:ext cx="3671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暑期实习工作总结</a:t>
            </a:r>
          </a:p>
          <a:p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255605" y="3274418"/>
            <a:ext cx="142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信</a:t>
            </a:r>
            <a:r>
              <a:rPr lang="zh-CN" altLang="en-US" sz="2400" dirty="0" smtClean="0"/>
              <a:t>管</a:t>
            </a:r>
            <a:r>
              <a:rPr lang="en-US" altLang="zh-CN" sz="2400" dirty="0" smtClean="0"/>
              <a:t>131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367950" y="4419040"/>
            <a:ext cx="143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王丹丹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7950" y="3937275"/>
            <a:ext cx="160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商兆枫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95920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感悟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778" r="6945"/>
          <a:stretch/>
        </p:blipFill>
        <p:spPr>
          <a:xfrm flipH="1">
            <a:off x="6686550" y="0"/>
            <a:ext cx="550545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143625" y="4686300"/>
            <a:ext cx="1085850" cy="1085850"/>
            <a:chOff x="6143625" y="4686300"/>
            <a:chExt cx="1085850" cy="1085850"/>
          </a:xfrm>
        </p:grpSpPr>
        <p:sp>
          <p:nvSpPr>
            <p:cNvPr id="6" name="圆角矩形 5"/>
            <p:cNvSpPr/>
            <p:nvPr/>
          </p:nvSpPr>
          <p:spPr>
            <a:xfrm>
              <a:off x="6143625" y="4686300"/>
              <a:ext cx="1085850" cy="108585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24"/>
            <p:cNvSpPr>
              <a:spLocks noEditPoints="1"/>
            </p:cNvSpPr>
            <p:nvPr/>
          </p:nvSpPr>
          <p:spPr bwMode="auto">
            <a:xfrm>
              <a:off x="6424612" y="4865360"/>
              <a:ext cx="523875" cy="644525"/>
            </a:xfrm>
            <a:custGeom>
              <a:avLst/>
              <a:gdLst/>
              <a:ahLst/>
              <a:cxnLst>
                <a:cxn ang="0">
                  <a:pos x="318" y="292"/>
                </a:cxn>
                <a:cxn ang="0">
                  <a:pos x="288" y="262"/>
                </a:cxn>
                <a:cxn ang="0">
                  <a:pos x="248" y="244"/>
                </a:cxn>
                <a:cxn ang="0">
                  <a:pos x="220" y="346"/>
                </a:cxn>
                <a:cxn ang="0">
                  <a:pos x="214" y="358"/>
                </a:cxn>
                <a:cxn ang="0">
                  <a:pos x="202" y="362"/>
                </a:cxn>
                <a:cxn ang="0">
                  <a:pos x="196" y="362"/>
                </a:cxn>
                <a:cxn ang="0">
                  <a:pos x="186" y="352"/>
                </a:cxn>
                <a:cxn ang="0">
                  <a:pos x="186" y="266"/>
                </a:cxn>
                <a:cxn ang="0">
                  <a:pos x="184" y="258"/>
                </a:cxn>
                <a:cxn ang="0">
                  <a:pos x="172" y="246"/>
                </a:cxn>
                <a:cxn ang="0">
                  <a:pos x="164" y="244"/>
                </a:cxn>
                <a:cxn ang="0">
                  <a:pos x="150" y="250"/>
                </a:cxn>
                <a:cxn ang="0">
                  <a:pos x="144" y="266"/>
                </a:cxn>
                <a:cxn ang="0">
                  <a:pos x="144" y="346"/>
                </a:cxn>
                <a:cxn ang="0">
                  <a:pos x="138" y="358"/>
                </a:cxn>
                <a:cxn ang="0">
                  <a:pos x="126" y="362"/>
                </a:cxn>
                <a:cxn ang="0">
                  <a:pos x="120" y="362"/>
                </a:cxn>
                <a:cxn ang="0">
                  <a:pos x="110" y="352"/>
                </a:cxn>
                <a:cxn ang="0">
                  <a:pos x="80" y="244"/>
                </a:cxn>
                <a:cxn ang="0">
                  <a:pos x="60" y="252"/>
                </a:cxn>
                <a:cxn ang="0">
                  <a:pos x="24" y="276"/>
                </a:cxn>
                <a:cxn ang="0">
                  <a:pos x="10" y="292"/>
                </a:cxn>
                <a:cxn ang="0">
                  <a:pos x="2" y="310"/>
                </a:cxn>
                <a:cxn ang="0">
                  <a:pos x="0" y="330"/>
                </a:cxn>
                <a:cxn ang="0">
                  <a:pos x="0" y="354"/>
                </a:cxn>
                <a:cxn ang="0">
                  <a:pos x="0" y="372"/>
                </a:cxn>
                <a:cxn ang="0">
                  <a:pos x="2" y="384"/>
                </a:cxn>
                <a:cxn ang="0">
                  <a:pos x="10" y="396"/>
                </a:cxn>
                <a:cxn ang="0">
                  <a:pos x="20" y="402"/>
                </a:cxn>
                <a:cxn ang="0">
                  <a:pos x="34" y="406"/>
                </a:cxn>
                <a:cxn ang="0">
                  <a:pos x="296" y="406"/>
                </a:cxn>
                <a:cxn ang="0">
                  <a:pos x="308" y="402"/>
                </a:cxn>
                <a:cxn ang="0">
                  <a:pos x="320" y="396"/>
                </a:cxn>
                <a:cxn ang="0">
                  <a:pos x="326" y="384"/>
                </a:cxn>
                <a:cxn ang="0">
                  <a:pos x="330" y="372"/>
                </a:cxn>
                <a:cxn ang="0">
                  <a:pos x="330" y="338"/>
                </a:cxn>
                <a:cxn ang="0">
                  <a:pos x="330" y="330"/>
                </a:cxn>
                <a:cxn ang="0">
                  <a:pos x="326" y="310"/>
                </a:cxn>
                <a:cxn ang="0">
                  <a:pos x="318" y="292"/>
                </a:cxn>
                <a:cxn ang="0">
                  <a:pos x="76" y="88"/>
                </a:cxn>
                <a:cxn ang="0">
                  <a:pos x="78" y="108"/>
                </a:cxn>
                <a:cxn ang="0">
                  <a:pos x="88" y="148"/>
                </a:cxn>
                <a:cxn ang="0">
                  <a:pos x="110" y="186"/>
                </a:cxn>
                <a:cxn ang="0">
                  <a:pos x="126" y="198"/>
                </a:cxn>
                <a:cxn ang="0">
                  <a:pos x="144" y="208"/>
                </a:cxn>
                <a:cxn ang="0">
                  <a:pos x="164" y="210"/>
                </a:cxn>
                <a:cxn ang="0">
                  <a:pos x="174" y="210"/>
                </a:cxn>
                <a:cxn ang="0">
                  <a:pos x="194" y="204"/>
                </a:cxn>
                <a:cxn ang="0">
                  <a:pos x="210" y="192"/>
                </a:cxn>
                <a:cxn ang="0">
                  <a:pos x="230" y="168"/>
                </a:cxn>
                <a:cxn ang="0">
                  <a:pos x="248" y="128"/>
                </a:cxn>
                <a:cxn ang="0">
                  <a:pos x="254" y="88"/>
                </a:cxn>
                <a:cxn ang="0">
                  <a:pos x="252" y="70"/>
                </a:cxn>
                <a:cxn ang="0">
                  <a:pos x="238" y="38"/>
                </a:cxn>
                <a:cxn ang="0">
                  <a:pos x="214" y="14"/>
                </a:cxn>
                <a:cxn ang="0">
                  <a:pos x="182" y="0"/>
                </a:cxn>
                <a:cxn ang="0">
                  <a:pos x="164" y="0"/>
                </a:cxn>
                <a:cxn ang="0">
                  <a:pos x="130" y="6"/>
                </a:cxn>
                <a:cxn ang="0">
                  <a:pos x="102" y="26"/>
                </a:cxn>
                <a:cxn ang="0">
                  <a:pos x="82" y="54"/>
                </a:cxn>
                <a:cxn ang="0">
                  <a:pos x="76" y="88"/>
                </a:cxn>
              </a:cxnLst>
              <a:rect l="0" t="0" r="r" b="b"/>
              <a:pathLst>
                <a:path w="330" h="406">
                  <a:moveTo>
                    <a:pt x="318" y="292"/>
                  </a:moveTo>
                  <a:lnTo>
                    <a:pt x="318" y="292"/>
                  </a:lnTo>
                  <a:lnTo>
                    <a:pt x="304" y="276"/>
                  </a:lnTo>
                  <a:lnTo>
                    <a:pt x="288" y="262"/>
                  </a:lnTo>
                  <a:lnTo>
                    <a:pt x="270" y="252"/>
                  </a:lnTo>
                  <a:lnTo>
                    <a:pt x="248" y="244"/>
                  </a:lnTo>
                  <a:lnTo>
                    <a:pt x="220" y="346"/>
                  </a:lnTo>
                  <a:lnTo>
                    <a:pt x="220" y="346"/>
                  </a:lnTo>
                  <a:lnTo>
                    <a:pt x="218" y="352"/>
                  </a:lnTo>
                  <a:lnTo>
                    <a:pt x="214" y="358"/>
                  </a:lnTo>
                  <a:lnTo>
                    <a:pt x="210" y="362"/>
                  </a:lnTo>
                  <a:lnTo>
                    <a:pt x="202" y="362"/>
                  </a:lnTo>
                  <a:lnTo>
                    <a:pt x="202" y="362"/>
                  </a:lnTo>
                  <a:lnTo>
                    <a:pt x="196" y="362"/>
                  </a:lnTo>
                  <a:lnTo>
                    <a:pt x="190" y="358"/>
                  </a:lnTo>
                  <a:lnTo>
                    <a:pt x="186" y="352"/>
                  </a:lnTo>
                  <a:lnTo>
                    <a:pt x="186" y="346"/>
                  </a:lnTo>
                  <a:lnTo>
                    <a:pt x="186" y="266"/>
                  </a:lnTo>
                  <a:lnTo>
                    <a:pt x="186" y="266"/>
                  </a:lnTo>
                  <a:lnTo>
                    <a:pt x="184" y="258"/>
                  </a:lnTo>
                  <a:lnTo>
                    <a:pt x="180" y="250"/>
                  </a:lnTo>
                  <a:lnTo>
                    <a:pt x="172" y="246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56" y="246"/>
                  </a:lnTo>
                  <a:lnTo>
                    <a:pt x="150" y="250"/>
                  </a:lnTo>
                  <a:lnTo>
                    <a:pt x="144" y="258"/>
                  </a:lnTo>
                  <a:lnTo>
                    <a:pt x="144" y="266"/>
                  </a:lnTo>
                  <a:lnTo>
                    <a:pt x="144" y="346"/>
                  </a:lnTo>
                  <a:lnTo>
                    <a:pt x="144" y="346"/>
                  </a:lnTo>
                  <a:lnTo>
                    <a:pt x="142" y="352"/>
                  </a:lnTo>
                  <a:lnTo>
                    <a:pt x="138" y="358"/>
                  </a:lnTo>
                  <a:lnTo>
                    <a:pt x="132" y="362"/>
                  </a:lnTo>
                  <a:lnTo>
                    <a:pt x="126" y="362"/>
                  </a:lnTo>
                  <a:lnTo>
                    <a:pt x="126" y="362"/>
                  </a:lnTo>
                  <a:lnTo>
                    <a:pt x="120" y="362"/>
                  </a:lnTo>
                  <a:lnTo>
                    <a:pt x="114" y="358"/>
                  </a:lnTo>
                  <a:lnTo>
                    <a:pt x="110" y="352"/>
                  </a:lnTo>
                  <a:lnTo>
                    <a:pt x="110" y="346"/>
                  </a:lnTo>
                  <a:lnTo>
                    <a:pt x="80" y="244"/>
                  </a:lnTo>
                  <a:lnTo>
                    <a:pt x="80" y="244"/>
                  </a:lnTo>
                  <a:lnTo>
                    <a:pt x="60" y="252"/>
                  </a:lnTo>
                  <a:lnTo>
                    <a:pt x="40" y="262"/>
                  </a:lnTo>
                  <a:lnTo>
                    <a:pt x="24" y="276"/>
                  </a:lnTo>
                  <a:lnTo>
                    <a:pt x="10" y="292"/>
                  </a:lnTo>
                  <a:lnTo>
                    <a:pt x="10" y="292"/>
                  </a:lnTo>
                  <a:lnTo>
                    <a:pt x="6" y="300"/>
                  </a:lnTo>
                  <a:lnTo>
                    <a:pt x="2" y="31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8"/>
                  </a:lnTo>
                  <a:lnTo>
                    <a:pt x="0" y="354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0" y="378"/>
                  </a:lnTo>
                  <a:lnTo>
                    <a:pt x="2" y="384"/>
                  </a:lnTo>
                  <a:lnTo>
                    <a:pt x="6" y="390"/>
                  </a:lnTo>
                  <a:lnTo>
                    <a:pt x="10" y="396"/>
                  </a:lnTo>
                  <a:lnTo>
                    <a:pt x="14" y="400"/>
                  </a:lnTo>
                  <a:lnTo>
                    <a:pt x="20" y="402"/>
                  </a:lnTo>
                  <a:lnTo>
                    <a:pt x="26" y="404"/>
                  </a:lnTo>
                  <a:lnTo>
                    <a:pt x="34" y="406"/>
                  </a:lnTo>
                  <a:lnTo>
                    <a:pt x="296" y="406"/>
                  </a:lnTo>
                  <a:lnTo>
                    <a:pt x="296" y="406"/>
                  </a:lnTo>
                  <a:lnTo>
                    <a:pt x="302" y="404"/>
                  </a:lnTo>
                  <a:lnTo>
                    <a:pt x="308" y="402"/>
                  </a:lnTo>
                  <a:lnTo>
                    <a:pt x="314" y="400"/>
                  </a:lnTo>
                  <a:lnTo>
                    <a:pt x="320" y="396"/>
                  </a:lnTo>
                  <a:lnTo>
                    <a:pt x="324" y="390"/>
                  </a:lnTo>
                  <a:lnTo>
                    <a:pt x="326" y="384"/>
                  </a:lnTo>
                  <a:lnTo>
                    <a:pt x="328" y="378"/>
                  </a:lnTo>
                  <a:lnTo>
                    <a:pt x="330" y="372"/>
                  </a:lnTo>
                  <a:lnTo>
                    <a:pt x="330" y="354"/>
                  </a:lnTo>
                  <a:lnTo>
                    <a:pt x="330" y="338"/>
                  </a:lnTo>
                  <a:lnTo>
                    <a:pt x="330" y="338"/>
                  </a:lnTo>
                  <a:lnTo>
                    <a:pt x="330" y="330"/>
                  </a:lnTo>
                  <a:lnTo>
                    <a:pt x="330" y="330"/>
                  </a:lnTo>
                  <a:lnTo>
                    <a:pt x="326" y="310"/>
                  </a:lnTo>
                  <a:lnTo>
                    <a:pt x="324" y="300"/>
                  </a:lnTo>
                  <a:lnTo>
                    <a:pt x="318" y="292"/>
                  </a:lnTo>
                  <a:lnTo>
                    <a:pt x="318" y="292"/>
                  </a:lnTo>
                  <a:close/>
                  <a:moveTo>
                    <a:pt x="76" y="88"/>
                  </a:moveTo>
                  <a:lnTo>
                    <a:pt x="76" y="88"/>
                  </a:lnTo>
                  <a:lnTo>
                    <a:pt x="78" y="108"/>
                  </a:lnTo>
                  <a:lnTo>
                    <a:pt x="82" y="128"/>
                  </a:lnTo>
                  <a:lnTo>
                    <a:pt x="88" y="148"/>
                  </a:lnTo>
                  <a:lnTo>
                    <a:pt x="98" y="168"/>
                  </a:lnTo>
                  <a:lnTo>
                    <a:pt x="110" y="186"/>
                  </a:lnTo>
                  <a:lnTo>
                    <a:pt x="118" y="192"/>
                  </a:lnTo>
                  <a:lnTo>
                    <a:pt x="126" y="198"/>
                  </a:lnTo>
                  <a:lnTo>
                    <a:pt x="134" y="204"/>
                  </a:lnTo>
                  <a:lnTo>
                    <a:pt x="144" y="208"/>
                  </a:lnTo>
                  <a:lnTo>
                    <a:pt x="154" y="210"/>
                  </a:lnTo>
                  <a:lnTo>
                    <a:pt x="164" y="210"/>
                  </a:lnTo>
                  <a:lnTo>
                    <a:pt x="164" y="210"/>
                  </a:lnTo>
                  <a:lnTo>
                    <a:pt x="174" y="210"/>
                  </a:lnTo>
                  <a:lnTo>
                    <a:pt x="184" y="208"/>
                  </a:lnTo>
                  <a:lnTo>
                    <a:pt x="194" y="204"/>
                  </a:lnTo>
                  <a:lnTo>
                    <a:pt x="202" y="198"/>
                  </a:lnTo>
                  <a:lnTo>
                    <a:pt x="210" y="192"/>
                  </a:lnTo>
                  <a:lnTo>
                    <a:pt x="218" y="186"/>
                  </a:lnTo>
                  <a:lnTo>
                    <a:pt x="230" y="168"/>
                  </a:lnTo>
                  <a:lnTo>
                    <a:pt x="240" y="148"/>
                  </a:lnTo>
                  <a:lnTo>
                    <a:pt x="248" y="128"/>
                  </a:lnTo>
                  <a:lnTo>
                    <a:pt x="252" y="108"/>
                  </a:lnTo>
                  <a:lnTo>
                    <a:pt x="254" y="88"/>
                  </a:lnTo>
                  <a:lnTo>
                    <a:pt x="254" y="88"/>
                  </a:lnTo>
                  <a:lnTo>
                    <a:pt x="252" y="70"/>
                  </a:lnTo>
                  <a:lnTo>
                    <a:pt x="246" y="54"/>
                  </a:lnTo>
                  <a:lnTo>
                    <a:pt x="238" y="38"/>
                  </a:lnTo>
                  <a:lnTo>
                    <a:pt x="228" y="26"/>
                  </a:lnTo>
                  <a:lnTo>
                    <a:pt x="214" y="14"/>
                  </a:lnTo>
                  <a:lnTo>
                    <a:pt x="200" y="6"/>
                  </a:lnTo>
                  <a:lnTo>
                    <a:pt x="182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6" y="0"/>
                  </a:lnTo>
                  <a:lnTo>
                    <a:pt x="130" y="6"/>
                  </a:lnTo>
                  <a:lnTo>
                    <a:pt x="114" y="14"/>
                  </a:lnTo>
                  <a:lnTo>
                    <a:pt x="102" y="26"/>
                  </a:lnTo>
                  <a:lnTo>
                    <a:pt x="90" y="38"/>
                  </a:lnTo>
                  <a:lnTo>
                    <a:pt x="82" y="54"/>
                  </a:lnTo>
                  <a:lnTo>
                    <a:pt x="78" y="70"/>
                  </a:lnTo>
                  <a:lnTo>
                    <a:pt x="76" y="88"/>
                  </a:lnTo>
                  <a:lnTo>
                    <a:pt x="76" y="8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43625" y="3076575"/>
            <a:ext cx="1085850" cy="1085850"/>
            <a:chOff x="6143625" y="3076575"/>
            <a:chExt cx="1085850" cy="1085850"/>
          </a:xfrm>
        </p:grpSpPr>
        <p:sp>
          <p:nvSpPr>
            <p:cNvPr id="9" name="圆角矩形 8"/>
            <p:cNvSpPr/>
            <p:nvPr/>
          </p:nvSpPr>
          <p:spPr>
            <a:xfrm>
              <a:off x="6143625" y="3076575"/>
              <a:ext cx="1085850" cy="108585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86"/>
            <p:cNvSpPr>
              <a:spLocks noEditPoints="1"/>
            </p:cNvSpPr>
            <p:nvPr/>
          </p:nvSpPr>
          <p:spPr bwMode="auto">
            <a:xfrm>
              <a:off x="6365935" y="3379787"/>
              <a:ext cx="657225" cy="47942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206" y="206"/>
                </a:cxn>
                <a:cxn ang="0">
                  <a:pos x="414" y="38"/>
                </a:cxn>
                <a:cxn ang="0">
                  <a:pos x="414" y="0"/>
                </a:cxn>
                <a:cxn ang="0">
                  <a:pos x="0" y="0"/>
                </a:cxn>
                <a:cxn ang="0">
                  <a:pos x="0" y="38"/>
                </a:cxn>
                <a:cxn ang="0">
                  <a:pos x="0" y="268"/>
                </a:cxn>
                <a:cxn ang="0">
                  <a:pos x="102" y="156"/>
                </a:cxn>
                <a:cxn ang="0">
                  <a:pos x="0" y="64"/>
                </a:cxn>
                <a:cxn ang="0">
                  <a:pos x="0" y="268"/>
                </a:cxn>
                <a:cxn ang="0">
                  <a:pos x="414" y="270"/>
                </a:cxn>
                <a:cxn ang="0">
                  <a:pos x="310" y="156"/>
                </a:cxn>
                <a:cxn ang="0">
                  <a:pos x="414" y="64"/>
                </a:cxn>
                <a:cxn ang="0">
                  <a:pos x="414" y="270"/>
                </a:cxn>
                <a:cxn ang="0">
                  <a:pos x="206" y="240"/>
                </a:cxn>
                <a:cxn ang="0">
                  <a:pos x="122" y="170"/>
                </a:cxn>
                <a:cxn ang="0">
                  <a:pos x="0" y="302"/>
                </a:cxn>
                <a:cxn ang="0">
                  <a:pos x="414" y="302"/>
                </a:cxn>
                <a:cxn ang="0">
                  <a:pos x="292" y="170"/>
                </a:cxn>
                <a:cxn ang="0">
                  <a:pos x="206" y="240"/>
                </a:cxn>
              </a:cxnLst>
              <a:rect l="0" t="0" r="r" b="b"/>
              <a:pathLst>
                <a:path w="414" h="302">
                  <a:moveTo>
                    <a:pt x="0" y="38"/>
                  </a:moveTo>
                  <a:lnTo>
                    <a:pt x="206" y="206"/>
                  </a:lnTo>
                  <a:lnTo>
                    <a:pt x="414" y="38"/>
                  </a:lnTo>
                  <a:lnTo>
                    <a:pt x="414" y="0"/>
                  </a:lnTo>
                  <a:lnTo>
                    <a:pt x="0" y="0"/>
                  </a:lnTo>
                  <a:lnTo>
                    <a:pt x="0" y="38"/>
                  </a:lnTo>
                  <a:close/>
                  <a:moveTo>
                    <a:pt x="0" y="268"/>
                  </a:moveTo>
                  <a:lnTo>
                    <a:pt x="102" y="156"/>
                  </a:lnTo>
                  <a:lnTo>
                    <a:pt x="0" y="64"/>
                  </a:lnTo>
                  <a:lnTo>
                    <a:pt x="0" y="268"/>
                  </a:lnTo>
                  <a:close/>
                  <a:moveTo>
                    <a:pt x="414" y="270"/>
                  </a:moveTo>
                  <a:lnTo>
                    <a:pt x="310" y="156"/>
                  </a:lnTo>
                  <a:lnTo>
                    <a:pt x="414" y="64"/>
                  </a:lnTo>
                  <a:lnTo>
                    <a:pt x="414" y="270"/>
                  </a:lnTo>
                  <a:close/>
                  <a:moveTo>
                    <a:pt x="206" y="240"/>
                  </a:moveTo>
                  <a:lnTo>
                    <a:pt x="122" y="170"/>
                  </a:lnTo>
                  <a:lnTo>
                    <a:pt x="0" y="302"/>
                  </a:lnTo>
                  <a:lnTo>
                    <a:pt x="414" y="302"/>
                  </a:lnTo>
                  <a:lnTo>
                    <a:pt x="292" y="170"/>
                  </a:lnTo>
                  <a:lnTo>
                    <a:pt x="206" y="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43625" y="1466850"/>
            <a:ext cx="1085850" cy="1085850"/>
            <a:chOff x="6143625" y="1466850"/>
            <a:chExt cx="1085850" cy="1085850"/>
          </a:xfrm>
        </p:grpSpPr>
        <p:sp>
          <p:nvSpPr>
            <p:cNvPr id="12" name="圆角矩形 11"/>
            <p:cNvSpPr/>
            <p:nvPr/>
          </p:nvSpPr>
          <p:spPr>
            <a:xfrm>
              <a:off x="6143625" y="1466850"/>
              <a:ext cx="1085850" cy="108585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 4"/>
            <p:cNvGrpSpPr/>
            <p:nvPr/>
          </p:nvGrpSpPr>
          <p:grpSpPr>
            <a:xfrm>
              <a:off x="6365935" y="1596231"/>
              <a:ext cx="690117" cy="827087"/>
              <a:chOff x="1536700" y="911225"/>
              <a:chExt cx="831850" cy="996950"/>
            </a:xfrm>
            <a:solidFill>
              <a:schemeClr val="tx1"/>
            </a:solidFill>
          </p:grpSpPr>
          <p:sp>
            <p:nvSpPr>
              <p:cNvPr id="14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15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16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17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18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19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0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1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2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3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925766" y="1440468"/>
            <a:ext cx="269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学会沟通</a:t>
            </a:r>
          </a:p>
        </p:txBody>
      </p:sp>
      <p:sp>
        <p:nvSpPr>
          <p:cNvPr id="25" name="Rectangle 11"/>
          <p:cNvSpPr/>
          <p:nvPr/>
        </p:nvSpPr>
        <p:spPr>
          <a:xfrm>
            <a:off x="925766" y="1875243"/>
            <a:ext cx="5044436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200" dirty="0" smtClean="0"/>
              <a:t> </a:t>
            </a:r>
            <a:r>
              <a:rPr kumimoji="1" lang="en-US" altLang="zh-CN" sz="1200" dirty="0" smtClean="0"/>
              <a:t>             </a:t>
            </a:r>
            <a:r>
              <a:rPr kumimoji="1" lang="zh-CN" altLang="en-US" sz="1600" dirty="0" smtClean="0"/>
              <a:t>单位不比学校，并非都是同龄人，因此在与长辈对话时应该注意自己的态度与语气。</a:t>
            </a:r>
            <a:endParaRPr kumimoji="1"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925766" y="2917103"/>
            <a:ext cx="269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尊重隐私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25766" y="4367891"/>
            <a:ext cx="269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自我学习</a:t>
            </a:r>
          </a:p>
        </p:txBody>
      </p:sp>
      <p:sp>
        <p:nvSpPr>
          <p:cNvPr id="32" name="Rectangle 11"/>
          <p:cNvSpPr/>
          <p:nvPr/>
        </p:nvSpPr>
        <p:spPr>
          <a:xfrm>
            <a:off x="941979" y="3389515"/>
            <a:ext cx="5044436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/>
              <a:t>           在单位应该知道什么事情该问，什么事情不该问，同事不比老师，有问必答，因此要尊重他人隐私。</a:t>
            </a:r>
            <a:endParaRPr kumimoji="1" lang="zh-CN" altLang="en-US" sz="1600" dirty="0"/>
          </a:p>
        </p:txBody>
      </p:sp>
      <p:sp>
        <p:nvSpPr>
          <p:cNvPr id="33" name="Rectangle 11"/>
          <p:cNvSpPr/>
          <p:nvPr/>
        </p:nvSpPr>
        <p:spPr>
          <a:xfrm>
            <a:off x="1087893" y="5121039"/>
            <a:ext cx="5044436" cy="70089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dirty="0" smtClean="0"/>
              <a:t> </a:t>
            </a:r>
            <a:r>
              <a:rPr kumimoji="1" lang="en-US" altLang="zh-CN" sz="1600" dirty="0" smtClean="0"/>
              <a:t>             </a:t>
            </a:r>
            <a:r>
              <a:rPr kumimoji="1" lang="zh-CN" altLang="en-US" sz="1600" dirty="0" smtClean="0"/>
              <a:t>没有人会手把手教你如何去做，因为每个人都有自己的工作，</a:t>
            </a:r>
            <a:r>
              <a:rPr kumimoji="1" lang="zh-CN" altLang="en-US" sz="1600" dirty="0" smtClean="0"/>
              <a:t>唯有靠自己的不断</a:t>
            </a:r>
            <a:r>
              <a:rPr kumimoji="1" lang="zh-CN" altLang="en-US" sz="1600" dirty="0" smtClean="0"/>
              <a:t>学习。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72366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收获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05036" y="4190999"/>
            <a:ext cx="146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倾听</a:t>
            </a:r>
          </a:p>
        </p:txBody>
      </p:sp>
      <p:sp>
        <p:nvSpPr>
          <p:cNvPr id="8" name="Rectangle 11"/>
          <p:cNvSpPr/>
          <p:nvPr/>
        </p:nvSpPr>
        <p:spPr>
          <a:xfrm>
            <a:off x="1278464" y="4652664"/>
            <a:ext cx="2120901" cy="20128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/>
              <a:t> 在</a:t>
            </a:r>
            <a:r>
              <a:rPr lang="zh-CN" altLang="en-US" sz="1600" dirty="0" smtClean="0"/>
              <a:t>项目的调研过程中，要快速从从客户的语言中提取出有用的信息，理解他们的需求，才能掌握核心，做出最佳的需求方案。</a:t>
            </a:r>
            <a:endParaRPr kumimoji="1"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5304971" y="4171461"/>
            <a:ext cx="146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换位思考</a:t>
            </a:r>
          </a:p>
        </p:txBody>
      </p:sp>
      <p:sp>
        <p:nvSpPr>
          <p:cNvPr id="10" name="Rectangle 11"/>
          <p:cNvSpPr/>
          <p:nvPr/>
        </p:nvSpPr>
        <p:spPr>
          <a:xfrm>
            <a:off x="4128406" y="4660757"/>
            <a:ext cx="3839937" cy="20128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1600" dirty="0" smtClean="0"/>
              <a:t>站</a:t>
            </a:r>
            <a:r>
              <a:rPr lang="zh-CN" altLang="zh-CN" sz="1600" dirty="0"/>
              <a:t>在客户的角度去思考，</a:t>
            </a:r>
            <a:r>
              <a:rPr lang="zh-CN" altLang="zh-CN" sz="1600" dirty="0" smtClean="0"/>
              <a:t>在系统</a:t>
            </a:r>
            <a:r>
              <a:rPr lang="zh-CN" altLang="zh-CN" sz="1600" dirty="0"/>
              <a:t>使用的过程中</a:t>
            </a:r>
            <a:r>
              <a:rPr lang="zh-CN" altLang="zh-CN" sz="1600" dirty="0" smtClean="0"/>
              <a:t>，客户不</a:t>
            </a:r>
            <a:r>
              <a:rPr lang="zh-CN" altLang="zh-CN" sz="1600" dirty="0"/>
              <a:t>懂需要问我们的地方，我们必须事先尽可能的想到，以及知道怎样解决。只有这样，在后续系统上线之后，我们才能从容的应对客户的各种问题，提高自己的专业技能。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890214" y="4171461"/>
            <a:ext cx="146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语言技巧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66792" y="4672774"/>
            <a:ext cx="2514600" cy="20128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 smtClean="0"/>
              <a:t>端正</a:t>
            </a:r>
            <a:r>
              <a:rPr kumimoji="1" lang="zh-CN" altLang="en-US" sz="1600" dirty="0"/>
              <a:t>说话</a:t>
            </a:r>
            <a:r>
              <a:rPr kumimoji="1" lang="zh-CN" altLang="en-US" sz="1600" dirty="0" smtClean="0"/>
              <a:t>态度，保持</a:t>
            </a:r>
            <a:r>
              <a:rPr kumimoji="1" lang="zh-CN" altLang="en-US" sz="1600" dirty="0"/>
              <a:t>适当的语速，能够让对方清楚的听到你所说的</a:t>
            </a:r>
            <a:r>
              <a:rPr kumimoji="1" lang="zh-CN" altLang="en-US" sz="1600" dirty="0" smtClean="0"/>
              <a:t>内容。思路清晰，突出自己的重点，不卑不亢的表达出自己的观点。</a:t>
            </a:r>
            <a:endParaRPr kumimoji="1" lang="zh-CN" altLang="en-US" sz="1600" dirty="0"/>
          </a:p>
        </p:txBody>
      </p:sp>
      <p:sp>
        <p:nvSpPr>
          <p:cNvPr id="2051" name="Oval 3" descr="IMG_2789"/>
          <p:cNvSpPr>
            <a:spLocks noChangeArrowheads="1"/>
          </p:cNvSpPr>
          <p:nvPr/>
        </p:nvSpPr>
        <p:spPr bwMode="auto">
          <a:xfrm>
            <a:off x="1182487" y="1355996"/>
            <a:ext cx="2473325" cy="2466975"/>
          </a:xfrm>
          <a:prstGeom prst="ellipse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158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Oval 4" descr="IMG_3356"/>
          <p:cNvSpPr>
            <a:spLocks noChangeArrowheads="1"/>
          </p:cNvSpPr>
          <p:nvPr/>
        </p:nvSpPr>
        <p:spPr bwMode="auto">
          <a:xfrm>
            <a:off x="4801175" y="1394905"/>
            <a:ext cx="2473325" cy="2466975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158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3" name="Oval 5" descr="IMG_3217"/>
          <p:cNvSpPr>
            <a:spLocks noChangeArrowheads="1"/>
          </p:cNvSpPr>
          <p:nvPr/>
        </p:nvSpPr>
        <p:spPr bwMode="auto">
          <a:xfrm>
            <a:off x="8322588" y="1385178"/>
            <a:ext cx="2473325" cy="2466975"/>
          </a:xfrm>
          <a:prstGeom prst="ellipse">
            <a:avLst/>
          </a:prstGeom>
          <a:blipFill dpi="0" rotWithShape="0">
            <a:blip r:embed="rId4" cstate="print"/>
            <a:srcRect/>
            <a:stretch>
              <a:fillRect/>
            </a:stretch>
          </a:blipFill>
          <a:ln w="158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3690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57850" y="0"/>
            <a:ext cx="723900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57850" y="5200650"/>
            <a:ext cx="723900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71215" y="2593684"/>
            <a:ext cx="2934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汇报</a:t>
            </a:r>
            <a:r>
              <a:rPr lang="zh-CN" altLang="en-US" sz="4000" b="1" dirty="0" smtClean="0"/>
              <a:t>结束</a:t>
            </a:r>
            <a:endParaRPr lang="en-US" altLang="zh-CN" sz="4000" b="1" dirty="0"/>
          </a:p>
          <a:p>
            <a:pPr algn="ctr"/>
            <a:r>
              <a:rPr lang="zh-CN" altLang="en-US" sz="4000" b="1" dirty="0" smtClean="0"/>
              <a:t>非常感谢！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351204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035512" y="2038350"/>
            <a:ext cx="2647950" cy="2647950"/>
            <a:chOff x="4914900" y="2038350"/>
            <a:chExt cx="2647950" cy="2647950"/>
          </a:xfrm>
        </p:grpSpPr>
        <p:sp>
          <p:nvSpPr>
            <p:cNvPr id="7" name="椭圆 6"/>
            <p:cNvSpPr/>
            <p:nvPr/>
          </p:nvSpPr>
          <p:spPr>
            <a:xfrm>
              <a:off x="4914900" y="2038350"/>
              <a:ext cx="2647950" cy="2647950"/>
            </a:xfrm>
            <a:prstGeom prst="ellipse">
              <a:avLst/>
            </a:prstGeom>
            <a:ln w="190500"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48250" y="3069937"/>
              <a:ext cx="2514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/>
                <a:t>目录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225374" y="679111"/>
            <a:ext cx="3467100" cy="1387332"/>
            <a:chOff x="2209800" y="1457324"/>
            <a:chExt cx="3467100" cy="1387332"/>
          </a:xfrm>
        </p:grpSpPr>
        <p:sp>
          <p:nvSpPr>
            <p:cNvPr id="4" name="矩形 3"/>
            <p:cNvSpPr/>
            <p:nvPr/>
          </p:nvSpPr>
          <p:spPr>
            <a:xfrm>
              <a:off x="2209800" y="1619250"/>
              <a:ext cx="3276600" cy="116205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00300" y="1457324"/>
              <a:ext cx="3276600" cy="1162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00300" y="1736660"/>
              <a:ext cx="723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 smtClean="0"/>
                <a:t>1</a:t>
              </a:r>
              <a:endParaRPr lang="zh-CN" altLang="en-US" sz="6600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209925" y="1816007"/>
              <a:ext cx="2190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实习概况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19153" y="2834397"/>
            <a:ext cx="3467100" cy="1410305"/>
            <a:chOff x="2209800" y="3943350"/>
            <a:chExt cx="3467100" cy="1410305"/>
          </a:xfrm>
        </p:grpSpPr>
        <p:sp>
          <p:nvSpPr>
            <p:cNvPr id="5" name="矩形 4"/>
            <p:cNvSpPr/>
            <p:nvPr/>
          </p:nvSpPr>
          <p:spPr>
            <a:xfrm>
              <a:off x="2209800" y="4105276"/>
              <a:ext cx="3276600" cy="116205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00300" y="3943350"/>
              <a:ext cx="3276600" cy="1162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400300" y="4245659"/>
              <a:ext cx="723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 smtClean="0"/>
                <a:t>2</a:t>
              </a:r>
              <a:endParaRPr lang="zh-CN" altLang="en-US" sz="6600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09925" y="4325006"/>
              <a:ext cx="2190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/>
                <a:t>问题与发现</a:t>
              </a:r>
              <a:endParaRPr lang="zh-CN" altLang="en-US" sz="28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84386" y="5010149"/>
            <a:ext cx="3467100" cy="1410305"/>
            <a:chOff x="2209800" y="3943350"/>
            <a:chExt cx="3467100" cy="1410305"/>
          </a:xfrm>
        </p:grpSpPr>
        <p:sp>
          <p:nvSpPr>
            <p:cNvPr id="26" name="矩形 25"/>
            <p:cNvSpPr/>
            <p:nvPr/>
          </p:nvSpPr>
          <p:spPr>
            <a:xfrm>
              <a:off x="2209800" y="4105276"/>
              <a:ext cx="3276600" cy="116205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400300" y="3943350"/>
              <a:ext cx="3276600" cy="1162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14"/>
            <p:cNvSpPr txBox="1"/>
            <p:nvPr/>
          </p:nvSpPr>
          <p:spPr>
            <a:xfrm>
              <a:off x="2400300" y="4245659"/>
              <a:ext cx="723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 smtClean="0"/>
                <a:t>3</a:t>
              </a:r>
              <a:endParaRPr lang="zh-CN" altLang="en-US" sz="6600" b="1" dirty="0"/>
            </a:p>
          </p:txBody>
        </p:sp>
        <p:sp>
          <p:nvSpPr>
            <p:cNvPr id="29" name="文本框 15"/>
            <p:cNvSpPr txBox="1"/>
            <p:nvPr/>
          </p:nvSpPr>
          <p:spPr>
            <a:xfrm>
              <a:off x="3209925" y="4325006"/>
              <a:ext cx="2190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/>
                <a:t>收获与感悟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05502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77343" y="2281997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PART ONE</a:t>
            </a:r>
            <a:endParaRPr lang="zh-CN" altLang="en-US" sz="6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962400" y="3389993"/>
            <a:ext cx="4171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/>
          <p:nvPr/>
        </p:nvSpPr>
        <p:spPr>
          <a:xfrm>
            <a:off x="3780064" y="3771189"/>
            <a:ext cx="4354286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3200" dirty="0" smtClean="0"/>
              <a:t>项目概况</a:t>
            </a:r>
            <a:endParaRPr kumimoji="1" lang="zh-CN" altLang="en-US" sz="3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215664" y="763877"/>
            <a:ext cx="1127986" cy="1127986"/>
            <a:chOff x="5438775" y="2660650"/>
            <a:chExt cx="596900" cy="596900"/>
          </a:xfrm>
          <a:solidFill>
            <a:schemeClr val="tx1"/>
          </a:solidFill>
        </p:grpSpPr>
        <p:sp>
          <p:nvSpPr>
            <p:cNvPr id="10" name="Freeform 185"/>
            <p:cNvSpPr>
              <a:spLocks/>
            </p:cNvSpPr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8726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陕股动力股份有限公司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0400" y="1233713"/>
            <a:ext cx="4630057" cy="5036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1429" y="1291770"/>
            <a:ext cx="4905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西安陕鼓动力股份有限公司是中国以设计</a:t>
            </a:r>
            <a:r>
              <a:rPr lang="zh-CN" altLang="en-US" sz="2400" dirty="0" smtClean="0"/>
              <a:t>制造透平机械为</a:t>
            </a:r>
            <a:r>
              <a:rPr lang="zh-CN" altLang="en-US" sz="2400" dirty="0" smtClean="0"/>
              <a:t>核心的</a:t>
            </a:r>
            <a:r>
              <a:rPr lang="zh-CN" altLang="en-US" sz="2400" dirty="0"/>
              <a:t>集团</a:t>
            </a:r>
            <a:r>
              <a:rPr lang="zh-CN" altLang="en-US" sz="2400" dirty="0" smtClean="0"/>
              <a:t>企业。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51429" y="3018971"/>
            <a:ext cx="53122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主要产品：</a:t>
            </a:r>
            <a:endParaRPr lang="en-US" altLang="zh-CN" sz="2800" dirty="0" smtClean="0"/>
          </a:p>
          <a:p>
            <a:r>
              <a:rPr lang="zh-CN" altLang="en-US" sz="2000" dirty="0" smtClean="0"/>
              <a:t>       西安陕鼓动力股份有限公司</a:t>
            </a:r>
            <a:r>
              <a:rPr lang="zh-CN" altLang="en-US" sz="2000" dirty="0"/>
              <a:t>主要产品有轴流压缩机、能量</a:t>
            </a:r>
            <a:r>
              <a:rPr lang="zh-CN" altLang="en-US" sz="2000" dirty="0" smtClean="0"/>
              <a:t>回收透平 装置</a:t>
            </a:r>
            <a:r>
              <a:rPr lang="zh-CN" altLang="en-US" sz="2000" dirty="0"/>
              <a:t>（</a:t>
            </a:r>
            <a:r>
              <a:rPr lang="en-US" altLang="zh-CN" sz="2000" dirty="0"/>
              <a:t>TRT</a:t>
            </a:r>
            <a:r>
              <a:rPr lang="zh-CN" altLang="en-US" sz="2000" dirty="0"/>
              <a:t>）、离心压缩机、离心鼓风机、通风机共五大类</a:t>
            </a:r>
            <a:r>
              <a:rPr lang="en-US" altLang="zh-CN" sz="2000" dirty="0"/>
              <a:t>80</a:t>
            </a:r>
            <a:r>
              <a:rPr lang="zh-CN" altLang="en-US" sz="2000" dirty="0"/>
              <a:t>个系列近</a:t>
            </a:r>
            <a:r>
              <a:rPr lang="en-US" altLang="zh-CN" sz="2000" dirty="0"/>
              <a:t>2000</a:t>
            </a:r>
            <a:r>
              <a:rPr lang="zh-CN" altLang="en-US" sz="2000" dirty="0"/>
              <a:t>个品种规格</a:t>
            </a:r>
            <a:r>
              <a:rPr lang="en-US" altLang="zh-CN" sz="2000" dirty="0"/>
              <a:t>,</a:t>
            </a:r>
            <a:r>
              <a:rPr lang="zh-CN" altLang="en-US" sz="2000" dirty="0"/>
              <a:t>主要应用于空分、冶金、石化、电力、城建、环保等十几个国民经济的支柱产业领域。</a:t>
            </a:r>
          </a:p>
        </p:txBody>
      </p:sp>
    </p:spTree>
    <p:extLst>
      <p:ext uri="{BB962C8B-B14F-4D97-AF65-F5344CB8AC3E}">
        <p14:creationId xmlns:p14="http://schemas.microsoft.com/office/powerpoint/2010/main" xmlns="" val="9670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陕</a:t>
            </a:r>
            <a:r>
              <a:rPr lang="zh-CN" altLang="en-US" dirty="0" smtClean="0"/>
              <a:t>股</a:t>
            </a:r>
            <a:r>
              <a:rPr lang="zh-CN" altLang="en-US" dirty="0" smtClean="0"/>
              <a:t>动力</a:t>
            </a:r>
            <a:r>
              <a:rPr lang="en-US" altLang="zh-CN" dirty="0" smtClean="0"/>
              <a:t>E-hr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升级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4881031" y="1857202"/>
            <a:ext cx="3300826" cy="3300826"/>
            <a:chOff x="3543550" y="3807210"/>
            <a:chExt cx="2700000" cy="2700000"/>
          </a:xfrm>
        </p:grpSpPr>
        <p:sp>
          <p:nvSpPr>
            <p:cNvPr id="5" name="弧形 4"/>
            <p:cNvSpPr/>
            <p:nvPr/>
          </p:nvSpPr>
          <p:spPr>
            <a:xfrm>
              <a:off x="4083550" y="4347210"/>
              <a:ext cx="1620000" cy="1620000"/>
            </a:xfrm>
            <a:prstGeom prst="arc">
              <a:avLst>
                <a:gd name="adj1" fmla="val 21305814"/>
                <a:gd name="adj2" fmla="val 19486591"/>
              </a:avLst>
            </a:prstGeom>
            <a:ln w="158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783"/>
              <a:endParaRPr lang="zh-CN" altLang="en-US" sz="14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6" name="弧形 5"/>
            <p:cNvSpPr/>
            <p:nvPr/>
          </p:nvSpPr>
          <p:spPr>
            <a:xfrm>
              <a:off x="3903550" y="4167210"/>
              <a:ext cx="1980000" cy="1980000"/>
            </a:xfrm>
            <a:prstGeom prst="arc">
              <a:avLst>
                <a:gd name="adj1" fmla="val 21305814"/>
                <a:gd name="adj2" fmla="val 16253894"/>
              </a:avLst>
            </a:prstGeom>
            <a:ln w="158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783"/>
              <a:endParaRPr lang="zh-CN" altLang="en-US" sz="14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7" name="弧形 6"/>
            <p:cNvSpPr/>
            <p:nvPr/>
          </p:nvSpPr>
          <p:spPr>
            <a:xfrm>
              <a:off x="3723550" y="3987210"/>
              <a:ext cx="2340000" cy="2340000"/>
            </a:xfrm>
            <a:prstGeom prst="arc">
              <a:avLst>
                <a:gd name="adj1" fmla="val 21305814"/>
                <a:gd name="adj2" fmla="val 12240847"/>
              </a:avLst>
            </a:prstGeom>
            <a:ln w="1587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783"/>
              <a:endParaRPr lang="zh-CN" altLang="en-US" sz="14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弧形 7"/>
            <p:cNvSpPr/>
            <p:nvPr/>
          </p:nvSpPr>
          <p:spPr>
            <a:xfrm>
              <a:off x="3543550" y="3807210"/>
              <a:ext cx="2700000" cy="2700000"/>
            </a:xfrm>
            <a:prstGeom prst="arc">
              <a:avLst>
                <a:gd name="adj1" fmla="val 21305814"/>
                <a:gd name="adj2" fmla="val 9855339"/>
              </a:avLst>
            </a:prstGeom>
            <a:ln w="1587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783"/>
              <a:endParaRPr lang="zh-CN" altLang="en-US" sz="14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3207019" y="2046879"/>
            <a:ext cx="1995419" cy="430666"/>
          </a:xfrm>
          <a:custGeom>
            <a:avLst/>
            <a:gdLst>
              <a:gd name="connsiteX0" fmla="*/ 2154264 w 2154264"/>
              <a:gd name="connsiteY0" fmla="*/ 464949 h 464949"/>
              <a:gd name="connsiteX1" fmla="*/ 1704813 w 2154264"/>
              <a:gd name="connsiteY1" fmla="*/ 0 h 464949"/>
              <a:gd name="connsiteX2" fmla="*/ 0 w 2154264"/>
              <a:gd name="connsiteY2" fmla="*/ 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264" h="464949">
                <a:moveTo>
                  <a:pt x="2154264" y="464949"/>
                </a:moveTo>
                <a:lnTo>
                  <a:pt x="1704813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28884" y="155764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endParaRPr lang="zh-CN" altLang="en-US" sz="2800" dirty="0">
              <a:latin typeface="Calibri"/>
              <a:ea typeface="宋体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7794594" y="3199379"/>
            <a:ext cx="1593465" cy="258400"/>
          </a:xfrm>
          <a:custGeom>
            <a:avLst/>
            <a:gdLst>
              <a:gd name="connsiteX0" fmla="*/ 0 w 1720312"/>
              <a:gd name="connsiteY0" fmla="*/ 278970 h 278970"/>
              <a:gd name="connsiteX1" fmla="*/ 278970 w 1720312"/>
              <a:gd name="connsiteY1" fmla="*/ 0 h 278970"/>
              <a:gd name="connsiteX2" fmla="*/ 1720312 w 1720312"/>
              <a:gd name="connsiteY2" fmla="*/ 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312" h="278970">
                <a:moveTo>
                  <a:pt x="0" y="278970"/>
                </a:moveTo>
                <a:lnTo>
                  <a:pt x="278970" y="0"/>
                </a:lnTo>
                <a:lnTo>
                  <a:pt x="1720312" y="0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37033" y="130723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endParaRPr lang="zh-CN" altLang="en-US" sz="2800" dirty="0">
              <a:latin typeface="Calibri"/>
              <a:ea typeface="宋体"/>
            </a:endParaRPr>
          </a:p>
        </p:txBody>
      </p:sp>
      <p:sp>
        <p:nvSpPr>
          <p:cNvPr id="13" name="任意多边形 12"/>
          <p:cNvSpPr/>
          <p:nvPr/>
        </p:nvSpPr>
        <p:spPr>
          <a:xfrm flipH="1">
            <a:off x="4068101" y="4315824"/>
            <a:ext cx="1519833" cy="358887"/>
          </a:xfrm>
          <a:custGeom>
            <a:avLst/>
            <a:gdLst>
              <a:gd name="connsiteX0" fmla="*/ 0 w 1844299"/>
              <a:gd name="connsiteY0" fmla="*/ 0 h 387457"/>
              <a:gd name="connsiteX1" fmla="*/ 402956 w 1844299"/>
              <a:gd name="connsiteY1" fmla="*/ 387457 h 387457"/>
              <a:gd name="connsiteX2" fmla="*/ 1844299 w 1844299"/>
              <a:gd name="connsiteY2" fmla="*/ 387457 h 38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299" h="387457">
                <a:moveTo>
                  <a:pt x="0" y="0"/>
                </a:moveTo>
                <a:lnTo>
                  <a:pt x="402956" y="387457"/>
                </a:lnTo>
                <a:lnTo>
                  <a:pt x="1844299" y="387457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33551" y="1475517"/>
            <a:ext cx="2969078" cy="2427631"/>
            <a:chOff x="795584" y="2487108"/>
            <a:chExt cx="2140443" cy="1509230"/>
          </a:xfrm>
        </p:grpSpPr>
        <p:sp>
          <p:nvSpPr>
            <p:cNvPr id="18" name="矩形 17"/>
            <p:cNvSpPr/>
            <p:nvPr/>
          </p:nvSpPr>
          <p:spPr>
            <a:xfrm>
              <a:off x="795585" y="2909151"/>
              <a:ext cx="2140442" cy="1087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83">
                <a:lnSpc>
                  <a:spcPct val="130000"/>
                </a:lnSpc>
              </a:pPr>
              <a:r>
                <a:rPr lang="zh-CN" altLang="en-US" sz="1600" b="1" dirty="0"/>
                <a:t>电子人力资源</a:t>
              </a:r>
              <a:r>
                <a:rPr lang="zh-CN" altLang="en-US" sz="1600" b="1" dirty="0" smtClean="0"/>
                <a:t>管理</a:t>
              </a:r>
              <a:endParaRPr lang="en-US" altLang="zh-CN" sz="1600" b="1" dirty="0" smtClean="0"/>
            </a:p>
            <a:p>
              <a:pPr defTabSz="685783">
                <a:lnSpc>
                  <a:spcPct val="130000"/>
                </a:lnSpc>
              </a:pPr>
              <a:r>
                <a:rPr lang="zh-CN" altLang="en-US" sz="1600" dirty="0" smtClean="0"/>
                <a:t>     是</a:t>
              </a:r>
              <a:r>
                <a:rPr lang="zh-CN" altLang="en-US" sz="1600" dirty="0"/>
                <a:t>基于先进的软件系统和高速、大容量的硬件基础上的新型人力资源管理</a:t>
              </a:r>
              <a:r>
                <a:rPr lang="zh-CN" altLang="en-US" sz="1600" dirty="0" smtClean="0"/>
                <a:t>模式。</a:t>
              </a:r>
              <a:endParaRPr lang="zh-CN" altLang="en-US" sz="1600" b="1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95584" y="2487108"/>
              <a:ext cx="650847" cy="325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en-US" altLang="zh-CN" sz="2800" b="1" dirty="0" smtClean="0"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E-hr</a:t>
              </a:r>
              <a:endParaRPr lang="en-US" altLang="zh-CN" sz="2800" b="1" dirty="0"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20283" y="4119564"/>
            <a:ext cx="3082347" cy="1444139"/>
            <a:chOff x="821781" y="4950151"/>
            <a:chExt cx="2185123" cy="903523"/>
          </a:xfrm>
        </p:grpSpPr>
        <p:sp>
          <p:nvSpPr>
            <p:cNvPr id="21" name="矩形 20"/>
            <p:cNvSpPr/>
            <p:nvPr/>
          </p:nvSpPr>
          <p:spPr>
            <a:xfrm>
              <a:off x="821781" y="5395382"/>
              <a:ext cx="2185123" cy="458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783">
                <a:lnSpc>
                  <a:spcPct val="130000"/>
                </a:lnSpc>
              </a:pPr>
              <a:r>
                <a:rPr lang="zh-CN" altLang="en-US" sz="1600" dirty="0" smtClean="0">
                  <a:latin typeface="Calibri"/>
                  <a:ea typeface="宋体"/>
                </a:rPr>
                <a:t>         </a:t>
              </a:r>
              <a:r>
                <a:rPr lang="zh-CN" altLang="en-US" sz="1600" dirty="0" smtClean="0">
                  <a:ea typeface="宋体"/>
                </a:rPr>
                <a:t>调研工作结束，进入到整理调研报告，编写需求方案阶段。</a:t>
              </a:r>
              <a:endParaRPr lang="zh-CN" altLang="en-US" sz="1600" dirty="0">
                <a:ea typeface="宋体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6862" y="4950151"/>
              <a:ext cx="1488103" cy="327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/>
              <a:r>
                <a:rPr lang="zh-CN" altLang="en-US" sz="2800" b="1" dirty="0">
                  <a:latin typeface="+mj-lt"/>
                  <a:ea typeface="宋体"/>
                  <a:cs typeface="Arial" panose="020B0604020202020204" pitchFamily="34" charset="0"/>
                </a:rPr>
                <a:t>项目</a:t>
              </a:r>
              <a:r>
                <a:rPr lang="zh-CN" altLang="en-US" sz="2800" b="1" dirty="0" smtClean="0">
                  <a:latin typeface="+mj-lt"/>
                  <a:ea typeface="宋体"/>
                  <a:cs typeface="Arial" panose="020B0604020202020204" pitchFamily="34" charset="0"/>
                </a:rPr>
                <a:t>进度</a:t>
              </a:r>
              <a:endParaRPr lang="en-US" altLang="zh-CN" sz="2800" b="1" dirty="0">
                <a:latin typeface="+mj-lt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91327" y="2470224"/>
            <a:ext cx="2998282" cy="1910950"/>
            <a:chOff x="7724105" y="2222582"/>
            <a:chExt cx="2108952" cy="535072"/>
          </a:xfrm>
        </p:grpSpPr>
        <p:sp>
          <p:nvSpPr>
            <p:cNvPr id="24" name="矩形 23"/>
            <p:cNvSpPr/>
            <p:nvPr/>
          </p:nvSpPr>
          <p:spPr>
            <a:xfrm>
              <a:off x="7724105" y="2462924"/>
              <a:ext cx="2108952" cy="294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783">
                <a:lnSpc>
                  <a:spcPct val="130000"/>
                </a:lnSpc>
              </a:pPr>
              <a:r>
                <a:rPr lang="zh-CN" altLang="en-US" sz="1600" dirty="0" smtClean="0">
                  <a:ea typeface="宋体"/>
                </a:rPr>
                <a:t>        在原有系统</a:t>
              </a:r>
              <a:r>
                <a:rPr lang="en-US" altLang="zh-CN" sz="1600" dirty="0" smtClean="0">
                  <a:ea typeface="宋体"/>
                </a:rPr>
                <a:t>NC57</a:t>
              </a:r>
              <a:r>
                <a:rPr lang="zh-CN" altLang="en-US" sz="1600" dirty="0" smtClean="0">
                  <a:ea typeface="宋体"/>
                </a:rPr>
                <a:t>的基础之上，升级到</a:t>
              </a:r>
              <a:r>
                <a:rPr lang="en-US" altLang="zh-CN" sz="1600" dirty="0" smtClean="0">
                  <a:ea typeface="宋体"/>
                </a:rPr>
                <a:t>NC633</a:t>
              </a:r>
              <a:r>
                <a:rPr lang="zh-CN" altLang="en-US" sz="1600" dirty="0" smtClean="0">
                  <a:ea typeface="宋体"/>
                </a:rPr>
                <a:t>，</a:t>
              </a:r>
              <a:r>
                <a:rPr lang="zh-CN" altLang="en-US" sz="1600" dirty="0" smtClean="0">
                  <a:ea typeface="宋体"/>
                </a:rPr>
                <a:t>主要负责人力资源模块。</a:t>
              </a:r>
              <a:endParaRPr lang="zh-CN" altLang="en-US" sz="1600" dirty="0">
                <a:ea typeface="宋体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948566" y="2222582"/>
              <a:ext cx="637280" cy="146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defTabSz="685783"/>
              <a:r>
                <a:rPr lang="zh-CN" altLang="en-US" sz="2800" b="1" dirty="0" smtClean="0">
                  <a:latin typeface="+mj-lt"/>
                  <a:ea typeface="宋体"/>
                  <a:cs typeface="Arial" panose="020B0604020202020204" pitchFamily="34" charset="0"/>
                </a:rPr>
                <a:t>目的</a:t>
              </a:r>
              <a:endParaRPr lang="en-US" altLang="zh-CN" sz="2800" b="1" dirty="0">
                <a:latin typeface="+mj-lt"/>
                <a:ea typeface="宋体"/>
                <a:cs typeface="Arial" panose="020B0604020202020204" pitchFamily="34" charset="0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2221166" y="690265"/>
            <a:ext cx="3817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2006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具体工作安排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4" name="梯形 3"/>
          <p:cNvSpPr/>
          <p:nvPr/>
        </p:nvSpPr>
        <p:spPr>
          <a:xfrm>
            <a:off x="1038225" y="4019550"/>
            <a:ext cx="2990850" cy="283845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>
            <a:off x="4605268" y="4019550"/>
            <a:ext cx="2990850" cy="283845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/>
          <p:cNvSpPr/>
          <p:nvPr/>
        </p:nvSpPr>
        <p:spPr>
          <a:xfrm>
            <a:off x="8124825" y="4019550"/>
            <a:ext cx="2990850" cy="283845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99770" y="1209671"/>
            <a:ext cx="146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第一周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343070" y="1209671"/>
            <a:ext cx="146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第二周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86370" y="1209671"/>
            <a:ext cx="146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第三周</a:t>
            </a:r>
          </a:p>
        </p:txBody>
      </p:sp>
      <p:sp>
        <p:nvSpPr>
          <p:cNvPr id="13" name="Rectangle 11"/>
          <p:cNvSpPr/>
          <p:nvPr/>
        </p:nvSpPr>
        <p:spPr>
          <a:xfrm>
            <a:off x="1510596" y="5180749"/>
            <a:ext cx="2007193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 smtClean="0">
                <a:latin typeface="+mn-ea"/>
              </a:rPr>
              <a:t>搭</a:t>
            </a:r>
            <a:r>
              <a:rPr kumimoji="1" lang="zh-CN" altLang="en-US" sz="1600" dirty="0" smtClean="0">
                <a:latin typeface="+mn-ea"/>
              </a:rPr>
              <a:t>建环境</a:t>
            </a:r>
            <a:endParaRPr kumimoji="1" lang="en-US" altLang="zh-CN" sz="1600" dirty="0" smtClean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600" dirty="0" smtClean="0">
                <a:latin typeface="+mn-ea"/>
              </a:rPr>
              <a:t>了解产品</a:t>
            </a:r>
            <a:endParaRPr kumimoji="1" lang="en-US" altLang="zh-CN" sz="1600" dirty="0" smtClean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600" dirty="0" smtClean="0">
                <a:latin typeface="+mn-ea"/>
              </a:rPr>
              <a:t>熟悉软件相应操作</a:t>
            </a:r>
            <a:endParaRPr kumimoji="1" lang="zh-CN" altLang="en-US" sz="1600" dirty="0"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86854" y="4717142"/>
            <a:ext cx="1233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10"/>
          <p:cNvSpPr>
            <a:spLocks noEditPoints="1"/>
          </p:cNvSpPr>
          <p:nvPr/>
        </p:nvSpPr>
        <p:spPr bwMode="auto">
          <a:xfrm>
            <a:off x="2243588" y="4180114"/>
            <a:ext cx="433373" cy="435878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5483835" y="4717142"/>
            <a:ext cx="1233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977853" y="4717142"/>
            <a:ext cx="1233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83"/>
          <p:cNvSpPr>
            <a:spLocks noEditPoints="1"/>
          </p:cNvSpPr>
          <p:nvPr/>
        </p:nvSpPr>
        <p:spPr bwMode="auto">
          <a:xfrm>
            <a:off x="5927884" y="4180114"/>
            <a:ext cx="437741" cy="4358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94"/>
          <p:cNvSpPr>
            <a:spLocks noEditPoints="1"/>
          </p:cNvSpPr>
          <p:nvPr/>
        </p:nvSpPr>
        <p:spPr bwMode="auto">
          <a:xfrm>
            <a:off x="9397647" y="4180114"/>
            <a:ext cx="445202" cy="445202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4" name="Rectangle 11"/>
          <p:cNvSpPr/>
          <p:nvPr/>
        </p:nvSpPr>
        <p:spPr>
          <a:xfrm>
            <a:off x="5106587" y="5196962"/>
            <a:ext cx="2007193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 smtClean="0">
                <a:latin typeface="+mn-ea"/>
              </a:rPr>
              <a:t>问题分析</a:t>
            </a:r>
            <a:endParaRPr kumimoji="1" lang="en-US" altLang="zh-CN" sz="1600" dirty="0" smtClean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600" dirty="0" smtClean="0">
                <a:latin typeface="+mn-ea"/>
              </a:rPr>
              <a:t>需求分析</a:t>
            </a:r>
            <a:endParaRPr kumimoji="1" lang="en-US" altLang="zh-CN" sz="1600" dirty="0" smtClean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600" dirty="0" smtClean="0">
                <a:latin typeface="+mn-ea"/>
              </a:rPr>
              <a:t>召开项目启动大会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25" name="Rectangle 11"/>
          <p:cNvSpPr/>
          <p:nvPr/>
        </p:nvSpPr>
        <p:spPr>
          <a:xfrm>
            <a:off x="8683122" y="5242358"/>
            <a:ext cx="2007193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 smtClean="0">
                <a:latin typeface="+mn-ea"/>
              </a:rPr>
              <a:t>系统调研</a:t>
            </a:r>
            <a:endParaRPr kumimoji="1" lang="en-US" altLang="zh-CN" sz="1600" dirty="0" smtClean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600" dirty="0" smtClean="0">
                <a:latin typeface="+mn-ea"/>
              </a:rPr>
              <a:t>系统升级</a:t>
            </a:r>
            <a:endParaRPr kumimoji="1" lang="en-US" altLang="zh-CN" sz="1600" dirty="0" smtClean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kumimoji="1" lang="en-US" altLang="zh-CN" sz="1600" dirty="0" smtClean="0">
                <a:latin typeface="+mn-ea"/>
              </a:rPr>
              <a:t>NC57</a:t>
            </a:r>
            <a:r>
              <a:rPr kumimoji="1" lang="zh-CN" altLang="en-US" sz="1600" dirty="0" smtClean="0">
                <a:latin typeface="+mn-ea"/>
              </a:rPr>
              <a:t>与</a:t>
            </a:r>
            <a:r>
              <a:rPr kumimoji="1" lang="en-US" altLang="zh-CN" sz="1600" dirty="0" smtClean="0">
                <a:latin typeface="+mn-ea"/>
              </a:rPr>
              <a:t>NC633</a:t>
            </a:r>
            <a:r>
              <a:rPr kumimoji="1" lang="zh-CN" altLang="en-US" sz="1600" dirty="0" smtClean="0">
                <a:latin typeface="+mn-ea"/>
              </a:rPr>
              <a:t>对接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1028" name="Oval 4" descr="IMG_2785"/>
          <p:cNvSpPr>
            <a:spLocks noChangeArrowheads="1"/>
          </p:cNvSpPr>
          <p:nvPr/>
        </p:nvSpPr>
        <p:spPr bwMode="auto">
          <a:xfrm>
            <a:off x="1528796" y="1759624"/>
            <a:ext cx="2106613" cy="2082800"/>
          </a:xfrm>
          <a:prstGeom prst="ellipse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1587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" name="Oval 5" descr="IMG_3440"/>
          <p:cNvSpPr>
            <a:spLocks noChangeArrowheads="1"/>
          </p:cNvSpPr>
          <p:nvPr/>
        </p:nvSpPr>
        <p:spPr bwMode="auto">
          <a:xfrm>
            <a:off x="5033828" y="1749899"/>
            <a:ext cx="2106612" cy="2082800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1587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Oval 6" descr="IMG_3245"/>
          <p:cNvSpPr>
            <a:spLocks noChangeArrowheads="1"/>
          </p:cNvSpPr>
          <p:nvPr/>
        </p:nvSpPr>
        <p:spPr bwMode="auto">
          <a:xfrm>
            <a:off x="8675721" y="1777494"/>
            <a:ext cx="2106613" cy="2084387"/>
          </a:xfrm>
          <a:prstGeom prst="ellipse">
            <a:avLst/>
          </a:prstGeom>
          <a:blipFill dpi="0" rotWithShape="0">
            <a:blip r:embed="rId4" cstate="print"/>
            <a:srcRect/>
            <a:stretch>
              <a:fillRect/>
            </a:stretch>
          </a:blipFill>
          <a:ln w="1587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462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48100" y="2644854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PART TWO</a:t>
            </a:r>
            <a:endParaRPr lang="zh-CN" altLang="en-US" sz="66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962400" y="3790950"/>
            <a:ext cx="4171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/>
          <p:nvPr/>
        </p:nvSpPr>
        <p:spPr>
          <a:xfrm>
            <a:off x="3962400" y="4264104"/>
            <a:ext cx="4119429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/>
              <a:t>问题</a:t>
            </a:r>
            <a:r>
              <a:rPr lang="zh-CN" altLang="en-US" sz="3200" dirty="0" smtClean="0"/>
              <a:t>与发现</a:t>
            </a:r>
            <a:endParaRPr kumimoji="1" lang="zh-CN" altLang="en-US" sz="3200" dirty="0"/>
          </a:p>
        </p:txBody>
      </p:sp>
      <p:sp>
        <p:nvSpPr>
          <p:cNvPr id="12" name="Freeform 112"/>
          <p:cNvSpPr>
            <a:spLocks/>
          </p:cNvSpPr>
          <p:nvPr/>
        </p:nvSpPr>
        <p:spPr bwMode="auto">
          <a:xfrm>
            <a:off x="5583964" y="1322103"/>
            <a:ext cx="876300" cy="1160631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76" y="0"/>
              </a:cxn>
              <a:cxn ang="0">
                <a:pos x="50" y="0"/>
              </a:cxn>
              <a:cxn ang="0">
                <a:pos x="32" y="4"/>
              </a:cxn>
              <a:cxn ang="0">
                <a:pos x="18" y="12"/>
              </a:cxn>
              <a:cxn ang="0">
                <a:pos x="14" y="16"/>
              </a:cxn>
              <a:cxn ang="0">
                <a:pos x="4" y="28"/>
              </a:cxn>
              <a:cxn ang="0">
                <a:pos x="0" y="44"/>
              </a:cxn>
              <a:cxn ang="0">
                <a:pos x="0" y="62"/>
              </a:cxn>
              <a:cxn ang="0">
                <a:pos x="0" y="480"/>
              </a:cxn>
              <a:cxn ang="0">
                <a:pos x="6" y="492"/>
              </a:cxn>
              <a:cxn ang="0">
                <a:pos x="18" y="498"/>
              </a:cxn>
              <a:cxn ang="0">
                <a:pos x="328" y="498"/>
              </a:cxn>
              <a:cxn ang="0">
                <a:pos x="340" y="492"/>
              </a:cxn>
              <a:cxn ang="0">
                <a:pos x="346" y="480"/>
              </a:cxn>
              <a:cxn ang="0">
                <a:pos x="346" y="58"/>
              </a:cxn>
              <a:cxn ang="0">
                <a:pos x="340" y="46"/>
              </a:cxn>
              <a:cxn ang="0">
                <a:pos x="328" y="40"/>
              </a:cxn>
              <a:cxn ang="0">
                <a:pos x="122" y="40"/>
              </a:cxn>
              <a:cxn ang="0">
                <a:pos x="118" y="32"/>
              </a:cxn>
              <a:cxn ang="0">
                <a:pos x="110" y="28"/>
              </a:cxn>
              <a:cxn ang="0">
                <a:pos x="104" y="30"/>
              </a:cxn>
              <a:cxn ang="0">
                <a:pos x="98" y="36"/>
              </a:cxn>
              <a:cxn ang="0">
                <a:pos x="98" y="46"/>
              </a:cxn>
              <a:cxn ang="0">
                <a:pos x="68" y="134"/>
              </a:cxn>
              <a:cxn ang="0">
                <a:pos x="42" y="40"/>
              </a:cxn>
              <a:cxn ang="0">
                <a:pos x="18" y="40"/>
              </a:cxn>
              <a:cxn ang="0">
                <a:pos x="38" y="18"/>
              </a:cxn>
              <a:cxn ang="0">
                <a:pos x="358" y="18"/>
              </a:cxn>
              <a:cxn ang="0">
                <a:pos x="358" y="464"/>
              </a:cxn>
              <a:cxn ang="0">
                <a:pos x="366" y="462"/>
              </a:cxn>
              <a:cxn ang="0">
                <a:pos x="376" y="452"/>
              </a:cxn>
              <a:cxn ang="0">
                <a:pos x="376" y="18"/>
              </a:cxn>
              <a:cxn ang="0">
                <a:pos x="376" y="10"/>
              </a:cxn>
              <a:cxn ang="0">
                <a:pos x="366" y="2"/>
              </a:cxn>
              <a:cxn ang="0">
                <a:pos x="358" y="0"/>
              </a:cxn>
            </a:cxnLst>
            <a:rect l="0" t="0" r="r" b="b"/>
            <a:pathLst>
              <a:path w="376" h="498">
                <a:moveTo>
                  <a:pt x="358" y="0"/>
                </a:moveTo>
                <a:lnTo>
                  <a:pt x="112" y="0"/>
                </a:lnTo>
                <a:lnTo>
                  <a:pt x="112" y="0"/>
                </a:lnTo>
                <a:lnTo>
                  <a:pt x="76" y="0"/>
                </a:lnTo>
                <a:lnTo>
                  <a:pt x="50" y="0"/>
                </a:lnTo>
                <a:lnTo>
                  <a:pt x="50" y="0"/>
                </a:lnTo>
                <a:lnTo>
                  <a:pt x="42" y="0"/>
                </a:lnTo>
                <a:lnTo>
                  <a:pt x="32" y="4"/>
                </a:lnTo>
                <a:lnTo>
                  <a:pt x="24" y="8"/>
                </a:lnTo>
                <a:lnTo>
                  <a:pt x="18" y="12"/>
                </a:lnTo>
                <a:lnTo>
                  <a:pt x="14" y="16"/>
                </a:lnTo>
                <a:lnTo>
                  <a:pt x="14" y="16"/>
                </a:lnTo>
                <a:lnTo>
                  <a:pt x="8" y="22"/>
                </a:lnTo>
                <a:lnTo>
                  <a:pt x="4" y="28"/>
                </a:lnTo>
                <a:lnTo>
                  <a:pt x="2" y="38"/>
                </a:lnTo>
                <a:lnTo>
                  <a:pt x="0" y="44"/>
                </a:lnTo>
                <a:lnTo>
                  <a:pt x="0" y="58"/>
                </a:lnTo>
                <a:lnTo>
                  <a:pt x="0" y="62"/>
                </a:lnTo>
                <a:lnTo>
                  <a:pt x="0" y="480"/>
                </a:lnTo>
                <a:lnTo>
                  <a:pt x="0" y="480"/>
                </a:lnTo>
                <a:lnTo>
                  <a:pt x="2" y="488"/>
                </a:lnTo>
                <a:lnTo>
                  <a:pt x="6" y="492"/>
                </a:lnTo>
                <a:lnTo>
                  <a:pt x="12" y="496"/>
                </a:lnTo>
                <a:lnTo>
                  <a:pt x="18" y="498"/>
                </a:lnTo>
                <a:lnTo>
                  <a:pt x="328" y="498"/>
                </a:lnTo>
                <a:lnTo>
                  <a:pt x="328" y="498"/>
                </a:lnTo>
                <a:lnTo>
                  <a:pt x="334" y="496"/>
                </a:lnTo>
                <a:lnTo>
                  <a:pt x="340" y="492"/>
                </a:lnTo>
                <a:lnTo>
                  <a:pt x="344" y="488"/>
                </a:lnTo>
                <a:lnTo>
                  <a:pt x="346" y="480"/>
                </a:lnTo>
                <a:lnTo>
                  <a:pt x="346" y="58"/>
                </a:lnTo>
                <a:lnTo>
                  <a:pt x="346" y="58"/>
                </a:lnTo>
                <a:lnTo>
                  <a:pt x="344" y="52"/>
                </a:lnTo>
                <a:lnTo>
                  <a:pt x="340" y="46"/>
                </a:lnTo>
                <a:lnTo>
                  <a:pt x="334" y="42"/>
                </a:lnTo>
                <a:lnTo>
                  <a:pt x="328" y="40"/>
                </a:lnTo>
                <a:lnTo>
                  <a:pt x="122" y="40"/>
                </a:lnTo>
                <a:lnTo>
                  <a:pt x="122" y="40"/>
                </a:lnTo>
                <a:lnTo>
                  <a:pt x="120" y="36"/>
                </a:lnTo>
                <a:lnTo>
                  <a:pt x="118" y="32"/>
                </a:lnTo>
                <a:lnTo>
                  <a:pt x="114" y="30"/>
                </a:lnTo>
                <a:lnTo>
                  <a:pt x="110" y="28"/>
                </a:lnTo>
                <a:lnTo>
                  <a:pt x="110" y="28"/>
                </a:lnTo>
                <a:lnTo>
                  <a:pt x="104" y="30"/>
                </a:lnTo>
                <a:lnTo>
                  <a:pt x="102" y="32"/>
                </a:lnTo>
                <a:lnTo>
                  <a:pt x="98" y="36"/>
                </a:lnTo>
                <a:lnTo>
                  <a:pt x="98" y="40"/>
                </a:lnTo>
                <a:lnTo>
                  <a:pt x="98" y="46"/>
                </a:lnTo>
                <a:lnTo>
                  <a:pt x="98" y="162"/>
                </a:lnTo>
                <a:lnTo>
                  <a:pt x="68" y="134"/>
                </a:lnTo>
                <a:lnTo>
                  <a:pt x="42" y="162"/>
                </a:lnTo>
                <a:lnTo>
                  <a:pt x="42" y="40"/>
                </a:lnTo>
                <a:lnTo>
                  <a:pt x="18" y="40"/>
                </a:lnTo>
                <a:lnTo>
                  <a:pt x="18" y="40"/>
                </a:lnTo>
                <a:lnTo>
                  <a:pt x="18" y="40"/>
                </a:lnTo>
                <a:lnTo>
                  <a:pt x="38" y="18"/>
                </a:lnTo>
                <a:lnTo>
                  <a:pt x="94" y="18"/>
                </a:lnTo>
                <a:lnTo>
                  <a:pt x="358" y="18"/>
                </a:lnTo>
                <a:lnTo>
                  <a:pt x="358" y="464"/>
                </a:lnTo>
                <a:lnTo>
                  <a:pt x="358" y="464"/>
                </a:lnTo>
                <a:lnTo>
                  <a:pt x="358" y="464"/>
                </a:lnTo>
                <a:lnTo>
                  <a:pt x="366" y="462"/>
                </a:lnTo>
                <a:lnTo>
                  <a:pt x="372" y="458"/>
                </a:lnTo>
                <a:lnTo>
                  <a:pt x="376" y="452"/>
                </a:lnTo>
                <a:lnTo>
                  <a:pt x="376" y="446"/>
                </a:lnTo>
                <a:lnTo>
                  <a:pt x="376" y="18"/>
                </a:lnTo>
                <a:lnTo>
                  <a:pt x="376" y="18"/>
                </a:lnTo>
                <a:lnTo>
                  <a:pt x="376" y="10"/>
                </a:lnTo>
                <a:lnTo>
                  <a:pt x="372" y="6"/>
                </a:lnTo>
                <a:lnTo>
                  <a:pt x="366" y="2"/>
                </a:lnTo>
                <a:lnTo>
                  <a:pt x="358" y="0"/>
                </a:lnTo>
                <a:lnTo>
                  <a:pt x="358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xmlns="" val="418826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750" b="5938"/>
          <a:stretch/>
        </p:blipFill>
        <p:spPr>
          <a:xfrm>
            <a:off x="0" y="1292573"/>
            <a:ext cx="12192000" cy="4591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292573"/>
            <a:ext cx="6038850" cy="459105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11"/>
          <p:cNvSpPr/>
          <p:nvPr/>
        </p:nvSpPr>
        <p:spPr>
          <a:xfrm>
            <a:off x="2356117" y="1703708"/>
            <a:ext cx="3112834" cy="70089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bg1"/>
                </a:solidFill>
              </a:rPr>
              <a:t>安装</a:t>
            </a:r>
            <a:r>
              <a:rPr kumimoji="1" lang="en-US" altLang="zh-CN" sz="1600" dirty="0">
                <a:solidFill>
                  <a:schemeClr val="bg1"/>
                </a:solidFill>
              </a:rPr>
              <a:t>oracle</a:t>
            </a:r>
            <a:r>
              <a:rPr kumimoji="1" lang="zh-CN" altLang="en-US" sz="1600" dirty="0">
                <a:solidFill>
                  <a:schemeClr val="bg1"/>
                </a:solidFill>
              </a:rPr>
              <a:t>数据库时出现</a:t>
            </a:r>
            <a:r>
              <a:rPr kumimoji="1" lang="en-US" altLang="zh-CN" sz="1600" dirty="0">
                <a:solidFill>
                  <a:schemeClr val="bg1"/>
                </a:solidFill>
              </a:rPr>
              <a:t>Oracle Net Configuration Assistant </a:t>
            </a:r>
            <a:r>
              <a:rPr kumimoji="1" lang="zh-CN" altLang="en-US" sz="1600" dirty="0">
                <a:solidFill>
                  <a:schemeClr val="bg1"/>
                </a:solidFill>
              </a:rPr>
              <a:t>失败</a:t>
            </a:r>
          </a:p>
        </p:txBody>
      </p:sp>
      <p:sp>
        <p:nvSpPr>
          <p:cNvPr id="7" name="Rectangle 11"/>
          <p:cNvSpPr/>
          <p:nvPr/>
        </p:nvSpPr>
        <p:spPr>
          <a:xfrm>
            <a:off x="2356117" y="2901758"/>
            <a:ext cx="3112834" cy="137267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bg1"/>
                </a:solidFill>
              </a:rPr>
              <a:t>进入软件时出现“</a:t>
            </a:r>
            <a:r>
              <a:rPr kumimoji="1" lang="en-US" altLang="zh-CN" sz="1600" dirty="0">
                <a:solidFill>
                  <a:schemeClr val="bg1"/>
                </a:solidFill>
              </a:rPr>
              <a:t>cannot open HKEY_LOCAL_MACHINE\Software\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JavaSoft</a:t>
            </a:r>
            <a:r>
              <a:rPr kumimoji="1" lang="en-US" altLang="zh-CN" sz="1600" dirty="0">
                <a:solidFill>
                  <a:schemeClr val="bg1"/>
                </a:solidFill>
              </a:rPr>
              <a:t>\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Prefs</a:t>
            </a:r>
            <a:r>
              <a:rPr kumimoji="1" lang="en-US" altLang="zh-CN" sz="1600" dirty="0">
                <a:solidFill>
                  <a:schemeClr val="bg1"/>
                </a:solidFill>
              </a:rPr>
              <a:t> at root 0x80000002”</a:t>
            </a:r>
            <a:r>
              <a:rPr kumimoji="1" lang="zh-CN" altLang="en-US" sz="1600" dirty="0">
                <a:solidFill>
                  <a:schemeClr val="bg1"/>
                </a:solidFill>
              </a:rPr>
              <a:t>错误</a:t>
            </a:r>
          </a:p>
        </p:txBody>
      </p:sp>
      <p:sp>
        <p:nvSpPr>
          <p:cNvPr id="8" name="Rectangle 11"/>
          <p:cNvSpPr/>
          <p:nvPr/>
        </p:nvSpPr>
        <p:spPr>
          <a:xfrm>
            <a:off x="2356117" y="4719905"/>
            <a:ext cx="3112834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进入软件时出现“</a:t>
            </a:r>
            <a:r>
              <a:rPr lang="en-US" altLang="zh-CN" sz="1600" dirty="0">
                <a:solidFill>
                  <a:schemeClr val="bg1"/>
                </a:solidFill>
              </a:rPr>
              <a:t>The Network Adapter could not establish the connection”</a:t>
            </a:r>
            <a:r>
              <a:rPr lang="zh-CN" altLang="en-US" sz="1600" dirty="0">
                <a:solidFill>
                  <a:schemeClr val="bg1"/>
                </a:solidFill>
              </a:rPr>
              <a:t>错误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Freeform 124"/>
          <p:cNvSpPr>
            <a:spLocks noEditPoints="1"/>
          </p:cNvSpPr>
          <p:nvPr/>
        </p:nvSpPr>
        <p:spPr bwMode="auto">
          <a:xfrm>
            <a:off x="1265237" y="4937473"/>
            <a:ext cx="523875" cy="644525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0" name="Freeform 186"/>
          <p:cNvSpPr>
            <a:spLocks noEditPoints="1"/>
          </p:cNvSpPr>
          <p:nvPr/>
        </p:nvSpPr>
        <p:spPr bwMode="auto">
          <a:xfrm>
            <a:off x="1201737" y="3444391"/>
            <a:ext cx="657225" cy="479425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206" y="206"/>
              </a:cxn>
              <a:cxn ang="0">
                <a:pos x="414" y="38"/>
              </a:cxn>
              <a:cxn ang="0">
                <a:pos x="414" y="0"/>
              </a:cxn>
              <a:cxn ang="0">
                <a:pos x="0" y="0"/>
              </a:cxn>
              <a:cxn ang="0">
                <a:pos x="0" y="38"/>
              </a:cxn>
              <a:cxn ang="0">
                <a:pos x="0" y="268"/>
              </a:cxn>
              <a:cxn ang="0">
                <a:pos x="102" y="156"/>
              </a:cxn>
              <a:cxn ang="0">
                <a:pos x="0" y="64"/>
              </a:cxn>
              <a:cxn ang="0">
                <a:pos x="0" y="268"/>
              </a:cxn>
              <a:cxn ang="0">
                <a:pos x="414" y="270"/>
              </a:cxn>
              <a:cxn ang="0">
                <a:pos x="310" y="156"/>
              </a:cxn>
              <a:cxn ang="0">
                <a:pos x="414" y="64"/>
              </a:cxn>
              <a:cxn ang="0">
                <a:pos x="414" y="270"/>
              </a:cxn>
              <a:cxn ang="0">
                <a:pos x="206" y="240"/>
              </a:cxn>
              <a:cxn ang="0">
                <a:pos x="122" y="170"/>
              </a:cxn>
              <a:cxn ang="0">
                <a:pos x="0" y="302"/>
              </a:cxn>
              <a:cxn ang="0">
                <a:pos x="414" y="302"/>
              </a:cxn>
              <a:cxn ang="0">
                <a:pos x="292" y="170"/>
              </a:cxn>
              <a:cxn ang="0">
                <a:pos x="206" y="240"/>
              </a:cxn>
            </a:cxnLst>
            <a:rect l="0" t="0" r="r" b="b"/>
            <a:pathLst>
              <a:path w="414" h="302">
                <a:moveTo>
                  <a:pt x="0" y="38"/>
                </a:moveTo>
                <a:lnTo>
                  <a:pt x="206" y="206"/>
                </a:lnTo>
                <a:lnTo>
                  <a:pt x="414" y="38"/>
                </a:lnTo>
                <a:lnTo>
                  <a:pt x="414" y="0"/>
                </a:lnTo>
                <a:lnTo>
                  <a:pt x="0" y="0"/>
                </a:lnTo>
                <a:lnTo>
                  <a:pt x="0" y="38"/>
                </a:lnTo>
                <a:close/>
                <a:moveTo>
                  <a:pt x="0" y="268"/>
                </a:moveTo>
                <a:lnTo>
                  <a:pt x="102" y="156"/>
                </a:lnTo>
                <a:lnTo>
                  <a:pt x="0" y="64"/>
                </a:lnTo>
                <a:lnTo>
                  <a:pt x="0" y="268"/>
                </a:lnTo>
                <a:close/>
                <a:moveTo>
                  <a:pt x="414" y="270"/>
                </a:moveTo>
                <a:lnTo>
                  <a:pt x="310" y="156"/>
                </a:lnTo>
                <a:lnTo>
                  <a:pt x="414" y="64"/>
                </a:lnTo>
                <a:lnTo>
                  <a:pt x="414" y="270"/>
                </a:lnTo>
                <a:close/>
                <a:moveTo>
                  <a:pt x="206" y="240"/>
                </a:moveTo>
                <a:lnTo>
                  <a:pt x="122" y="170"/>
                </a:lnTo>
                <a:lnTo>
                  <a:pt x="0" y="302"/>
                </a:lnTo>
                <a:lnTo>
                  <a:pt x="414" y="302"/>
                </a:lnTo>
                <a:lnTo>
                  <a:pt x="292" y="170"/>
                </a:lnTo>
                <a:lnTo>
                  <a:pt x="206" y="2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grpSp>
        <p:nvGrpSpPr>
          <p:cNvPr id="11" name="组 4"/>
          <p:cNvGrpSpPr/>
          <p:nvPr/>
        </p:nvGrpSpPr>
        <p:grpSpPr>
          <a:xfrm>
            <a:off x="1111250" y="1595711"/>
            <a:ext cx="831850" cy="996950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12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3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4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5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6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7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8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9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0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1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xmlns="" val="112160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19500" y="2644854"/>
            <a:ext cx="56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PART THREE</a:t>
            </a:r>
            <a:endParaRPr lang="zh-CN" altLang="en-US" sz="60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962400" y="3790950"/>
            <a:ext cx="4171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/>
          <p:nvPr/>
        </p:nvSpPr>
        <p:spPr>
          <a:xfrm>
            <a:off x="3962400" y="4264104"/>
            <a:ext cx="4119429" cy="66928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/>
              <a:t>收获与感悟</a:t>
            </a:r>
            <a:endParaRPr kumimoji="1" lang="zh-CN" altLang="en-US" sz="3200" dirty="0"/>
          </a:p>
        </p:txBody>
      </p:sp>
      <p:sp>
        <p:nvSpPr>
          <p:cNvPr id="10" name="Freeform 94"/>
          <p:cNvSpPr>
            <a:spLocks noEditPoints="1"/>
          </p:cNvSpPr>
          <p:nvPr/>
        </p:nvSpPr>
        <p:spPr bwMode="auto">
          <a:xfrm>
            <a:off x="5410200" y="1339734"/>
            <a:ext cx="1143000" cy="1143000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xmlns="" val="270153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77">
      <a:dk1>
        <a:srgbClr val="FFFFFF"/>
      </a:dk1>
      <a:lt1>
        <a:srgbClr val="1F2029"/>
      </a:lt1>
      <a:dk2>
        <a:srgbClr val="44546A"/>
      </a:dk2>
      <a:lt2>
        <a:srgbClr val="E7E6E6"/>
      </a:lt2>
      <a:accent1>
        <a:srgbClr val="000000"/>
      </a:accent1>
      <a:accent2>
        <a:srgbClr val="44546A"/>
      </a:accent2>
      <a:accent3>
        <a:srgbClr val="99A2B1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494</Words>
  <Application>Microsoft Office PowerPoint</Application>
  <PresentationFormat>自定义</PresentationFormat>
  <Paragraphs>66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MSI</cp:lastModifiedBy>
  <cp:revision>52</cp:revision>
  <dcterms:created xsi:type="dcterms:W3CDTF">2015-10-15T08:11:20Z</dcterms:created>
  <dcterms:modified xsi:type="dcterms:W3CDTF">2016-07-27T05:46:22Z</dcterms:modified>
</cp:coreProperties>
</file>