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7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8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9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10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20" r:id="rId5"/>
    <p:sldMasterId id="2147483744" r:id="rId6"/>
    <p:sldMasterId id="2147483792" r:id="rId7"/>
    <p:sldMasterId id="2147483804" r:id="rId8"/>
    <p:sldMasterId id="2147483817" r:id="rId9"/>
    <p:sldMasterId id="2147483939" r:id="rId10"/>
    <p:sldMasterId id="2147484002" r:id="rId11"/>
    <p:sldMasterId id="2147484107" r:id="rId12"/>
    <p:sldMasterId id="2147484163" r:id="rId13"/>
    <p:sldMasterId id="2147484270" r:id="rId14"/>
  </p:sldMasterIdLst>
  <p:notesMasterIdLst>
    <p:notesMasterId r:id="rId23"/>
  </p:notesMasterIdLst>
  <p:sldIdLst>
    <p:sldId id="1063" r:id="rId15"/>
    <p:sldId id="1177" r:id="rId16"/>
    <p:sldId id="1178" r:id="rId17"/>
    <p:sldId id="1179" r:id="rId18"/>
    <p:sldId id="1180" r:id="rId19"/>
    <p:sldId id="1197" r:id="rId20"/>
    <p:sldId id="1198" r:id="rId21"/>
    <p:sldId id="1199" r:id="rId2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CCECFF"/>
    <a:srgbClr val="66FFFF"/>
    <a:srgbClr val="D9D9D9"/>
    <a:srgbClr val="3333FF"/>
    <a:srgbClr val="E26C0B"/>
    <a:srgbClr val="6BA6B6"/>
    <a:srgbClr val="254061"/>
    <a:srgbClr val="215968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6ADEF-08F6-4D58-BEAF-E97A0FE463C8}" v="4" dt="2018-06-05T18:38:10.100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1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aquista, Kimberly" userId="S::kf02291@america.gds.panasonic.com::29581718-2920-4090-9422-25bd3aa6b5b7" providerId="AD" clId="Web-{FF46ADEF-08F6-4D58-BEAF-E97A0FE463C8}"/>
    <pc:docChg chg="modSld">
      <pc:chgData name="Benaquista, Kimberly" userId="S::kf02291@america.gds.panasonic.com::29581718-2920-4090-9422-25bd3aa6b5b7" providerId="AD" clId="Web-{FF46ADEF-08F6-4D58-BEAF-E97A0FE463C8}" dt="2018-06-05T18:38:10.100" v="3" actId="1076"/>
      <pc:docMkLst>
        <pc:docMk/>
      </pc:docMkLst>
      <pc:sldChg chg="modSp">
        <pc:chgData name="Benaquista, Kimberly" userId="S::kf02291@america.gds.panasonic.com::29581718-2920-4090-9422-25bd3aa6b5b7" providerId="AD" clId="Web-{FF46ADEF-08F6-4D58-BEAF-E97A0FE463C8}" dt="2018-06-05T18:34:08.728" v="1" actId="1076"/>
        <pc:sldMkLst>
          <pc:docMk/>
          <pc:sldMk cId="1144939169" sldId="1197"/>
        </pc:sldMkLst>
        <pc:picChg chg="mod">
          <ac:chgData name="Benaquista, Kimberly" userId="S::kf02291@america.gds.panasonic.com::29581718-2920-4090-9422-25bd3aa6b5b7" providerId="AD" clId="Web-{FF46ADEF-08F6-4D58-BEAF-E97A0FE463C8}" dt="2018-06-05T18:34:08.728" v="1" actId="1076"/>
          <ac:picMkLst>
            <pc:docMk/>
            <pc:sldMk cId="1144939169" sldId="1197"/>
            <ac:picMk id="15" creationId="{00000000-0000-0000-0000-000000000000}"/>
          </ac:picMkLst>
        </pc:picChg>
      </pc:sldChg>
      <pc:sldChg chg="modSp">
        <pc:chgData name="Benaquista, Kimberly" userId="S::kf02291@america.gds.panasonic.com::29581718-2920-4090-9422-25bd3aa6b5b7" providerId="AD" clId="Web-{FF46ADEF-08F6-4D58-BEAF-E97A0FE463C8}" dt="2018-06-05T18:26:24.360" v="0" actId="1076"/>
        <pc:sldMkLst>
          <pc:docMk/>
          <pc:sldMk cId="1551880279" sldId="1198"/>
        </pc:sldMkLst>
        <pc:picChg chg="mod">
          <ac:chgData name="Benaquista, Kimberly" userId="S::kf02291@america.gds.panasonic.com::29581718-2920-4090-9422-25bd3aa6b5b7" providerId="AD" clId="Web-{FF46ADEF-08F6-4D58-BEAF-E97A0FE463C8}" dt="2018-06-05T18:26:24.360" v="0" actId="1076"/>
          <ac:picMkLst>
            <pc:docMk/>
            <pc:sldMk cId="1551880279" sldId="1198"/>
            <ac:picMk id="18" creationId="{00000000-0000-0000-0000-000000000000}"/>
          </ac:picMkLst>
        </pc:picChg>
      </pc:sldChg>
      <pc:sldChg chg="modSp">
        <pc:chgData name="Benaquista, Kimberly" userId="S::kf02291@america.gds.panasonic.com::29581718-2920-4090-9422-25bd3aa6b5b7" providerId="AD" clId="Web-{FF46ADEF-08F6-4D58-BEAF-E97A0FE463C8}" dt="2018-06-05T18:38:10.100" v="3" actId="1076"/>
        <pc:sldMkLst>
          <pc:docMk/>
          <pc:sldMk cId="2976970420" sldId="1199"/>
        </pc:sldMkLst>
        <pc:spChg chg="mod">
          <ac:chgData name="Benaquista, Kimberly" userId="S::kf02291@america.gds.panasonic.com::29581718-2920-4090-9422-25bd3aa6b5b7" providerId="AD" clId="Web-{FF46ADEF-08F6-4D58-BEAF-E97A0FE463C8}" dt="2018-06-05T18:38:10.100" v="3" actId="1076"/>
          <ac:spMkLst>
            <pc:docMk/>
            <pc:sldMk cId="2976970420" sldId="1199"/>
            <ac:spMk id="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2" y="10"/>
            <a:ext cx="2949787" cy="496967"/>
          </a:xfrm>
          <a:prstGeom prst="rect">
            <a:avLst/>
          </a:prstGeom>
        </p:spPr>
        <p:txBody>
          <a:bodyPr vert="horz" lIns="92172" tIns="46085" rIns="92172" bIns="46085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49" y="10"/>
            <a:ext cx="2949787" cy="496967"/>
          </a:xfrm>
          <a:prstGeom prst="rect">
            <a:avLst/>
          </a:prstGeom>
        </p:spPr>
        <p:txBody>
          <a:bodyPr vert="horz" lIns="92172" tIns="46085" rIns="92172" bIns="46085" rtlCol="0"/>
          <a:lstStyle>
            <a:lvl1pPr algn="r">
              <a:defRPr sz="1200"/>
            </a:lvl1pPr>
          </a:lstStyle>
          <a:p>
            <a:fld id="{232B7F5D-156B-42A8-92D9-364647D811F2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84800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72" tIns="46085" rIns="92172" bIns="46085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1" y="4721188"/>
            <a:ext cx="5445760" cy="4472702"/>
          </a:xfrm>
          <a:prstGeom prst="rect">
            <a:avLst/>
          </a:prstGeom>
        </p:spPr>
        <p:txBody>
          <a:bodyPr vert="horz" lIns="92172" tIns="46085" rIns="92172" bIns="46085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2" y="9440656"/>
            <a:ext cx="2949787" cy="496967"/>
          </a:xfrm>
          <a:prstGeom prst="rect">
            <a:avLst/>
          </a:prstGeom>
        </p:spPr>
        <p:txBody>
          <a:bodyPr vert="horz" lIns="92172" tIns="46085" rIns="92172" bIns="46085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49" y="9440656"/>
            <a:ext cx="2949787" cy="496967"/>
          </a:xfrm>
          <a:prstGeom prst="rect">
            <a:avLst/>
          </a:prstGeom>
        </p:spPr>
        <p:txBody>
          <a:bodyPr vert="horz" lIns="92172" tIns="46085" rIns="92172" bIns="46085" rtlCol="0" anchor="b"/>
          <a:lstStyle>
            <a:lvl1pPr algn="r">
              <a:defRPr sz="1200"/>
            </a:lvl1pPr>
          </a:lstStyle>
          <a:p>
            <a:fld id="{D394D899-C095-4699-B785-31B51CEF8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81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00013" y="339725"/>
            <a:ext cx="6581775" cy="4557713"/>
          </a:xfrm>
        </p:spPr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99BE8-8F18-455B-87A7-F2900807BEBD}" type="slidenum">
              <a:rPr lang="en-US" altLang="ja-JP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88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87"/>
            <a:ext cx="84201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77D252-E811-479C-85E1-DF7B3B48DEB2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14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06DD9-DF09-4595-A2B2-53332D5D6200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17089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9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2" y="2731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9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34" indent="0">
              <a:buNone/>
              <a:defRPr sz="1200"/>
            </a:lvl2pPr>
            <a:lvl3pPr marL="914070" indent="0">
              <a:buNone/>
              <a:defRPr sz="1000"/>
            </a:lvl3pPr>
            <a:lvl4pPr marL="1371106" indent="0">
              <a:buNone/>
              <a:defRPr sz="900"/>
            </a:lvl4pPr>
            <a:lvl5pPr marL="1828140" indent="0">
              <a:buNone/>
              <a:defRPr sz="900"/>
            </a:lvl5pPr>
            <a:lvl6pPr marL="2285176" indent="0">
              <a:buNone/>
              <a:defRPr sz="900"/>
            </a:lvl6pPr>
            <a:lvl7pPr marL="2742211" indent="0">
              <a:buNone/>
              <a:defRPr sz="900"/>
            </a:lvl7pPr>
            <a:lvl8pPr marL="3199246" indent="0">
              <a:buNone/>
              <a:defRPr sz="900"/>
            </a:lvl8pPr>
            <a:lvl9pPr marL="3656281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E5126FC7-E9CE-4C8A-89FB-6578CA75C002}" type="datetime1">
              <a:rPr lang="ja-JP" altLang="en-US"/>
              <a:pPr>
                <a:defRPr/>
              </a:pPr>
              <a:t>2018/6/5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3E721AF2-CE37-497D-B848-27529445B39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304137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34" indent="0">
              <a:buNone/>
              <a:defRPr sz="2800"/>
            </a:lvl2pPr>
            <a:lvl3pPr marL="914070" indent="0">
              <a:buNone/>
              <a:defRPr sz="2400"/>
            </a:lvl3pPr>
            <a:lvl4pPr marL="1371106" indent="0">
              <a:buNone/>
              <a:defRPr sz="2000"/>
            </a:lvl4pPr>
            <a:lvl5pPr marL="1828140" indent="0">
              <a:buNone/>
              <a:defRPr sz="2000"/>
            </a:lvl5pPr>
            <a:lvl6pPr marL="2285176" indent="0">
              <a:buNone/>
              <a:defRPr sz="2000"/>
            </a:lvl6pPr>
            <a:lvl7pPr marL="2742211" indent="0">
              <a:buNone/>
              <a:defRPr sz="2000"/>
            </a:lvl7pPr>
            <a:lvl8pPr marL="3199246" indent="0">
              <a:buNone/>
              <a:defRPr sz="2000"/>
            </a:lvl8pPr>
            <a:lvl9pPr marL="3656281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34" indent="0">
              <a:buNone/>
              <a:defRPr sz="1200"/>
            </a:lvl2pPr>
            <a:lvl3pPr marL="914070" indent="0">
              <a:buNone/>
              <a:defRPr sz="1000"/>
            </a:lvl3pPr>
            <a:lvl4pPr marL="1371106" indent="0">
              <a:buNone/>
              <a:defRPr sz="900"/>
            </a:lvl4pPr>
            <a:lvl5pPr marL="1828140" indent="0">
              <a:buNone/>
              <a:defRPr sz="900"/>
            </a:lvl5pPr>
            <a:lvl6pPr marL="2285176" indent="0">
              <a:buNone/>
              <a:defRPr sz="900"/>
            </a:lvl6pPr>
            <a:lvl7pPr marL="2742211" indent="0">
              <a:buNone/>
              <a:defRPr sz="900"/>
            </a:lvl7pPr>
            <a:lvl8pPr marL="3199246" indent="0">
              <a:buNone/>
              <a:defRPr sz="900"/>
            </a:lvl8pPr>
            <a:lvl9pPr marL="3656281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D3FDD48B-5B92-461F-A9D4-3C3A3EC7BBEE}" type="datetime1">
              <a:rPr lang="ja-JP" altLang="en-US"/>
              <a:pPr>
                <a:defRPr/>
              </a:pPr>
              <a:t>2018/6/5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7290B394-F6E3-4279-8528-404D5653569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9231271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F34D3177-E537-41F1-BEA9-9F0F83901A63}" type="datetime1">
              <a:rPr lang="ja-JP" altLang="en-US"/>
              <a:pPr>
                <a:defRPr/>
              </a:pPr>
              <a:t>2018/6/5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C54F2F93-9F94-4B26-9610-A587572256E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831811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744"/>
            <a:ext cx="222885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744"/>
            <a:ext cx="652145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AB05BDE0-38E5-40EA-AA39-C25982EBDC21}" type="datetime1">
              <a:rPr lang="ja-JP" altLang="en-US"/>
              <a:pPr>
                <a:defRPr/>
              </a:pPr>
              <a:t>2018/6/5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34215C48-C48A-4CB9-AC04-9BBBF9A60D3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6968402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69"/>
            <a:ext cx="84201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844348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58976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44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982332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572814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9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9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81954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371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42962" y="609600"/>
            <a:ext cx="6162675" cy="5486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0D41BC-0347-49DC-BB96-0294EFCB5DC9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5104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311947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499" y="27307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833892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433732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182464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61"/>
            <a:ext cx="222885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8" y="274661"/>
            <a:ext cx="653415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0326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65"/>
            <a:ext cx="84201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57877-23B2-4214-A133-44840A2FB1AB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14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76AC8-8EDA-4881-BCFA-E22F70EF7353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55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4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D3181-1CB4-4F8D-95EB-FAB9081AA05C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93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F9ECE-FF8A-4C6C-B5C0-509218CB7B7B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519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9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9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983AF-E0AB-46BC-A7E7-A463D2F35CF9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637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75384-AFFA-44B2-8680-432ADBA2C81B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94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F59986-C3A3-4859-88E5-59649A72A22D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853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499" y="27307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4289A-2B21-434D-8404-F1C7B7FC1D00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60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A5FCFA-3BCF-46C1-AB73-58F06D37D25F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02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0BF69-1268-453F-B5CD-ABF3561785BF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1342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5F6FA-AD30-4641-8F89-BF32038056DC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6155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61"/>
            <a:ext cx="222885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8" y="274661"/>
            <a:ext cx="653415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61E24-C1AC-4831-BC28-F5B7C8E6D01B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999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65"/>
            <a:ext cx="84201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8B6B3-37F3-488D-9CF9-19DFF8270AF7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4359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34EC3-9FEF-4407-AD26-62B42427C19B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638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4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6F346-C593-49C2-B9A9-F7D155C1C44C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8015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42953" y="1981200"/>
            <a:ext cx="4133851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199" y="1981200"/>
            <a:ext cx="4133851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C4D68-D8C3-4B5B-921F-D91C2E88B03D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836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9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9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7FCD0-CF0D-4F92-AB2A-34C6FD512824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5093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5767F1-F99B-4093-A908-EFE113311B8A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442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6F405-1D1F-47C8-B723-131A7F85880C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45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6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CF42E-5360-4085-85AA-E1D7B3A534BF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2854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499" y="27307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E1C6B-BD8C-48F3-9506-68BB0752BE08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42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EF55AE-0F18-4971-895D-AFB5713F7461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015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52CBA-CA6E-480E-BBC0-EE0744652811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6667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42962" y="609600"/>
            <a:ext cx="6162675" cy="5486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A06A1-62CF-44D0-A844-F266822C526C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697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65"/>
            <a:ext cx="84201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419D3B-C46F-40C8-8D63-3904A38158D8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156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C892B-1395-4D1B-A882-0F357DA566D6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87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4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55D67D-59FF-4090-87FB-5009EE13448A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280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42953" y="1981200"/>
            <a:ext cx="4133851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199" y="1981200"/>
            <a:ext cx="4133851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15F74-D91F-46F6-9632-A4EE8B8F271C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8486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9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9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0D6BD-163F-4DC8-BD7A-6C775D846C25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7861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2ECF07-28DF-44B4-BF6F-8CEADEFAD44E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7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42953" y="1981200"/>
            <a:ext cx="4133851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199" y="1981200"/>
            <a:ext cx="4133851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71D1A2-7601-4754-800B-D5E1723C21C6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0624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AF07F-49AB-4377-B4C3-0D1469D09930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5602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499" y="27307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29C8F-CB97-4095-959C-75A8F7D222A3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652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873D9-344E-4EC6-AADA-C436E2FEA882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367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10DE3-7CFB-4AA8-B71D-56DFB862E852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2948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42962" y="609600"/>
            <a:ext cx="6162675" cy="5486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63B379-8D37-4F32-98AE-4F5DA884026F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512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65"/>
            <a:ext cx="84201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A61E2-C96D-40A4-A634-45AD9219AD2B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219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722CC-07F0-4216-A86F-11A580B7F573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95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4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62E84C-69C2-485B-A01B-FE2BED9D7930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9476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CC0A2-F0DB-4E8F-BB6C-8801CCBD709B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7117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9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9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2458A-9128-44D7-A4E7-2D0CD01855A2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2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40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40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EE46CE-AEBA-4383-84E8-BE37940661E6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002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F1C0BB-393C-4570-98AA-DD404B3780DC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4114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0FC04-90F5-43A4-90C6-3E9234C9A44A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7768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499" y="27307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E1E6D-7275-4E1D-B856-CD884ACB0F24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164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9D843-A261-465F-BA15-98FC33109298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40427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5FE973-0403-4C18-A650-9E13F08A82CB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112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61"/>
            <a:ext cx="222885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8" y="274661"/>
            <a:ext cx="653415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6442C9-6A87-4348-8204-2313871965D3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8459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495300" y="274661"/>
            <a:ext cx="8915400" cy="5851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fld id="{C8AF9546-DEE7-4E27-98EF-5AF8CDC0B415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362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65"/>
            <a:ext cx="84201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161736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0413306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4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6810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C856E-CA16-469D-837A-82D87A1B2BCF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92406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9748407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9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9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2412958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4949849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5594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499" y="27307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854156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331312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38058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61213" y="22"/>
            <a:ext cx="2249488" cy="61261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08005" y="22"/>
            <a:ext cx="6600825" cy="61261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0379096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B88B-559F-45B3-A46B-1C397A14CE6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897-ECD4-43C1-98E0-375EE64DFA4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03824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B88B-559F-45B3-A46B-1C397A14CE6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897-ECD4-43C1-98E0-375EE64DFA4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73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870FF-1240-4567-B18A-175337933221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0373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5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5122984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2075515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32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2513414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5587620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93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93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6818240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0858260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0398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499" y="273074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6018518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5830413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8963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499" y="27307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F236D-AA8A-4B22-A4F2-16B1B542674E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0193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6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8" y="274661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5769526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57"/>
            <a:ext cx="84201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C2F7-8383-4887-9A6B-AAE7FAE01F49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D3A3-5D7E-4E83-BA25-420240A2C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96888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C2F7-8383-4887-9A6B-AAE7FAE01F49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D3A3-5D7E-4E83-BA25-420240A2C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2716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3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C2F7-8383-4887-9A6B-AAE7FAE01F49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D3A3-5D7E-4E83-BA25-420240A2C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50097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C2F7-8383-4887-9A6B-AAE7FAE01F49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D3A3-5D7E-4E83-BA25-420240A2C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30085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93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93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C2F7-8383-4887-9A6B-AAE7FAE01F49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D3A3-5D7E-4E83-BA25-420240A2C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0280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C2F7-8383-4887-9A6B-AAE7FAE01F49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D3A3-5D7E-4E83-BA25-420240A2C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12479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C2F7-8383-4887-9A6B-AAE7FAE01F49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D3A3-5D7E-4E83-BA25-420240A2C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42362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499" y="27307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C2F7-8383-4887-9A6B-AAE7FAE01F49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D3A3-5D7E-4E83-BA25-420240A2C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5149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C2F7-8383-4887-9A6B-AAE7FAE01F49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D3A3-5D7E-4E83-BA25-420240A2C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80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063C0-8401-4CAB-913D-1139332B75E0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69188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C2F7-8383-4887-9A6B-AAE7FAE01F49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D3A3-5D7E-4E83-BA25-420240A2C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09779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61"/>
            <a:ext cx="222885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8" y="274661"/>
            <a:ext cx="653415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C2F7-8383-4887-9A6B-AAE7FAE01F49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D3A3-5D7E-4E83-BA25-420240A2C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6372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1000"/>
            <a:ext cx="84201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AFC91057-0282-4BEC-8BAF-E87495BA0D08}" type="datetime1">
              <a:rPr lang="ja-JP" altLang="en-US"/>
              <a:pPr>
                <a:defRPr/>
              </a:pPr>
              <a:t>2018/6/5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F988C2B6-98F4-4256-8E6B-561A04A3F5B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548730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1CAC32BA-C632-444C-8702-6531D3CC198F}" type="datetime1">
              <a:rPr lang="ja-JP" altLang="en-US"/>
              <a:pPr>
                <a:defRPr/>
              </a:pPr>
              <a:t>2018/6/5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99225E9F-20DE-4F25-BD94-7267D12F88E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704523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747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22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3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1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2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2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2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D26BA281-5F79-41AB-A7E2-2557C202697D}" type="datetime1">
              <a:rPr lang="ja-JP" altLang="en-US"/>
              <a:pPr>
                <a:defRPr/>
              </a:pPr>
              <a:t>2018/6/5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2CBDA6D-FC42-4B12-A357-D6253818C61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562506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ABC4BBB4-FA7D-45B5-B86A-A7F8372527B8}" type="datetime1">
              <a:rPr lang="ja-JP" altLang="en-US"/>
              <a:pPr>
                <a:defRPr/>
              </a:pPr>
              <a:t>2018/6/5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D8C7291-FD54-4FFE-B2EB-8920A29C460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7387970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4" indent="0">
              <a:buNone/>
              <a:defRPr sz="2000" b="1"/>
            </a:lvl2pPr>
            <a:lvl3pPr marL="914070" indent="0">
              <a:buNone/>
              <a:defRPr sz="1800" b="1"/>
            </a:lvl3pPr>
            <a:lvl4pPr marL="1371106" indent="0">
              <a:buNone/>
              <a:defRPr sz="1600" b="1"/>
            </a:lvl4pPr>
            <a:lvl5pPr marL="1828140" indent="0">
              <a:buNone/>
              <a:defRPr sz="1600" b="1"/>
            </a:lvl5pPr>
            <a:lvl6pPr marL="2285176" indent="0">
              <a:buNone/>
              <a:defRPr sz="1600" b="1"/>
            </a:lvl6pPr>
            <a:lvl7pPr marL="2742211" indent="0">
              <a:buNone/>
              <a:defRPr sz="1600" b="1"/>
            </a:lvl7pPr>
            <a:lvl8pPr marL="3199246" indent="0">
              <a:buNone/>
              <a:defRPr sz="1600" b="1"/>
            </a:lvl8pPr>
            <a:lvl9pPr marL="3656281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4" indent="0">
              <a:buNone/>
              <a:defRPr sz="2000" b="1"/>
            </a:lvl2pPr>
            <a:lvl3pPr marL="914070" indent="0">
              <a:buNone/>
              <a:defRPr sz="1800" b="1"/>
            </a:lvl3pPr>
            <a:lvl4pPr marL="1371106" indent="0">
              <a:buNone/>
              <a:defRPr sz="1600" b="1"/>
            </a:lvl4pPr>
            <a:lvl5pPr marL="1828140" indent="0">
              <a:buNone/>
              <a:defRPr sz="1600" b="1"/>
            </a:lvl5pPr>
            <a:lvl6pPr marL="2285176" indent="0">
              <a:buNone/>
              <a:defRPr sz="1600" b="1"/>
            </a:lvl6pPr>
            <a:lvl7pPr marL="2742211" indent="0">
              <a:buNone/>
              <a:defRPr sz="1600" b="1"/>
            </a:lvl7pPr>
            <a:lvl8pPr marL="3199246" indent="0">
              <a:buNone/>
              <a:defRPr sz="1600" b="1"/>
            </a:lvl8pPr>
            <a:lvl9pPr marL="3656281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5695DFD7-CE5C-4623-8EFC-F12A5A72581C}" type="datetime1">
              <a:rPr lang="ja-JP" altLang="en-US"/>
              <a:pPr>
                <a:defRPr/>
              </a:pPr>
              <a:t>2018/6/5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374B26B6-39B8-47EB-8074-3895385CC52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3857068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24"/>
            <a:ext cx="9906000" cy="5492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7896" tIns="0" rIns="0" bIns="0" anchor="ctr"/>
          <a:lstStyle/>
          <a:p>
            <a:pPr defTabSz="914070">
              <a:defRPr/>
            </a:pPr>
            <a:endParaRPr lang="ja-JP" altLang="en-US" sz="2400">
              <a:solidFill>
                <a:prstClr val="white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549275"/>
            <a:ext cx="9906000" cy="904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/>
          <a:p>
            <a:pPr algn="ctr" defTabSz="914070"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2480" y="0"/>
            <a:ext cx="9595066" cy="548680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5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28DA4CC9-28DC-447D-99DC-80DD151A56B1}" type="datetime1">
              <a:rPr lang="ja-JP" altLang="en-US"/>
              <a:pPr>
                <a:defRPr/>
              </a:pPr>
              <a:t>2018/6/5</a:t>
            </a:fld>
            <a:endParaRPr lang="ja-JP" altLang="en-US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472363" y="92099"/>
            <a:ext cx="2311400" cy="365125"/>
          </a:xfrm>
        </p:spPr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prstClr val="black"/>
                </a:solidFill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5B32EB3E-2E7E-4881-B685-FAC824EE20C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471182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24"/>
            <a:ext cx="9906000" cy="5492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7896" tIns="0" rIns="0" bIns="0" anchor="ctr"/>
          <a:lstStyle/>
          <a:p>
            <a:pPr defTabSz="914070">
              <a:defRPr/>
            </a:pPr>
            <a:endParaRPr lang="ja-JP" altLang="en-US" sz="2400">
              <a:solidFill>
                <a:prstClr val="white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46E36FAF-BE37-4D3F-BAAD-A02B0E18D31E}" type="datetime1">
              <a:rPr lang="ja-JP" altLang="en-US"/>
              <a:pPr>
                <a:defRPr/>
              </a:pPr>
              <a:t>2018/6/5</a:t>
            </a:fld>
            <a:endParaRPr lang="ja-JP" altLang="en-US"/>
          </a:p>
        </p:txBody>
      </p:sp>
      <p:sp>
        <p:nvSpPr>
          <p:cNvPr id="4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504C894E-0B5D-4DA0-85A4-E981DC452AC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49275"/>
            <a:ext cx="9906000" cy="904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/>
          <a:p>
            <a:pPr algn="ctr" defTabSz="914070"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1320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C17713AF-C618-474E-BF61-25BA04A1BAE3}" type="datetime1">
              <a:rPr lang="ja-JP" altLang="en-US"/>
              <a:pPr>
                <a:defRPr/>
              </a:pPr>
              <a:t>2018/6/5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C6B49AA6-082A-473B-8D8F-E9E3DF70578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336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2498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A63534-078D-4D37-954E-E275492947EF}" type="slidenum">
              <a:rPr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0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4099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522"/>
            <a:ext cx="2311400" cy="365125"/>
          </a:xfrm>
          <a:prstGeom prst="rect">
            <a:avLst/>
          </a:prstGeom>
        </p:spPr>
        <p:txBody>
          <a:bodyPr vert="horz" lIns="91407" tIns="45704" rIns="91407" bIns="45704" rtlCol="0" anchor="ctr"/>
          <a:lstStyle>
            <a:lvl1pPr algn="l" defTabSz="914070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defRPr>
            </a:lvl1pPr>
          </a:lstStyle>
          <a:p>
            <a:pPr>
              <a:defRPr/>
            </a:pPr>
            <a:fld id="{A16CB9D9-C5C9-4D8A-B2A4-C6ACBBE13392}" type="datetime1">
              <a:rPr lang="ja-JP" altLang="en-US"/>
              <a:pPr>
                <a:defRPr/>
              </a:pPr>
              <a:t>2018/6/5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522"/>
            <a:ext cx="3136900" cy="365125"/>
          </a:xfrm>
          <a:prstGeom prst="rect">
            <a:avLst/>
          </a:prstGeom>
        </p:spPr>
        <p:txBody>
          <a:bodyPr vert="horz" lIns="91407" tIns="45704" rIns="91407" bIns="45704" rtlCol="0" anchor="ctr"/>
          <a:lstStyle>
            <a:lvl1pPr algn="ctr" defTabSz="914070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522"/>
            <a:ext cx="2311400" cy="365125"/>
          </a:xfrm>
          <a:prstGeom prst="rect">
            <a:avLst/>
          </a:prstGeom>
        </p:spPr>
        <p:txBody>
          <a:bodyPr vert="horz" lIns="91407" tIns="45704" rIns="91407" bIns="45704" rtlCol="0" anchor="ctr"/>
          <a:lstStyle>
            <a:lvl1pPr algn="r" defTabSz="914070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defRPr>
            </a:lvl1pPr>
          </a:lstStyle>
          <a:p>
            <a:pPr>
              <a:defRPr/>
            </a:pPr>
            <a:fld id="{37450795-BF0C-4B18-87C9-437AF93D0D8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5261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  <p:sldLayoutId id="2147484175" r:id="rId12"/>
  </p:sldLayoutIdLst>
  <p:hf hdr="0" ftr="0" dt="0"/>
  <p:txStyles>
    <p:titleStyle>
      <a:lvl1pPr algn="ctr" defTabSz="912813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defTabSz="912813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defTabSz="912813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defTabSz="912813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94" indent="-228517" algn="l" defTabSz="91407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28" indent="-228517" algn="l" defTabSz="91407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64" indent="-228517" algn="l" defTabSz="91407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98" indent="-228517" algn="l" defTabSz="91407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07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4" algn="l" defTabSz="91407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0" algn="l" defTabSz="91407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06" algn="l" defTabSz="91407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40" algn="l" defTabSz="91407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76" algn="l" defTabSz="91407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11" algn="l" defTabSz="91407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46" algn="l" defTabSz="91407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81" algn="l" defTabSz="91407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latin typeface="Arial" charset="0"/>
                <a:ea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latin typeface="Arial" charset="0"/>
                <a:ea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65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1" r:id="rId1"/>
    <p:sldLayoutId id="2147484272" r:id="rId2"/>
    <p:sldLayoutId id="2147484273" r:id="rId3"/>
    <p:sldLayoutId id="2147484274" r:id="rId4"/>
    <p:sldLayoutId id="2147484275" r:id="rId5"/>
    <p:sldLayoutId id="2147484276" r:id="rId6"/>
    <p:sldLayoutId id="2147484277" r:id="rId7"/>
    <p:sldLayoutId id="2147484278" r:id="rId8"/>
    <p:sldLayoutId id="2147484279" r:id="rId9"/>
    <p:sldLayoutId id="2147484280" r:id="rId10"/>
    <p:sldLayoutId id="214748428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MS PGothic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MS PGothic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MS PGothic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MS PGothic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7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7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7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0C7234-8826-4A4D-B7A1-9D7652B38664}" type="slidenum">
              <a:rPr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71751" name="Rectangle 7"/>
          <p:cNvSpPr>
            <a:spLocks noChangeArrowheads="1"/>
          </p:cNvSpPr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0000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 sz="17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60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897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2897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5CB2D9C-3511-461E-A011-6D6E6A4B6CB7}" type="slidenum">
              <a:rPr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5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2498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904C9C-914B-420E-8D6E-D15EE4A754F9}" type="slidenum">
              <a:rPr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90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963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63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63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5A56C2-EE2A-408F-B92B-4AF565A0D3E2}" type="slidenum">
              <a:rPr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63591" name="Rectangle 7"/>
          <p:cNvSpPr>
            <a:spLocks noChangeArrowheads="1"/>
          </p:cNvSpPr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0000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 sz="17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69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6658" name="図 3" descr="panalogo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500853"/>
            <a:ext cx="19685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03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07988" y="0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91034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059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40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FB88B-559F-45B3-A46B-1C397A14CE6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404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40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9897-ECD4-43C1-98E0-375EE64DFA4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476672"/>
            <a:ext cx="9906000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39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ChangeArrowheads="1"/>
          </p:cNvSpPr>
          <p:nvPr/>
        </p:nvSpPr>
        <p:spPr bwMode="auto">
          <a:xfrm>
            <a:off x="3192" y="22"/>
            <a:ext cx="9902825" cy="620713"/>
          </a:xfrm>
          <a:prstGeom prst="rect">
            <a:avLst/>
          </a:prstGeom>
          <a:gradFill flip="none" rotWithShape="1">
            <a:gsLst>
              <a:gs pos="0">
                <a:srgbClr val="0000CC">
                  <a:shade val="30000"/>
                  <a:satMod val="115000"/>
                </a:srgbClr>
              </a:gs>
              <a:gs pos="50000">
                <a:srgbClr val="0000CC">
                  <a:shade val="67500"/>
                  <a:satMod val="115000"/>
                </a:srgbClr>
              </a:gs>
              <a:gs pos="100000">
                <a:srgbClr val="0000C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/>
          <a:extLst/>
        </p:spPr>
        <p:txBody>
          <a:bodyPr wrap="none" lIns="91407" tIns="45704" rIns="91407" bIns="45704" anchor="ctr"/>
          <a:lstStyle>
            <a:lvl1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1827213"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ja-JP" sz="2400" b="1">
              <a:solidFill>
                <a:srgbClr val="FFFFFF"/>
              </a:solidFill>
            </a:endParaRPr>
          </a:p>
        </p:txBody>
      </p:sp>
      <p:sp>
        <p:nvSpPr>
          <p:cNvPr id="823299" name="Rectangle 3"/>
          <p:cNvSpPr>
            <a:spLocks noChangeArrowheads="1"/>
          </p:cNvSpPr>
          <p:nvPr/>
        </p:nvSpPr>
        <p:spPr bwMode="auto">
          <a:xfrm>
            <a:off x="8151814" y="85725"/>
            <a:ext cx="906462" cy="43338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7" tIns="45704" rIns="91407" bIns="45704" anchor="ctr"/>
          <a:lstStyle>
            <a:lvl1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1827213"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160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秘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90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（期限：永久）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164638" y="28597"/>
            <a:ext cx="0" cy="5492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188452" y="115888"/>
            <a:ext cx="7016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B182409E-D525-4689-AD97-3CDDB54B2D72}" type="slidenum">
              <a:rPr lang="en-US" altLang="ja-JP" smtClean="0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>
              <a:solidFill>
                <a:srgbClr val="FFFFFF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451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GP創英角ｺﾞｼｯｸUB" pitchFamily="50" charset="-128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GP創英角ｺﾞｼｯｸUB" pitchFamily="50" charset="-128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GP創英角ｺﾞｼｯｸUB" pitchFamily="50" charset="-128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GP創英角ｺﾞｼｯｸUB" pitchFamily="50" charset="-128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GP創英角ｺﾞｼｯｸUB" pitchFamily="50" charset="-128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GP創英角ｺﾞｼｯｸUB" pitchFamily="50" charset="-128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GP創英角ｺﾞｼｯｸUB" pitchFamily="50" charset="-128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GP創英角ｺﾞｼｯｸUB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30188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30188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30188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30188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30188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8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0C2F7-8383-4887-9A6B-AAE7FAE01F49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82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8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7D3A3-5D7E-4E83-BA25-420240A2C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2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9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.jp/url?sa=i&amp;rct=j&amp;q=&amp;esrc=s&amp;source=images&amp;cd=&amp;cad=rja&amp;uact=8&amp;ved=0ahUKEwi738fe8oLUAhVCiVQKHfBkBYsQjRwIBw&amp;url=http://jasonliudesign.com/portfolio/store-management-dashboard/&amp;psig=AFQjCNHACT9PTipLXxz0q4AMWyq1cvu8Yw&amp;ust=1495521700951623" TargetMode="External"/><Relationship Id="rId1" Type="http://schemas.openxmlformats.org/officeDocument/2006/relationships/slideLayout" Target="../slideLayouts/slideLayout9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ja-JP" altLang="en-US" sz="1300" b="1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"/>
                    </a14:imgEffect>
                    <a14:imgEffect>
                      <a14:saturation sat="92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223"/>
            <a:ext cx="9906000" cy="57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正方形/長方形 13"/>
          <p:cNvSpPr/>
          <p:nvPr/>
        </p:nvSpPr>
        <p:spPr>
          <a:xfrm>
            <a:off x="7932" y="4232"/>
            <a:ext cx="9906000" cy="6858000"/>
          </a:xfrm>
          <a:prstGeom prst="rect">
            <a:avLst/>
          </a:prstGeom>
          <a:solidFill>
            <a:schemeClr val="bg1">
              <a:alpha val="28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ja-JP" altLang="en-US" sz="1300" b="1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8146654" y="233362"/>
            <a:ext cx="1499658" cy="819373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9pPr>
          </a:lstStyle>
          <a:p>
            <a:pPr algn="ctr"/>
            <a:endParaRPr kumimoji="0" lang="en-US" altLang="ja-JP" sz="1200">
              <a:solidFill>
                <a:srgbClr val="FF3300"/>
              </a:solidFill>
              <a:latin typeface="+mj-lt"/>
              <a:ea typeface="ＭＳ Ｐゴシック" charset="-128"/>
            </a:endParaRPr>
          </a:p>
          <a:p>
            <a:pPr algn="ctr"/>
            <a:r>
              <a:rPr kumimoji="0" lang="en-US" altLang="ja-JP" sz="1400">
                <a:solidFill>
                  <a:srgbClr val="FF3300"/>
                </a:solidFill>
                <a:latin typeface="+mj-lt"/>
                <a:ea typeface="ＭＳ Ｐゴシック" charset="-128"/>
              </a:rPr>
              <a:t>Confidential</a:t>
            </a:r>
          </a:p>
          <a:p>
            <a:pPr algn="ctr"/>
            <a:r>
              <a:rPr kumimoji="0" lang="en-US" altLang="ja-JP" sz="1200">
                <a:solidFill>
                  <a:srgbClr val="FF3300"/>
                </a:solidFill>
                <a:latin typeface="+mj-lt"/>
                <a:ea typeface="ＭＳ Ｐゴシック" charset="-128"/>
              </a:rPr>
              <a:t>(permanently)</a:t>
            </a:r>
            <a:endParaRPr kumimoji="0" lang="ja-JP" altLang="en-US" sz="1200">
              <a:solidFill>
                <a:srgbClr val="FF3300"/>
              </a:solidFill>
              <a:latin typeface="+mj-lt"/>
              <a:ea typeface="ＭＳ Ｐゴシック" charset="-128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2420888"/>
            <a:ext cx="9906000" cy="1446550"/>
          </a:xfrm>
          <a:prstGeom prst="rect">
            <a:avLst/>
          </a:prstGeom>
          <a:solidFill>
            <a:schemeClr val="bg1">
              <a:alpha val="80000"/>
            </a:schemeClr>
          </a:solidFill>
          <a:effectLst/>
          <a:extLst/>
        </p:spPr>
        <p:txBody>
          <a:bodyPr wrap="squar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kumimoji="0" lang="en-US" altLang="ja-JP" sz="4400" b="1" ker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eiryo UI" panose="020B0604030504040204" pitchFamily="50" charset="-128"/>
              </a:rPr>
              <a:t>Overseas Marketing Division</a:t>
            </a:r>
            <a:br>
              <a:rPr kumimoji="0" lang="en-US" altLang="ja-JP" sz="4400" b="1" ker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eiryo UI" panose="020B0604030504040204" pitchFamily="50" charset="-128"/>
              </a:rPr>
            </a:br>
            <a:r>
              <a:rPr kumimoji="0" lang="en-US" altLang="ja-JP" sz="4400" b="1" ker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eiryo UI" panose="020B0604030504040204" pitchFamily="50" charset="-128"/>
              </a:rPr>
              <a:t>FY2017 Business Strategy</a:t>
            </a:r>
            <a:endParaRPr kumimoji="0" lang="ja-JP" altLang="en-US" sz="4400" b="1" ker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Meiryo UI" panose="020B0604030504040204" pitchFamily="50" charset="-128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000672" y="4940221"/>
            <a:ext cx="5688632" cy="1487587"/>
          </a:xfrm>
          <a:prstGeom prst="rect">
            <a:avLst/>
          </a:prstGeom>
          <a:solidFill>
            <a:schemeClr val="bg1">
              <a:alpha val="80000"/>
            </a:schemeClr>
          </a:solidFill>
          <a:effectLst/>
          <a:extLst/>
        </p:spPr>
        <p:txBody>
          <a:bodyPr wrap="squar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kumimoji="0" lang="en-US" altLang="ja-JP" sz="2800" b="1" kern="0">
                <a:solidFill>
                  <a:srgbClr val="002060"/>
                </a:solidFill>
                <a:effectLst/>
                <a:latin typeface="+mj-lt"/>
                <a:ea typeface="Meiryo UI" panose="020B0604030504040204" pitchFamily="50" charset="-128"/>
              </a:rPr>
              <a:t>June 1, 2017</a:t>
            </a:r>
            <a:endParaRPr kumimoji="0" lang="ja-JP" altLang="en-US" sz="2800" b="1" kern="0">
              <a:solidFill>
                <a:srgbClr val="002060"/>
              </a:solidFill>
              <a:effectLst/>
              <a:latin typeface="+mj-lt"/>
              <a:ea typeface="Meiryo UI" panose="020B0604030504040204" pitchFamily="50" charset="-128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kumimoji="0" lang="en-US" altLang="ja-JP" sz="2800" b="1" kern="0">
                <a:solidFill>
                  <a:srgbClr val="002060"/>
                </a:solidFill>
                <a:effectLst/>
                <a:latin typeface="+mj-lt"/>
                <a:ea typeface="Meiryo UI" panose="020B0604030504040204" pitchFamily="50" charset="-128"/>
              </a:rPr>
              <a:t>Overseas Marketing Division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kumimoji="0" lang="en-US" altLang="ja-JP" sz="2800" b="1" kern="0">
                <a:solidFill>
                  <a:srgbClr val="002060"/>
                </a:solidFill>
                <a:latin typeface="+mj-lt"/>
                <a:ea typeface="Meiryo UI" panose="020B0604030504040204" pitchFamily="50" charset="-128"/>
              </a:rPr>
              <a:t>Junichiro Kitagawa</a:t>
            </a:r>
            <a:endParaRPr kumimoji="0" lang="en-US" altLang="ja-JP" sz="2800" b="1" kern="0">
              <a:solidFill>
                <a:srgbClr val="002060"/>
              </a:solidFill>
              <a:effectLst/>
              <a:latin typeface="+mj-lt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12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9" r="8112"/>
          <a:stretch/>
        </p:blipFill>
        <p:spPr bwMode="auto">
          <a:xfrm>
            <a:off x="-7418" y="-27384"/>
            <a:ext cx="10000978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2EB3E-2E7E-4881-B685-FAC824EE20CF}" type="slidenum">
              <a:rPr lang="ja-JP" altLang="en-US" smtClean="0">
                <a:latin typeface="+mn-lt"/>
              </a:rPr>
              <a:pPr>
                <a:defRPr/>
              </a:pPr>
              <a:t>2</a:t>
            </a:fld>
            <a:endParaRPr lang="ja-JP" altLang="en-US">
              <a:latin typeface="+mn-lt"/>
            </a:endParaRPr>
          </a:p>
        </p:txBody>
      </p:sp>
      <p:sp>
        <p:nvSpPr>
          <p:cNvPr id="4" name="Rectangle 90"/>
          <p:cNvSpPr>
            <a:spLocks noChangeArrowheads="1"/>
          </p:cNvSpPr>
          <p:nvPr/>
        </p:nvSpPr>
        <p:spPr bwMode="auto">
          <a:xfrm>
            <a:off x="9436100" y="140317"/>
            <a:ext cx="317500" cy="295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1423" tIns="45712" rIns="91423" bIns="45712" anchor="ctr"/>
          <a:lstStyle>
            <a:lvl1pPr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fld id="{EE48B750-DB89-4C28-98F1-0DB0E51A076A}" type="slidenum">
              <a:rPr lang="en-US" altLang="ja-JP">
                <a:latin typeface="+mn-lt"/>
                <a:ea typeface="Meiryo UI" pitchFamily="50" charset="-128"/>
                <a:cs typeface="Meiryo UI" pitchFamily="50" charset="-128"/>
              </a:rPr>
              <a:pPr algn="ctr" eaLnBrk="1" hangingPunct="1"/>
              <a:t>2</a:t>
            </a:fld>
            <a:endParaRPr lang="en-US" altLang="ja-JP">
              <a:latin typeface="+mn-lt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60898" y="2060848"/>
            <a:ext cx="6408712" cy="1556718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02833" y="2146709"/>
            <a:ext cx="47804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Enhancing </a:t>
            </a:r>
          </a:p>
          <a:p>
            <a:pPr algn="ctr"/>
            <a:r>
              <a:rPr lang="en-US" altLang="ja-JP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integrated management of </a:t>
            </a:r>
          </a:p>
          <a:p>
            <a:pPr algn="ctr"/>
            <a:r>
              <a:rPr lang="en-US" altLang="ja-JP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manufacturing-sales</a:t>
            </a:r>
            <a:endParaRPr kumimoji="1" lang="ja-JP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92560" y="4256309"/>
            <a:ext cx="6992619" cy="126092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ja-JP"/>
            </a:defPPr>
            <a:lvl1pPr fontAlgn="auto">
              <a:lnSpc>
                <a:spcPts val="5400"/>
              </a:lnSpc>
              <a:spcBef>
                <a:spcPts val="200"/>
              </a:spcBef>
              <a:spcAft>
                <a:spcPts val="200"/>
              </a:spcAft>
              <a:defRPr kumimoji="0" sz="3600" kern="0">
                <a:solidFill>
                  <a:prstClr val="white"/>
                </a:solidFill>
                <a:effectLst>
                  <a:glow rad="152400">
                    <a:srgbClr val="0041C0">
                      <a:lumMod val="75000"/>
                      <a:alpha val="79000"/>
                    </a:srgb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r>
              <a:rPr lang="en-US" altLang="ja-JP" sz="2800">
                <a:latin typeface="+mn-lt"/>
              </a:rPr>
              <a:t>(1)</a:t>
            </a:r>
            <a:r>
              <a:rPr lang="ja-JP" altLang="en-US" sz="2800">
                <a:latin typeface="+mn-lt"/>
              </a:rPr>
              <a:t> </a:t>
            </a:r>
            <a:r>
              <a:rPr lang="en-US" altLang="ja-JP" sz="2800">
                <a:latin typeface="+mn-lt"/>
              </a:rPr>
              <a:t>Enhancing precision of sales forecasts</a:t>
            </a:r>
          </a:p>
          <a:p>
            <a:r>
              <a:rPr lang="en-US" altLang="ja-JP" sz="2800">
                <a:latin typeface="+mn-lt"/>
              </a:rPr>
              <a:t>(2)</a:t>
            </a:r>
            <a:r>
              <a:rPr lang="ja-JP" altLang="en-US" sz="2800">
                <a:latin typeface="+mn-lt"/>
              </a:rPr>
              <a:t> </a:t>
            </a:r>
            <a:r>
              <a:rPr lang="en-US" altLang="ja-JP" sz="2800">
                <a:latin typeface="+mn-lt"/>
              </a:rPr>
              <a:t>Establishing cycle for managing sales companies</a:t>
            </a:r>
          </a:p>
        </p:txBody>
      </p:sp>
    </p:spTree>
    <p:extLst>
      <p:ext uri="{BB962C8B-B14F-4D97-AF65-F5344CB8AC3E}">
        <p14:creationId xmlns:p14="http://schemas.microsoft.com/office/powerpoint/2010/main" val="181747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/>
          <p:cNvSpPr/>
          <p:nvPr/>
        </p:nvSpPr>
        <p:spPr>
          <a:xfrm>
            <a:off x="8253680" y="5301208"/>
            <a:ext cx="1567956" cy="256259"/>
          </a:xfrm>
          <a:prstGeom prst="rect">
            <a:avLst/>
          </a:prstGeom>
          <a:solidFill>
            <a:srgbClr val="66FF99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FY18</a:t>
            </a:r>
            <a:endParaRPr lang="ja-JP" altLang="en-US" sz="1600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8253680" y="5556210"/>
            <a:ext cx="1567956" cy="63831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ja-JP" altLang="en-US" sz="2300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253680" y="6194522"/>
            <a:ext cx="1567956" cy="63831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ja-JP" altLang="en-US" sz="2300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9097" y="12725"/>
            <a:ext cx="9595066" cy="548680"/>
          </a:xfrm>
        </p:spPr>
        <p:txBody>
          <a:bodyPr/>
          <a:lstStyle/>
          <a:p>
            <a:pPr algn="ctr"/>
            <a:r>
              <a:rPr kumimoji="1" lang="en-US" altLang="ja-JP" b="1">
                <a:latin typeface="+mn-lt"/>
              </a:rPr>
              <a:t>(1) Enhancing precision of sales forecasts</a:t>
            </a:r>
            <a:endParaRPr kumimoji="1" lang="ja-JP" altLang="en-US" b="1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2EB3E-2E7E-4881-B685-FAC824EE20CF}" type="slidenum">
              <a:rPr lang="ja-JP" altLang="en-US" smtClean="0">
                <a:latin typeface="+mn-lt"/>
              </a:rPr>
              <a:pPr>
                <a:defRPr/>
              </a:pPr>
              <a:t>3</a:t>
            </a:fld>
            <a:endParaRPr lang="ja-JP" altLang="en-US">
              <a:latin typeface="+mn-lt"/>
            </a:endParaRPr>
          </a:p>
        </p:txBody>
      </p:sp>
      <p:sp>
        <p:nvSpPr>
          <p:cNvPr id="47" name="Rectangle 90"/>
          <p:cNvSpPr>
            <a:spLocks noChangeArrowheads="1"/>
          </p:cNvSpPr>
          <p:nvPr/>
        </p:nvSpPr>
        <p:spPr bwMode="auto">
          <a:xfrm>
            <a:off x="9436100" y="140317"/>
            <a:ext cx="317500" cy="295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1423" tIns="45712" rIns="91423" bIns="45712" anchor="ctr"/>
          <a:lstStyle>
            <a:lvl1pPr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fld id="{EE48B750-DB89-4C28-98F1-0DB0E51A076A}" type="slidenum">
              <a:rPr lang="en-US" altLang="ja-JP">
                <a:latin typeface="+mn-lt"/>
                <a:ea typeface="Meiryo UI" pitchFamily="50" charset="-128"/>
                <a:cs typeface="Meiryo UI" pitchFamily="50" charset="-128"/>
              </a:rPr>
              <a:pPr algn="ctr" eaLnBrk="1" hangingPunct="1"/>
              <a:t>3</a:t>
            </a:fld>
            <a:endParaRPr lang="en-US" altLang="ja-JP">
              <a:latin typeface="+mn-lt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16107" y="1739764"/>
            <a:ext cx="1800200" cy="2276316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Precision of </a:t>
            </a:r>
          </a:p>
          <a:p>
            <a:pPr algn="ctr"/>
            <a:r>
              <a:rPr lang="en-US" altLang="ja-JP"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sales forecasts </a:t>
            </a:r>
          </a:p>
          <a:p>
            <a:pPr algn="ctr"/>
            <a:r>
              <a:rPr lang="en-US" altLang="ja-JP"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to enhance</a:t>
            </a:r>
            <a:endParaRPr lang="ja-JP" altLang="en-US" sz="16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40320" y="792702"/>
            <a:ext cx="6992619" cy="126092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ja-JP"/>
            </a:defPPr>
            <a:lvl1pPr algn="ctr" fontAlgn="auto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defRPr kumimoji="0" sz="6000" kern="0">
                <a:solidFill>
                  <a:prstClr val="white"/>
                </a:solidFill>
                <a:effectLst>
                  <a:glow rad="152400">
                    <a:srgbClr val="0041C0">
                      <a:lumMod val="75000"/>
                      <a:alpha val="79000"/>
                    </a:srgb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ja-JP" sz="1800">
                <a:latin typeface="+mn-lt"/>
              </a:rPr>
              <a:t>Supporting the setup of infrastructure for further managerial integration of manufacturing-sales</a:t>
            </a:r>
          </a:p>
          <a:p>
            <a:pPr>
              <a:lnSpc>
                <a:spcPct val="100000"/>
              </a:lnSpc>
            </a:pPr>
            <a:r>
              <a:rPr lang="en-US" altLang="ja-JP" sz="1800">
                <a:latin typeface="+mn-lt"/>
              </a:rPr>
              <a:t>Starting with “precision of sales forecast to enhance” and “sales forecasts to streamline”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116107" y="4016080"/>
            <a:ext cx="1800200" cy="1213120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Sales</a:t>
            </a:r>
          </a:p>
          <a:p>
            <a:pPr algn="ctr"/>
            <a:r>
              <a:rPr lang="en-US" altLang="ja-JP"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forecasts to</a:t>
            </a:r>
          </a:p>
          <a:p>
            <a:pPr algn="ctr"/>
            <a:r>
              <a:rPr lang="en-US" altLang="ja-JP"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streamline</a:t>
            </a:r>
            <a:endParaRPr lang="ja-JP" altLang="en-US" sz="16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916307" y="4016080"/>
            <a:ext cx="7905328" cy="121312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ja-JP" sz="1600" b="1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【Actual Situation】</a:t>
            </a:r>
            <a:r>
              <a:rPr lang="ja-JP" altLang="en-US" sz="1600" b="1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600" b="1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Multiple sales forecasts such as sales company DASH, </a:t>
            </a:r>
          </a:p>
          <a:p>
            <a:r>
              <a:rPr lang="en-US" altLang="ja-JP" sz="1600" b="1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                                F Chart,</a:t>
            </a:r>
            <a:r>
              <a:rPr lang="ja-JP" altLang="en-US" sz="1600" b="1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600" b="1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and CMD figures co-exist in a mixed fashion.</a:t>
            </a:r>
          </a:p>
          <a:p>
            <a:r>
              <a:rPr lang="ja-JP" altLang="en-US" sz="16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　⇒</a:t>
            </a:r>
            <a:r>
              <a:rPr lang="en-US" altLang="ja-JP" sz="16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Overseas sales forecast is streamlined into ”S” of sales company PSI</a:t>
            </a:r>
          </a:p>
          <a:p>
            <a:r>
              <a:rPr lang="ja-JP" altLang="en-US" sz="16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　　 </a:t>
            </a:r>
            <a:r>
              <a:rPr lang="en-US" altLang="ja-JP" sz="16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Promote development of rules and mechanisms for streamlining into DASH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2141672" y="1834456"/>
            <a:ext cx="1224136" cy="871676"/>
          </a:xfrm>
          <a:prstGeom prst="roundRect">
            <a:avLst>
              <a:gd name="adj" fmla="val 8009"/>
            </a:avLst>
          </a:prstGeom>
          <a:gradFill flip="none" rotWithShape="1">
            <a:gsLst>
              <a:gs pos="78000">
                <a:srgbClr val="FF6600"/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What</a:t>
            </a:r>
          </a:p>
          <a:p>
            <a:pPr algn="ctr"/>
            <a:r>
              <a:rPr lang="en-US" altLang="ja-JP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should</a:t>
            </a:r>
          </a:p>
          <a:p>
            <a:pPr algn="ctr"/>
            <a:r>
              <a:rPr kumimoji="1" lang="en-US" altLang="ja-JP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be</a:t>
            </a:r>
            <a:endParaRPr kumimoji="1" lang="ja-JP" altLang="en-US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648744" y="5301208"/>
            <a:ext cx="2802935" cy="256259"/>
          </a:xfrm>
          <a:prstGeom prst="rect">
            <a:avLst/>
          </a:prstGeom>
          <a:solidFill>
            <a:srgbClr val="CCFFFF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1</a:t>
            </a:r>
            <a:r>
              <a:rPr lang="en-US" altLang="ja-JP" sz="1600" b="1" baseline="30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st</a:t>
            </a:r>
            <a:r>
              <a:rPr lang="en-US" altLang="ja-JP" sz="1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 Half</a:t>
            </a:r>
            <a:endParaRPr lang="ja-JP" altLang="en-US" sz="1600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457056" y="5301208"/>
            <a:ext cx="2802935" cy="256259"/>
          </a:xfrm>
          <a:prstGeom prst="rect">
            <a:avLst/>
          </a:prstGeom>
          <a:solidFill>
            <a:srgbClr val="CCFFFF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2</a:t>
            </a:r>
            <a:r>
              <a:rPr lang="en-US" altLang="ja-JP" sz="1600" b="1" baseline="30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nd</a:t>
            </a:r>
            <a:r>
              <a:rPr lang="en-US" altLang="ja-JP" sz="1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 Half</a:t>
            </a:r>
            <a:endParaRPr lang="ja-JP" altLang="en-US" sz="1600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648744" y="5556210"/>
            <a:ext cx="2802935" cy="63831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ja-JP" altLang="en-US" sz="2300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457056" y="5556210"/>
            <a:ext cx="2802935" cy="63831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ja-JP" altLang="en-US" sz="2300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648744" y="6194522"/>
            <a:ext cx="2802935" cy="63831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ja-JP" altLang="en-US" sz="2300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457056" y="6194522"/>
            <a:ext cx="2802935" cy="63831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ja-JP" altLang="en-US" sz="2300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45933" y="5556210"/>
            <a:ext cx="2502812" cy="63831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b="1">
                <a:solidFill>
                  <a:schemeClr val="tx1">
                    <a:lumMod val="95000"/>
                    <a:lumOff val="5000"/>
                  </a:schemeClr>
                </a:solidFill>
                <a:ea typeface="Meiryo UI" pitchFamily="50" charset="-128"/>
                <a:cs typeface="Meiryo UI" pitchFamily="50" charset="-128"/>
              </a:rPr>
              <a:t>Enhance precision</a:t>
            </a:r>
          </a:p>
          <a:p>
            <a:pPr algn="ctr"/>
            <a:r>
              <a:rPr lang="en-US" altLang="ja-JP" sz="1600" b="1">
                <a:solidFill>
                  <a:schemeClr val="tx1">
                    <a:lumMod val="95000"/>
                    <a:lumOff val="5000"/>
                  </a:schemeClr>
                </a:solidFill>
                <a:ea typeface="Meiryo UI" pitchFamily="50" charset="-128"/>
                <a:cs typeface="Meiryo UI" pitchFamily="50" charset="-128"/>
              </a:rPr>
              <a:t>of sales forecasts</a:t>
            </a:r>
            <a:endParaRPr lang="ja-JP" altLang="en-US" sz="1600" b="1">
              <a:solidFill>
                <a:schemeClr val="tx1">
                  <a:lumMod val="95000"/>
                  <a:lumOff val="5000"/>
                </a:schemeClr>
              </a:solidFill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45933" y="6194522"/>
            <a:ext cx="2502812" cy="63831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b="1">
                <a:solidFill>
                  <a:schemeClr val="tx1">
                    <a:lumMod val="95000"/>
                    <a:lumOff val="5000"/>
                  </a:schemeClr>
                </a:solidFill>
                <a:ea typeface="Meiryo UI" pitchFamily="50" charset="-128"/>
                <a:cs typeface="Meiryo UI" pitchFamily="50" charset="-128"/>
              </a:rPr>
              <a:t>Streamline</a:t>
            </a:r>
          </a:p>
          <a:p>
            <a:pPr algn="ctr"/>
            <a:r>
              <a:rPr lang="en-US" altLang="ja-JP" sz="1600" b="1">
                <a:solidFill>
                  <a:schemeClr val="tx1">
                    <a:lumMod val="95000"/>
                    <a:lumOff val="5000"/>
                  </a:schemeClr>
                </a:solidFill>
                <a:ea typeface="Meiryo UI" pitchFamily="50" charset="-128"/>
                <a:cs typeface="Meiryo UI" pitchFamily="50" charset="-128"/>
              </a:rPr>
              <a:t>sales forecasts</a:t>
            </a:r>
          </a:p>
        </p:txBody>
      </p:sp>
      <p:sp>
        <p:nvSpPr>
          <p:cNvPr id="29" name="ホームベース 28"/>
          <p:cNvSpPr/>
          <p:nvPr/>
        </p:nvSpPr>
        <p:spPr>
          <a:xfrm>
            <a:off x="3920918" y="5640492"/>
            <a:ext cx="1555335" cy="509163"/>
          </a:xfrm>
          <a:prstGeom prst="homePlate">
            <a:avLst>
              <a:gd name="adj" fmla="val 18411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>
                <a:solidFill>
                  <a:prstClr val="black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Decide common KPIs / evaluation pillars</a:t>
            </a:r>
          </a:p>
        </p:txBody>
      </p:sp>
      <p:sp>
        <p:nvSpPr>
          <p:cNvPr id="30" name="ホームベース 29"/>
          <p:cNvSpPr/>
          <p:nvPr/>
        </p:nvSpPr>
        <p:spPr>
          <a:xfrm>
            <a:off x="5529065" y="5645600"/>
            <a:ext cx="4269492" cy="487760"/>
          </a:xfrm>
          <a:prstGeom prst="homePlate">
            <a:avLst>
              <a:gd name="adj" fmla="val 37804"/>
            </a:avLst>
          </a:prstGeom>
          <a:solidFill>
            <a:srgbClr val="FF0066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Communicate KPIs </a:t>
            </a:r>
            <a:r>
              <a:rPr lang="ja-JP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～ </a:t>
            </a:r>
            <a:r>
              <a:rPr lang="en-US" altLang="ja-JP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Evaluate</a:t>
            </a:r>
          </a:p>
        </p:txBody>
      </p:sp>
      <p:sp>
        <p:nvSpPr>
          <p:cNvPr id="31" name="ホームベース 30"/>
          <p:cNvSpPr/>
          <p:nvPr/>
        </p:nvSpPr>
        <p:spPr>
          <a:xfrm>
            <a:off x="2843748" y="5648804"/>
            <a:ext cx="1044120" cy="500852"/>
          </a:xfrm>
          <a:prstGeom prst="homePlate">
            <a:avLst>
              <a:gd name="adj" fmla="val 18411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100" b="1">
                <a:solidFill>
                  <a:prstClr val="black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Discuss KPIs</a:t>
            </a:r>
          </a:p>
        </p:txBody>
      </p:sp>
      <p:sp>
        <p:nvSpPr>
          <p:cNvPr id="32" name="ホームベース 31"/>
          <p:cNvSpPr/>
          <p:nvPr/>
        </p:nvSpPr>
        <p:spPr>
          <a:xfrm>
            <a:off x="3901721" y="6259096"/>
            <a:ext cx="1555335" cy="509163"/>
          </a:xfrm>
          <a:prstGeom prst="homePlate">
            <a:avLst>
              <a:gd name="adj" fmla="val 18411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prstClr val="black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Analyze issues</a:t>
            </a:r>
          </a:p>
        </p:txBody>
      </p:sp>
      <p:sp>
        <p:nvSpPr>
          <p:cNvPr id="33" name="ホームベース 32"/>
          <p:cNvSpPr/>
          <p:nvPr/>
        </p:nvSpPr>
        <p:spPr>
          <a:xfrm>
            <a:off x="8326866" y="6281130"/>
            <a:ext cx="1368152" cy="487760"/>
          </a:xfrm>
          <a:prstGeom prst="homePlate">
            <a:avLst>
              <a:gd name="adj" fmla="val 42114"/>
            </a:avLst>
          </a:prstGeom>
          <a:solidFill>
            <a:srgbClr val="FF0066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Implement</a:t>
            </a:r>
          </a:p>
        </p:txBody>
      </p:sp>
      <p:sp>
        <p:nvSpPr>
          <p:cNvPr id="34" name="ホームベース 33"/>
          <p:cNvSpPr/>
          <p:nvPr/>
        </p:nvSpPr>
        <p:spPr>
          <a:xfrm>
            <a:off x="5529064" y="6259096"/>
            <a:ext cx="2664296" cy="509163"/>
          </a:xfrm>
          <a:prstGeom prst="homePlate">
            <a:avLst>
              <a:gd name="adj" fmla="val 18411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prstClr val="black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Develop rules / mechanism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1916307" y="1739764"/>
            <a:ext cx="7905328" cy="2276316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b="1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　　　　　　　　      </a:t>
            </a:r>
            <a:r>
              <a:rPr lang="en-US" altLang="ja-JP" sz="1600" b="1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【Sales Companies】</a:t>
            </a:r>
            <a:r>
              <a:rPr lang="ja-JP" altLang="en-US" sz="1600" b="1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   </a:t>
            </a:r>
            <a:endParaRPr lang="en-US" altLang="ja-JP" sz="1600" b="1">
              <a:solidFill>
                <a:prstClr val="black"/>
              </a:solidFill>
              <a:ea typeface="Meiryo UI" pitchFamily="50" charset="-128"/>
              <a:cs typeface="Meiryo UI" pitchFamily="50" charset="-128"/>
            </a:endParaRPr>
          </a:p>
          <a:p>
            <a:endParaRPr lang="en-US" altLang="ja-JP" sz="1600" b="1">
              <a:solidFill>
                <a:prstClr val="black"/>
              </a:solidFill>
              <a:ea typeface="Meiryo UI" pitchFamily="50" charset="-128"/>
              <a:cs typeface="Meiryo UI" pitchFamily="50" charset="-128"/>
            </a:endParaRPr>
          </a:p>
          <a:p>
            <a:endParaRPr lang="en-US" altLang="ja-JP" sz="1600" b="1">
              <a:solidFill>
                <a:prstClr val="black"/>
              </a:solidFill>
              <a:ea typeface="Meiryo UI" pitchFamily="50" charset="-128"/>
              <a:cs typeface="Meiryo UI" pitchFamily="50" charset="-128"/>
            </a:endParaRPr>
          </a:p>
          <a:p>
            <a:endParaRPr lang="en-US" altLang="ja-JP" sz="1600" b="1">
              <a:solidFill>
                <a:prstClr val="black"/>
              </a:solidFill>
              <a:ea typeface="Meiryo UI" pitchFamily="50" charset="-128"/>
              <a:cs typeface="Meiryo UI" pitchFamily="50" charset="-128"/>
            </a:endParaRPr>
          </a:p>
          <a:p>
            <a:r>
              <a:rPr lang="ja-JP" altLang="en-US" sz="1600" b="1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　</a:t>
            </a:r>
            <a:r>
              <a:rPr lang="en-US" altLang="ja-JP" sz="1600" b="1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【Business Divisions】</a:t>
            </a:r>
            <a:r>
              <a:rPr lang="ja-JP" altLang="en-US" sz="1600" b="1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600" b="1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Correctly return ATP</a:t>
            </a:r>
          </a:p>
          <a:p>
            <a:r>
              <a:rPr lang="ja-JP" altLang="en-US" sz="1600" b="1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　</a:t>
            </a:r>
            <a:r>
              <a:rPr lang="ja-JP" altLang="en-US" sz="16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⇒</a:t>
            </a:r>
            <a:r>
              <a:rPr lang="en-US" altLang="ja-JP" sz="16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Identifying issues preventing this cycle from working properly</a:t>
            </a:r>
          </a:p>
          <a:p>
            <a:r>
              <a:rPr lang="ja-JP" altLang="en-US" sz="16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　　 </a:t>
            </a:r>
            <a:r>
              <a:rPr lang="en-US" altLang="ja-JP" sz="16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Elimination of root causes, and develop necessary mechanisms</a:t>
            </a:r>
          </a:p>
          <a:p>
            <a:r>
              <a:rPr lang="ja-JP" altLang="en-US" sz="16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　⇒</a:t>
            </a:r>
            <a:r>
              <a:rPr lang="en-US" altLang="ja-JP" sz="16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Start communicating KPI report on forecasting precision from </a:t>
            </a:r>
          </a:p>
          <a:p>
            <a:r>
              <a:rPr lang="en-US" altLang="ja-JP" sz="16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     2</a:t>
            </a:r>
            <a:r>
              <a:rPr lang="en-US" altLang="ja-JP" sz="1600" b="1" baseline="3000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nd</a:t>
            </a:r>
            <a:r>
              <a:rPr lang="en-US" altLang="ja-JP" sz="16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 half of the fiscal year onward</a:t>
            </a:r>
            <a:r>
              <a:rPr lang="en-US" altLang="ja-JP" sz="1600" b="1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 </a:t>
            </a:r>
            <a:endParaRPr lang="ja-JP" altLang="en-US" sz="16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87991" y="1726132"/>
            <a:ext cx="4309970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6213" indent="-176213"/>
            <a:r>
              <a:rPr lang="ja-JP" altLang="en-US" sz="1600" b="1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1600" b="1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	Completely fill in forecasts for the next six months</a:t>
            </a:r>
          </a:p>
          <a:p>
            <a:pPr marL="176213" indent="-176213"/>
            <a:r>
              <a:rPr lang="ja-JP" altLang="en-US" sz="1600" b="1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1600" b="1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	Responsibly put down most precise forecast up to N+3</a:t>
            </a:r>
          </a:p>
          <a:p>
            <a:pPr marL="176213" indent="-176213"/>
            <a:endParaRPr kumimoji="1" lang="ja-JP" altLang="en-US" sz="160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" name="左中かっこ 5"/>
          <p:cNvSpPr/>
          <p:nvPr/>
        </p:nvSpPr>
        <p:spPr>
          <a:xfrm>
            <a:off x="5313040" y="1834456"/>
            <a:ext cx="274951" cy="871676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39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454" y="12725"/>
            <a:ext cx="9595066" cy="548680"/>
          </a:xfrm>
        </p:spPr>
        <p:txBody>
          <a:bodyPr/>
          <a:lstStyle/>
          <a:p>
            <a:pPr algn="ctr"/>
            <a:r>
              <a:rPr lang="en-US" altLang="ja-JP" b="1">
                <a:latin typeface="+mn-lt"/>
              </a:rPr>
              <a:t>(2) Establishing cycle for managing sales companies</a:t>
            </a:r>
            <a:endParaRPr kumimoji="1" lang="ja-JP" altLang="en-US" b="1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2EB3E-2E7E-4881-B685-FAC824EE20CF}" type="slidenum">
              <a:rPr lang="ja-JP" altLang="en-US" smtClean="0">
                <a:latin typeface="+mn-lt"/>
              </a:rPr>
              <a:pPr>
                <a:defRPr/>
              </a:pPr>
              <a:t>4</a:t>
            </a:fld>
            <a:endParaRPr lang="ja-JP" altLang="en-US">
              <a:latin typeface="+mn-lt"/>
            </a:endParaRPr>
          </a:p>
        </p:txBody>
      </p:sp>
      <p:sp>
        <p:nvSpPr>
          <p:cNvPr id="47" name="Rectangle 90"/>
          <p:cNvSpPr>
            <a:spLocks noChangeArrowheads="1"/>
          </p:cNvSpPr>
          <p:nvPr/>
        </p:nvSpPr>
        <p:spPr bwMode="auto">
          <a:xfrm>
            <a:off x="9436100" y="140317"/>
            <a:ext cx="317500" cy="295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1423" tIns="45712" rIns="91423" bIns="45712" anchor="ctr"/>
          <a:lstStyle>
            <a:lvl1pPr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fld id="{EE48B750-DB89-4C28-98F1-0DB0E51A076A}" type="slidenum">
              <a:rPr lang="en-US" altLang="ja-JP">
                <a:solidFill>
                  <a:prstClr val="black"/>
                </a:solidFill>
                <a:latin typeface="+mn-lt"/>
                <a:ea typeface="Meiryo UI" pitchFamily="50" charset="-128"/>
                <a:cs typeface="Meiryo UI" pitchFamily="50" charset="-128"/>
              </a:rPr>
              <a:pPr algn="ctr" eaLnBrk="1" hangingPunct="1"/>
              <a:t>4</a:t>
            </a:fld>
            <a:endParaRPr lang="en-US" altLang="ja-JP">
              <a:solidFill>
                <a:prstClr val="black"/>
              </a:solidFill>
              <a:latin typeface="+mn-lt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57968" y="1281393"/>
            <a:ext cx="799738" cy="1152128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Actual</a:t>
            </a:r>
          </a:p>
          <a:p>
            <a:pPr algn="ctr"/>
            <a:r>
              <a:rPr lang="en-US" altLang="ja-JP" sz="1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situation</a:t>
            </a:r>
            <a:endParaRPr lang="ja-JP" altLang="en-US" sz="12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163858" y="1281393"/>
            <a:ext cx="8365380" cy="11521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ja-JP" altLang="en-US" sz="1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500" b="1" u="sng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Latest 2-year results of headquarters’ audits against overseas sales companies</a:t>
            </a:r>
            <a:endParaRPr lang="en-US" altLang="ja-JP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eiryo UI" pitchFamily="50" charset="-128"/>
              <a:cs typeface="Meiryo UI" pitchFamily="50" charset="-128"/>
            </a:endParaRPr>
          </a:p>
          <a:p>
            <a:r>
              <a:rPr lang="ja-JP" altLang="en-US" sz="1500" b="1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 ⇒</a:t>
            </a:r>
            <a:r>
              <a:rPr lang="en-US" altLang="ja-JP" sz="1500" b="1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Of 23 sales companies audited, </a:t>
            </a:r>
            <a:r>
              <a:rPr lang="en-US" altLang="ja-JP" sz="1500" b="1">
                <a:solidFill>
                  <a:srgbClr val="FF0000"/>
                </a:solidFill>
                <a:ea typeface="Meiryo UI" pitchFamily="50" charset="-128"/>
                <a:cs typeface="Meiryo UI" pitchFamily="50" charset="-128"/>
              </a:rPr>
              <a:t>five of which received C rating, and eight of </a:t>
            </a:r>
          </a:p>
          <a:p>
            <a:r>
              <a:rPr lang="en-US" altLang="ja-JP" sz="1500" b="1">
                <a:solidFill>
                  <a:srgbClr val="FF0000"/>
                </a:solidFill>
                <a:ea typeface="Meiryo UI" pitchFamily="50" charset="-128"/>
                <a:cs typeface="Meiryo UI" pitchFamily="50" charset="-128"/>
              </a:rPr>
              <a:t>    which received B- rating.</a:t>
            </a:r>
            <a:r>
              <a:rPr lang="ja-JP" altLang="en-US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 </a:t>
            </a:r>
            <a:endParaRPr lang="en-US" altLang="ja-JP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    </a:t>
            </a:r>
            <a:r>
              <a:rPr lang="en-US" altLang="ja-JP" sz="1500" b="1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Notably, such areas as financial management, sales management, ISP </a:t>
            </a:r>
          </a:p>
          <a:p>
            <a:r>
              <a:rPr lang="en-US" altLang="ja-JP" sz="1500" b="1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    management frequently received low ratings.</a:t>
            </a:r>
            <a:endParaRPr lang="ja-JP" altLang="en-US" sz="1500" b="1">
              <a:solidFill>
                <a:prstClr val="black"/>
              </a:solidFill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17236" y="2577537"/>
            <a:ext cx="2088556" cy="384983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Audit areas</a:t>
            </a:r>
            <a:endParaRPr lang="ja-JP" altLang="en-US" sz="20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504914" y="2577537"/>
            <a:ext cx="6961226" cy="3849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Major issues</a:t>
            </a:r>
            <a:endParaRPr lang="ja-JP" altLang="en-US" sz="20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17236" y="2963278"/>
            <a:ext cx="2088556" cy="734571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Financial</a:t>
            </a:r>
          </a:p>
          <a:p>
            <a:pPr algn="ctr"/>
            <a:r>
              <a:rPr lang="en-US" altLang="ja-JP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management</a:t>
            </a:r>
            <a:endParaRPr lang="ja-JP" altLang="en-US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504914" y="2963278"/>
            <a:ext cx="6961226" cy="73457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ja-JP" altLang="en-US" sz="1200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■</a:t>
            </a:r>
            <a:r>
              <a:rPr lang="en-US" altLang="ja-JP" sz="1200" b="1">
                <a:solidFill>
                  <a:srgbClr val="FF0000"/>
                </a:solidFill>
                <a:ea typeface="Meiryo UI" pitchFamily="50" charset="-128"/>
                <a:cs typeface="Meiryo UI" pitchFamily="50" charset="-128"/>
              </a:rPr>
              <a:t>Inventory plan is habitually unaccomplished</a:t>
            </a:r>
            <a:r>
              <a:rPr lang="ja-JP" altLang="en-US" sz="1200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200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for both monetary amount and </a:t>
            </a:r>
          </a:p>
          <a:p>
            <a:r>
              <a:rPr lang="en-US" altLang="ja-JP" sz="1200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   inventory days. A lack of improvement has had negative impact on net cash.</a:t>
            </a:r>
          </a:p>
          <a:p>
            <a:r>
              <a:rPr lang="ja-JP" altLang="en-US" sz="1200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■</a:t>
            </a:r>
            <a:r>
              <a:rPr lang="en-US" altLang="ja-JP" sz="1200" b="1">
                <a:solidFill>
                  <a:srgbClr val="FF0000"/>
                </a:solidFill>
                <a:ea typeface="Meiryo UI" pitchFamily="50" charset="-128"/>
                <a:cs typeface="Meiryo UI" pitchFamily="50" charset="-128"/>
              </a:rPr>
              <a:t>Low recovery rate for Accounts Receivables</a:t>
            </a:r>
            <a:endParaRPr lang="en-US" altLang="ja-JP" sz="1200">
              <a:solidFill>
                <a:prstClr val="black"/>
              </a:solidFill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17236" y="3702716"/>
            <a:ext cx="2088556" cy="94536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Sales</a:t>
            </a:r>
          </a:p>
          <a:p>
            <a:pPr algn="ctr"/>
            <a:r>
              <a:rPr lang="en-US" altLang="ja-JP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management</a:t>
            </a:r>
            <a:endParaRPr lang="ja-JP" altLang="en-US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504914" y="3702716"/>
            <a:ext cx="6961226" cy="9453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ja-JP" altLang="en-US" sz="1050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■</a:t>
            </a:r>
            <a:r>
              <a:rPr lang="en-US" altLang="ja-JP" sz="1050" b="1">
                <a:solidFill>
                  <a:srgbClr val="FF0000"/>
                </a:solidFill>
                <a:ea typeface="Meiryo UI" pitchFamily="50" charset="-128"/>
                <a:cs typeface="Meiryo UI" pitchFamily="50" charset="-128"/>
              </a:rPr>
              <a:t>Concentration of sales at month-end </a:t>
            </a:r>
            <a:r>
              <a:rPr lang="en-US" altLang="ja-JP" sz="1050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(The last three days of a month represent 75% of </a:t>
            </a:r>
            <a:r>
              <a:rPr lang="en-US" altLang="ja-JP" sz="1000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monthly </a:t>
            </a:r>
          </a:p>
          <a:p>
            <a:r>
              <a:rPr lang="en-US" altLang="ja-JP" sz="1000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   sales on average, with the last day representing 66%).</a:t>
            </a:r>
          </a:p>
          <a:p>
            <a:r>
              <a:rPr lang="ja-JP" altLang="en-US" sz="1000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■</a:t>
            </a:r>
            <a:r>
              <a:rPr lang="en-US" altLang="ja-JP" sz="1000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The deviation ratio is ±5</a:t>
            </a:r>
            <a:r>
              <a:rPr lang="ja-JP" altLang="en-US" sz="1000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％ </a:t>
            </a:r>
            <a:r>
              <a:rPr lang="en-US" altLang="ja-JP" sz="1000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or greater from the sales forecasts made two months ago. </a:t>
            </a:r>
            <a:r>
              <a:rPr lang="en-US" altLang="ja-JP" sz="1000" b="1">
                <a:solidFill>
                  <a:srgbClr val="FF0000"/>
                </a:solidFill>
                <a:ea typeface="Meiryo UI" pitchFamily="50" charset="-128"/>
                <a:cs typeface="Meiryo UI" pitchFamily="50" charset="-128"/>
              </a:rPr>
              <a:t>Imprecise forecasts.</a:t>
            </a:r>
          </a:p>
          <a:p>
            <a:r>
              <a:rPr lang="ja-JP" altLang="en-US" sz="1000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■</a:t>
            </a:r>
            <a:r>
              <a:rPr lang="en-US" altLang="ja-JP" sz="1000" b="1">
                <a:solidFill>
                  <a:srgbClr val="FF0000"/>
                </a:solidFill>
                <a:ea typeface="Meiryo UI" pitchFamily="50" charset="-128"/>
                <a:cs typeface="Meiryo UI" pitchFamily="50" charset="-128"/>
              </a:rPr>
              <a:t>More products without deficiency are returned year by year</a:t>
            </a:r>
            <a:r>
              <a:rPr lang="en-US" altLang="ja-JP" sz="1000">
                <a:solidFill>
                  <a:schemeClr val="tx1"/>
                </a:solidFill>
                <a:ea typeface="Meiryo UI" pitchFamily="50" charset="-128"/>
                <a:cs typeface="Meiryo UI" pitchFamily="50" charset="-128"/>
              </a:rPr>
              <a:t>. While no root-cause analysis is performed, </a:t>
            </a:r>
          </a:p>
          <a:p>
            <a:r>
              <a:rPr lang="en-US" altLang="ja-JP" sz="1000">
                <a:solidFill>
                  <a:schemeClr val="tx1"/>
                </a:solidFill>
                <a:ea typeface="Meiryo UI" pitchFamily="50" charset="-128"/>
                <a:cs typeface="Meiryo UI" pitchFamily="50" charset="-128"/>
              </a:rPr>
              <a:t>   no approval of President is obtained when they are returned.</a:t>
            </a:r>
            <a:endParaRPr lang="ja-JP" altLang="en-US" sz="1000">
              <a:solidFill>
                <a:prstClr val="black"/>
              </a:solidFill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17236" y="4649578"/>
            <a:ext cx="2088556" cy="734571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ISP/Product </a:t>
            </a:r>
          </a:p>
          <a:p>
            <a:pPr algn="ctr"/>
            <a:r>
              <a:rPr lang="en-US" altLang="ja-JP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control</a:t>
            </a:r>
            <a:endParaRPr lang="ja-JP" altLang="en-US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504914" y="4649578"/>
            <a:ext cx="6961226" cy="73457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ja-JP" altLang="en-US" sz="1200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■</a:t>
            </a:r>
            <a:r>
              <a:rPr lang="en-US" altLang="ja-JP" sz="1200" b="1">
                <a:solidFill>
                  <a:srgbClr val="FF0000"/>
                </a:solidFill>
                <a:ea typeface="Meiryo UI" pitchFamily="50" charset="-128"/>
                <a:cs typeface="Meiryo UI" pitchFamily="50" charset="-128"/>
              </a:rPr>
              <a:t>Accumulated inventory continues representing a great amount and </a:t>
            </a:r>
          </a:p>
          <a:p>
            <a:r>
              <a:rPr lang="en-US" altLang="ja-JP" sz="1200" b="1">
                <a:solidFill>
                  <a:srgbClr val="FF0000"/>
                </a:solidFill>
                <a:ea typeface="Meiryo UI" pitchFamily="50" charset="-128"/>
                <a:cs typeface="Meiryo UI" pitchFamily="50" charset="-128"/>
              </a:rPr>
              <a:t>   high %.</a:t>
            </a:r>
          </a:p>
          <a:p>
            <a:r>
              <a:rPr lang="ja-JP" altLang="en-US" sz="1200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■</a:t>
            </a:r>
            <a:r>
              <a:rPr lang="en-US" altLang="ja-JP" sz="1200" b="1">
                <a:solidFill>
                  <a:srgbClr val="FF0000"/>
                </a:solidFill>
                <a:ea typeface="Meiryo UI" pitchFamily="50" charset="-128"/>
                <a:cs typeface="Meiryo UI" pitchFamily="50" charset="-128"/>
              </a:rPr>
              <a:t>On-site audit is not performed.</a:t>
            </a:r>
            <a:r>
              <a:rPr lang="ja-JP" altLang="en-US" sz="1200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200">
                <a:solidFill>
                  <a:prstClr val="black"/>
                </a:solidFill>
                <a:ea typeface="Meiryo UI" pitchFamily="50" charset="-128"/>
                <a:cs typeface="Meiryo UI" pitchFamily="50" charset="-128"/>
              </a:rPr>
              <a:t>No write-off done for inventory of discontinued items.</a:t>
            </a:r>
            <a:endParaRPr lang="ja-JP" altLang="en-US" sz="1200">
              <a:solidFill>
                <a:prstClr val="black"/>
              </a:solidFill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0" name="二等辺三角形 19"/>
          <p:cNvSpPr/>
          <p:nvPr/>
        </p:nvSpPr>
        <p:spPr>
          <a:xfrm flipV="1">
            <a:off x="3501447" y="5470925"/>
            <a:ext cx="2808312" cy="17464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ja-JP" altLang="en-US" sz="2800" b="1">
              <a:solidFill>
                <a:prstClr val="white"/>
              </a:solidFill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33132" y="5684240"/>
            <a:ext cx="6992619" cy="126092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ja-JP"/>
            </a:defPPr>
            <a:lvl1pPr algn="ctr" fontAlgn="auto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defRPr kumimoji="0" sz="6000" kern="0">
                <a:solidFill>
                  <a:prstClr val="white"/>
                </a:solidFill>
                <a:effectLst>
                  <a:glow rad="152400">
                    <a:srgbClr val="0041C0">
                      <a:lumMod val="75000"/>
                      <a:alpha val="79000"/>
                    </a:srgb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ja-JP" sz="1800">
                <a:latin typeface="+mn-lt"/>
              </a:rPr>
              <a:t>To enable further evolution of AP company’s integrated management of manufacturing-sales,</a:t>
            </a:r>
          </a:p>
          <a:p>
            <a:pPr>
              <a:lnSpc>
                <a:spcPct val="100000"/>
              </a:lnSpc>
            </a:pPr>
            <a:r>
              <a:rPr lang="en-US" altLang="ja-JP" sz="1800">
                <a:latin typeface="+mn-lt"/>
              </a:rPr>
              <a:t>it is urgent to consistently improve business management capability of sales companies.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111742" y="743188"/>
            <a:ext cx="7073506" cy="504056"/>
          </a:xfrm>
          <a:prstGeom prst="roundRect">
            <a:avLst/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b="1">
                <a:solidFill>
                  <a:prstClr val="white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Actual situation of business management capability at sales companies</a:t>
            </a:r>
            <a:endParaRPr kumimoji="1" lang="ja-JP" altLang="en-US" sz="1400" b="1">
              <a:solidFill>
                <a:prstClr val="white"/>
              </a:solidFill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750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5552" y="12725"/>
            <a:ext cx="9595066" cy="548680"/>
          </a:xfrm>
        </p:spPr>
        <p:txBody>
          <a:bodyPr/>
          <a:lstStyle/>
          <a:p>
            <a:pPr algn="ctr"/>
            <a:r>
              <a:rPr lang="en-US" altLang="ja-JP" b="1">
                <a:latin typeface="+mn-lt"/>
              </a:rPr>
              <a:t>(2) Establishing cycle for managing sales companies</a:t>
            </a:r>
            <a:endParaRPr kumimoji="1" lang="ja-JP" altLang="en-US" b="1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2EB3E-2E7E-4881-B685-FAC824EE20CF}" type="slidenum">
              <a:rPr lang="ja-JP" altLang="en-US" smtClean="0">
                <a:latin typeface="+mn-lt"/>
              </a:rPr>
              <a:pPr>
                <a:defRPr/>
              </a:pPr>
              <a:t>5</a:t>
            </a:fld>
            <a:endParaRPr lang="ja-JP" altLang="en-US">
              <a:latin typeface="+mn-lt"/>
            </a:endParaRPr>
          </a:p>
        </p:txBody>
      </p:sp>
      <p:sp>
        <p:nvSpPr>
          <p:cNvPr id="47" name="Rectangle 90"/>
          <p:cNvSpPr>
            <a:spLocks noChangeArrowheads="1"/>
          </p:cNvSpPr>
          <p:nvPr/>
        </p:nvSpPr>
        <p:spPr bwMode="auto">
          <a:xfrm>
            <a:off x="9436100" y="140317"/>
            <a:ext cx="317500" cy="295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1423" tIns="45712" rIns="91423" bIns="45712" anchor="ctr"/>
          <a:lstStyle>
            <a:lvl1pPr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fld id="{EE48B750-DB89-4C28-98F1-0DB0E51A076A}" type="slidenum">
              <a:rPr lang="en-US" altLang="ja-JP">
                <a:solidFill>
                  <a:prstClr val="black"/>
                </a:solidFill>
                <a:latin typeface="+mn-lt"/>
                <a:ea typeface="Meiryo UI" pitchFamily="50" charset="-128"/>
                <a:cs typeface="Meiryo UI" pitchFamily="50" charset="-128"/>
              </a:rPr>
              <a:pPr algn="ctr" eaLnBrk="1" hangingPunct="1"/>
              <a:t>5</a:t>
            </a:fld>
            <a:endParaRPr lang="en-US" altLang="ja-JP">
              <a:solidFill>
                <a:prstClr val="black"/>
              </a:solidFill>
              <a:latin typeface="+mn-lt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 rot="16200000">
            <a:off x="49666" y="1247244"/>
            <a:ext cx="813603" cy="813604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rtlCol="0" anchor="ctr" anchorCtr="1"/>
          <a:lstStyle/>
          <a:p>
            <a:pPr>
              <a:lnSpc>
                <a:spcPts val="2700"/>
              </a:lnSpc>
            </a:pPr>
            <a:r>
              <a:rPr lang="en-US" altLang="ja-JP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itchFamily="50" charset="-128"/>
                <a:cs typeface="Meiryo UI" pitchFamily="50" charset="-128"/>
              </a:rPr>
              <a:t>Issues</a:t>
            </a:r>
            <a:endParaRPr lang="ja-JP" altLang="en-US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94470" y="2877750"/>
            <a:ext cx="9559129" cy="206341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2600"/>
              </a:lnSpc>
            </a:pPr>
            <a:endParaRPr lang="en-US" altLang="ja-JP" sz="800" u="sng">
              <a:solidFill>
                <a:prstClr val="black"/>
              </a:solidFill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ホームベース 13"/>
          <p:cNvSpPr/>
          <p:nvPr/>
        </p:nvSpPr>
        <p:spPr>
          <a:xfrm>
            <a:off x="194471" y="2477259"/>
            <a:ext cx="7134793" cy="395665"/>
          </a:xfrm>
          <a:prstGeom prst="homePlate">
            <a:avLst>
              <a:gd name="adj" fmla="val 0"/>
            </a:avLst>
          </a:prstGeom>
          <a:solidFill>
            <a:srgbClr val="FF481D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“Project to enhance business management capability of Sales companies”</a:t>
            </a:r>
            <a:r>
              <a:rPr lang="ja-JP" altLang="en-US" sz="14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ja-JP" altLang="en-US" sz="14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二等辺三角形 3"/>
          <p:cNvSpPr/>
          <p:nvPr/>
        </p:nvSpPr>
        <p:spPr>
          <a:xfrm flipV="1">
            <a:off x="4000191" y="2197735"/>
            <a:ext cx="1913421" cy="16805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ja-JP" altLang="en-US" sz="2800" b="1">
              <a:solidFill>
                <a:prstClr val="white"/>
              </a:solidFill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0722" name="Picture 2" descr="「Management Dashboard Tablet」の画像検索結果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9" r="9081"/>
          <a:stretch/>
        </p:blipFill>
        <p:spPr bwMode="auto">
          <a:xfrm>
            <a:off x="7654679" y="3363263"/>
            <a:ext cx="2002404" cy="12822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右矢印 17"/>
          <p:cNvSpPr/>
          <p:nvPr/>
        </p:nvSpPr>
        <p:spPr>
          <a:xfrm>
            <a:off x="261722" y="5859054"/>
            <a:ext cx="504056" cy="360040"/>
          </a:xfrm>
          <a:prstGeom prst="rightArrow">
            <a:avLst/>
          </a:prstGeom>
          <a:solidFill>
            <a:srgbClr val="3366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ja-JP" altLang="en-US" sz="2800" b="1">
              <a:solidFill>
                <a:prstClr val="white"/>
              </a:solidFill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61722" y="4941168"/>
            <a:ext cx="145200" cy="1097905"/>
          </a:xfrm>
          <a:prstGeom prst="rect">
            <a:avLst/>
          </a:prstGeom>
          <a:solidFill>
            <a:srgbClr val="3366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ja-JP" altLang="en-US" sz="2800" b="1">
              <a:solidFill>
                <a:prstClr val="white"/>
              </a:solidFill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4470" y="3777024"/>
            <a:ext cx="9559129" cy="63111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5113" indent="-265113">
              <a:lnSpc>
                <a:spcPts val="2600"/>
              </a:lnSpc>
              <a:tabLst>
                <a:tab pos="265113" algn="l"/>
              </a:tabLst>
            </a:pPr>
            <a:r>
              <a:rPr lang="en-US" altLang="ja-JP" sz="14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(2)	</a:t>
            </a:r>
            <a:r>
              <a:rPr lang="en-US" altLang="ja-JP" sz="1400">
                <a:solidFill>
                  <a:prstClr val="black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Enable IT-driven </a:t>
            </a:r>
            <a:r>
              <a:rPr lang="en-US" altLang="ja-JP" sz="1400" b="1" u="sng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shift from material preparation to control &amp; improvement</a:t>
            </a:r>
            <a:br>
              <a:rPr lang="en-US" altLang="ja-JP" sz="1400" b="1" u="sng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b="1" u="sng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Further redesigned dashboard</a:t>
            </a:r>
            <a:r>
              <a:rPr lang="ja-JP" altLang="en-US" sz="1400">
                <a:solidFill>
                  <a:prstClr val="black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400">
                <a:solidFill>
                  <a:prstClr val="black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will enable all to view it in a timely manner</a:t>
            </a:r>
            <a:endParaRPr lang="ja-JP" altLang="en-US" sz="1400">
              <a:solidFill>
                <a:prstClr val="black"/>
              </a:solidFill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77368" y="701220"/>
            <a:ext cx="9484144" cy="495532"/>
          </a:xfrm>
          <a:prstGeom prst="roundRect">
            <a:avLst/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500" b="1">
                <a:solidFill>
                  <a:prstClr val="white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Issues &amp; action plans for strengthening business management capability of sales companies </a:t>
            </a:r>
          </a:p>
        </p:txBody>
      </p:sp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145484"/>
              </p:ext>
            </p:extLst>
          </p:nvPr>
        </p:nvGraphicFramePr>
        <p:xfrm>
          <a:off x="656083" y="7208383"/>
          <a:ext cx="9145017" cy="122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3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3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7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>
                          <a:latin typeface="+mn-lt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2016/</a:t>
                      </a:r>
                      <a:r>
                        <a:rPr kumimoji="1" lang="en-US" altLang="ja-JP" sz="14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Meiryo UI" panose="020B0604030504040204" pitchFamily="50" charset="-128"/>
                          <a:cs typeface="+mn-cs"/>
                        </a:rPr>
                        <a:t>2nd half</a:t>
                      </a:r>
                      <a:endParaRPr kumimoji="1" lang="ja-JP" altLang="en-US" sz="1400" b="1"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>
                          <a:latin typeface="+mn-lt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2017/1Q</a:t>
                      </a:r>
                      <a:endParaRPr kumimoji="1" lang="ja-JP" altLang="en-US" sz="1400"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>
                          <a:latin typeface="+mn-lt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2Q</a:t>
                      </a:r>
                      <a:endParaRPr kumimoji="1" lang="ja-JP" altLang="en-US" sz="1400"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>
                          <a:latin typeface="+mn-lt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3Q</a:t>
                      </a:r>
                      <a:endParaRPr kumimoji="1" lang="ja-JP" altLang="en-US" sz="1400"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>
                          <a:latin typeface="+mn-lt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4Q</a:t>
                      </a:r>
                      <a:endParaRPr kumimoji="1" lang="ja-JP" altLang="en-US" sz="1400"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rgbClr val="00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336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ホームベース 50"/>
          <p:cNvSpPr/>
          <p:nvPr/>
        </p:nvSpPr>
        <p:spPr>
          <a:xfrm>
            <a:off x="714375" y="7571317"/>
            <a:ext cx="1755167" cy="785542"/>
          </a:xfrm>
          <a:prstGeom prst="homePlate">
            <a:avLst>
              <a:gd name="adj" fmla="val 20515"/>
            </a:avLst>
          </a:prstGeom>
          <a:solidFill>
            <a:srgbClr val="FFFFCC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800" b="1">
                <a:solidFill>
                  <a:schemeClr val="tx1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AP’s explanation to each </a:t>
            </a:r>
          </a:p>
          <a:p>
            <a:r>
              <a:rPr lang="en-US" altLang="ja-JP" sz="800" b="1">
                <a:solidFill>
                  <a:schemeClr val="tx1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country head of Finance on</a:t>
            </a:r>
            <a:endParaRPr kumimoji="1" lang="en-US" altLang="ja-JP" sz="800" b="1">
              <a:solidFill>
                <a:schemeClr val="tx1"/>
              </a:solidFill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b="1">
                <a:solidFill>
                  <a:schemeClr val="tx1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objectives of standardization</a:t>
            </a:r>
          </a:p>
          <a:p>
            <a:r>
              <a:rPr lang="en-US" altLang="ja-JP" sz="800" b="1">
                <a:solidFill>
                  <a:schemeClr val="tx1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and m</a:t>
            </a:r>
            <a:r>
              <a:rPr kumimoji="1" lang="en-US" altLang="ja-JP" sz="800" b="1">
                <a:solidFill>
                  <a:schemeClr val="tx1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anagement areas</a:t>
            </a:r>
          </a:p>
        </p:txBody>
      </p:sp>
      <p:sp>
        <p:nvSpPr>
          <p:cNvPr id="52" name="ホームベース 51"/>
          <p:cNvSpPr/>
          <p:nvPr/>
        </p:nvSpPr>
        <p:spPr>
          <a:xfrm>
            <a:off x="2421002" y="7551014"/>
            <a:ext cx="994282" cy="382982"/>
          </a:xfrm>
          <a:prstGeom prst="homePlate">
            <a:avLst>
              <a:gd name="adj" fmla="val 2985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b="1">
                <a:solidFill>
                  <a:schemeClr val="tx1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Selection of </a:t>
            </a:r>
          </a:p>
          <a:p>
            <a:pPr algn="ctr"/>
            <a:r>
              <a:rPr lang="en-US" altLang="ja-JP" sz="800" b="1">
                <a:solidFill>
                  <a:schemeClr val="tx1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project members </a:t>
            </a:r>
          </a:p>
          <a:p>
            <a:pPr algn="ctr"/>
            <a:r>
              <a:rPr lang="en-US" altLang="ja-JP" sz="800" b="1">
                <a:solidFill>
                  <a:schemeClr val="tx1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from each region</a:t>
            </a:r>
            <a:endParaRPr kumimoji="1" lang="ja-JP" altLang="en-US" sz="800" b="1">
              <a:solidFill>
                <a:schemeClr val="tx1"/>
              </a:solidFill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3" name="ホームベース 52"/>
          <p:cNvSpPr/>
          <p:nvPr/>
        </p:nvSpPr>
        <p:spPr>
          <a:xfrm>
            <a:off x="2576736" y="7985716"/>
            <a:ext cx="978909" cy="362920"/>
          </a:xfrm>
          <a:prstGeom prst="homePlate">
            <a:avLst>
              <a:gd name="adj" fmla="val 2069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b="1">
                <a:solidFill>
                  <a:schemeClr val="tx1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Gap analysis of</a:t>
            </a:r>
          </a:p>
          <a:p>
            <a:pPr algn="ctr"/>
            <a:r>
              <a:rPr lang="en-US" altLang="ja-JP" sz="800" b="1">
                <a:solidFill>
                  <a:schemeClr val="tx1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actual vs.</a:t>
            </a:r>
          </a:p>
          <a:p>
            <a:pPr algn="ctr"/>
            <a:r>
              <a:rPr lang="en-US" altLang="ja-JP" sz="800" b="1">
                <a:solidFill>
                  <a:schemeClr val="tx1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standard</a:t>
            </a:r>
            <a:endParaRPr kumimoji="1" lang="en-US" altLang="ja-JP" sz="800" b="1">
              <a:solidFill>
                <a:schemeClr val="tx1"/>
              </a:solidFill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4" name="ホームベース 53"/>
          <p:cNvSpPr/>
          <p:nvPr/>
        </p:nvSpPr>
        <p:spPr>
          <a:xfrm>
            <a:off x="3418184" y="7568423"/>
            <a:ext cx="958752" cy="375204"/>
          </a:xfrm>
          <a:prstGeom prst="homePlate">
            <a:avLst>
              <a:gd name="adj" fmla="val 1589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b="1">
                <a:solidFill>
                  <a:schemeClr val="tx1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Development of</a:t>
            </a:r>
          </a:p>
          <a:p>
            <a:pPr algn="ctr"/>
            <a:r>
              <a:rPr lang="en-US" altLang="ja-JP" sz="800" b="1">
                <a:solidFill>
                  <a:schemeClr val="tx1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working schedules</a:t>
            </a:r>
            <a:endParaRPr kumimoji="1" lang="en-US" altLang="ja-JP" sz="800" b="1">
              <a:solidFill>
                <a:schemeClr val="tx1"/>
              </a:solidFill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5" name="ホームベース 54"/>
          <p:cNvSpPr/>
          <p:nvPr/>
        </p:nvSpPr>
        <p:spPr>
          <a:xfrm>
            <a:off x="4400084" y="7568423"/>
            <a:ext cx="5256999" cy="780213"/>
          </a:xfrm>
          <a:prstGeom prst="homePlate">
            <a:avLst>
              <a:gd name="adj" fmla="val 19198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ja-JP" sz="1100" b="1">
                <a:solidFill>
                  <a:schemeClr val="tx1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Use of IT</a:t>
            </a:r>
            <a:r>
              <a:rPr lang="ja-JP" altLang="en-US" sz="1100" b="1">
                <a:solidFill>
                  <a:schemeClr val="tx1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100" b="1">
                <a:solidFill>
                  <a:schemeClr val="tx1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according to schedules of each company / each control area)</a:t>
            </a:r>
          </a:p>
          <a:p>
            <a:r>
              <a:rPr lang="ja-JP" altLang="en-US" sz="1100" b="1">
                <a:solidFill>
                  <a:schemeClr val="tx1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　　　　　・</a:t>
            </a:r>
            <a:r>
              <a:rPr lang="en-US" altLang="ja-JP" sz="1100" b="1">
                <a:solidFill>
                  <a:schemeClr val="tx1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Areas of inadequacies to be managed</a:t>
            </a:r>
          </a:p>
          <a:p>
            <a:r>
              <a:rPr lang="ja-JP" altLang="en-US" sz="1100" b="1">
                <a:solidFill>
                  <a:schemeClr val="tx1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　　　　　・</a:t>
            </a:r>
            <a:r>
              <a:rPr lang="en-US" altLang="ja-JP" sz="1100" b="1">
                <a:solidFill>
                  <a:schemeClr val="tx1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Areas to control in developing current manual</a:t>
            </a:r>
          </a:p>
          <a:p>
            <a:r>
              <a:rPr lang="ja-JP" altLang="en-US" sz="1100" b="1">
                <a:solidFill>
                  <a:schemeClr val="tx1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　　　　　・</a:t>
            </a:r>
            <a:r>
              <a:rPr lang="en-US" altLang="ja-JP" sz="1100" b="1">
                <a:solidFill>
                  <a:schemeClr val="tx1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Migration to dashboard</a:t>
            </a:r>
            <a:endParaRPr kumimoji="1" lang="en-US" altLang="ja-JP" sz="1100" b="1">
              <a:solidFill>
                <a:schemeClr val="tx1"/>
              </a:solidFill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6" name="ホームベース 55"/>
          <p:cNvSpPr/>
          <p:nvPr/>
        </p:nvSpPr>
        <p:spPr>
          <a:xfrm>
            <a:off x="3631746" y="7979643"/>
            <a:ext cx="1180001" cy="380868"/>
          </a:xfrm>
          <a:prstGeom prst="homePlate">
            <a:avLst>
              <a:gd name="adj" fmla="val 2985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b="1">
                <a:solidFill>
                  <a:schemeClr val="tx1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Review of operations</a:t>
            </a:r>
          </a:p>
          <a:p>
            <a:pPr algn="ctr"/>
            <a:r>
              <a:rPr lang="en-US" altLang="ja-JP" sz="800" b="1">
                <a:solidFill>
                  <a:schemeClr val="tx1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with use of IT</a:t>
            </a:r>
          </a:p>
          <a:p>
            <a:pPr algn="ctr"/>
            <a:r>
              <a:rPr lang="en-US" altLang="ja-JP" sz="800" b="1">
                <a:solidFill>
                  <a:schemeClr val="tx1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kumimoji="1" lang="en-US" altLang="ja-JP" sz="800" b="1">
                <a:solidFill>
                  <a:schemeClr val="tx1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n mind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194472" y="7212675"/>
            <a:ext cx="496152" cy="1256885"/>
          </a:xfrm>
          <a:prstGeom prst="rect">
            <a:avLst/>
          </a:prstGeom>
          <a:solidFill>
            <a:srgbClr val="0000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kumimoji="1" lang="en-US" altLang="ja-JP" sz="1200" b="1">
                <a:solidFill>
                  <a:prstClr val="white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Roadmap</a:t>
            </a:r>
            <a:endParaRPr kumimoji="1" lang="ja-JP" altLang="en-US" sz="1200" b="1">
              <a:solidFill>
                <a:prstClr val="white"/>
              </a:solidFill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789753" y="5118062"/>
            <a:ext cx="1713355" cy="1645381"/>
          </a:xfrm>
          <a:prstGeom prst="roundRect">
            <a:avLst>
              <a:gd name="adj" fmla="val 1311"/>
            </a:avLst>
          </a:prstGeom>
          <a:solidFill>
            <a:srgbClr val="002060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Business </a:t>
            </a:r>
          </a:p>
          <a:p>
            <a:pPr algn="ctr"/>
            <a:r>
              <a:rPr lang="en-US" altLang="ja-JP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management</a:t>
            </a:r>
          </a:p>
          <a:p>
            <a:pPr algn="ctr"/>
            <a:r>
              <a:rPr lang="en-US" altLang="ja-JP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areas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2508036" y="5140139"/>
            <a:ext cx="7238840" cy="1601229"/>
          </a:xfrm>
          <a:prstGeom prst="roundRect">
            <a:avLst>
              <a:gd name="adj" fmla="val 1311"/>
            </a:avLst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>
              <a:lnSpc>
                <a:spcPts val="2700"/>
              </a:lnSpc>
              <a:buAutoNum type="arabicParenBoth"/>
            </a:pPr>
            <a:r>
              <a:rPr lang="en-US" altLang="ja-JP" sz="1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Sales progression management,</a:t>
            </a:r>
            <a:r>
              <a:rPr lang="ja-JP" alt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(2) Gross profit management,</a:t>
            </a:r>
            <a:r>
              <a:rPr lang="ja-JP" alt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sz="1400" b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700"/>
              </a:lnSpc>
            </a:pPr>
            <a:r>
              <a:rPr lang="en-US" altLang="ja-JP" sz="1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(3) Credit management,</a:t>
            </a:r>
            <a:r>
              <a:rPr lang="ja-JP" alt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(4) Inventory management, </a:t>
            </a:r>
          </a:p>
          <a:p>
            <a:pPr>
              <a:lnSpc>
                <a:spcPts val="2700"/>
              </a:lnSpc>
            </a:pPr>
            <a:r>
              <a:rPr lang="en-US" altLang="ja-JP" sz="1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(5) Product returns management, (6) Control over PSI precision,</a:t>
            </a:r>
            <a:r>
              <a:rPr lang="ja-JP" alt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sz="1400" b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700"/>
              </a:lnSpc>
            </a:pPr>
            <a:r>
              <a:rPr lang="en-US" altLang="ja-JP" sz="1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(7) P/L by products, (8) P/L by channels,</a:t>
            </a:r>
            <a:r>
              <a:rPr lang="ja-JP" alt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 (9) Management of expenses from </a:t>
            </a:r>
          </a:p>
          <a:p>
            <a:pPr>
              <a:lnSpc>
                <a:spcPts val="2700"/>
              </a:lnSpc>
            </a:pPr>
            <a:r>
              <a:rPr lang="en-US" altLang="ja-JP" sz="1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advertising and sales expansion, (10) Service-related KPIs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194470" y="4397377"/>
            <a:ext cx="9559129" cy="63111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2600"/>
              </a:lnSpc>
              <a:tabLst>
                <a:tab pos="265113" algn="l"/>
              </a:tabLst>
            </a:pPr>
            <a:r>
              <a:rPr lang="en-US" altLang="ja-JP" sz="14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(3)	</a:t>
            </a:r>
            <a:r>
              <a:rPr lang="en-US" altLang="ja-JP" sz="1400" b="1" u="sng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Establish cycle for each Sales company to review its KPIs and discuss action plans</a:t>
            </a:r>
            <a:endParaRPr lang="ja-JP" altLang="en-US" sz="1400" b="1" u="sng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94470" y="3000249"/>
            <a:ext cx="9559129" cy="66930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5113" indent="-265113">
              <a:lnSpc>
                <a:spcPts val="2600"/>
              </a:lnSpc>
            </a:pPr>
            <a:r>
              <a:rPr lang="en-US" altLang="ja-JP" sz="14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(1)	Set up </a:t>
            </a:r>
            <a:r>
              <a:rPr lang="en-US" altLang="ja-JP" sz="1400" b="1" u="sng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10 minimum focus areas of business management</a:t>
            </a:r>
            <a:r>
              <a:rPr lang="en-US" altLang="ja-JP" sz="14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400">
                <a:solidFill>
                  <a:prstClr val="black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where sales companies must work on. Each </a:t>
            </a:r>
            <a:br>
              <a:rPr lang="en-US" altLang="ja-JP" sz="1400">
                <a:solidFill>
                  <a:prstClr val="black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>
                <a:solidFill>
                  <a:prstClr val="black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area is controlled transparently through use of a globally standardized format.</a:t>
            </a:r>
            <a:endParaRPr lang="en-US" altLang="ja-JP" sz="800" u="sng">
              <a:solidFill>
                <a:prstClr val="black"/>
              </a:solidFill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63269" y="1247244"/>
            <a:ext cx="8900447" cy="81360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■ </a:t>
            </a:r>
            <a:r>
              <a:rPr lang="en-US" altLang="ja-JP" sz="1400" b="1" u="sng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Enormous burden on local business managers</a:t>
            </a:r>
            <a:r>
              <a:rPr lang="en-US" altLang="ja-JP" sz="1400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 trying to meet requirements from </a:t>
            </a:r>
          </a:p>
          <a:p>
            <a:r>
              <a:rPr lang="en-US" altLang="ja-JP" sz="1400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    various angles (e.g. headquarters reporting and audit requests).</a:t>
            </a:r>
          </a:p>
          <a:p>
            <a:r>
              <a:rPr lang="ja-JP" altLang="en-US" sz="1400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■ </a:t>
            </a:r>
            <a:r>
              <a:rPr lang="en-US" altLang="ja-JP" sz="1400" b="1" u="sng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Limitation of resources handling manual workarounds</a:t>
            </a:r>
            <a:r>
              <a:rPr lang="en-US" altLang="ja-JP" sz="1400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, suffering from delays in IT </a:t>
            </a:r>
          </a:p>
          <a:p>
            <a:r>
              <a:rPr lang="en-US" altLang="ja-JP" sz="1400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Meiryo UI" panose="020B0604030504040204" pitchFamily="50" charset="-128"/>
              </a:rPr>
              <a:t>    optimization of business management tasks. </a:t>
            </a:r>
          </a:p>
        </p:txBody>
      </p:sp>
    </p:spTree>
    <p:extLst>
      <p:ext uri="{BB962C8B-B14F-4D97-AF65-F5344CB8AC3E}">
        <p14:creationId xmlns:p14="http://schemas.microsoft.com/office/powerpoint/2010/main" val="75115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9097" y="12725"/>
            <a:ext cx="9595066" cy="548680"/>
          </a:xfrm>
        </p:spPr>
        <p:txBody>
          <a:bodyPr/>
          <a:lstStyle/>
          <a:p>
            <a:pPr algn="ctr"/>
            <a:r>
              <a:rPr kumimoji="1" lang="en-US" altLang="ja-JP"/>
              <a:t>Asia</a:t>
            </a:r>
            <a:r>
              <a:rPr kumimoji="1" lang="ja-JP" altLang="en-US"/>
              <a:t> </a:t>
            </a:r>
            <a:r>
              <a:rPr kumimoji="1" lang="en-US" altLang="ja-JP"/>
              <a:t>Management Dashboard</a:t>
            </a:r>
            <a:r>
              <a:rPr lang="ja-JP" altLang="en-US"/>
              <a:t> </a:t>
            </a:r>
            <a:r>
              <a:rPr lang="en-US" altLang="ja-JP"/>
              <a:t>Update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2EB3E-2E7E-4881-B685-FAC824EE20CF}" type="slidenum">
              <a:rPr lang="ja-JP" altLang="en-US" smtClean="0"/>
              <a:pPr>
                <a:defRPr/>
              </a:pPr>
              <a:t>6</a:t>
            </a:fld>
            <a:endParaRPr lang="ja-JP" altLang="en-US"/>
          </a:p>
        </p:txBody>
      </p:sp>
      <p:sp>
        <p:nvSpPr>
          <p:cNvPr id="47" name="Rectangle 90"/>
          <p:cNvSpPr>
            <a:spLocks noChangeArrowheads="1"/>
          </p:cNvSpPr>
          <p:nvPr/>
        </p:nvSpPr>
        <p:spPr bwMode="auto">
          <a:xfrm>
            <a:off x="9436100" y="140317"/>
            <a:ext cx="317500" cy="295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1423" tIns="45712" rIns="91423" bIns="45712" anchor="ctr"/>
          <a:lstStyle>
            <a:lvl1pPr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fld id="{EE48B750-DB89-4C28-98F1-0DB0E51A076A}" type="slidenum">
              <a:rPr lang="en-US" altLang="ja-JP"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ctr" eaLnBrk="1" hangingPunct="1"/>
              <a:t>6</a:t>
            </a:fld>
            <a:endParaRPr lang="en-US" altLang="ja-JP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03750" y="739990"/>
            <a:ext cx="1608890" cy="504056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Sales</a:t>
            </a:r>
            <a:endParaRPr kumimoji="1" lang="ja-JP" altLang="en-US" sz="2800" b="1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5" y="1787193"/>
            <a:ext cx="9511246" cy="451503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</p:pic>
      <p:sp>
        <p:nvSpPr>
          <p:cNvPr id="16" name="Rounded Rectangle 5"/>
          <p:cNvSpPr/>
          <p:nvPr/>
        </p:nvSpPr>
        <p:spPr>
          <a:xfrm>
            <a:off x="3463412" y="836712"/>
            <a:ext cx="2139577" cy="43204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b="1">
                <a:solidFill>
                  <a:srgbClr val="000000"/>
                </a:solidFill>
                <a:ea typeface="ＭＳ Ｐゴシック"/>
              </a:rPr>
              <a:t>Sales Achievement</a:t>
            </a:r>
          </a:p>
        </p:txBody>
      </p:sp>
      <p:sp>
        <p:nvSpPr>
          <p:cNvPr id="17" name="Rounded Rectangle 6"/>
          <p:cNvSpPr/>
          <p:nvPr/>
        </p:nvSpPr>
        <p:spPr>
          <a:xfrm>
            <a:off x="5673080" y="841918"/>
            <a:ext cx="1872208" cy="43204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b="1">
                <a:solidFill>
                  <a:srgbClr val="000000"/>
                </a:solidFill>
                <a:ea typeface="ＭＳ Ｐゴシック"/>
              </a:rPr>
              <a:t>Sales Speed</a:t>
            </a:r>
          </a:p>
        </p:txBody>
      </p:sp>
      <p:sp>
        <p:nvSpPr>
          <p:cNvPr id="18" name="Rounded Rectangle 7"/>
          <p:cNvSpPr/>
          <p:nvPr/>
        </p:nvSpPr>
        <p:spPr>
          <a:xfrm>
            <a:off x="7617296" y="836712"/>
            <a:ext cx="2144688" cy="43204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b="1">
                <a:solidFill>
                  <a:srgbClr val="000000"/>
                </a:solidFill>
                <a:ea typeface="ＭＳ Ｐゴシック"/>
              </a:rPr>
              <a:t>Forecast Accuracy</a:t>
            </a:r>
          </a:p>
        </p:txBody>
      </p:sp>
      <p:sp>
        <p:nvSpPr>
          <p:cNvPr id="19" name="TextBox 93"/>
          <p:cNvSpPr txBox="1"/>
          <p:nvPr/>
        </p:nvSpPr>
        <p:spPr>
          <a:xfrm>
            <a:off x="1928664" y="822884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/>
              </a:rPr>
              <a:t>Sales KPI</a:t>
            </a:r>
          </a:p>
        </p:txBody>
      </p:sp>
      <p:sp>
        <p:nvSpPr>
          <p:cNvPr id="33" name="Rectangle 22"/>
          <p:cNvSpPr/>
          <p:nvPr/>
        </p:nvSpPr>
        <p:spPr>
          <a:xfrm>
            <a:off x="8226474" y="4945241"/>
            <a:ext cx="880279" cy="1092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kumimoji="0" lang="en-US">
              <a:solidFill>
                <a:srgbClr val="FFFFFF"/>
              </a:solidFill>
              <a:ea typeface="ＭＳ Ｐゴシック"/>
            </a:endParaRPr>
          </a:p>
        </p:txBody>
      </p:sp>
      <p:cxnSp>
        <p:nvCxnSpPr>
          <p:cNvPr id="7" name="直線コネクタ 6"/>
          <p:cNvCxnSpPr>
            <a:endCxn id="22" idx="2"/>
          </p:cNvCxnSpPr>
          <p:nvPr/>
        </p:nvCxnSpPr>
        <p:spPr>
          <a:xfrm flipV="1">
            <a:off x="1533348" y="1742625"/>
            <a:ext cx="580652" cy="436098"/>
          </a:xfrm>
          <a:prstGeom prst="line">
            <a:avLst/>
          </a:prstGeom>
          <a:noFill/>
          <a:ln w="9525">
            <a:solidFill>
              <a:srgbClr val="3333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線コネクタ 36"/>
          <p:cNvCxnSpPr/>
          <p:nvPr/>
        </p:nvCxnSpPr>
        <p:spPr>
          <a:xfrm flipV="1">
            <a:off x="7761312" y="1929190"/>
            <a:ext cx="614962" cy="563706"/>
          </a:xfrm>
          <a:prstGeom prst="line">
            <a:avLst/>
          </a:prstGeom>
          <a:noFill/>
          <a:ln w="9525">
            <a:solidFill>
              <a:srgbClr val="3333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102"/>
          <p:cNvSpPr txBox="1"/>
          <p:nvPr/>
        </p:nvSpPr>
        <p:spPr>
          <a:xfrm>
            <a:off x="584656" y="4763185"/>
            <a:ext cx="2424128" cy="322000"/>
          </a:xfrm>
          <a:prstGeom prst="rect">
            <a:avLst/>
          </a:prstGeom>
          <a:solidFill>
            <a:schemeClr val="bg1"/>
          </a:solidFill>
          <a:ln w="9525">
            <a:solidFill>
              <a:srgbClr val="3333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ja-JP"/>
            </a:defPPr>
            <a:lvl1pPr algn="ct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/>
              <a:t>Daily sales progression</a:t>
            </a:r>
            <a:endParaRPr lang="en-US"/>
          </a:p>
        </p:txBody>
      </p:sp>
      <p:sp>
        <p:nvSpPr>
          <p:cNvPr id="34" name="TextBox 106"/>
          <p:cNvSpPr txBox="1"/>
          <p:nvPr/>
        </p:nvSpPr>
        <p:spPr>
          <a:xfrm>
            <a:off x="5489547" y="4718563"/>
            <a:ext cx="4264421" cy="294613"/>
          </a:xfrm>
          <a:prstGeom prst="rect">
            <a:avLst/>
          </a:prstGeom>
          <a:solidFill>
            <a:schemeClr val="bg1"/>
          </a:solidFill>
          <a:ln w="9525">
            <a:solidFill>
              <a:srgbClr val="3333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ja-JP"/>
            </a:defPPr>
            <a:lvl1pPr algn="ct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sz="1200"/>
              <a:t>Monthly actual sales performance against Forecast</a:t>
            </a:r>
            <a:endParaRPr lang="en-US" sz="1200"/>
          </a:p>
        </p:txBody>
      </p:sp>
      <p:sp>
        <p:nvSpPr>
          <p:cNvPr id="22" name="TextBox 96"/>
          <p:cNvSpPr txBox="1"/>
          <p:nvPr/>
        </p:nvSpPr>
        <p:spPr>
          <a:xfrm>
            <a:off x="139096" y="1422631"/>
            <a:ext cx="3949807" cy="319994"/>
          </a:xfrm>
          <a:prstGeom prst="rect">
            <a:avLst/>
          </a:prstGeom>
          <a:solidFill>
            <a:schemeClr val="bg1"/>
          </a:solidFill>
          <a:ln w="9525">
            <a:solidFill>
              <a:srgbClr val="3333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ja-JP"/>
            </a:defPPr>
            <a:lvl1pPr algn="ctr">
              <a:defRPr sz="2800" b="1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Overall picture of BP/LY/Forecast ratios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98"/>
          <p:cNvSpPr txBox="1"/>
          <p:nvPr/>
        </p:nvSpPr>
        <p:spPr>
          <a:xfrm>
            <a:off x="6083970" y="1403195"/>
            <a:ext cx="3528392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3333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ja-JP"/>
            </a:defPPr>
            <a:lvl1pPr algn="ct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/>
              <a:t>Sales value/BP achievement level </a:t>
            </a:r>
          </a:p>
          <a:p>
            <a:r>
              <a:rPr lang="en-US" altLang="ja-JP"/>
              <a:t>by product categories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9097" y="12725"/>
            <a:ext cx="9595066" cy="548680"/>
          </a:xfrm>
        </p:spPr>
        <p:txBody>
          <a:bodyPr/>
          <a:lstStyle/>
          <a:p>
            <a:pPr algn="ctr"/>
            <a:r>
              <a:rPr lang="en-US" altLang="ja-JP"/>
              <a:t>Asia</a:t>
            </a:r>
            <a:r>
              <a:rPr lang="ja-JP" altLang="en-US"/>
              <a:t> </a:t>
            </a:r>
            <a:r>
              <a:rPr lang="en-US" altLang="ja-JP"/>
              <a:t>Management Dashboard</a:t>
            </a:r>
            <a:r>
              <a:rPr lang="ja-JP" altLang="en-US"/>
              <a:t> </a:t>
            </a:r>
            <a:r>
              <a:rPr lang="en-US" altLang="ja-JP"/>
              <a:t>Update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2EB3E-2E7E-4881-B685-FAC824EE20CF}" type="slidenum">
              <a:rPr lang="ja-JP" altLang="en-US" smtClean="0"/>
              <a:pPr>
                <a:defRPr/>
              </a:pPr>
              <a:t>7</a:t>
            </a:fld>
            <a:endParaRPr lang="ja-JP" altLang="en-US"/>
          </a:p>
        </p:txBody>
      </p:sp>
      <p:sp>
        <p:nvSpPr>
          <p:cNvPr id="47" name="Rectangle 90"/>
          <p:cNvSpPr>
            <a:spLocks noChangeArrowheads="1"/>
          </p:cNvSpPr>
          <p:nvPr/>
        </p:nvSpPr>
        <p:spPr bwMode="auto">
          <a:xfrm>
            <a:off x="9436100" y="140317"/>
            <a:ext cx="317500" cy="295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1423" tIns="45712" rIns="91423" bIns="45712" anchor="ctr"/>
          <a:lstStyle>
            <a:lvl1pPr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fld id="{EE48B750-DB89-4C28-98F1-0DB0E51A076A}" type="slidenum">
              <a:rPr lang="en-US" altLang="ja-JP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ctr" eaLnBrk="1" hangingPunct="1"/>
              <a:t>7</a:t>
            </a:fld>
            <a:endParaRPr lang="en-US" altLang="ja-JP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8813" y="727633"/>
            <a:ext cx="2182514" cy="504056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Inventory</a:t>
            </a:r>
            <a:endParaRPr kumimoji="1" lang="ja-JP" altLang="en-US" sz="2800" b="1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Rounded Rectangle 3"/>
          <p:cNvSpPr/>
          <p:nvPr/>
        </p:nvSpPr>
        <p:spPr>
          <a:xfrm>
            <a:off x="3652582" y="903514"/>
            <a:ext cx="2352262" cy="43204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1600" b="1">
                <a:solidFill>
                  <a:srgbClr val="000000"/>
                </a:solidFill>
                <a:ea typeface="ＭＳ Ｐゴシック"/>
              </a:rPr>
              <a:t>Inventory Achievement</a:t>
            </a:r>
          </a:p>
        </p:txBody>
      </p:sp>
      <p:sp>
        <p:nvSpPr>
          <p:cNvPr id="15" name="Rounded Rectangle 4"/>
          <p:cNvSpPr/>
          <p:nvPr/>
        </p:nvSpPr>
        <p:spPr>
          <a:xfrm>
            <a:off x="6111789" y="908720"/>
            <a:ext cx="1728192" cy="43204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1600" b="1">
                <a:solidFill>
                  <a:srgbClr val="000000"/>
                </a:solidFill>
                <a:ea typeface="ＭＳ Ｐゴシック"/>
              </a:rPr>
              <a:t>Inventory Days</a:t>
            </a:r>
          </a:p>
        </p:txBody>
      </p:sp>
      <p:sp>
        <p:nvSpPr>
          <p:cNvPr id="16" name="Rounded Rectangle 5"/>
          <p:cNvSpPr/>
          <p:nvPr/>
        </p:nvSpPr>
        <p:spPr>
          <a:xfrm>
            <a:off x="7911989" y="903514"/>
            <a:ext cx="1928664" cy="43204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1600" b="1">
                <a:solidFill>
                  <a:srgbClr val="000000"/>
                </a:solidFill>
                <a:ea typeface="ＭＳ Ｐゴシック"/>
              </a:rPr>
              <a:t>Slow Moving Stock</a:t>
            </a:r>
          </a:p>
        </p:txBody>
      </p:sp>
      <p:sp>
        <p:nvSpPr>
          <p:cNvPr id="17" name="TextBox 48"/>
          <p:cNvSpPr txBox="1"/>
          <p:nvPr/>
        </p:nvSpPr>
        <p:spPr>
          <a:xfrm>
            <a:off x="1917375" y="811998"/>
            <a:ext cx="2184381" cy="5232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1">
                <a:solidFill>
                  <a:srgbClr val="000000"/>
                </a:solidFill>
                <a:ea typeface="ＭＳ Ｐゴシック"/>
              </a:rPr>
              <a:t>Inventory </a:t>
            </a:r>
          </a:p>
          <a:p>
            <a:pPr algn="ctr">
              <a:defRPr/>
            </a:pPr>
            <a:r>
              <a:rPr kumimoji="0" lang="en-US" sz="2000" b="1">
                <a:solidFill>
                  <a:srgbClr val="000000"/>
                </a:solidFill>
                <a:ea typeface="ＭＳ Ｐゴシック"/>
              </a:rPr>
              <a:t>KPI</a:t>
            </a:r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20" y="2157270"/>
            <a:ext cx="9673563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Connector 9"/>
          <p:cNvCxnSpPr/>
          <p:nvPr/>
        </p:nvCxnSpPr>
        <p:spPr>
          <a:xfrm flipH="1" flipV="1">
            <a:off x="787017" y="2020777"/>
            <a:ext cx="660112" cy="1220314"/>
          </a:xfrm>
          <a:prstGeom prst="line">
            <a:avLst/>
          </a:prstGeom>
          <a:solidFill>
            <a:schemeClr val="bg1"/>
          </a:solidFill>
          <a:ln w="9525">
            <a:solidFill>
              <a:srgbClr val="3333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13"/>
          <p:cNvCxnSpPr>
            <a:endCxn id="23" idx="2"/>
          </p:cNvCxnSpPr>
          <p:nvPr/>
        </p:nvCxnSpPr>
        <p:spPr>
          <a:xfrm flipV="1">
            <a:off x="7869712" y="2090828"/>
            <a:ext cx="288032" cy="600738"/>
          </a:xfrm>
          <a:prstGeom prst="line">
            <a:avLst/>
          </a:prstGeom>
          <a:solidFill>
            <a:schemeClr val="bg1"/>
          </a:solidFill>
          <a:ln w="9525">
            <a:solidFill>
              <a:srgbClr val="3333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15"/>
          <p:cNvCxnSpPr/>
          <p:nvPr/>
        </p:nvCxnSpPr>
        <p:spPr>
          <a:xfrm flipV="1">
            <a:off x="288439" y="5445224"/>
            <a:ext cx="498578" cy="769509"/>
          </a:xfrm>
          <a:prstGeom prst="line">
            <a:avLst/>
          </a:prstGeom>
          <a:solidFill>
            <a:schemeClr val="bg1"/>
          </a:solidFill>
          <a:ln w="9525">
            <a:solidFill>
              <a:srgbClr val="3333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50"/>
          <p:cNvSpPr txBox="1"/>
          <p:nvPr/>
        </p:nvSpPr>
        <p:spPr>
          <a:xfrm>
            <a:off x="154096" y="1766097"/>
            <a:ext cx="2638663" cy="307777"/>
          </a:xfrm>
          <a:prstGeom prst="rect">
            <a:avLst/>
          </a:prstGeom>
          <a:solidFill>
            <a:schemeClr val="bg1"/>
          </a:solidFill>
          <a:ln w="9525">
            <a:solidFill>
              <a:srgbClr val="3333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ja-JP"/>
            </a:defPPr>
            <a:lvl1pPr algn="ct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sz="1200"/>
              <a:t>BP/Forecast ratio for inventory</a:t>
            </a:r>
            <a:endParaRPr lang="en-US" sz="1200"/>
          </a:p>
        </p:txBody>
      </p:sp>
      <p:sp>
        <p:nvSpPr>
          <p:cNvPr id="23" name="TextBox 55"/>
          <p:cNvSpPr txBox="1"/>
          <p:nvPr/>
        </p:nvSpPr>
        <p:spPr>
          <a:xfrm>
            <a:off x="6861600" y="1689432"/>
            <a:ext cx="2592288" cy="401396"/>
          </a:xfrm>
          <a:prstGeom prst="rect">
            <a:avLst/>
          </a:prstGeom>
          <a:solidFill>
            <a:schemeClr val="bg1"/>
          </a:solidFill>
          <a:ln w="9525">
            <a:solidFill>
              <a:srgbClr val="3333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ja-JP"/>
            </a:defPPr>
            <a:lvl1pPr algn="ct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sz="1200"/>
              <a:t>Monthly trending of </a:t>
            </a:r>
          </a:p>
          <a:p>
            <a:r>
              <a:rPr lang="en-US" altLang="ja-JP" sz="1200"/>
              <a:t>slow-moving stock value</a:t>
            </a:r>
            <a:endParaRPr lang="en-US" sz="1200"/>
          </a:p>
        </p:txBody>
      </p:sp>
      <p:sp>
        <p:nvSpPr>
          <p:cNvPr id="25" name="TextBox 58"/>
          <p:cNvSpPr txBox="1"/>
          <p:nvPr/>
        </p:nvSpPr>
        <p:spPr>
          <a:xfrm>
            <a:off x="0" y="6214733"/>
            <a:ext cx="2576736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3333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ja-JP"/>
            </a:defPPr>
            <a:lvl1pPr algn="ct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sz="1100"/>
              <a:t>Inventory value by products &amp;</a:t>
            </a:r>
          </a:p>
          <a:p>
            <a:r>
              <a:rPr lang="en-US" altLang="ja-JP" sz="1100"/>
              <a:t>BP/LY/Forecast ratios</a:t>
            </a:r>
            <a:endParaRPr lang="en-US" sz="1100"/>
          </a:p>
        </p:txBody>
      </p:sp>
      <p:sp>
        <p:nvSpPr>
          <p:cNvPr id="30" name="TextBox 55"/>
          <p:cNvSpPr txBox="1"/>
          <p:nvPr/>
        </p:nvSpPr>
        <p:spPr>
          <a:xfrm>
            <a:off x="2942720" y="1763779"/>
            <a:ext cx="3539025" cy="295395"/>
          </a:xfrm>
          <a:prstGeom prst="rect">
            <a:avLst/>
          </a:prstGeom>
          <a:solidFill>
            <a:schemeClr val="bg1"/>
          </a:solidFill>
          <a:ln w="9525">
            <a:solidFill>
              <a:srgbClr val="3333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ja-JP"/>
            </a:defPPr>
            <a:lvl1pPr algn="ct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sz="1200"/>
              <a:t>Monthly inventory gap from BP/forecast</a:t>
            </a:r>
            <a:endParaRPr lang="en-US" sz="1200"/>
          </a:p>
        </p:txBody>
      </p:sp>
      <p:sp>
        <p:nvSpPr>
          <p:cNvPr id="31" name="TextBox 58"/>
          <p:cNvSpPr txBox="1"/>
          <p:nvPr/>
        </p:nvSpPr>
        <p:spPr>
          <a:xfrm>
            <a:off x="4131305" y="4581128"/>
            <a:ext cx="1744616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3333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ja-JP"/>
            </a:defPPr>
            <a:lvl1pPr algn="ct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sz="1200"/>
              <a:t>Inventory quantity </a:t>
            </a:r>
          </a:p>
          <a:p>
            <a:r>
              <a:rPr lang="en-US" altLang="ja-JP" sz="1200"/>
              <a:t>by aging periods</a:t>
            </a:r>
            <a:endParaRPr lang="en-US" sz="1200"/>
          </a:p>
        </p:txBody>
      </p:sp>
      <p:cxnSp>
        <p:nvCxnSpPr>
          <p:cNvPr id="8" name="直線コネクタ 7"/>
          <p:cNvCxnSpPr/>
          <p:nvPr/>
        </p:nvCxnSpPr>
        <p:spPr>
          <a:xfrm>
            <a:off x="4592960" y="5104348"/>
            <a:ext cx="0" cy="412884"/>
          </a:xfrm>
          <a:prstGeom prst="line">
            <a:avLst/>
          </a:prstGeom>
          <a:solidFill>
            <a:schemeClr val="bg1"/>
          </a:solidFill>
          <a:ln w="28575">
            <a:solidFill>
              <a:srgbClr val="3333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4592960" y="5517232"/>
            <a:ext cx="1726948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3333FF"/>
            </a:solidFill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TextBox 62"/>
          <p:cNvSpPr txBox="1"/>
          <p:nvPr/>
        </p:nvSpPr>
        <p:spPr>
          <a:xfrm>
            <a:off x="4265484" y="5627568"/>
            <a:ext cx="2045831" cy="542853"/>
          </a:xfrm>
          <a:prstGeom prst="rect">
            <a:avLst/>
          </a:prstGeom>
          <a:solidFill>
            <a:schemeClr val="bg1"/>
          </a:solidFill>
          <a:ln w="9525">
            <a:solidFill>
              <a:srgbClr val="3333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ja-JP"/>
            </a:defPPr>
            <a:lvl1pPr algn="ct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sz="1200"/>
              <a:t>Possible to map out </a:t>
            </a:r>
          </a:p>
          <a:p>
            <a:r>
              <a:rPr lang="en-US" altLang="ja-JP" sz="1200"/>
              <a:t>all categories by models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5188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9097" y="12725"/>
            <a:ext cx="9595066" cy="548680"/>
          </a:xfrm>
        </p:spPr>
        <p:txBody>
          <a:bodyPr/>
          <a:lstStyle/>
          <a:p>
            <a:pPr algn="ctr"/>
            <a:r>
              <a:rPr lang="en-US" altLang="ja-JP"/>
              <a:t>Asia</a:t>
            </a:r>
            <a:r>
              <a:rPr lang="ja-JP" altLang="en-US"/>
              <a:t> </a:t>
            </a:r>
            <a:r>
              <a:rPr lang="en-US" altLang="ja-JP"/>
              <a:t>Management Dashboard</a:t>
            </a:r>
            <a:r>
              <a:rPr lang="ja-JP" altLang="en-US"/>
              <a:t> </a:t>
            </a:r>
            <a:r>
              <a:rPr lang="en-US" altLang="ja-JP"/>
              <a:t>Update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2EB3E-2E7E-4881-B685-FAC824EE20CF}" type="slidenum">
              <a:rPr lang="ja-JP" altLang="en-US" smtClean="0"/>
              <a:pPr>
                <a:defRPr/>
              </a:pPr>
              <a:t>8</a:t>
            </a:fld>
            <a:endParaRPr lang="ja-JP" altLang="en-US"/>
          </a:p>
        </p:txBody>
      </p:sp>
      <p:sp>
        <p:nvSpPr>
          <p:cNvPr id="47" name="Rectangle 90"/>
          <p:cNvSpPr>
            <a:spLocks noChangeArrowheads="1"/>
          </p:cNvSpPr>
          <p:nvPr/>
        </p:nvSpPr>
        <p:spPr bwMode="auto">
          <a:xfrm>
            <a:off x="9436100" y="140317"/>
            <a:ext cx="317500" cy="295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1423" tIns="45712" rIns="91423" bIns="45712" anchor="ctr"/>
          <a:lstStyle>
            <a:lvl1pPr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fld id="{EE48B750-DB89-4C28-98F1-0DB0E51A076A}" type="slidenum">
              <a:rPr lang="en-US" altLang="ja-JP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ctr" eaLnBrk="1" hangingPunct="1"/>
              <a:t>8</a:t>
            </a:fld>
            <a:endParaRPr lang="en-US" altLang="ja-JP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8813" y="727633"/>
            <a:ext cx="2088232" cy="504056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Finance</a:t>
            </a:r>
            <a:endParaRPr kumimoji="1" lang="ja-JP" altLang="en-US" sz="2800" b="1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" y="1411821"/>
            <a:ext cx="9823450" cy="395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6" y="5331975"/>
            <a:ext cx="9780870" cy="143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9"/>
          <p:cNvSpPr/>
          <p:nvPr/>
        </p:nvSpPr>
        <p:spPr>
          <a:xfrm>
            <a:off x="3440832" y="825596"/>
            <a:ext cx="2112234" cy="43204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b="1">
                <a:solidFill>
                  <a:srgbClr val="000000"/>
                </a:solidFill>
                <a:ea typeface="ＭＳ Ｐゴシック"/>
              </a:rPr>
              <a:t>Profit Achievement</a:t>
            </a:r>
          </a:p>
        </p:txBody>
      </p:sp>
      <p:sp>
        <p:nvSpPr>
          <p:cNvPr id="10" name="Rounded Rectangle 10"/>
          <p:cNvSpPr/>
          <p:nvPr/>
        </p:nvSpPr>
        <p:spPr>
          <a:xfrm>
            <a:off x="5673080" y="830802"/>
            <a:ext cx="1872208" cy="43204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b="1">
                <a:solidFill>
                  <a:srgbClr val="000000"/>
                </a:solidFill>
                <a:ea typeface="ＭＳ Ｐゴシック"/>
              </a:rPr>
              <a:t>AR collections</a:t>
            </a:r>
          </a:p>
        </p:txBody>
      </p:sp>
      <p:sp>
        <p:nvSpPr>
          <p:cNvPr id="11" name="Rounded Rectangle 11"/>
          <p:cNvSpPr/>
          <p:nvPr/>
        </p:nvSpPr>
        <p:spPr>
          <a:xfrm>
            <a:off x="7617296" y="825596"/>
            <a:ext cx="1872208" cy="43204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b="1">
                <a:solidFill>
                  <a:srgbClr val="000000"/>
                </a:solidFill>
                <a:ea typeface="ＭＳ Ｐゴシック"/>
              </a:rPr>
              <a:t>AR overdue</a:t>
            </a:r>
          </a:p>
        </p:txBody>
      </p:sp>
      <p:sp>
        <p:nvSpPr>
          <p:cNvPr id="12" name="TextBox 93"/>
          <p:cNvSpPr txBox="1"/>
          <p:nvPr/>
        </p:nvSpPr>
        <p:spPr>
          <a:xfrm>
            <a:off x="2288704" y="692696"/>
            <a:ext cx="1225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1">
                <a:solidFill>
                  <a:srgbClr val="000000"/>
                </a:solidFill>
                <a:ea typeface="ＭＳ Ｐゴシック"/>
              </a:rPr>
              <a:t>Finance </a:t>
            </a:r>
          </a:p>
          <a:p>
            <a:pPr algn="ctr">
              <a:defRPr/>
            </a:pPr>
            <a:r>
              <a:rPr kumimoji="0" lang="en-US" sz="2000" b="1">
                <a:solidFill>
                  <a:srgbClr val="000000"/>
                </a:solidFill>
                <a:ea typeface="ＭＳ Ｐゴシック"/>
              </a:rPr>
              <a:t>KPI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4714" y="4913470"/>
            <a:ext cx="1673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FF"/>
                </a:solidFill>
                <a:ea typeface="MS PGothic" pitchFamily="34" charset="-128"/>
              </a:rPr>
              <a:t>AR Overdue</a:t>
            </a:r>
          </a:p>
        </p:txBody>
      </p:sp>
      <p:sp>
        <p:nvSpPr>
          <p:cNvPr id="14" name="TextBox 55"/>
          <p:cNvSpPr txBox="1"/>
          <p:nvPr/>
        </p:nvSpPr>
        <p:spPr>
          <a:xfrm>
            <a:off x="1103023" y="3654549"/>
            <a:ext cx="2773020" cy="288032"/>
          </a:xfrm>
          <a:prstGeom prst="rect">
            <a:avLst/>
          </a:prstGeom>
          <a:solidFill>
            <a:schemeClr val="bg1"/>
          </a:solidFill>
          <a:ln w="9525">
            <a:solidFill>
              <a:srgbClr val="3333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ja-JP"/>
            </a:defPPr>
            <a:lvl1pPr algn="ct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/>
              <a:t>P&amp;L’s BP/LY/Forecast ratios</a:t>
            </a:r>
            <a:endParaRPr lang="en-US"/>
          </a:p>
        </p:txBody>
      </p:sp>
      <p:sp>
        <p:nvSpPr>
          <p:cNvPr id="16" name="TextBox 55"/>
          <p:cNvSpPr txBox="1"/>
          <p:nvPr/>
        </p:nvSpPr>
        <p:spPr>
          <a:xfrm>
            <a:off x="1672372" y="4887653"/>
            <a:ext cx="2927614" cy="399473"/>
          </a:xfrm>
          <a:prstGeom prst="rect">
            <a:avLst/>
          </a:prstGeom>
          <a:solidFill>
            <a:schemeClr val="bg1"/>
          </a:solidFill>
          <a:ln w="9525">
            <a:solidFill>
              <a:srgbClr val="3333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ja-JP"/>
            </a:defPPr>
            <a:lvl1pPr algn="ct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sz="1200"/>
              <a:t>Possible to map it out in </a:t>
            </a:r>
          </a:p>
          <a:p>
            <a:r>
              <a:rPr lang="en-US" altLang="ja-JP" sz="1200"/>
              <a:t>Overdue details by customers</a:t>
            </a:r>
          </a:p>
        </p:txBody>
      </p:sp>
      <p:cxnSp>
        <p:nvCxnSpPr>
          <p:cNvPr id="17" name="直線矢印コネクタ 16"/>
          <p:cNvCxnSpPr>
            <a:endCxn id="16" idx="3"/>
          </p:cNvCxnSpPr>
          <p:nvPr/>
        </p:nvCxnSpPr>
        <p:spPr>
          <a:xfrm flipH="1">
            <a:off x="4599986" y="3356992"/>
            <a:ext cx="1289118" cy="1730398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3333FF"/>
            </a:solidFill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55"/>
          <p:cNvSpPr txBox="1"/>
          <p:nvPr/>
        </p:nvSpPr>
        <p:spPr>
          <a:xfrm>
            <a:off x="5889105" y="3038908"/>
            <a:ext cx="3845058" cy="318084"/>
          </a:xfrm>
          <a:prstGeom prst="rect">
            <a:avLst/>
          </a:prstGeom>
          <a:solidFill>
            <a:schemeClr val="bg1"/>
          </a:solidFill>
          <a:ln w="9525">
            <a:solidFill>
              <a:srgbClr val="3333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ja-JP"/>
            </a:defPPr>
            <a:lvl1pPr algn="ct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/>
              <a:t>AR recovery status by major customers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70420"/>
      </p:ext>
    </p:extLst>
  </p:cSld>
  <p:clrMapOvr>
    <a:masterClrMapping/>
  </p:clrMapOvr>
</p:sld>
</file>

<file path=ppt/theme/theme1.xml><?xml version="1.0" encoding="utf-8"?>
<a:theme xmlns:a="http://schemas.openxmlformats.org/drawingml/2006/main" name="1_標準デザイン">
  <a:themeElements>
    <a:clrScheme name="1_標準デザイン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標準デザイン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36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69000">
              <a:srgbClr val="0060A8"/>
            </a:gs>
            <a:gs pos="100000">
              <a:srgbClr val="6B9EDB"/>
            </a:gs>
          </a:gsLst>
          <a:lin ang="5400000" scaled="0"/>
          <a:tileRect/>
        </a:gradFill>
        <a:ln w="19050">
          <a:noFill/>
        </a:ln>
      </a:spPr>
      <a:bodyPr wrap="none" rtlCol="0" anchor="ctr"/>
      <a:lstStyle>
        <a:defPPr algn="ctr">
          <a:defRPr sz="2800" b="1" dirty="0">
            <a:solidFill>
              <a:prstClr val="white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bg1"/>
        </a:solidFill>
      </a:spPr>
      <a:bodyPr wrap="square" lIns="0" tIns="0" rIns="0" bIns="0" rtlCol="0" anchor="ctr" anchorCtr="0">
        <a:noAutofit/>
      </a:bodyPr>
      <a:lstStyle>
        <a:defPPr algn="ctr">
          <a:defRPr sz="1200" dirty="0"/>
        </a:defPPr>
      </a:lstStyle>
    </a:txDef>
  </a:objectDefaults>
  <a:extraClrSchemeLst/>
</a:theme>
</file>

<file path=ppt/theme/theme11.xml><?xml version="1.0" encoding="utf-8"?>
<a:theme xmlns:a="http://schemas.openxmlformats.org/drawingml/2006/main" name="3_標準デザイン">
  <a:themeElements>
    <a:clrScheme name="2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標準デザイン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50" charset="-128"/>
          </a:defRPr>
        </a:defPPr>
      </a:lstStyle>
    </a:lnDef>
  </a:objectDefaults>
  <a:extraClrSchemeLst>
    <a:extraClrScheme>
      <a:clrScheme name="2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標準デザイン">
  <a:themeElements>
    <a:clrScheme name="3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lnDef>
  </a:objectDefaults>
  <a:extraClrSchemeLst>
    <a:extraClrScheme>
      <a:clrScheme name="3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標準デザイン">
  <a:themeElements>
    <a:clrScheme name="2_標準デザイン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標準デザイン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lnDef>
  </a:objectDefaults>
  <a:extraClrSchemeLst>
    <a:extraClrScheme>
      <a:clrScheme name="2_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1_標準デザイン">
  <a:themeElements>
    <a:clrScheme name="1_標準デザイン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標準デザイン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2_標準デザイン">
  <a:themeElements>
    <a:clrScheme name="1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lnDef>
  </a:objectDefaults>
  <a:extraClrSchemeLst>
    <a:extraClrScheme>
      <a:clrScheme name="1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3_標準デザイン">
  <a:themeElements>
    <a:clrScheme name="12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2_標準デザイン">
      <a:majorFont>
        <a:latin typeface="HGP創英角ｺﾞｼｯｸUB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lnDef>
  </a:objectDefaults>
  <a:extraClrSchemeLst>
    <a:extraClrScheme>
      <a:clrScheme name="12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_default">
  <a:themeElements>
    <a:clrScheme name="3_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">
      <a:majorFont>
        <a:latin typeface="HGP創英角ｺﾞｼｯｸUB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3_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Relation xmlns="http://schemas.microsoft.com/sharepoint/v3/fields" xsi:nil="true"/>
    <TaskGroup xmlns="http://schemas.microsoft.com/sharepoint/v3">
      <UserInfo>
        <DisplayName/>
        <AccountId xsi:nil="true"/>
        <AccountType/>
      </UserInfo>
    </TaskGroup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35911D74F7C246BCB6B5C413F2047A" ma:contentTypeVersion="7" ma:contentTypeDescription="Create a new document." ma:contentTypeScope="" ma:versionID="c842e40b590191073d69a65491fc236d">
  <xsd:schema xmlns:xsd="http://www.w3.org/2001/XMLSchema" xmlns:xs="http://www.w3.org/2001/XMLSchema" xmlns:p="http://schemas.microsoft.com/office/2006/metadata/properties" xmlns:ns1="http://schemas.microsoft.com/sharepoint/v3" xmlns:ns2="b7addc1b-cb06-46b8-b86e-d5d91a586e26" xmlns:ns3="http://schemas.microsoft.com/sharepoint/v3/fields" xmlns:ns4="d384b00f-15b7-4cb7-9499-5cfd0159e0cb" targetNamespace="http://schemas.microsoft.com/office/2006/metadata/properties" ma:root="true" ma:fieldsID="fea46eb72ee55f8a40cd0ecbe23025da" ns1:_="" ns2:_="" ns3:_="" ns4:_="">
    <xsd:import namespace="http://schemas.microsoft.com/sharepoint/v3"/>
    <xsd:import namespace="b7addc1b-cb06-46b8-b86e-d5d91a586e26"/>
    <xsd:import namespace="http://schemas.microsoft.com/sharepoint/v3/fields"/>
    <xsd:import namespace="d384b00f-15b7-4cb7-9499-5cfd0159e0c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TaskGroup" minOccurs="0"/>
                <xsd:element ref="ns3:_Rela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TaskGroup" ma:index="10" nillable="true" ma:displayName="Task Group" ma:list="UserInfo" ma:internalName="TaskGroup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ddc1b-cb06-46b8-b86e-d5d91a586e2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Relation" ma:index="11" nillable="true" ma:displayName="Relation" ma:description="References to related resources" ma:internalName="_Rela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4b00f-15b7-4cb7-9499-5cfd0159e0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F8DEC7-B967-489B-94FF-28481CEA6D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20E94A-87EA-416C-8813-EA5B0318391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2DCE0006-F3C8-4D9C-AB05-A9341FA2E36B}">
  <ds:schemaRefs>
    <ds:schemaRef ds:uri="b7addc1b-cb06-46b8-b86e-d5d91a586e26"/>
    <ds:schemaRef ds:uri="d384b00f-15b7-4cb7-9499-5cfd0159e0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microsoft.com/sharepoint/v3/field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A4 Paper (210x297 mm)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1_標準デザイン</vt:lpstr>
      <vt:lpstr>6_標準デザイン</vt:lpstr>
      <vt:lpstr>2_標準デザイン</vt:lpstr>
      <vt:lpstr>11_標準デザイン</vt:lpstr>
      <vt:lpstr>12_標準デザイン</vt:lpstr>
      <vt:lpstr>13_標準デザイン</vt:lpstr>
      <vt:lpstr>4_デザインの設定</vt:lpstr>
      <vt:lpstr>3_default</vt:lpstr>
      <vt:lpstr>デザインの設定</vt:lpstr>
      <vt:lpstr>36_Office ​​テーマ</vt:lpstr>
      <vt:lpstr>3_標準デザイン</vt:lpstr>
      <vt:lpstr>PowerPoint Presentation</vt:lpstr>
      <vt:lpstr>PowerPoint Presentation</vt:lpstr>
      <vt:lpstr>(1) Enhancing precision of sales forecasts</vt:lpstr>
      <vt:lpstr>(2) Establishing cycle for managing sales companies</vt:lpstr>
      <vt:lpstr>(2) Establishing cycle for managing sales companies</vt:lpstr>
      <vt:lpstr>Asia Management Dashboard Update</vt:lpstr>
      <vt:lpstr>Asia Management Dashboard Update</vt:lpstr>
      <vt:lpstr>Asia Management Dashboard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第４回全体会議（市場導入検討会）</dc:title>
  <dc:creator>全社標準ＰＣ</dc:creator>
  <cp:revision>1</cp:revision>
  <dcterms:modified xsi:type="dcterms:W3CDTF">2018-06-05T18:38:42Z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7033386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D5.1.5</vt:lpwstr>
  </property>
  <property fmtid="{D5CDD505-2E9C-101B-9397-08002B2CF9AE}" pid="5" name="ContentTypeId">
    <vt:lpwstr>0x010100B535911D74F7C246BCB6B5C413F2047A</vt:lpwstr>
  </property>
</Properties>
</file>