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0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0" r:id="rId5"/>
    <p:sldMasterId id="2147483744" r:id="rId6"/>
    <p:sldMasterId id="2147483792" r:id="rId7"/>
    <p:sldMasterId id="2147483804" r:id="rId8"/>
    <p:sldMasterId id="2147483817" r:id="rId9"/>
    <p:sldMasterId id="2147483939" r:id="rId10"/>
    <p:sldMasterId id="2147484002" r:id="rId11"/>
    <p:sldMasterId id="2147484107" r:id="rId12"/>
    <p:sldMasterId id="2147484163" r:id="rId13"/>
    <p:sldMasterId id="2147484270" r:id="rId14"/>
  </p:sldMasterIdLst>
  <p:notesMasterIdLst>
    <p:notesMasterId r:id="rId23"/>
  </p:notesMasterIdLst>
  <p:sldIdLst>
    <p:sldId id="1197" r:id="rId15"/>
    <p:sldId id="1202" r:id="rId16"/>
    <p:sldId id="1198" r:id="rId17"/>
    <p:sldId id="1204" r:id="rId18"/>
    <p:sldId id="1199" r:id="rId19"/>
    <p:sldId id="1205" r:id="rId20"/>
    <p:sldId id="1206" r:id="rId21"/>
    <p:sldId id="1207" r:id="rId2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CC"/>
    <a:srgbClr val="CCECFF"/>
    <a:srgbClr val="66FFFF"/>
    <a:srgbClr val="D9D9D9"/>
    <a:srgbClr val="E26C0B"/>
    <a:srgbClr val="6BA6B6"/>
    <a:srgbClr val="254061"/>
    <a:srgbClr val="21596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8110" autoAdjust="0"/>
  </p:normalViewPr>
  <p:slideViewPr>
    <p:cSldViewPr>
      <p:cViewPr varScale="1">
        <p:scale>
          <a:sx n="130" d="100"/>
          <a:sy n="130" d="100"/>
        </p:scale>
        <p:origin x="1398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2" y="10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9" y="10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/>
          <a:lstStyle>
            <a:lvl1pPr algn="r">
              <a:defRPr sz="1200"/>
            </a:lvl1pPr>
          </a:lstStyle>
          <a:p>
            <a:fld id="{232B7F5D-156B-42A8-92D9-364647D811F2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2" tIns="46085" rIns="92172" bIns="460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8"/>
            <a:ext cx="5445760" cy="4472702"/>
          </a:xfrm>
          <a:prstGeom prst="rect">
            <a:avLst/>
          </a:prstGeom>
        </p:spPr>
        <p:txBody>
          <a:bodyPr vert="horz" lIns="92172" tIns="46085" rIns="92172" bIns="460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2" y="9440656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9" y="9440656"/>
            <a:ext cx="2949787" cy="496967"/>
          </a:xfrm>
          <a:prstGeom prst="rect">
            <a:avLst/>
          </a:prstGeom>
        </p:spPr>
        <p:txBody>
          <a:bodyPr vert="horz" lIns="92172" tIns="46085" rIns="92172" bIns="46085" rtlCol="0" anchor="b"/>
          <a:lstStyle>
            <a:lvl1pPr algn="r">
              <a:defRPr sz="1200"/>
            </a:lvl1pPr>
          </a:lstStyle>
          <a:p>
            <a:fld id="{D394D899-C095-4699-B785-31B51CEF8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862-5248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4D899-C095-4699-B785-31B51CEF871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42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87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7D252-E811-479C-85E1-DF7B3B48DEB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6DD9-DF09-4595-A2B2-53332D5D620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70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1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E5126FC7-E9CE-4C8A-89FB-6578CA75C002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E721AF2-CE37-497D-B848-27529445B3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04137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4" indent="0">
              <a:buNone/>
              <a:defRPr sz="2800"/>
            </a:lvl2pPr>
            <a:lvl3pPr marL="914070" indent="0">
              <a:buNone/>
              <a:defRPr sz="2400"/>
            </a:lvl3pPr>
            <a:lvl4pPr marL="1371106" indent="0">
              <a:buNone/>
              <a:defRPr sz="2000"/>
            </a:lvl4pPr>
            <a:lvl5pPr marL="1828140" indent="0">
              <a:buNone/>
              <a:defRPr sz="2000"/>
            </a:lvl5pPr>
            <a:lvl6pPr marL="2285176" indent="0">
              <a:buNone/>
              <a:defRPr sz="2000"/>
            </a:lvl6pPr>
            <a:lvl7pPr marL="2742211" indent="0">
              <a:buNone/>
              <a:defRPr sz="2000"/>
            </a:lvl7pPr>
            <a:lvl8pPr marL="3199246" indent="0">
              <a:buNone/>
              <a:defRPr sz="2000"/>
            </a:lvl8pPr>
            <a:lvl9pPr marL="3656281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3FDD48B-5B92-461F-A9D4-3C3A3EC7BBEE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290B394-F6E3-4279-8528-404D565356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2312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34D3177-E537-41F1-BEA9-9F0F83901A63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54F2F93-9F94-4B26-9610-A587572256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83181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744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744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B05BDE0-38E5-40EA-AA39-C25982EBDC21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4215C48-C48A-4CB9-AC04-9BBBF9A60D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96840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9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443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897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8233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728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819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71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D41BC-0347-49DC-BB96-0294EFCB5DC9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510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119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3389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3373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8246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57877-23B2-4214-A133-44840A2FB1A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76AC8-8EDA-4881-BCFA-E22F70EF735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D3181-1CB4-4F8D-95EB-FAB9081AA05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9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9ECE-FF8A-4C6C-B5C0-509218CB7B7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1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983AF-E0AB-46BC-A7E7-A463D2F35CF9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3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75384-AFFA-44B2-8680-432ADBA2C81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4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59986-C3A3-4859-88E5-59649A72A22D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5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4289A-2B21-434D-8404-F1C7B7FC1D0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5FCFA-3BCF-46C1-AB73-58F06D37D25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02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0BF69-1268-453F-B5CD-ABF3561785B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3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5F6FA-AD30-4641-8F89-BF32038056D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15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61E24-C1AC-4831-BC28-F5B7C8E6D01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99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8B6B3-37F3-488D-9CF9-19DFF8270AF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35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4EC3-9FEF-4407-AD26-62B42427C19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38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F346-C593-49C2-B9A9-F7D155C1C44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C4D68-D8C3-4B5B-921F-D91C2E88B03D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83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7FCD0-CF0D-4F92-AB2A-34C6FD51282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9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767F1-F99B-4093-A908-EFE113311B8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4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6F405-1D1F-47C8-B723-131A7F85880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6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CF42E-5360-4085-85AA-E1D7B3A534B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85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E1C6B-BD8C-48F3-9506-68BB0752BE0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2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F55AE-0F18-4971-895D-AFB5713F746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01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52CBA-CA6E-480E-BBC0-EE074465281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6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A06A1-62CF-44D0-A844-F266822C526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69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19D3B-C46F-40C8-8D63-3904A38158D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56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C892B-1395-4D1B-A882-0F357DA566D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8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5D67D-59FF-4090-87FB-5009EE13448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8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15F74-D91F-46F6-9632-A4EE8B8F27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486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0D6BD-163F-4DC8-BD7A-6C775D846C2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6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ECF07-28DF-44B4-BF6F-8CEADEFAD44E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7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3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13385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1D1A2-7601-4754-800B-D5E1723C21C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624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F07F-49AB-4377-B4C3-0D1469D0993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0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29C8F-CB97-4095-959C-75A8F7D222A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652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873D9-344E-4EC6-AADA-C436E2FEA88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36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10DE3-7CFB-4AA8-B71D-56DFB862E85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9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62" y="609600"/>
            <a:ext cx="61626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3B379-8D37-4F32-98AE-4F5DA884026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12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61E2-C96D-40A4-A634-45AD9219AD2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21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722CC-07F0-4216-A86F-11A580B7F57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95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2E84C-69C2-485B-A01B-FE2BED9D793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7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CC0A2-F0DB-4E8F-BB6C-8801CCBD709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11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2458A-9128-44D7-A4E7-2D0CD01855A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40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40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E46CE-AEBA-4383-84E8-BE37940661E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002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1C0BB-393C-4570-98AA-DD404B3780D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11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0FC04-90F5-43A4-90C6-3E9234C9A44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6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E1E6D-7275-4E1D-B856-CD884ACB0F2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6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9D843-A261-465F-BA15-98FC3310929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04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FE973-0403-4C18-A650-9E13F08A82CB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12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442C9-6A87-4348-8204-2313871965D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4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95300" y="274661"/>
            <a:ext cx="8915400" cy="5851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C8AF9546-DEE7-4E27-98EF-5AF8CDC0B41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362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6173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041330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681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C856E-CA16-469D-837A-82D87A1B2BC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40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748407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412958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494984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9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854156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33131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38058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61213" y="22"/>
            <a:ext cx="2249488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08005" y="22"/>
            <a:ext cx="660082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03790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382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870FF-1240-4567-B18A-17533793322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37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5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512298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075515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3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1341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58762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818240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85826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039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601851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583041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963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F236D-AA8A-4B22-A4F2-16B1B542674E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019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576952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57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9688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7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3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009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008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2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247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236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499" y="27307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14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063C0-8401-4CAB-913D-1139332B75E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18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977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8" y="274661"/>
            <a:ext cx="65341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637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1000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FC91057-0282-4BEC-8BAF-E87495BA0D08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988C2B6-98F4-4256-8E6B-561A04A3F5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54873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1CAC32BA-C632-444C-8702-6531D3CC198F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99225E9F-20DE-4F25-BD94-7267D12F88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70452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747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26BA281-5F79-41AB-A7E2-2557C202697D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2CBDA6D-FC42-4B12-A357-D6253818C61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56250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BC4BBB4-FA7D-45B5-B86A-A7F8372527B8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D8C7291-FD54-4FFE-B2EB-8920A29C4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38797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695DFD7-CE5C-4623-8EFC-F12A5A72581C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374B26B6-39B8-47EB-8074-3895385CC52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857068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24"/>
            <a:ext cx="9906000" cy="5492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7896" tIns="0" rIns="0" bIns="0" anchor="ctr"/>
          <a:lstStyle/>
          <a:p>
            <a:pPr defTabSz="914070">
              <a:defRPr/>
            </a:pPr>
            <a:endParaRPr lang="ja-JP" altLang="en-US" sz="2400" dirty="0">
              <a:solidFill>
                <a:prstClr val="white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549275"/>
            <a:ext cx="9906000" cy="90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 defTabSz="914070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595066" cy="548680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8DA4CC9-28DC-447D-99DC-80DD151A56B1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472363" y="92099"/>
            <a:ext cx="2311400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prstClr val="black"/>
                </a:solidFill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B32EB3E-2E7E-4881-B685-FAC824EE20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7118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24"/>
            <a:ext cx="9906000" cy="5492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7896" tIns="0" rIns="0" bIns="0" anchor="ctr"/>
          <a:lstStyle/>
          <a:p>
            <a:pPr defTabSz="914070">
              <a:defRPr/>
            </a:pPr>
            <a:endParaRPr lang="ja-JP" altLang="en-US" sz="2400" dirty="0">
              <a:solidFill>
                <a:prstClr val="white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46E36FAF-BE37-4D3F-BAAD-A02B0E18D31E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04C894E-0B5D-4DA0-85A4-E981DC452A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49275"/>
            <a:ext cx="9906000" cy="90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 defTabSz="914070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132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17713AF-C618-474E-BF61-25BA04A1BAE3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b="1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6B49AA6-082A-473B-8D8F-E9E3DF7057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3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63534-078D-4D37-954E-E275492947EF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4099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522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A16CB9D9-C5C9-4D8A-B2A4-C6ACBBE13392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522"/>
            <a:ext cx="31369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522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 defTabSz="914070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37450795-BF0C-4B18-87C9-437AF93D0D8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26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</p:sldLayoutIdLst>
  <p:hf hdr="0" ftr="0" dt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9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6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9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0C7234-8826-4A4D-B7A1-9D7652B38664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sz="17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CB2D9C-3511-461E-A011-6D6E6A4B6CB7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904C9C-914B-420E-8D6E-D15EE4A754F9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6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5A56C2-EE2A-408F-B92B-4AF565A0D3E2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3591" name="Rectangle 7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sz="17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図 3" descr="pana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500853"/>
            <a:ext cx="1968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0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9103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05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40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B88B-559F-45B3-A46B-1C397A14CE6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40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40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897-ECD4-43C1-98E0-375EE64DFA4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476672"/>
            <a:ext cx="9906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3192" y="22"/>
            <a:ext cx="9902825" cy="620713"/>
          </a:xfrm>
          <a:prstGeom prst="rect">
            <a:avLst/>
          </a:prstGeom>
          <a:gradFill flip="none" rotWithShape="1">
            <a:gsLst>
              <a:gs pos="0">
                <a:srgbClr val="0000CC">
                  <a:shade val="30000"/>
                  <a:satMod val="115000"/>
                </a:srgbClr>
              </a:gs>
              <a:gs pos="50000">
                <a:srgbClr val="0000CC">
                  <a:shade val="67500"/>
                  <a:satMod val="115000"/>
                </a:srgbClr>
              </a:gs>
              <a:gs pos="100000">
                <a:srgbClr val="0000C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91407" tIns="45704" rIns="91407" bIns="45704" anchor="ctr"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ja-JP" sz="2400" b="1">
              <a:solidFill>
                <a:srgbClr val="FFFFFF"/>
              </a:solidFill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8151814" y="85725"/>
            <a:ext cx="906462" cy="4333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7" tIns="45704" rIns="91407" bIns="45704" anchor="ctr"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60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秘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90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（期限：永久）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164638" y="28597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188452" y="115888"/>
            <a:ext cx="701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182409E-D525-4689-AD97-3CDDB54B2D72}" type="slidenum">
              <a:rPr lang="en-US" altLang="ja-JP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51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3018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C2F7-8383-4887-9A6B-AAE7FAE01F4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8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D3A3-5D7E-4E83-BA25-420240A2C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 dirty="0"/>
              <a:t>PSSNA</a:t>
            </a:r>
            <a:r>
              <a:rPr kumimoji="1" lang="en-US" altLang="ja-JP" dirty="0"/>
              <a:t> Dashboard</a:t>
            </a:r>
            <a:r>
              <a:rPr lang="ja-JP" altLang="en-US" dirty="0"/>
              <a:t> </a:t>
            </a:r>
            <a:r>
              <a:rPr lang="en-US" altLang="ja-JP" dirty="0"/>
              <a:t>Update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1</a:t>
            </a:fld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750" y="739990"/>
            <a:ext cx="1608890" cy="38475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Sales</a:t>
            </a:r>
            <a:endParaRPr kumimoji="1" lang="ja-JP" alt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" y="2100350"/>
            <a:ext cx="9511246" cy="454170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</p:pic>
      <p:sp>
        <p:nvSpPr>
          <p:cNvPr id="33" name="Rectangle 22"/>
          <p:cNvSpPr/>
          <p:nvPr/>
        </p:nvSpPr>
        <p:spPr>
          <a:xfrm>
            <a:off x="8226474" y="4945241"/>
            <a:ext cx="880279" cy="1092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kumimoji="0" lang="en-US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28" name="TextBox 102"/>
          <p:cNvSpPr txBox="1"/>
          <p:nvPr/>
        </p:nvSpPr>
        <p:spPr>
          <a:xfrm>
            <a:off x="584656" y="4763185"/>
            <a:ext cx="2424128" cy="32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Daily sales progression</a:t>
            </a:r>
            <a:endParaRPr lang="en-US" dirty="0"/>
          </a:p>
        </p:txBody>
      </p:sp>
      <p:sp>
        <p:nvSpPr>
          <p:cNvPr id="34" name="TextBox 106"/>
          <p:cNvSpPr txBox="1"/>
          <p:nvPr/>
        </p:nvSpPr>
        <p:spPr>
          <a:xfrm>
            <a:off x="5489547" y="4718563"/>
            <a:ext cx="4264421" cy="294613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Monthly actual sales performance against Forecast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C764-82D3-4CB6-A75B-848F883B4C41}"/>
              </a:ext>
            </a:extLst>
          </p:cNvPr>
          <p:cNvSpPr/>
          <p:nvPr/>
        </p:nvSpPr>
        <p:spPr>
          <a:xfrm>
            <a:off x="1856656" y="1117223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Business Unit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1623F-B317-4673-B480-A2B334ED30CA}"/>
              </a:ext>
            </a:extLst>
          </p:cNvPr>
          <p:cNvSpPr/>
          <p:nvPr/>
        </p:nvSpPr>
        <p:spPr>
          <a:xfrm>
            <a:off x="3512840" y="1124744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Product 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6A2670-3E60-427A-8300-E9B869738324}"/>
              </a:ext>
            </a:extLst>
          </p:cNvPr>
          <p:cNvSpPr/>
          <p:nvPr/>
        </p:nvSpPr>
        <p:spPr>
          <a:xfrm>
            <a:off x="5169024" y="1124744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 family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F86B61D-DF90-4535-89CA-E546B703A698}"/>
              </a:ext>
            </a:extLst>
          </p:cNvPr>
          <p:cNvSpPr/>
          <p:nvPr/>
        </p:nvSpPr>
        <p:spPr>
          <a:xfrm>
            <a:off x="1856656" y="1772816"/>
            <a:ext cx="1080120" cy="241754"/>
          </a:xfrm>
          <a:prstGeom prst="wedgeRectCallout">
            <a:avLst>
              <a:gd name="adj1" fmla="val -77859"/>
              <a:gd name="adj2" fmla="val 227978"/>
            </a:avLst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PSI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120D664D-DF05-46F7-94E4-436723AEEBA4}"/>
              </a:ext>
            </a:extLst>
          </p:cNvPr>
          <p:cNvSpPr/>
          <p:nvPr/>
        </p:nvSpPr>
        <p:spPr>
          <a:xfrm>
            <a:off x="2972780" y="1775153"/>
            <a:ext cx="1260140" cy="213961"/>
          </a:xfrm>
          <a:prstGeom prst="wedgeRectCallout">
            <a:avLst>
              <a:gd name="adj1" fmla="val -77859"/>
              <a:gd name="adj2" fmla="val 227978"/>
            </a:avLst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Add Last 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87D3B-258B-4C31-9578-9EE99B1000F8}"/>
              </a:ext>
            </a:extLst>
          </p:cNvPr>
          <p:cNvSpPr/>
          <p:nvPr/>
        </p:nvSpPr>
        <p:spPr>
          <a:xfrm>
            <a:off x="2914555" y="3405883"/>
            <a:ext cx="2664296" cy="201230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Order to Sale (see next slide)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D90E9-1462-4D43-A257-D9AB8420BD7A}"/>
              </a:ext>
            </a:extLst>
          </p:cNvPr>
          <p:cNvSpPr/>
          <p:nvPr/>
        </p:nvSpPr>
        <p:spPr>
          <a:xfrm>
            <a:off x="3008784" y="3672918"/>
            <a:ext cx="2628292" cy="86409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See next slide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750" y="1127790"/>
            <a:ext cx="9649850" cy="5624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Speech Bubble: Rectangle 22">
            <a:extLst/>
          </p:cNvPr>
          <p:cNvSpPr/>
          <p:nvPr/>
        </p:nvSpPr>
        <p:spPr>
          <a:xfrm>
            <a:off x="139097" y="1185767"/>
            <a:ext cx="1538619" cy="543889"/>
          </a:xfrm>
          <a:prstGeom prst="rightArrow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Filters:</a:t>
            </a:r>
          </a:p>
        </p:txBody>
      </p:sp>
      <p:pic>
        <p:nvPicPr>
          <p:cNvPr id="24" name="Picture 23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590" y="3665142"/>
            <a:ext cx="2718486" cy="925098"/>
          </a:xfrm>
          <a:prstGeom prst="rect">
            <a:avLst/>
          </a:prstGeom>
        </p:spPr>
      </p:pic>
      <p:sp>
        <p:nvSpPr>
          <p:cNvPr id="25" name="Rectangle 24">
            <a:extLst/>
          </p:cNvPr>
          <p:cNvSpPr/>
          <p:nvPr/>
        </p:nvSpPr>
        <p:spPr>
          <a:xfrm>
            <a:off x="1853943" y="1438802"/>
            <a:ext cx="1584308" cy="225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Year</a:t>
            </a:r>
          </a:p>
        </p:txBody>
      </p:sp>
      <p:sp>
        <p:nvSpPr>
          <p:cNvPr id="26" name="Rectangle 25">
            <a:extLst/>
          </p:cNvPr>
          <p:cNvSpPr/>
          <p:nvPr/>
        </p:nvSpPr>
        <p:spPr>
          <a:xfrm>
            <a:off x="3514769" y="1438802"/>
            <a:ext cx="1598330" cy="245979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Quarter	</a:t>
            </a:r>
          </a:p>
        </p:txBody>
      </p:sp>
      <p:sp>
        <p:nvSpPr>
          <p:cNvPr id="27" name="Rectangle 26">
            <a:extLst/>
          </p:cNvPr>
          <p:cNvSpPr/>
          <p:nvPr/>
        </p:nvSpPr>
        <p:spPr>
          <a:xfrm>
            <a:off x="5169023" y="1448111"/>
            <a:ext cx="1600259" cy="254041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Month</a:t>
            </a:r>
          </a:p>
        </p:txBody>
      </p:sp>
      <p:sp>
        <p:nvSpPr>
          <p:cNvPr id="29" name="Speech Bubble: Rectangle 22">
            <a:extLst/>
          </p:cNvPr>
          <p:cNvSpPr/>
          <p:nvPr/>
        </p:nvSpPr>
        <p:spPr>
          <a:xfrm>
            <a:off x="5745088" y="1815627"/>
            <a:ext cx="3867764" cy="323017"/>
          </a:xfrm>
          <a:prstGeom prst="wedgeRectCallout">
            <a:avLst>
              <a:gd name="adj1" fmla="val 14152"/>
              <a:gd name="adj2" fmla="val 227359"/>
            </a:avLst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Sales value/BP achievement level by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11449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7F88-AD15-4A57-AF7D-7E3E519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4" y="980728"/>
            <a:ext cx="9284196" cy="288032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Buttons for Filtering/Selecting </a:t>
            </a:r>
            <a:br>
              <a:rPr lang="en-US" sz="1200" dirty="0"/>
            </a:br>
            <a:r>
              <a:rPr lang="en-US" sz="1200" b="0" dirty="0"/>
              <a:t>-Business Unit</a:t>
            </a:r>
            <a:br>
              <a:rPr lang="en-US" sz="1200" b="0" dirty="0"/>
            </a:br>
            <a:r>
              <a:rPr lang="en-US" sz="1200" b="0" dirty="0"/>
              <a:t>-Product Line</a:t>
            </a:r>
            <a:br>
              <a:rPr lang="en-US" sz="1200" b="0" dirty="0"/>
            </a:br>
            <a:r>
              <a:rPr lang="en-US" sz="1200" b="0" dirty="0"/>
              <a:t>-Material Family</a:t>
            </a:r>
            <a:br>
              <a:rPr lang="en-US" sz="1200" dirty="0"/>
            </a:br>
            <a:r>
              <a:rPr lang="en-US" sz="1200" dirty="0"/>
              <a:t>Monthly time selector slide bar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-Use Psi for Forecast</a:t>
            </a:r>
            <a:br>
              <a:rPr lang="en-US" sz="1200" dirty="0"/>
            </a:br>
            <a:r>
              <a:rPr lang="en-US" sz="1200" dirty="0"/>
              <a:t>-Show Current Month vs Last month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-Replace </a:t>
            </a:r>
            <a:r>
              <a:rPr lang="en-US" sz="1200" dirty="0">
                <a:solidFill>
                  <a:srgbClr val="3333FF"/>
                </a:solidFill>
              </a:rPr>
              <a:t>Estimated sales </a:t>
            </a:r>
            <a:r>
              <a:rPr lang="en-US" sz="1200" dirty="0" err="1">
                <a:solidFill>
                  <a:srgbClr val="3333FF"/>
                </a:solidFill>
              </a:rPr>
              <a:t>BreakDown</a:t>
            </a:r>
            <a:r>
              <a:rPr lang="en-US" sz="1200" dirty="0">
                <a:solidFill>
                  <a:srgbClr val="3333FF"/>
                </a:solidFill>
              </a:rPr>
              <a:t>  </a:t>
            </a:r>
            <a:r>
              <a:rPr lang="en-US" sz="1200" dirty="0"/>
              <a:t>with </a:t>
            </a:r>
            <a:r>
              <a:rPr lang="en-US" sz="1200" dirty="0">
                <a:solidFill>
                  <a:srgbClr val="3333FF"/>
                </a:solidFill>
              </a:rPr>
              <a:t>Order to Sale  </a:t>
            </a:r>
            <a:r>
              <a:rPr lang="en-US" sz="1200" dirty="0"/>
              <a:t>(magnus Canadian dash)</a:t>
            </a:r>
            <a:br>
              <a:rPr lang="en-US" sz="1200" dirty="0"/>
            </a:br>
            <a:br>
              <a:rPr lang="en-US" sz="1200" dirty="0"/>
            </a:br>
            <a:r>
              <a:rPr lang="en-US" sz="1400" dirty="0"/>
              <a:t>Data: Distribution Channel, Open Orders $, </a:t>
            </a:r>
            <a:r>
              <a:rPr lang="en-US" sz="1400" dirty="0" err="1"/>
              <a:t>Deliv</a:t>
            </a:r>
            <a:r>
              <a:rPr lang="en-US" sz="1400" dirty="0"/>
              <a:t> CR (Delivery Created), </a:t>
            </a:r>
            <a:r>
              <a:rPr lang="en-US" sz="1400" dirty="0" err="1"/>
              <a:t>Deliv</a:t>
            </a:r>
            <a:r>
              <a:rPr lang="en-US" sz="1400" dirty="0"/>
              <a:t> CH (Delivery on Credit Hold), Delivered Drop, Billable, Billed, Sum (Delivered Drop, Billable, Billed, Forecast), %Total/Forecast, Budget, %Total/Budget.</a:t>
            </a:r>
            <a:br>
              <a:rPr lang="en-US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800F-3E9C-4985-9D23-596B49CB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96" y="188641"/>
            <a:ext cx="8420100" cy="360040"/>
          </a:xfrm>
        </p:spPr>
        <p:txBody>
          <a:bodyPr/>
          <a:lstStyle/>
          <a:p>
            <a:pPr defTabSz="912813" eaLnBrk="0" hangingPunct="0"/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Specs for Sales Dash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EC52C-E58A-4B1D-998B-85F5FADD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94" y="4154982"/>
            <a:ext cx="6336704" cy="26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 dirty="0"/>
              <a:t>PSSNA Dashboard</a:t>
            </a:r>
            <a:r>
              <a:rPr lang="ja-JP" altLang="en-US" dirty="0"/>
              <a:t> </a:t>
            </a:r>
            <a:r>
              <a:rPr lang="en-US" altLang="ja-JP" dirty="0"/>
              <a:t>Update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3</a:t>
            </a:fld>
            <a:endParaRPr lang="en-US" altLang="ja-JP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813" y="727633"/>
            <a:ext cx="2182514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  <a:endParaRPr kumimoji="1" lang="ja-JP" alt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7" y="2398309"/>
            <a:ext cx="96735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15"/>
          <p:cNvCxnSpPr/>
          <p:nvPr/>
        </p:nvCxnSpPr>
        <p:spPr>
          <a:xfrm flipV="1">
            <a:off x="288439" y="5445224"/>
            <a:ext cx="498578" cy="769509"/>
          </a:xfrm>
          <a:prstGeom prst="line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58"/>
          <p:cNvSpPr txBox="1"/>
          <p:nvPr/>
        </p:nvSpPr>
        <p:spPr>
          <a:xfrm>
            <a:off x="0" y="6214733"/>
            <a:ext cx="257673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100" dirty="0"/>
              <a:t>Inventory value by products &amp;</a:t>
            </a:r>
          </a:p>
          <a:p>
            <a:r>
              <a:rPr lang="en-US" altLang="ja-JP" sz="1100" dirty="0"/>
              <a:t>BP/LY/Forecast ratios</a:t>
            </a:r>
            <a:endParaRPr lang="en-US" sz="1100" dirty="0"/>
          </a:p>
        </p:txBody>
      </p:sp>
      <p:sp>
        <p:nvSpPr>
          <p:cNvPr id="31" name="TextBox 58"/>
          <p:cNvSpPr txBox="1"/>
          <p:nvPr/>
        </p:nvSpPr>
        <p:spPr>
          <a:xfrm>
            <a:off x="4131305" y="4581128"/>
            <a:ext cx="174461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Inventory quantity </a:t>
            </a:r>
          </a:p>
          <a:p>
            <a:r>
              <a:rPr lang="en-US" altLang="ja-JP" sz="1200" dirty="0"/>
              <a:t>by aging periods</a:t>
            </a:r>
            <a:endParaRPr 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592960" y="5104348"/>
            <a:ext cx="0" cy="412884"/>
          </a:xfrm>
          <a:prstGeom prst="line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2960" y="5517232"/>
            <a:ext cx="17269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3333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62"/>
          <p:cNvSpPr txBox="1"/>
          <p:nvPr/>
        </p:nvSpPr>
        <p:spPr>
          <a:xfrm>
            <a:off x="4265484" y="5627568"/>
            <a:ext cx="2045831" cy="542853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ja-JP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Possible to map out </a:t>
            </a:r>
          </a:p>
          <a:p>
            <a:r>
              <a:rPr lang="en-US" altLang="ja-JP" sz="1200" dirty="0"/>
              <a:t>all categories by models</a:t>
            </a:r>
            <a:endParaRPr lang="en-US" sz="12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A825CE9-5A9E-4623-8DE8-F1B9996F63F2}"/>
              </a:ext>
            </a:extLst>
          </p:cNvPr>
          <p:cNvSpPr/>
          <p:nvPr/>
        </p:nvSpPr>
        <p:spPr>
          <a:xfrm>
            <a:off x="7257256" y="1320869"/>
            <a:ext cx="1944216" cy="397111"/>
          </a:xfrm>
          <a:prstGeom prst="wedgeRectCallout">
            <a:avLst>
              <a:gd name="adj1" fmla="val -146564"/>
              <a:gd name="adj2" fmla="val 295416"/>
            </a:avLst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Amounts in $ line with Days</a:t>
            </a:r>
          </a:p>
        </p:txBody>
      </p:sp>
      <p:sp>
        <p:nvSpPr>
          <p:cNvPr id="17" name="Rectangle 16">
            <a:extLst/>
          </p:cNvPr>
          <p:cNvSpPr/>
          <p:nvPr/>
        </p:nvSpPr>
        <p:spPr>
          <a:xfrm>
            <a:off x="1990039" y="1700808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Business Unit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3646223" y="1708329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Product Line</a:t>
            </a:r>
          </a:p>
        </p:txBody>
      </p:sp>
      <p:sp>
        <p:nvSpPr>
          <p:cNvPr id="20" name="Rectangle 19">
            <a:extLst/>
          </p:cNvPr>
          <p:cNvSpPr/>
          <p:nvPr/>
        </p:nvSpPr>
        <p:spPr>
          <a:xfrm>
            <a:off x="5302407" y="1708329"/>
            <a:ext cx="1600259" cy="288032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 family</a:t>
            </a:r>
          </a:p>
        </p:txBody>
      </p:sp>
      <p:sp>
        <p:nvSpPr>
          <p:cNvPr id="21" name="Speech Bubble: Rectangle 22">
            <a:extLst/>
          </p:cNvPr>
          <p:cNvSpPr/>
          <p:nvPr/>
        </p:nvSpPr>
        <p:spPr>
          <a:xfrm>
            <a:off x="272480" y="1682819"/>
            <a:ext cx="1538619" cy="616264"/>
          </a:xfrm>
          <a:prstGeom prst="rightArrow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Filters: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97" y="1628799"/>
            <a:ext cx="9766903" cy="5109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Rectangle 22">
            <a:extLst/>
          </p:cNvPr>
          <p:cNvSpPr/>
          <p:nvPr/>
        </p:nvSpPr>
        <p:spPr>
          <a:xfrm>
            <a:off x="2005990" y="2036010"/>
            <a:ext cx="1584308" cy="225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Year</a:t>
            </a:r>
          </a:p>
        </p:txBody>
      </p:sp>
      <p:sp>
        <p:nvSpPr>
          <p:cNvPr id="24" name="Rectangle 23">
            <a:extLst/>
          </p:cNvPr>
          <p:cNvSpPr/>
          <p:nvPr/>
        </p:nvSpPr>
        <p:spPr>
          <a:xfrm>
            <a:off x="3691386" y="2036009"/>
            <a:ext cx="1555096" cy="245979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Quarter	</a:t>
            </a:r>
          </a:p>
        </p:txBody>
      </p:sp>
      <p:sp>
        <p:nvSpPr>
          <p:cNvPr id="29" name="Rectangle 28">
            <a:extLst/>
          </p:cNvPr>
          <p:cNvSpPr/>
          <p:nvPr/>
        </p:nvSpPr>
        <p:spPr>
          <a:xfrm>
            <a:off x="5302407" y="2045041"/>
            <a:ext cx="1600259" cy="254041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Month</a:t>
            </a:r>
          </a:p>
        </p:txBody>
      </p:sp>
    </p:spTree>
    <p:extLst>
      <p:ext uri="{BB962C8B-B14F-4D97-AF65-F5344CB8AC3E}">
        <p14:creationId xmlns:p14="http://schemas.microsoft.com/office/powerpoint/2010/main" val="15518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7F88-AD15-4A57-AF7D-7E3E519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96" y="1268760"/>
            <a:ext cx="8420100" cy="18722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Buttons for Filtering/Selecting </a:t>
            </a:r>
            <a:br>
              <a:rPr lang="en-US" sz="1200" dirty="0"/>
            </a:br>
            <a:r>
              <a:rPr lang="en-US" sz="1200" b="0" dirty="0"/>
              <a:t>-Business Unit</a:t>
            </a:r>
            <a:br>
              <a:rPr lang="en-US" sz="1200" b="0" dirty="0"/>
            </a:br>
            <a:r>
              <a:rPr lang="en-US" sz="1200" b="0" dirty="0"/>
              <a:t>-Product Line</a:t>
            </a:r>
            <a:br>
              <a:rPr lang="en-US" sz="1200" b="0" dirty="0"/>
            </a:br>
            <a:r>
              <a:rPr lang="en-US" sz="1200" b="0" dirty="0"/>
              <a:t>-Material Family</a:t>
            </a:r>
            <a:br>
              <a:rPr lang="en-US" sz="1200" dirty="0"/>
            </a:br>
            <a:r>
              <a:rPr lang="en-US" sz="1200" dirty="0"/>
              <a:t>Monthly time selector slide bar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Actual Views of: total Available, Total on Hand, Total Potential(includes incoming)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Change INVENTORY Trend Days by month  to show $ with a line to show days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800F-3E9C-4985-9D23-596B49CB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96" y="188641"/>
            <a:ext cx="8420100" cy="360040"/>
          </a:xfrm>
        </p:spPr>
        <p:txBody>
          <a:bodyPr/>
          <a:lstStyle/>
          <a:p>
            <a:r>
              <a:rPr lang="en-US" dirty="0"/>
              <a:t>Specs for Inventory Dash page</a:t>
            </a:r>
          </a:p>
        </p:txBody>
      </p:sp>
    </p:spTree>
    <p:extLst>
      <p:ext uri="{BB962C8B-B14F-4D97-AF65-F5344CB8AC3E}">
        <p14:creationId xmlns:p14="http://schemas.microsoft.com/office/powerpoint/2010/main" val="158782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 dirty="0"/>
              <a:t>PSSNA Dashboard</a:t>
            </a:r>
            <a:r>
              <a:rPr lang="ja-JP" altLang="en-US" dirty="0"/>
              <a:t> </a:t>
            </a:r>
            <a:r>
              <a:rPr lang="en-US" altLang="ja-JP" dirty="0"/>
              <a:t>Update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5</a:t>
            </a:fld>
            <a:endParaRPr lang="en-US" altLang="ja-JP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812" y="727633"/>
            <a:ext cx="2363907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Profitability</a:t>
            </a:r>
            <a:endParaRPr kumimoji="1" lang="ja-JP" alt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D9CAE-3ABB-4F02-94FD-54D484830BE8}"/>
              </a:ext>
            </a:extLst>
          </p:cNvPr>
          <p:cNvSpPr/>
          <p:nvPr/>
        </p:nvSpPr>
        <p:spPr>
          <a:xfrm>
            <a:off x="7195228" y="1608012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3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 family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11099" y="1608012"/>
            <a:ext cx="5368437" cy="225056"/>
            <a:chOff x="1120492" y="1331736"/>
            <a:chExt cx="5368437" cy="2250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DBF0E2-3DAB-4A6B-91CB-4418B4F5BFED}"/>
                </a:ext>
              </a:extLst>
            </p:cNvPr>
            <p:cNvSpPr/>
            <p:nvPr/>
          </p:nvSpPr>
          <p:spPr>
            <a:xfrm>
              <a:off x="1120492" y="1331736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 Unit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B227C5-418C-4BCF-A486-2EDBC8333A7B}"/>
                </a:ext>
              </a:extLst>
            </p:cNvPr>
            <p:cNvSpPr/>
            <p:nvPr/>
          </p:nvSpPr>
          <p:spPr>
            <a:xfrm>
              <a:off x="5176702" y="1331736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Product Line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D82878-D36A-4768-96DA-5D79B31AE8E2}"/>
                </a:ext>
              </a:extLst>
            </p:cNvPr>
            <p:cNvSpPr/>
            <p:nvPr/>
          </p:nvSpPr>
          <p:spPr>
            <a:xfrm>
              <a:off x="2472562" y="1340768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Sector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AAE944-0DF0-4E9C-9984-6618DC8B81E3}"/>
                </a:ext>
              </a:extLst>
            </p:cNvPr>
            <p:cNvSpPr/>
            <p:nvPr/>
          </p:nvSpPr>
          <p:spPr>
            <a:xfrm>
              <a:off x="3824632" y="1340267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Vertical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1AB8E2-4BDC-4A8F-B99A-DA20C206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2465912"/>
            <a:ext cx="9233407" cy="3555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338D6-8E84-43D3-8B41-49E4104D08D1}"/>
              </a:ext>
            </a:extLst>
          </p:cNvPr>
          <p:cNvSpPr txBox="1"/>
          <p:nvPr/>
        </p:nvSpPr>
        <p:spPr>
          <a:xfrm>
            <a:off x="3008784" y="842714"/>
            <a:ext cx="6120680" cy="2880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200" b="1" dirty="0"/>
              <a:t>Show </a:t>
            </a:r>
            <a:r>
              <a:rPr lang="en-US" sz="1200" b="1" dirty="0">
                <a:solidFill>
                  <a:srgbClr val="3333FF"/>
                </a:solidFill>
              </a:rPr>
              <a:t>Actual</a:t>
            </a:r>
            <a:r>
              <a:rPr lang="en-US" sz="1200" b="1" dirty="0"/>
              <a:t> </a:t>
            </a:r>
            <a:r>
              <a:rPr lang="en-US" sz="1200" dirty="0"/>
              <a:t>(Historical and MTD Sales) </a:t>
            </a:r>
            <a:r>
              <a:rPr lang="en-US" sz="1200" b="1" dirty="0"/>
              <a:t>and </a:t>
            </a:r>
            <a:r>
              <a:rPr lang="en-US" sz="1200" b="1" dirty="0">
                <a:solidFill>
                  <a:srgbClr val="3333FF"/>
                </a:solidFill>
              </a:rPr>
              <a:t>Projected Sales </a:t>
            </a:r>
            <a:r>
              <a:rPr lang="en-US" sz="1200" dirty="0"/>
              <a:t>(Pipeline) by Month, Quarter, Year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6789CA73-1217-4558-BC85-2C4616C455CA}"/>
              </a:ext>
            </a:extLst>
          </p:cNvPr>
          <p:cNvSpPr/>
          <p:nvPr/>
        </p:nvSpPr>
        <p:spPr>
          <a:xfrm>
            <a:off x="6869305" y="3573016"/>
            <a:ext cx="1206115" cy="574332"/>
          </a:xfrm>
          <a:prstGeom prst="wedgeRectCallout">
            <a:avLst>
              <a:gd name="adj1" fmla="val -140310"/>
              <a:gd name="adj2" fmla="val 206197"/>
            </a:avLst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Add Quarterly</a:t>
            </a:r>
          </a:p>
        </p:txBody>
      </p:sp>
      <p:sp>
        <p:nvSpPr>
          <p:cNvPr id="17" name="Speech Bubble: Rectangle 22">
            <a:extLst/>
          </p:cNvPr>
          <p:cNvSpPr/>
          <p:nvPr/>
        </p:nvSpPr>
        <p:spPr>
          <a:xfrm>
            <a:off x="272480" y="1538803"/>
            <a:ext cx="1538619" cy="849369"/>
          </a:xfrm>
          <a:prstGeom prst="rightArrow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Filters: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480" y="1538803"/>
            <a:ext cx="9305414" cy="4842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Rectangle 19">
            <a:extLst/>
          </p:cNvPr>
          <p:cNvSpPr/>
          <p:nvPr/>
        </p:nvSpPr>
        <p:spPr>
          <a:xfrm>
            <a:off x="1811099" y="1926163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Year</a:t>
            </a:r>
          </a:p>
        </p:txBody>
      </p:sp>
      <p:sp>
        <p:nvSpPr>
          <p:cNvPr id="21" name="Rectangle 20">
            <a:extLst/>
          </p:cNvPr>
          <p:cNvSpPr/>
          <p:nvPr/>
        </p:nvSpPr>
        <p:spPr>
          <a:xfrm>
            <a:off x="3163169" y="1935195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Quarter	</a:t>
            </a:r>
          </a:p>
        </p:txBody>
      </p:sp>
      <p:sp>
        <p:nvSpPr>
          <p:cNvPr id="22" name="Rectangle 21">
            <a:extLst/>
          </p:cNvPr>
          <p:cNvSpPr/>
          <p:nvPr/>
        </p:nvSpPr>
        <p:spPr>
          <a:xfrm>
            <a:off x="4515239" y="1934694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Month</a:t>
            </a:r>
          </a:p>
        </p:txBody>
      </p:sp>
    </p:spTree>
    <p:extLst>
      <p:ext uri="{BB962C8B-B14F-4D97-AF65-F5344CB8AC3E}">
        <p14:creationId xmlns:p14="http://schemas.microsoft.com/office/powerpoint/2010/main" val="297697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7F88-AD15-4A57-AF7D-7E3E519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980728"/>
            <a:ext cx="8420100" cy="18722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Buttons for Filtering/Selecting </a:t>
            </a:r>
            <a:br>
              <a:rPr lang="en-US" sz="1200" dirty="0">
                <a:cs typeface="Arial"/>
              </a:rPr>
            </a:br>
            <a:r>
              <a:rPr lang="en-US" sz="1200" b="0" dirty="0"/>
              <a:t>-Business Unit</a:t>
            </a:r>
            <a:br>
              <a:rPr lang="en-US" sz="1200" b="0" dirty="0">
                <a:cs typeface="Arial"/>
              </a:rPr>
            </a:br>
            <a:r>
              <a:rPr lang="en-US" sz="1200" b="0" dirty="0"/>
              <a:t>-Sector</a:t>
            </a:r>
            <a:br>
              <a:rPr lang="en-US" sz="1200" b="0" dirty="0">
                <a:cs typeface="Arial"/>
              </a:rPr>
            </a:br>
            <a:r>
              <a:rPr lang="en-US" sz="1200" b="0" dirty="0"/>
              <a:t>-Vertical</a:t>
            </a:r>
            <a:br>
              <a:rPr lang="en-US" sz="1200" b="0" dirty="0">
                <a:cs typeface="Arial"/>
              </a:rPr>
            </a:br>
            <a:r>
              <a:rPr lang="en-US" sz="1200" b="0" dirty="0"/>
              <a:t>-Product Line</a:t>
            </a:r>
            <a:br>
              <a:rPr lang="en-US" sz="1200" b="0" dirty="0">
                <a:cs typeface="Arial"/>
              </a:rPr>
            </a:br>
            <a:r>
              <a:rPr lang="en-US" sz="1200" b="0" dirty="0"/>
              <a:t>-Material Family</a:t>
            </a:r>
            <a:br>
              <a:rPr lang="en-US" sz="1200" b="0" dirty="0">
                <a:cs typeface="Arial"/>
              </a:rPr>
            </a:br>
            <a:r>
              <a:rPr lang="en-US" sz="1200" dirty="0"/>
              <a:t>Monthly time selector slide bar</a:t>
            </a:r>
            <a:br>
              <a:rPr lang="en-US" sz="1200" dirty="0">
                <a:cs typeface="Arial"/>
              </a:rPr>
            </a:br>
            <a:br>
              <a:rPr lang="en-US" sz="1200" dirty="0">
                <a:cs typeface="Arial"/>
              </a:rPr>
            </a:br>
            <a:r>
              <a:rPr lang="en-US" sz="1200" dirty="0"/>
              <a:t>ADD Quarterly  results </a:t>
            </a:r>
            <a:br>
              <a:rPr lang="en-US" sz="1200" dirty="0">
                <a:cs typeface="Arial"/>
              </a:rPr>
            </a:br>
            <a:r>
              <a:rPr lang="en-US" sz="1200" dirty="0"/>
              <a:t>Calculate Profitability for Pipeline and actual Sales</a:t>
            </a:r>
            <a:br>
              <a:rPr lang="en-US" sz="1200" dirty="0"/>
            </a:br>
            <a:br>
              <a:rPr lang="en-US" sz="1200" dirty="0">
                <a:cs typeface="Arial"/>
              </a:rPr>
            </a:br>
            <a:r>
              <a:rPr lang="en-US" sz="1200" dirty="0">
                <a:cs typeface="Arial"/>
              </a:rPr>
              <a:t>Based on feedback from accounting </a:t>
            </a:r>
            <a:br>
              <a:rPr lang="en-US" sz="1200" dirty="0">
                <a:cs typeface="Arial"/>
              </a:rPr>
            </a:br>
            <a:br>
              <a:rPr lang="en-US" sz="1200" dirty="0">
                <a:cs typeface="Arial"/>
              </a:rPr>
            </a:br>
            <a:r>
              <a:rPr lang="en-US" sz="1200" dirty="0">
                <a:cs typeface="Arial"/>
              </a:rPr>
              <a:t>Actual Sales profitability will be </a:t>
            </a:r>
            <a:br>
              <a:rPr lang="en-US" sz="1200" dirty="0">
                <a:cs typeface="Arial"/>
              </a:rPr>
            </a:br>
            <a:r>
              <a:rPr lang="en-US" sz="1200" dirty="0">
                <a:cs typeface="Arial"/>
              </a:rPr>
              <a:t>Net Sales - Moving average Cost. </a:t>
            </a:r>
            <a:br>
              <a:rPr lang="en-US" sz="1200" dirty="0">
                <a:cs typeface="Arial"/>
              </a:rPr>
            </a:br>
            <a:br>
              <a:rPr lang="en-US" sz="1200" dirty="0">
                <a:cs typeface="Arial"/>
              </a:rPr>
            </a:br>
            <a:r>
              <a:rPr lang="en-US" sz="1200" dirty="0">
                <a:cs typeface="Arial"/>
              </a:rPr>
              <a:t>Projected Profit will be </a:t>
            </a:r>
            <a:br>
              <a:rPr lang="en-US" sz="1200" dirty="0">
                <a:cs typeface="Arial"/>
              </a:rPr>
            </a:br>
            <a:r>
              <a:rPr lang="en-US" sz="1200" dirty="0" err="1">
                <a:cs typeface="Arial"/>
              </a:rPr>
              <a:t>SalesForce</a:t>
            </a:r>
            <a:r>
              <a:rPr lang="en-US" sz="1200" dirty="0">
                <a:cs typeface="Arial"/>
              </a:rPr>
              <a:t> projected sales less salesforce projected cost.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800F-3E9C-4985-9D23-596B49CB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96" y="188641"/>
            <a:ext cx="8420100" cy="360040"/>
          </a:xfrm>
        </p:spPr>
        <p:txBody>
          <a:bodyPr/>
          <a:lstStyle/>
          <a:p>
            <a:r>
              <a:rPr lang="en-US" dirty="0"/>
              <a:t>Specs for Inventory Dash page</a:t>
            </a:r>
          </a:p>
        </p:txBody>
      </p:sp>
    </p:spTree>
    <p:extLst>
      <p:ext uri="{BB962C8B-B14F-4D97-AF65-F5344CB8AC3E}">
        <p14:creationId xmlns:p14="http://schemas.microsoft.com/office/powerpoint/2010/main" val="89895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097" y="12725"/>
            <a:ext cx="9595066" cy="548680"/>
          </a:xfrm>
        </p:spPr>
        <p:txBody>
          <a:bodyPr/>
          <a:lstStyle/>
          <a:p>
            <a:pPr algn="ctr"/>
            <a:r>
              <a:rPr lang="en-US" altLang="ja-JP" dirty="0"/>
              <a:t>PSSNA Dashboard</a:t>
            </a:r>
            <a:r>
              <a:rPr lang="ja-JP" altLang="en-US" dirty="0"/>
              <a:t> </a:t>
            </a:r>
            <a:r>
              <a:rPr lang="en-US" altLang="ja-JP" dirty="0"/>
              <a:t>Update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2EB3E-2E7E-4881-B685-FAC824EE20C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9436100" y="140317"/>
            <a:ext cx="317500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fld id="{EE48B750-DB89-4C28-98F1-0DB0E51A076A}" type="slidenum">
              <a:rPr lang="en-US" altLang="ja-JP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 eaLnBrk="1" hangingPunct="1"/>
              <a:t>7</a:t>
            </a:fld>
            <a:endParaRPr lang="en-US" altLang="ja-JP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812" y="727633"/>
            <a:ext cx="2363907" cy="504056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ETA</a:t>
            </a:r>
            <a:endParaRPr kumimoji="1" lang="ja-JP" alt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D9CAE-3ABB-4F02-94FD-54D484830BE8}"/>
              </a:ext>
            </a:extLst>
          </p:cNvPr>
          <p:cNvSpPr/>
          <p:nvPr/>
        </p:nvSpPr>
        <p:spPr>
          <a:xfrm>
            <a:off x="4520952" y="1608012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3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 family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11099" y="1608012"/>
            <a:ext cx="2653928" cy="216024"/>
            <a:chOff x="1120492" y="1331736"/>
            <a:chExt cx="2653928" cy="2160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DBF0E2-3DAB-4A6B-91CB-4418B4F5BFED}"/>
                </a:ext>
              </a:extLst>
            </p:cNvPr>
            <p:cNvSpPr/>
            <p:nvPr/>
          </p:nvSpPr>
          <p:spPr>
            <a:xfrm>
              <a:off x="1120492" y="1331736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 Unit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B227C5-418C-4BCF-A486-2EDBC8333A7B}"/>
                </a:ext>
              </a:extLst>
            </p:cNvPr>
            <p:cNvSpPr/>
            <p:nvPr/>
          </p:nvSpPr>
          <p:spPr>
            <a:xfrm>
              <a:off x="2462193" y="1331736"/>
              <a:ext cx="1312227" cy="216024"/>
            </a:xfrm>
            <a:prstGeom prst="rect">
              <a:avLst/>
            </a:prstGeom>
            <a:gradFill flip="none" rotWithShape="1">
              <a:gsLst>
                <a:gs pos="69000">
                  <a:srgbClr val="0060A8"/>
                </a:gs>
                <a:gs pos="100000">
                  <a:srgbClr val="6B9EDB"/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Product Line</a:t>
              </a:r>
            </a:p>
          </p:txBody>
        </p:sp>
      </p:grpSp>
      <p:sp>
        <p:nvSpPr>
          <p:cNvPr id="17" name="Speech Bubble: Rectangle 22">
            <a:extLst/>
          </p:cNvPr>
          <p:cNvSpPr/>
          <p:nvPr/>
        </p:nvSpPr>
        <p:spPr>
          <a:xfrm>
            <a:off x="272480" y="1538803"/>
            <a:ext cx="1538619" cy="849369"/>
          </a:xfrm>
          <a:prstGeom prst="rightArrow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Filters:</a:t>
            </a:r>
          </a:p>
        </p:txBody>
      </p:sp>
      <p:sp>
        <p:nvSpPr>
          <p:cNvPr id="20" name="Rectangle 19">
            <a:extLst/>
          </p:cNvPr>
          <p:cNvSpPr/>
          <p:nvPr/>
        </p:nvSpPr>
        <p:spPr>
          <a:xfrm>
            <a:off x="1811099" y="1926163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Year</a:t>
            </a:r>
          </a:p>
        </p:txBody>
      </p:sp>
      <p:sp>
        <p:nvSpPr>
          <p:cNvPr id="21" name="Rectangle 20">
            <a:extLst/>
          </p:cNvPr>
          <p:cNvSpPr/>
          <p:nvPr/>
        </p:nvSpPr>
        <p:spPr>
          <a:xfrm>
            <a:off x="3163169" y="1935195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Quarter	</a:t>
            </a:r>
          </a:p>
        </p:txBody>
      </p:sp>
      <p:sp>
        <p:nvSpPr>
          <p:cNvPr id="22" name="Rectangle 21">
            <a:extLst/>
          </p:cNvPr>
          <p:cNvSpPr/>
          <p:nvPr/>
        </p:nvSpPr>
        <p:spPr>
          <a:xfrm>
            <a:off x="4515239" y="1934694"/>
            <a:ext cx="1312227" cy="216024"/>
          </a:xfrm>
          <a:prstGeom prst="rect">
            <a:avLst/>
          </a:prstGeom>
          <a:gradFill flip="none" rotWithShape="1">
            <a:gsLst>
              <a:gs pos="69000">
                <a:srgbClr val="0060A8"/>
              </a:gs>
              <a:gs pos="100000">
                <a:srgbClr val="6B9EDB"/>
              </a:gs>
            </a:gsLst>
            <a:lin ang="54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Fiscal Month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C97810-C9A0-4EF9-B56B-7510CDFFCBAF}"/>
              </a:ext>
            </a:extLst>
          </p:cNvPr>
          <p:cNvSpPr/>
          <p:nvPr/>
        </p:nvSpPr>
        <p:spPr>
          <a:xfrm>
            <a:off x="9201472" y="4127085"/>
            <a:ext cx="234628" cy="1711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3F73A-747C-4DCB-9599-779452C6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2343013"/>
            <a:ext cx="6787655" cy="581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4968" y="3984041"/>
            <a:ext cx="3433364" cy="3428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1" dirty="0"/>
              <a:t>Variance to Ship Date + or – 3 Day Benchmark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75FA4-9549-4539-AADB-8C73E1EC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41" y="4384282"/>
            <a:ext cx="4297119" cy="13448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6661E6-BBAC-4C8A-A871-F741957F2C7E}"/>
              </a:ext>
            </a:extLst>
          </p:cNvPr>
          <p:cNvSpPr/>
          <p:nvPr/>
        </p:nvSpPr>
        <p:spPr>
          <a:xfrm>
            <a:off x="465585" y="4032370"/>
            <a:ext cx="4369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Number of Days Orders are ETAIP 90% 2 Day Benchmark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4D5635-C15B-4172-A530-41E1A511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60" y="4268708"/>
            <a:ext cx="3577381" cy="1456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FD72A4-C91D-4A70-91BE-566F3EB49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85" y="2955429"/>
            <a:ext cx="4127375" cy="10729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34EDFA-B374-4E36-AFB3-89686106C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129" y="2953757"/>
            <a:ext cx="3559212" cy="10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7F88-AD15-4A57-AF7D-7E3E519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0" y="1124744"/>
            <a:ext cx="8420100" cy="432048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Buttons for Filtering/Selecting </a:t>
            </a:r>
            <a:br>
              <a:rPr lang="en-US" sz="1200" b="0" dirty="0"/>
            </a:br>
            <a:r>
              <a:rPr lang="en-US" sz="1200" b="0" dirty="0"/>
              <a:t>-Business Unit</a:t>
            </a:r>
            <a:br>
              <a:rPr lang="en-US" sz="1200" b="0" dirty="0"/>
            </a:br>
            <a:r>
              <a:rPr lang="en-US" sz="1200" b="0" dirty="0"/>
              <a:t>-Product Line</a:t>
            </a:r>
            <a:br>
              <a:rPr lang="en-US" sz="1200" b="0" dirty="0"/>
            </a:br>
            <a:r>
              <a:rPr lang="en-US" sz="1200" b="0" dirty="0"/>
              <a:t>-Material Family</a:t>
            </a:r>
            <a:br>
              <a:rPr lang="en-US" sz="1200" b="0" dirty="0"/>
            </a:br>
            <a:r>
              <a:rPr lang="en-US" sz="1200" dirty="0"/>
              <a:t>Monthly time selector slide bar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Months = Ship Month – Show only shipped orders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000" b="0" dirty="0"/>
              <a:t>Order Lead Time: the number of work days/weeks between the Order Receipt Date and the Shipped Date. Ranges 1-30, 31- 45, 46-60, 61 – 90, 90+. Order Receipt date to ship date for orders shipped in the reporting month.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000" b="0" dirty="0"/>
              <a:t>Number of Days Orders are ETAIP 90% 2 Day Benchmark: Day ranges 0-2, 3-7, 7+ Splits by factory Count by number of days order is in ETA IP status.</a:t>
            </a:r>
            <a:br>
              <a:rPr lang="en-US" sz="1000" b="0" dirty="0"/>
            </a:br>
            <a:br>
              <a:rPr lang="en-US" sz="1000" b="0" dirty="0"/>
            </a:br>
            <a:r>
              <a:rPr lang="en-US" sz="1000" b="0" dirty="0"/>
              <a:t>ETA Dates : the number of ETA dates that are created for an order = Number of ETA changes, from the initial ETA date until it is Invoiced. Ranges 1, 2, 3-5, 5+</a:t>
            </a:r>
            <a:br>
              <a:rPr lang="en-US" sz="1000" b="0" dirty="0"/>
            </a:br>
            <a:br>
              <a:rPr lang="en-US" sz="1000" b="0" dirty="0"/>
            </a:br>
            <a:br>
              <a:rPr lang="en-US" sz="1000" b="0" dirty="0"/>
            </a:br>
            <a:r>
              <a:rPr lang="en-US" sz="1000" b="0" dirty="0"/>
              <a:t>Variance to Ship Date + or – 3 Day Benchmark: Count of Shipped orders with Ship dates within 3 days of First ETA date</a:t>
            </a:r>
            <a:br>
              <a:rPr lang="en-US" sz="1000" b="0" dirty="0"/>
            </a:br>
            <a:br>
              <a:rPr lang="en-US" sz="1200" b="0" dirty="0"/>
            </a:br>
            <a:br>
              <a:rPr lang="en-US" sz="1200" b="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800F-3E9C-4985-9D23-596B49CB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96" y="188641"/>
            <a:ext cx="8420100" cy="360040"/>
          </a:xfrm>
        </p:spPr>
        <p:txBody>
          <a:bodyPr/>
          <a:lstStyle/>
          <a:p>
            <a:r>
              <a:rPr lang="en-US" dirty="0"/>
              <a:t>Specs for ETA Page</a:t>
            </a:r>
          </a:p>
        </p:txBody>
      </p:sp>
    </p:spTree>
    <p:extLst>
      <p:ext uri="{BB962C8B-B14F-4D97-AF65-F5344CB8AC3E}">
        <p14:creationId xmlns:p14="http://schemas.microsoft.com/office/powerpoint/2010/main" val="1947109521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6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69000">
              <a:srgbClr val="0060A8"/>
            </a:gs>
            <a:gs pos="100000">
              <a:srgbClr val="6B9EDB"/>
            </a:gs>
          </a:gsLst>
          <a:lin ang="5400000" scaled="0"/>
          <a:tileRect/>
        </a:gradFill>
        <a:ln w="19050">
          <a:noFill/>
        </a:ln>
      </a:spPr>
      <a:bodyPr wrap="none" rtlCol="0" anchor="ctr"/>
      <a:lstStyle>
        <a:defPPr algn="ctr">
          <a:defRPr sz="2800" b="1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lIns="0" tIns="0" rIns="0" bIns="0" rtlCol="0" anchor="ctr" anchorCtr="0">
        <a:noAutofit/>
      </a:bodyPr>
      <a:lstStyle>
        <a:defPPr algn="ctr">
          <a:defRPr sz="1200" dirty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3_標準デザイン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50" charset="-128"/>
          </a:defRPr>
        </a:defPPr>
      </a:lstStyle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標準デザイン">
  <a:themeElements>
    <a:clrScheme name="3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標準デザイン">
  <a:themeElements>
    <a:clrScheme name="2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標準デザイン">
  <a:themeElements>
    <a:clrScheme name="1_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標準デザイン">
  <a:themeElements>
    <a:clrScheme name="1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標準デザイン">
  <a:themeElements>
    <a:clrScheme name="1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標準デザイン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1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default">
  <a:themeElements>
    <a:clrScheme name="3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3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Relation xmlns="http://schemas.microsoft.com/sharepoint/v3/fields" xsi:nil="true"/>
    <TaskGroup xmlns="http://schemas.microsoft.com/sharepoint/v3">
      <UserInfo>
        <DisplayName/>
        <AccountId xsi:nil="true"/>
        <AccountType/>
      </UserInfo>
    </TaskGroup>
    <SharedWithUsers xmlns="b7addc1b-cb06-46b8-b86e-d5d91a586e26">
      <UserInfo>
        <DisplayName>Donahue, Kenda</DisplayName>
        <AccountId>19</AccountId>
        <AccountType/>
      </UserInfo>
      <UserInfo>
        <DisplayName>Shang, Zhaofeng</DisplayName>
        <AccountId>1963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5911D74F7C246BCB6B5C413F2047A" ma:contentTypeVersion="7" ma:contentTypeDescription="Create a new document." ma:contentTypeScope="" ma:versionID="c842e40b590191073d69a65491fc236d">
  <xsd:schema xmlns:xsd="http://www.w3.org/2001/XMLSchema" xmlns:xs="http://www.w3.org/2001/XMLSchema" xmlns:p="http://schemas.microsoft.com/office/2006/metadata/properties" xmlns:ns1="http://schemas.microsoft.com/sharepoint/v3" xmlns:ns2="b7addc1b-cb06-46b8-b86e-d5d91a586e26" xmlns:ns3="http://schemas.microsoft.com/sharepoint/v3/fields" xmlns:ns4="d384b00f-15b7-4cb7-9499-5cfd0159e0cb" targetNamespace="http://schemas.microsoft.com/office/2006/metadata/properties" ma:root="true" ma:fieldsID="fea46eb72ee55f8a40cd0ecbe23025da" ns1:_="" ns2:_="" ns3:_="" ns4:_="">
    <xsd:import namespace="http://schemas.microsoft.com/sharepoint/v3"/>
    <xsd:import namespace="b7addc1b-cb06-46b8-b86e-d5d91a586e26"/>
    <xsd:import namespace="http://schemas.microsoft.com/sharepoint/v3/fields"/>
    <xsd:import namespace="d384b00f-15b7-4cb7-9499-5cfd0159e0c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TaskGroup" minOccurs="0"/>
                <xsd:element ref="ns3:_Rela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askGroup" ma:index="10" nillable="true" ma:displayName="Task Group" ma:list="UserInfo" ma:internalName="TaskGrou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ddc1b-cb06-46b8-b86e-d5d91a586e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lation" ma:index="11" nillable="true" ma:displayName="Relation" ma:description="References to related resources" ma:internalName="_Rela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b00f-15b7-4cb7-9499-5cfd0159e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3346F-56BB-4D42-A347-3266FA2E0C2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b7addc1b-cb06-46b8-b86e-d5d91a586e26"/>
    <ds:schemaRef ds:uri="d384b00f-15b7-4cb7-9499-5cfd0159e0cb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A4CF12-048D-496D-A7EE-56F04373D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addc1b-cb06-46b8-b86e-d5d91a586e26"/>
    <ds:schemaRef ds:uri="http://schemas.microsoft.com/sharepoint/v3/fields"/>
    <ds:schemaRef ds:uri="d384b00f-15b7-4cb7-9499-5cfd0159e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B5685C-B045-4E1B-B3EB-F9A8233FA1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37974</TotalTime>
  <Words>234</Words>
  <Application>Microsoft Office PowerPoint</Application>
  <PresentationFormat>A4 Paper (210x297 mm)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HGP創英角ｺﾞｼｯｸUB</vt:lpstr>
      <vt:lpstr>Meiryo UI</vt:lpstr>
      <vt:lpstr>MS PGothic</vt:lpstr>
      <vt:lpstr>MS PGothic</vt:lpstr>
      <vt:lpstr>Arial</vt:lpstr>
      <vt:lpstr>Calibri</vt:lpstr>
      <vt:lpstr>Times New Roman</vt:lpstr>
      <vt:lpstr>1_標準デザイン</vt:lpstr>
      <vt:lpstr>6_標準デザイン</vt:lpstr>
      <vt:lpstr>2_標準デザイン</vt:lpstr>
      <vt:lpstr>11_標準デザイン</vt:lpstr>
      <vt:lpstr>12_標準デザイン</vt:lpstr>
      <vt:lpstr>13_標準デザイン</vt:lpstr>
      <vt:lpstr>4_デザインの設定</vt:lpstr>
      <vt:lpstr>3_default</vt:lpstr>
      <vt:lpstr>デザインの設定</vt:lpstr>
      <vt:lpstr>36_Office ​​テーマ</vt:lpstr>
      <vt:lpstr>3_標準デザイン</vt:lpstr>
      <vt:lpstr>PSSNA Dashboard Update</vt:lpstr>
      <vt:lpstr>Control Buttons for Filtering/Selecting  -Business Unit -Product Line -Material Family Monthly time selector slide bar  -Use Psi for Forecast -Show Current Month vs Last month  -Replace Estimated sales BreakDown  with Order to Sale  (magnus Canadian dash)  Data: Distribution Channel, Open Orders $, Deliv CR (Delivery Created), Deliv CH (Delivery on Credit Hold), Delivered Drop, Billable, Billed, Sum (Delivered Drop, Billable, Billed, Forecast), %Total/Forecast, Budget, %Total/Budget.   </vt:lpstr>
      <vt:lpstr>PSSNA Dashboard Update</vt:lpstr>
      <vt:lpstr>Control Buttons for Filtering/Selecting  -Business Unit -Product Line -Material Family Monthly time selector slide bar  Actual Views of: total Available, Total on Hand, Total Potential(includes incoming)   Change INVENTORY Trend Days by month  to show $ with a line to show days</vt:lpstr>
      <vt:lpstr>PSSNA Dashboard Update</vt:lpstr>
      <vt:lpstr>Control Buttons for Filtering/Selecting  -Business Unit -Sector -Vertical -Product Line -Material Family Monthly time selector slide bar  ADD Quarterly  results  Calculate Profitability for Pipeline and actual Sales  Based on feedback from accounting   Actual Sales profitability will be  Net Sales - Moving average Cost.   Projected Profit will be  SalesForce projected sales less salesforce projected cost. </vt:lpstr>
      <vt:lpstr>PSSNA Dashboard Update</vt:lpstr>
      <vt:lpstr>Control Buttons for Filtering/Selecting  -Business Unit -Product Line -Material Family Monthly time selector slide bar  Months = Ship Month – Show only shipped orders  Order Lead Time: the number of work days/weeks between the Order Receipt Date and the Shipped Date. Ranges 1-30, 31- 45, 46-60, 61 – 90, 90+. Order Receipt date to ship date for orders shipped in the reporting month.  Number of Days Orders are ETAIP 90% 2 Day Benchmark: Day ranges 0-2, 3-7, 7+ Splits by factory Count by number of days order is in ETA IP status.  ETA Dates : the number of ETA dates that are created for an order = Number of ETA changes, from the initial ETA date until it is Invoiced. Ranges 1, 2, 3-5, 5+   Variance to Ship Date + or – 3 Day Benchmark: Count of Shipped orders with Ship dates within 3 days of First ETA date    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第４回全体会議（市場導入検討会）</dc:title>
  <dc:creator>全社標準ＰＣ</dc:creator>
  <cp:lastModifiedBy>Shang, Zhaofeng</cp:lastModifiedBy>
  <cp:revision>1698</cp:revision>
  <cp:lastPrinted>2017-08-04T07:33:30Z</cp:lastPrinted>
  <dcterms:created xsi:type="dcterms:W3CDTF">2016-07-05T23:21:47Z</dcterms:created>
  <dcterms:modified xsi:type="dcterms:W3CDTF">2018-06-27T14:31:29Z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7033386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D5.1.5</vt:lpwstr>
  </property>
  <property fmtid="{D5CDD505-2E9C-101B-9397-08002B2CF9AE}" pid="5" name="ContentTypeId">
    <vt:lpwstr>0x010100B535911D74F7C246BCB6B5C413F2047A</vt:lpwstr>
  </property>
</Properties>
</file>