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6" r:id="rId35"/>
    <p:sldId id="289" r:id="rId36"/>
    <p:sldId id="290" r:id="rId37"/>
    <p:sldId id="291" r:id="rId38"/>
    <p:sldId id="292" r:id="rId39"/>
    <p:sldId id="293" r:id="rId40"/>
    <p:sldId id="294" r:id="rId41"/>
    <p:sldId id="295" r:id="rId42"/>
  </p:sldIdLst>
  <p:sldSz cx="9144000" cy="5143500" type="screen16x9"/>
  <p:notesSz cx="6858000" cy="9144000"/>
  <p:embeddedFontLst>
    <p:embeddedFont>
      <p:font typeface="Roboto" panose="020B060402020202020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DengXian" panose="02010600030101010101" pitchFamily="2" charset="-122"/>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buSzPts val="1800"/>
              <a:buChar char="●"/>
              <a:defRPr>
                <a:solidFill>
                  <a:schemeClr val="lt1"/>
                </a:solidFill>
              </a:defRPr>
            </a:lvl1pPr>
            <a:lvl2pPr lvl="1" algn="ctr">
              <a:spcBef>
                <a:spcPts val="0"/>
              </a:spcBef>
              <a:buClr>
                <a:schemeClr val="lt1"/>
              </a:buClr>
              <a:buSzPts val="1400"/>
              <a:buChar char="○"/>
              <a:defRPr>
                <a:solidFill>
                  <a:schemeClr val="lt1"/>
                </a:solidFill>
              </a:defRPr>
            </a:lvl2pPr>
            <a:lvl3pPr lvl="2" algn="ctr">
              <a:spcBef>
                <a:spcPts val="0"/>
              </a:spcBef>
              <a:buClr>
                <a:schemeClr val="lt1"/>
              </a:buClr>
              <a:buSzPts val="1400"/>
              <a:buChar char="■"/>
              <a:defRPr>
                <a:solidFill>
                  <a:schemeClr val="lt1"/>
                </a:solidFill>
              </a:defRPr>
            </a:lvl3pPr>
            <a:lvl4pPr lvl="3" algn="ctr">
              <a:spcBef>
                <a:spcPts val="0"/>
              </a:spcBef>
              <a:buClr>
                <a:schemeClr val="lt1"/>
              </a:buClr>
              <a:buSzPts val="1400"/>
              <a:buChar char="●"/>
              <a:defRPr>
                <a:solidFill>
                  <a:schemeClr val="lt1"/>
                </a:solidFill>
              </a:defRPr>
            </a:lvl4pPr>
            <a:lvl5pPr lvl="4" algn="ctr">
              <a:spcBef>
                <a:spcPts val="0"/>
              </a:spcBef>
              <a:buClr>
                <a:schemeClr val="lt1"/>
              </a:buClr>
              <a:buSzPts val="1400"/>
              <a:buChar char="○"/>
              <a:defRPr>
                <a:solidFill>
                  <a:schemeClr val="lt1"/>
                </a:solidFill>
              </a:defRPr>
            </a:lvl5pPr>
            <a:lvl6pPr lvl="5" algn="ctr">
              <a:spcBef>
                <a:spcPts val="0"/>
              </a:spcBef>
              <a:buClr>
                <a:schemeClr val="lt1"/>
              </a:buClr>
              <a:buSzPts val="1400"/>
              <a:buChar char="■"/>
              <a:defRPr>
                <a:solidFill>
                  <a:schemeClr val="lt1"/>
                </a:solidFill>
              </a:defRPr>
            </a:lvl6pPr>
            <a:lvl7pPr lvl="6" algn="ctr">
              <a:spcBef>
                <a:spcPts val="0"/>
              </a:spcBef>
              <a:buClr>
                <a:schemeClr val="lt1"/>
              </a:buClr>
              <a:buSzPts val="1400"/>
              <a:buChar char="●"/>
              <a:defRPr>
                <a:solidFill>
                  <a:schemeClr val="lt1"/>
                </a:solidFill>
              </a:defRPr>
            </a:lvl7pPr>
            <a:lvl8pPr lvl="7" algn="ctr">
              <a:spcBef>
                <a:spcPts val="0"/>
              </a:spcBef>
              <a:buClr>
                <a:schemeClr val="lt1"/>
              </a:buClr>
              <a:buSzPts val="1400"/>
              <a:buChar char="○"/>
              <a:defRPr>
                <a:solidFill>
                  <a:schemeClr val="lt1"/>
                </a:solidFill>
              </a:defRPr>
            </a:lvl8pPr>
            <a:lvl9pPr lvl="8" algn="ctr">
              <a:spcBef>
                <a:spcPts val="0"/>
              </a:spcBef>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ts val="3000"/>
              <a:buFont typeface="Roboto"/>
              <a:buNone/>
              <a:defRPr sz="3000">
                <a:solidFill>
                  <a:schemeClr val="dk1"/>
                </a:solidFill>
                <a:latin typeface="Roboto"/>
                <a:ea typeface="Roboto"/>
                <a:cs typeface="Roboto"/>
                <a:sym typeface="Roboto"/>
              </a:defRPr>
            </a:lvl1pPr>
            <a:lvl2pPr lvl="1">
              <a:spcBef>
                <a:spcPts val="0"/>
              </a:spcBef>
              <a:buClr>
                <a:schemeClr val="dk1"/>
              </a:buClr>
              <a:buSzPts val="3000"/>
              <a:buFont typeface="Roboto"/>
              <a:buNone/>
              <a:defRPr sz="3000">
                <a:solidFill>
                  <a:schemeClr val="dk1"/>
                </a:solidFill>
                <a:latin typeface="Roboto"/>
                <a:ea typeface="Roboto"/>
                <a:cs typeface="Roboto"/>
                <a:sym typeface="Roboto"/>
              </a:defRPr>
            </a:lvl2pPr>
            <a:lvl3pPr lvl="2">
              <a:spcBef>
                <a:spcPts val="0"/>
              </a:spcBef>
              <a:buClr>
                <a:schemeClr val="dk1"/>
              </a:buClr>
              <a:buSzPts val="3000"/>
              <a:buFont typeface="Roboto"/>
              <a:buNone/>
              <a:defRPr sz="3000">
                <a:solidFill>
                  <a:schemeClr val="dk1"/>
                </a:solidFill>
                <a:latin typeface="Roboto"/>
                <a:ea typeface="Roboto"/>
                <a:cs typeface="Roboto"/>
                <a:sym typeface="Roboto"/>
              </a:defRPr>
            </a:lvl3pPr>
            <a:lvl4pPr lvl="3">
              <a:spcBef>
                <a:spcPts val="0"/>
              </a:spcBef>
              <a:buClr>
                <a:schemeClr val="dk1"/>
              </a:buClr>
              <a:buSzPts val="3000"/>
              <a:buFont typeface="Roboto"/>
              <a:buNone/>
              <a:defRPr sz="3000">
                <a:solidFill>
                  <a:schemeClr val="dk1"/>
                </a:solidFill>
                <a:latin typeface="Roboto"/>
                <a:ea typeface="Roboto"/>
                <a:cs typeface="Roboto"/>
                <a:sym typeface="Roboto"/>
              </a:defRPr>
            </a:lvl4pPr>
            <a:lvl5pPr lvl="4">
              <a:spcBef>
                <a:spcPts val="0"/>
              </a:spcBef>
              <a:buClr>
                <a:schemeClr val="dk1"/>
              </a:buClr>
              <a:buSzPts val="3000"/>
              <a:buFont typeface="Roboto"/>
              <a:buNone/>
              <a:defRPr sz="3000">
                <a:solidFill>
                  <a:schemeClr val="dk1"/>
                </a:solidFill>
                <a:latin typeface="Roboto"/>
                <a:ea typeface="Roboto"/>
                <a:cs typeface="Roboto"/>
                <a:sym typeface="Roboto"/>
              </a:defRPr>
            </a:lvl5pPr>
            <a:lvl6pPr lvl="5">
              <a:spcBef>
                <a:spcPts val="0"/>
              </a:spcBef>
              <a:buClr>
                <a:schemeClr val="dk1"/>
              </a:buClr>
              <a:buSzPts val="3000"/>
              <a:buFont typeface="Roboto"/>
              <a:buNone/>
              <a:defRPr sz="3000">
                <a:solidFill>
                  <a:schemeClr val="dk1"/>
                </a:solidFill>
                <a:latin typeface="Roboto"/>
                <a:ea typeface="Roboto"/>
                <a:cs typeface="Roboto"/>
                <a:sym typeface="Roboto"/>
              </a:defRPr>
            </a:lvl6pPr>
            <a:lvl7pPr lvl="6">
              <a:spcBef>
                <a:spcPts val="0"/>
              </a:spcBef>
              <a:buClr>
                <a:schemeClr val="dk1"/>
              </a:buClr>
              <a:buSzPts val="3000"/>
              <a:buFont typeface="Roboto"/>
              <a:buNone/>
              <a:defRPr sz="3000">
                <a:solidFill>
                  <a:schemeClr val="dk1"/>
                </a:solidFill>
                <a:latin typeface="Roboto"/>
                <a:ea typeface="Roboto"/>
                <a:cs typeface="Roboto"/>
                <a:sym typeface="Roboto"/>
              </a:defRPr>
            </a:lvl7pPr>
            <a:lvl8pPr lvl="7">
              <a:spcBef>
                <a:spcPts val="0"/>
              </a:spcBef>
              <a:buClr>
                <a:schemeClr val="dk1"/>
              </a:buClr>
              <a:buSzPts val="3000"/>
              <a:buFont typeface="Roboto"/>
              <a:buNone/>
              <a:defRPr sz="3000">
                <a:solidFill>
                  <a:schemeClr val="dk1"/>
                </a:solidFill>
                <a:latin typeface="Roboto"/>
                <a:ea typeface="Roboto"/>
                <a:cs typeface="Roboto"/>
                <a:sym typeface="Roboto"/>
              </a:defRPr>
            </a:lvl8pPr>
            <a:lvl9pPr lvl="8">
              <a:spcBef>
                <a:spcPts val="0"/>
              </a:spcBef>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lvl="0" algn="l">
              <a:spcBef>
                <a:spcPts val="0"/>
              </a:spcBef>
              <a:buNone/>
            </a:pPr>
            <a:r>
              <a:rPr lang="en"/>
              <a:t>Online News Popularity</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lvl="0">
              <a:spcBef>
                <a:spcPts val="0"/>
              </a:spcBef>
              <a:buNone/>
            </a:pPr>
            <a:r>
              <a:rPr lang="en"/>
              <a:t>                                                  - data mining project by xxx xxx xxx xxx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endParaRPr/>
          </a:p>
        </p:txBody>
      </p:sp>
      <p:sp>
        <p:nvSpPr>
          <p:cNvPr id="139" name="Shape 139"/>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Data Pre-processing (Xiang</a:t>
            </a:r>
          </a:p>
        </p:txBody>
      </p:sp>
      <p:sp>
        <p:nvSpPr>
          <p:cNvPr id="145" name="Shape 145"/>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endParaRPr/>
          </a:p>
        </p:txBody>
      </p:sp>
      <p:sp>
        <p:nvSpPr>
          <p:cNvPr id="151" name="Shape 151"/>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52000" y="1789500"/>
            <a:ext cx="4045200" cy="1564500"/>
          </a:xfrm>
          <a:prstGeom prst="rect">
            <a:avLst/>
          </a:prstGeom>
        </p:spPr>
        <p:txBody>
          <a:bodyPr wrap="square" lIns="91425" tIns="91425" rIns="91425" bIns="91425" anchor="b" anchorCtr="0">
            <a:noAutofit/>
          </a:bodyPr>
          <a:lstStyle/>
          <a:p>
            <a:pPr lvl="0">
              <a:spcBef>
                <a:spcPts val="0"/>
              </a:spcBef>
              <a:buNone/>
            </a:pPr>
            <a:r>
              <a:rPr lang="en"/>
              <a:t>Exploratory</a:t>
            </a:r>
          </a:p>
          <a:p>
            <a:pPr lvl="0" rtl="0">
              <a:spcBef>
                <a:spcPts val="0"/>
              </a:spcBef>
              <a:buNone/>
            </a:pPr>
            <a:r>
              <a:rPr lang="en"/>
              <a:t>Analytical Methods  </a:t>
            </a:r>
          </a:p>
        </p:txBody>
      </p:sp>
      <p:sp>
        <p:nvSpPr>
          <p:cNvPr id="157" name="Shape 157"/>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lvl="0">
              <a:spcBef>
                <a:spcPts val="0"/>
              </a:spcBef>
              <a:buNone/>
            </a:pPr>
            <a:r>
              <a:rPr lang="en" sz="3600"/>
              <a:t>Classification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rtl="0">
              <a:spcBef>
                <a:spcPts val="0"/>
              </a:spcBef>
              <a:buNone/>
            </a:pPr>
            <a:r>
              <a:rPr lang="en"/>
              <a:t>Introduction (weixin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idx="4294967295"/>
          </p:nvPr>
        </p:nvSpPr>
        <p:spPr>
          <a:xfrm>
            <a:off x="311700" y="1256050"/>
            <a:ext cx="8520600" cy="20307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52000" y="1789500"/>
            <a:ext cx="4045200" cy="1564500"/>
          </a:xfrm>
          <a:prstGeom prst="rect">
            <a:avLst/>
          </a:prstGeom>
        </p:spPr>
        <p:txBody>
          <a:bodyPr wrap="square" lIns="91425" tIns="91425" rIns="91425" bIns="91425" anchor="b" anchorCtr="0">
            <a:noAutofit/>
          </a:bodyPr>
          <a:lstStyle/>
          <a:p>
            <a:pPr lvl="0" rtl="0">
              <a:spcBef>
                <a:spcPts val="0"/>
              </a:spcBef>
              <a:buNone/>
            </a:pPr>
            <a:r>
              <a:rPr lang="en"/>
              <a:t>Exploratory</a:t>
            </a:r>
          </a:p>
          <a:p>
            <a:pPr lvl="0" rtl="0">
              <a:spcBef>
                <a:spcPts val="0"/>
              </a:spcBef>
              <a:buNone/>
            </a:pPr>
            <a:r>
              <a:rPr lang="en"/>
              <a:t>Analytical Methods  </a:t>
            </a:r>
          </a:p>
        </p:txBody>
      </p:sp>
      <p:sp>
        <p:nvSpPr>
          <p:cNvPr id="200" name="Shape 200"/>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lvl="0">
              <a:spcBef>
                <a:spcPts val="0"/>
              </a:spcBef>
              <a:buNone/>
            </a:pPr>
            <a:r>
              <a:rPr lang="en" sz="3600" dirty="0"/>
              <a:t>Regression</a:t>
            </a:r>
          </a:p>
          <a:p>
            <a:pPr lvl="0" rtl="0">
              <a:spcBef>
                <a:spcPts val="0"/>
              </a:spcBef>
              <a:buNone/>
            </a:pPr>
            <a:r>
              <a:rPr lang="en" sz="3600" dirty="0"/>
              <a:t>(Xiang, Weixin, Zhang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idx="4294967295"/>
          </p:nvPr>
        </p:nvSpPr>
        <p:spPr>
          <a:xfrm>
            <a:off x="311700" y="1282944"/>
            <a:ext cx="8520600" cy="20307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dirty="0">
                <a:solidFill>
                  <a:schemeClr val="lt1"/>
                </a:solidFill>
              </a:rPr>
              <a:t>ec</a:t>
            </a:r>
          </a:p>
        </p:txBody>
      </p:sp>
      <p:sp>
        <p:nvSpPr>
          <p:cNvPr id="2" name="Rectangle 1">
            <a:extLst>
              <a:ext uri="{FF2B5EF4-FFF2-40B4-BE49-F238E27FC236}">
                <a16:creationId xmlns:a16="http://schemas.microsoft.com/office/drawing/2014/main" id="{10CB7796-8550-4849-BE9D-A23067F23A6E}"/>
              </a:ext>
            </a:extLst>
          </p:cNvPr>
          <p:cNvSpPr/>
          <p:nvPr/>
        </p:nvSpPr>
        <p:spPr>
          <a:xfrm>
            <a:off x="396111" y="447867"/>
            <a:ext cx="1829377" cy="307777"/>
          </a:xfrm>
          <a:prstGeom prst="rect">
            <a:avLst/>
          </a:prstGeom>
        </p:spPr>
        <p:txBody>
          <a:bodyPr wrap="square">
            <a:spAutoFit/>
          </a:bodyPr>
          <a:lstStyle/>
          <a:p>
            <a:pPr lvl="0"/>
            <a:r>
              <a:rPr lang="en-US" altLang="zh-CN" dirty="0"/>
              <a:t>Linear </a:t>
            </a:r>
            <a:r>
              <a:rPr lang="en" dirty="0"/>
              <a:t>Regression</a:t>
            </a:r>
          </a:p>
        </p:txBody>
      </p:sp>
      <p:pic>
        <p:nvPicPr>
          <p:cNvPr id="4" name="Picture 3">
            <a:extLst>
              <a:ext uri="{FF2B5EF4-FFF2-40B4-BE49-F238E27FC236}">
                <a16:creationId xmlns:a16="http://schemas.microsoft.com/office/drawing/2014/main" id="{00FE04D7-39A0-4652-8690-068A332BCE28}"/>
              </a:ext>
            </a:extLst>
          </p:cNvPr>
          <p:cNvPicPr/>
          <p:nvPr/>
        </p:nvPicPr>
        <p:blipFill>
          <a:blip r:embed="rId3"/>
          <a:stretch>
            <a:fillRect/>
          </a:stretch>
        </p:blipFill>
        <p:spPr>
          <a:xfrm>
            <a:off x="447712" y="985035"/>
            <a:ext cx="3398146" cy="3640754"/>
          </a:xfrm>
          <a:prstGeom prst="rect">
            <a:avLst/>
          </a:prstGeom>
        </p:spPr>
      </p:pic>
      <p:sp>
        <p:nvSpPr>
          <p:cNvPr id="3" name="Rectangle 2">
            <a:extLst>
              <a:ext uri="{FF2B5EF4-FFF2-40B4-BE49-F238E27FC236}">
                <a16:creationId xmlns:a16="http://schemas.microsoft.com/office/drawing/2014/main" id="{C62EA0BA-43AC-487F-B037-BE1BECA8EFC4}"/>
              </a:ext>
            </a:extLst>
          </p:cNvPr>
          <p:cNvSpPr/>
          <p:nvPr/>
        </p:nvSpPr>
        <p:spPr>
          <a:xfrm>
            <a:off x="3550023" y="1175478"/>
            <a:ext cx="5282277" cy="3259867"/>
          </a:xfrm>
          <a:prstGeom prst="rect">
            <a:avLst/>
          </a:prstGeom>
        </p:spPr>
        <p:txBody>
          <a:bodyPr wrap="square">
            <a:spAutoFit/>
          </a:bodyPr>
          <a:lstStyle/>
          <a:p>
            <a:pPr marL="342900" lvl="0" indent="-342900" fontAlgn="base">
              <a:lnSpc>
                <a:spcPts val="1945"/>
              </a:lnSpc>
              <a:buSzPts val="1000"/>
              <a:buFont typeface="Symbol" panose="05050102010706020507" pitchFamily="18" charset="2"/>
              <a:buChar char=""/>
              <a:tabLst>
                <a:tab pos="457200" algn="l"/>
              </a:tabLst>
            </a:pPr>
            <a:r>
              <a:rPr lang="en-US" dirty="0">
                <a:latin typeface="Calibri" panose="020F0502020204030204" pitchFamily="34" charset="0"/>
                <a:ea typeface="DengXian" panose="02010600030101010101" pitchFamily="2" charset="-122"/>
                <a:cs typeface="Times New Roman" panose="02020603050405020304" pitchFamily="18" charset="0"/>
              </a:rPr>
              <a:t> Videos doesn’t matter. In the function, there are no attribute called ‘</a:t>
            </a:r>
            <a:r>
              <a:rPr lang="en-US" dirty="0" err="1">
                <a:latin typeface="Calibri" panose="020F0502020204030204" pitchFamily="34" charset="0"/>
                <a:ea typeface="DengXian" panose="02010600030101010101" pitchFamily="2" charset="-122"/>
                <a:cs typeface="Times New Roman" panose="02020603050405020304" pitchFamily="18" charset="0"/>
              </a:rPr>
              <a:t>num_videos</a:t>
            </a:r>
            <a:r>
              <a:rPr lang="en-US" dirty="0">
                <a:latin typeface="Calibri" panose="020F0502020204030204" pitchFamily="34" charset="0"/>
                <a:ea typeface="DengXian" panose="02010600030101010101" pitchFamily="2" charset="-122"/>
                <a:cs typeface="Times New Roman" panose="02020603050405020304" pitchFamily="18" charset="0"/>
              </a:rPr>
              <a:t>’, which is put into the dataset. It tells us that the number of video does not affect the number of shares, so that it does not show up in the equation. </a:t>
            </a:r>
          </a:p>
          <a:p>
            <a:pPr marL="342900" lvl="0" indent="-342900" fontAlgn="base">
              <a:lnSpc>
                <a:spcPts val="1945"/>
              </a:lnSpc>
              <a:buSzPts val="1000"/>
              <a:buFont typeface="Symbol" panose="05050102010706020507" pitchFamily="18" charset="2"/>
              <a:buChar char=""/>
              <a:tabLst>
                <a:tab pos="457200" algn="l"/>
              </a:tabLst>
            </a:pPr>
            <a:r>
              <a:rPr lang="en-US" dirty="0">
                <a:latin typeface="Calibri" panose="020F0502020204030204" pitchFamily="34" charset="0"/>
                <a:ea typeface="DengXian" panose="02010600030101010101" pitchFamily="2" charset="-122"/>
                <a:cs typeface="Times New Roman" panose="02020603050405020304" pitchFamily="18" charset="0"/>
              </a:rPr>
              <a:t>The words in title do matter. In the model function, the coefficient value before the attribute ‘</a:t>
            </a:r>
            <a:r>
              <a:rPr lang="en-US" dirty="0" err="1">
                <a:latin typeface="Calibri" panose="020F0502020204030204" pitchFamily="34" charset="0"/>
                <a:ea typeface="DengXian" panose="02010600030101010101" pitchFamily="2" charset="-122"/>
                <a:cs typeface="Times New Roman" panose="02020603050405020304" pitchFamily="18" charset="0"/>
              </a:rPr>
              <a:t>n_token_title</a:t>
            </a:r>
            <a:r>
              <a:rPr lang="en-US" dirty="0">
                <a:latin typeface="Calibri" panose="020F0502020204030204" pitchFamily="34" charset="0"/>
                <a:ea typeface="DengXian" panose="02010600030101010101" pitchFamily="2" charset="-122"/>
                <a:cs typeface="Times New Roman" panose="02020603050405020304" pitchFamily="18" charset="0"/>
              </a:rPr>
              <a:t>’ is 55.8073, which means that it adds 55 new shares per ‘</a:t>
            </a:r>
            <a:r>
              <a:rPr lang="en-US" dirty="0" err="1">
                <a:latin typeface="Calibri" panose="020F0502020204030204" pitchFamily="34" charset="0"/>
                <a:ea typeface="DengXian" panose="02010600030101010101" pitchFamily="2" charset="-122"/>
                <a:cs typeface="Times New Roman" panose="02020603050405020304" pitchFamily="18" charset="0"/>
              </a:rPr>
              <a:t>n_token_title</a:t>
            </a:r>
            <a:r>
              <a:rPr lang="en-US" dirty="0">
                <a:latin typeface="Calibri" panose="020F0502020204030204" pitchFamily="34" charset="0"/>
                <a:ea typeface="DengXian" panose="02010600030101010101" pitchFamily="2" charset="-122"/>
                <a:cs typeface="Times New Roman" panose="02020603050405020304" pitchFamily="18" charset="0"/>
              </a:rPr>
              <a:t>’ increase one </a:t>
            </a:r>
          </a:p>
          <a:p>
            <a:pPr marL="342900" lvl="0" indent="-342900" fontAlgn="base">
              <a:lnSpc>
                <a:spcPts val="1945"/>
              </a:lnSpc>
              <a:buSzPts val="1000"/>
              <a:buFont typeface="Symbol" panose="05050102010706020507" pitchFamily="18" charset="2"/>
              <a:buChar char=""/>
              <a:tabLst>
                <a:tab pos="457200" algn="l"/>
              </a:tabLst>
            </a:pPr>
            <a:r>
              <a:rPr lang="en-US" dirty="0">
                <a:latin typeface="Calibri" panose="020F0502020204030204" pitchFamily="34" charset="0"/>
                <a:ea typeface="DengXian" panose="02010600030101010101" pitchFamily="2" charset="-122"/>
                <a:cs typeface="Times New Roman" panose="02020603050405020304" pitchFamily="18" charset="0"/>
              </a:rPr>
              <a:t>‘</a:t>
            </a:r>
            <a:r>
              <a:rPr lang="en-US" dirty="0" err="1">
                <a:latin typeface="Calibri" panose="020F0502020204030204" pitchFamily="34" charset="0"/>
                <a:ea typeface="DengXian" panose="02010600030101010101" pitchFamily="2" charset="-122"/>
                <a:cs typeface="Times New Roman" panose="02020603050405020304" pitchFamily="18" charset="0"/>
              </a:rPr>
              <a:t>average_token_length</a:t>
            </a:r>
            <a:r>
              <a:rPr lang="en-US" dirty="0">
                <a:latin typeface="Calibri" panose="020F0502020204030204" pitchFamily="34" charset="0"/>
                <a:ea typeface="DengXian" panose="02010600030101010101" pitchFamily="2" charset="-122"/>
                <a:cs typeface="Times New Roman" panose="02020603050405020304" pitchFamily="18" charset="0"/>
              </a:rPr>
              <a:t>’ do harm to the shares. This attribute represents the average length of the words in the content. According to the equation above, the coefficient before this attribute is -548, which means that there are 548 shares lost per average length of the words in the content be added.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idx="4294967295"/>
          </p:nvPr>
        </p:nvSpPr>
        <p:spPr>
          <a:xfrm>
            <a:off x="311700" y="1256050"/>
            <a:ext cx="8520600" cy="20307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idx="4294967295"/>
          </p:nvPr>
        </p:nvSpPr>
        <p:spPr>
          <a:xfrm>
            <a:off x="311700" y="1256050"/>
            <a:ext cx="8520600" cy="20307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idx="4294967295"/>
          </p:nvPr>
        </p:nvSpPr>
        <p:spPr>
          <a:xfrm>
            <a:off x="311700" y="1256050"/>
            <a:ext cx="8520600" cy="20307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idx="4294967295"/>
          </p:nvPr>
        </p:nvSpPr>
        <p:spPr>
          <a:xfrm>
            <a:off x="311700" y="1256050"/>
            <a:ext cx="8520600" cy="20307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idx="4294967295"/>
          </p:nvPr>
        </p:nvSpPr>
        <p:spPr>
          <a:xfrm>
            <a:off x="311700" y="1256050"/>
            <a:ext cx="8520600" cy="20307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endParaRPr/>
          </a:p>
        </p:txBody>
      </p:sp>
      <p:sp>
        <p:nvSpPr>
          <p:cNvPr id="97" name="Shape 9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490250" y="526350"/>
            <a:ext cx="7704300" cy="4090800"/>
          </a:xfrm>
          <a:prstGeom prst="rect">
            <a:avLst/>
          </a:prstGeom>
        </p:spPr>
        <p:txBody>
          <a:bodyPr wrap="square" lIns="91425" tIns="91425" rIns="91425" bIns="91425" anchor="ctr" anchorCtr="0">
            <a:noAutofit/>
          </a:bodyPr>
          <a:lstStyle/>
          <a:p>
            <a:pPr lvl="0" rtl="0">
              <a:spcBef>
                <a:spcPts val="0"/>
              </a:spcBef>
              <a:buNone/>
            </a:pPr>
            <a:r>
              <a:rPr lang="en"/>
              <a:t>Data visualization Analysis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idx="4294967295"/>
          </p:nvPr>
        </p:nvSpPr>
        <p:spPr>
          <a:xfrm>
            <a:off x="311700" y="1256050"/>
            <a:ext cx="8520600" cy="20307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pic>
        <p:nvPicPr>
          <p:cNvPr id="3" name="Picture 2">
            <a:extLst>
              <a:ext uri="{FF2B5EF4-FFF2-40B4-BE49-F238E27FC236}">
                <a16:creationId xmlns:a16="http://schemas.microsoft.com/office/drawing/2014/main" id="{D139EEC6-5038-4430-A807-3275D453679F}"/>
              </a:ext>
            </a:extLst>
          </p:cNvPr>
          <p:cNvPicPr/>
          <p:nvPr/>
        </p:nvPicPr>
        <p:blipFill>
          <a:blip r:embed="rId3">
            <a:extLst>
              <a:ext uri="{28A0092B-C50C-407E-A947-70E740481C1C}">
                <a14:useLocalDpi xmlns:a14="http://schemas.microsoft.com/office/drawing/2010/main" val="0"/>
              </a:ext>
            </a:extLst>
          </a:blip>
          <a:stretch>
            <a:fillRect/>
          </a:stretch>
        </p:blipFill>
        <p:spPr>
          <a:xfrm>
            <a:off x="573647" y="724375"/>
            <a:ext cx="5031629" cy="3262677"/>
          </a:xfrm>
          <a:prstGeom prst="rect">
            <a:avLst/>
          </a:prstGeom>
        </p:spPr>
      </p:pic>
      <p:sp>
        <p:nvSpPr>
          <p:cNvPr id="2" name="Rectangle 1">
            <a:extLst>
              <a:ext uri="{FF2B5EF4-FFF2-40B4-BE49-F238E27FC236}">
                <a16:creationId xmlns:a16="http://schemas.microsoft.com/office/drawing/2014/main" id="{FEE2E3B9-F958-48B7-8833-8C9655AA66D9}"/>
              </a:ext>
            </a:extLst>
          </p:cNvPr>
          <p:cNvSpPr/>
          <p:nvPr/>
        </p:nvSpPr>
        <p:spPr>
          <a:xfrm>
            <a:off x="5806712" y="1363459"/>
            <a:ext cx="2965077" cy="1815882"/>
          </a:xfrm>
          <a:prstGeom prst="rect">
            <a:avLst/>
          </a:prstGeom>
        </p:spPr>
        <p:txBody>
          <a:bodyPr wrap="square">
            <a:spAutoFit/>
          </a:bodyPr>
          <a:lstStyle/>
          <a:p>
            <a:r>
              <a:rPr lang="en-US" dirty="0">
                <a:latin typeface="Calibri" panose="020F0502020204030204" pitchFamily="34" charset="0"/>
                <a:ea typeface="DengXian" panose="02010600030101010101" pitchFamily="2" charset="-122"/>
                <a:cs typeface="Times New Roman" panose="02020603050405020304" pitchFamily="18" charset="0"/>
              </a:rPr>
              <a:t> This graph describes every topic’s popularity sorted by the date, we can see that Tech is the most popular topic in Monday, Wednesday, Friday, and the Watercooler is popular in Sunday, Tuesday, Thursday. the lowest 2 topics is conversations and </a:t>
            </a:r>
            <a:r>
              <a:rPr lang="en-US" dirty="0" err="1">
                <a:latin typeface="Calibri" panose="020F0502020204030204" pitchFamily="34" charset="0"/>
                <a:ea typeface="DengXian" panose="02010600030101010101" pitchFamily="2" charset="-122"/>
                <a:cs typeface="Times New Roman" panose="02020603050405020304" pitchFamily="18" charset="0"/>
              </a:rPr>
              <a:t>Dev&amp;Design</a:t>
            </a:r>
            <a:r>
              <a:rPr lang="en-US" dirty="0">
                <a:latin typeface="Calibri" panose="020F0502020204030204" pitchFamily="34" charset="0"/>
                <a:ea typeface="DengXian" panose="02010600030101010101" pitchFamily="2" charset="-122"/>
                <a:cs typeface="Times New Roman" panose="02020603050405020304" pitchFamily="18" charset="0"/>
              </a:rPr>
              <a:t> topics.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idx="4294967295"/>
          </p:nvPr>
        </p:nvSpPr>
        <p:spPr>
          <a:xfrm>
            <a:off x="311700" y="1256050"/>
            <a:ext cx="8520600" cy="20307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pic>
        <p:nvPicPr>
          <p:cNvPr id="3" name="Picture 2">
            <a:extLst>
              <a:ext uri="{FF2B5EF4-FFF2-40B4-BE49-F238E27FC236}">
                <a16:creationId xmlns:a16="http://schemas.microsoft.com/office/drawing/2014/main" id="{995D04C6-2869-4E64-A18F-9F4A43295E0E}"/>
              </a:ext>
            </a:extLst>
          </p:cNvPr>
          <p:cNvPicPr/>
          <p:nvPr/>
        </p:nvPicPr>
        <p:blipFill>
          <a:blip r:embed="rId3"/>
          <a:stretch>
            <a:fillRect/>
          </a:stretch>
        </p:blipFill>
        <p:spPr>
          <a:xfrm>
            <a:off x="443211" y="713066"/>
            <a:ext cx="5662295" cy="3085727"/>
          </a:xfrm>
          <a:prstGeom prst="rect">
            <a:avLst/>
          </a:prstGeom>
        </p:spPr>
      </p:pic>
      <p:sp>
        <p:nvSpPr>
          <p:cNvPr id="2" name="Rectangle 1">
            <a:extLst>
              <a:ext uri="{FF2B5EF4-FFF2-40B4-BE49-F238E27FC236}">
                <a16:creationId xmlns:a16="http://schemas.microsoft.com/office/drawing/2014/main" id="{1C625D36-D4B3-4860-8001-039D5177BEDA}"/>
              </a:ext>
            </a:extLst>
          </p:cNvPr>
          <p:cNvSpPr/>
          <p:nvPr/>
        </p:nvSpPr>
        <p:spPr>
          <a:xfrm>
            <a:off x="6147729" y="1348239"/>
            <a:ext cx="2642347" cy="2031325"/>
          </a:xfrm>
          <a:prstGeom prst="rect">
            <a:avLst/>
          </a:prstGeom>
        </p:spPr>
        <p:txBody>
          <a:bodyPr wrap="square">
            <a:spAutoFit/>
          </a:bodyPr>
          <a:lstStyle/>
          <a:p>
            <a:r>
              <a:rPr lang="en-US" dirty="0">
                <a:latin typeface="Calibri" panose="020F0502020204030204" pitchFamily="34" charset="0"/>
                <a:ea typeface="DengXian" panose="02010600030101010101" pitchFamily="2" charset="-122"/>
                <a:cs typeface="Times New Roman" panose="02020603050405020304" pitchFamily="18" charset="0"/>
              </a:rPr>
              <a:t>Then, we find that the top 2 topics in a week expect Saturday is Tech and </a:t>
            </a:r>
            <a:r>
              <a:rPr lang="en-US" dirty="0" err="1">
                <a:latin typeface="Calibri" panose="020F0502020204030204" pitchFamily="34" charset="0"/>
                <a:ea typeface="DengXian" panose="02010600030101010101" pitchFamily="2" charset="-122"/>
                <a:cs typeface="Times New Roman" panose="02020603050405020304" pitchFamily="18" charset="0"/>
              </a:rPr>
              <a:t>WaterCooler</a:t>
            </a:r>
            <a:r>
              <a:rPr lang="en-US" dirty="0">
                <a:latin typeface="Calibri" panose="020F0502020204030204" pitchFamily="34" charset="0"/>
                <a:ea typeface="DengXian" panose="02010600030101010101" pitchFamily="2" charset="-122"/>
                <a:cs typeface="Times New Roman" panose="02020603050405020304" pitchFamily="18" charset="0"/>
              </a:rPr>
              <a:t>, so we want to find why they are popular in most of days. Because those are all news, so we can analyze the author according to these news to find out the reason.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idx="4294967295"/>
          </p:nvPr>
        </p:nvSpPr>
        <p:spPr>
          <a:xfrm>
            <a:off x="311700" y="1256050"/>
            <a:ext cx="8520600" cy="20307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pic>
        <p:nvPicPr>
          <p:cNvPr id="3" name="Picture 2">
            <a:extLst>
              <a:ext uri="{FF2B5EF4-FFF2-40B4-BE49-F238E27FC236}">
                <a16:creationId xmlns:a16="http://schemas.microsoft.com/office/drawing/2014/main" id="{32961DD0-A634-4B87-A392-FBDED4E1ECE3}"/>
              </a:ext>
            </a:extLst>
          </p:cNvPr>
          <p:cNvPicPr/>
          <p:nvPr/>
        </p:nvPicPr>
        <p:blipFill>
          <a:blip r:embed="rId3"/>
          <a:stretch>
            <a:fillRect/>
          </a:stretch>
        </p:blipFill>
        <p:spPr>
          <a:xfrm>
            <a:off x="251188" y="600791"/>
            <a:ext cx="5493385" cy="3218173"/>
          </a:xfrm>
          <a:prstGeom prst="rect">
            <a:avLst/>
          </a:prstGeom>
        </p:spPr>
      </p:pic>
      <p:sp>
        <p:nvSpPr>
          <p:cNvPr id="2" name="Rectangle 1">
            <a:extLst>
              <a:ext uri="{FF2B5EF4-FFF2-40B4-BE49-F238E27FC236}">
                <a16:creationId xmlns:a16="http://schemas.microsoft.com/office/drawing/2014/main" id="{E7F668E2-B387-4BCE-8CC0-850E3D6B2FF6}"/>
              </a:ext>
            </a:extLst>
          </p:cNvPr>
          <p:cNvSpPr/>
          <p:nvPr/>
        </p:nvSpPr>
        <p:spPr>
          <a:xfrm>
            <a:off x="5805085" y="1031798"/>
            <a:ext cx="3146612" cy="1815882"/>
          </a:xfrm>
          <a:prstGeom prst="rect">
            <a:avLst/>
          </a:prstGeom>
        </p:spPr>
        <p:txBody>
          <a:bodyPr wrap="square">
            <a:spAutoFit/>
          </a:bodyPr>
          <a:lstStyle/>
          <a:p>
            <a:r>
              <a:rPr lang="en-US" dirty="0">
                <a:latin typeface="Calibri" panose="020F0502020204030204" pitchFamily="34" charset="0"/>
                <a:ea typeface="DengXian" panose="02010600030101010101" pitchFamily="2" charset="-122"/>
                <a:cs typeface="Times New Roman" panose="02020603050405020304" pitchFamily="18" charset="0"/>
              </a:rPr>
              <a:t>     we find that the top2 news topic have more number of links and keywords in the news. Because more links will give readers more choice, readers can read more related article following their own hearts. Putting more keywords rather than meaningful words will save readers time.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674F1D-C85B-4AEC-A7CB-E79EA6BD2F5B}"/>
              </a:ext>
            </a:extLst>
          </p:cNvPr>
          <p:cNvPicPr/>
          <p:nvPr/>
        </p:nvPicPr>
        <p:blipFill>
          <a:blip r:embed="rId2"/>
          <a:stretch>
            <a:fillRect/>
          </a:stretch>
        </p:blipFill>
        <p:spPr>
          <a:xfrm>
            <a:off x="299944" y="539677"/>
            <a:ext cx="5626100" cy="3588570"/>
          </a:xfrm>
          <a:prstGeom prst="rect">
            <a:avLst/>
          </a:prstGeom>
        </p:spPr>
      </p:pic>
      <p:sp>
        <p:nvSpPr>
          <p:cNvPr id="4" name="Rectangle 3">
            <a:extLst>
              <a:ext uri="{FF2B5EF4-FFF2-40B4-BE49-F238E27FC236}">
                <a16:creationId xmlns:a16="http://schemas.microsoft.com/office/drawing/2014/main" id="{D86A1DD9-EB36-4658-A663-AD30F194C287}"/>
              </a:ext>
            </a:extLst>
          </p:cNvPr>
          <p:cNvSpPr/>
          <p:nvPr/>
        </p:nvSpPr>
        <p:spPr>
          <a:xfrm>
            <a:off x="6127750" y="1139226"/>
            <a:ext cx="2716306" cy="1600438"/>
          </a:xfrm>
          <a:prstGeom prst="rect">
            <a:avLst/>
          </a:prstGeom>
        </p:spPr>
        <p:txBody>
          <a:bodyPr wrap="square">
            <a:spAutoFit/>
          </a:bodyPr>
          <a:lstStyle/>
          <a:p>
            <a:r>
              <a:rPr lang="en-US" dirty="0">
                <a:latin typeface="Calibri" panose="020F0502020204030204" pitchFamily="34" charset="0"/>
                <a:ea typeface="DengXian" panose="02010600030101010101" pitchFamily="2" charset="-122"/>
                <a:cs typeface="Times New Roman" panose="02020603050405020304" pitchFamily="18" charset="0"/>
              </a:rPr>
              <a:t>Here, we sort all the topics in the dataset by the number of keywords, To increase the number of shares, companies need add more keywords into the Tech, watercooler, and Business topics’ articles</a:t>
            </a:r>
            <a:endParaRPr lang="en-US" dirty="0"/>
          </a:p>
        </p:txBody>
      </p:sp>
    </p:spTree>
    <p:extLst>
      <p:ext uri="{BB962C8B-B14F-4D97-AF65-F5344CB8AC3E}">
        <p14:creationId xmlns:p14="http://schemas.microsoft.com/office/powerpoint/2010/main" val="3577212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lgn="l" rtl="0">
              <a:spcBef>
                <a:spcPts val="0"/>
              </a:spcBef>
              <a:buNone/>
            </a:pPr>
            <a:r>
              <a:rPr lang="en" sz="4800"/>
              <a:t>Conclusion(all)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Ff</a:t>
            </a:r>
          </a:p>
        </p:txBody>
      </p:sp>
      <p:sp>
        <p:nvSpPr>
          <p:cNvPr id="261" name="Shape 261"/>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sp>
        <p:nvSpPr>
          <p:cNvPr id="267" name="Shape 26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sp>
        <p:nvSpPr>
          <p:cNvPr id="273" name="Shape 273"/>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sp>
        <p:nvSpPr>
          <p:cNvPr id="279" name="Shape 279"/>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endParaRPr/>
          </a:p>
        </p:txBody>
      </p:sp>
      <p:sp>
        <p:nvSpPr>
          <p:cNvPr id="103" name="Shape 103"/>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sp>
        <p:nvSpPr>
          <p:cNvPr id="285" name="Shape 285"/>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marL="457200" lvl="0" indent="-381000" algn="l" rtl="0">
              <a:spcBef>
                <a:spcPts val="0"/>
              </a:spcBef>
              <a:buClr>
                <a:schemeClr val="lt1"/>
              </a:buClr>
              <a:buSzPts val="2400"/>
              <a:buChar char="●"/>
            </a:pPr>
            <a:r>
              <a:rPr lang="en" sz="2400">
                <a:solidFill>
                  <a:schemeClr val="lt1"/>
                </a:solidFill>
              </a:rPr>
              <a:t>ec</a:t>
            </a:r>
          </a:p>
        </p:txBody>
      </p:sp>
      <p:sp>
        <p:nvSpPr>
          <p:cNvPr id="291" name="Shape 291"/>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endParaRPr/>
          </a:p>
        </p:txBody>
      </p:sp>
      <p:sp>
        <p:nvSpPr>
          <p:cNvPr id="109" name="Shape 109"/>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Methodology</a:t>
            </a:r>
          </a:p>
        </p:txBody>
      </p:sp>
      <p:sp>
        <p:nvSpPr>
          <p:cNvPr id="115" name="Shape 115"/>
          <p:cNvSpPr txBox="1">
            <a:spLocks noGrp="1"/>
          </p:cNvSpPr>
          <p:nvPr>
            <p:ph type="body" idx="2"/>
          </p:nvPr>
        </p:nvSpPr>
        <p:spPr>
          <a:xfrm>
            <a:off x="4671000" y="189000"/>
            <a:ext cx="4394700" cy="4297800"/>
          </a:xfrm>
          <a:prstGeom prst="rect">
            <a:avLst/>
          </a:prstGeom>
        </p:spPr>
        <p:txBody>
          <a:bodyPr wrap="square" lIns="91425" tIns="91425" rIns="91425" bIns="91425" anchor="ctr" anchorCtr="0">
            <a:noAutofit/>
          </a:bodyPr>
          <a:lstStyle/>
          <a:p>
            <a:pPr marL="457200" lvl="0" indent="-381000" rtl="0">
              <a:lnSpc>
                <a:spcPct val="100000"/>
              </a:lnSpc>
              <a:spcBef>
                <a:spcPts val="0"/>
              </a:spcBef>
              <a:spcAft>
                <a:spcPts val="0"/>
              </a:spcAft>
              <a:buSzPts val="2400"/>
              <a:buChar char="●"/>
            </a:pPr>
            <a:r>
              <a:rPr lang="en" sz="2400"/>
              <a:t>Data and sample </a:t>
            </a:r>
          </a:p>
          <a:p>
            <a:pPr marL="457200" lvl="0" indent="-381000" rtl="0">
              <a:lnSpc>
                <a:spcPct val="100000"/>
              </a:lnSpc>
              <a:spcBef>
                <a:spcPts val="0"/>
              </a:spcBef>
              <a:spcAft>
                <a:spcPts val="0"/>
              </a:spcAft>
              <a:buSzPts val="2400"/>
              <a:buChar char="●"/>
            </a:pPr>
            <a:r>
              <a:rPr lang="en" sz="2400"/>
              <a:t>Description of Variables</a:t>
            </a:r>
          </a:p>
          <a:p>
            <a:pPr marL="457200" lvl="0" indent="-381000" rtl="0">
              <a:lnSpc>
                <a:spcPct val="100000"/>
              </a:lnSpc>
              <a:spcBef>
                <a:spcPts val="0"/>
              </a:spcBef>
              <a:spcAft>
                <a:spcPts val="0"/>
              </a:spcAft>
              <a:buSzPts val="2400"/>
              <a:buChar char="●"/>
            </a:pPr>
            <a:r>
              <a:rPr lang="en" sz="2400"/>
              <a:t>Data pre-processing(xiang)</a:t>
            </a:r>
          </a:p>
          <a:p>
            <a:pPr marL="457200" lvl="0" indent="-381000" rtl="0">
              <a:lnSpc>
                <a:spcPct val="100000"/>
              </a:lnSpc>
              <a:spcBef>
                <a:spcPts val="0"/>
              </a:spcBef>
              <a:spcAft>
                <a:spcPts val="0"/>
              </a:spcAft>
              <a:buSzPts val="2400"/>
              <a:buChar char="●"/>
            </a:pPr>
            <a:r>
              <a:rPr lang="en" sz="2400"/>
              <a:t>Exploratory analytical methods</a:t>
            </a:r>
          </a:p>
          <a:p>
            <a:pPr lvl="0" rtl="0">
              <a:lnSpc>
                <a:spcPct val="100000"/>
              </a:lnSpc>
              <a:spcBef>
                <a:spcPts val="0"/>
              </a:spcBef>
              <a:spcAft>
                <a:spcPts val="0"/>
              </a:spcAft>
              <a:buNone/>
            </a:pPr>
            <a:r>
              <a:rPr lang="en" sz="2400"/>
              <a:t>	-Classification</a:t>
            </a:r>
          </a:p>
          <a:p>
            <a:pPr lvl="0" rtl="0">
              <a:lnSpc>
                <a:spcPct val="100000"/>
              </a:lnSpc>
              <a:spcBef>
                <a:spcPts val="0"/>
              </a:spcBef>
              <a:spcAft>
                <a:spcPts val="0"/>
              </a:spcAft>
              <a:buNone/>
            </a:pPr>
            <a:r>
              <a:rPr lang="en" sz="2400"/>
              <a:t>	-Regression(w&amp;x&amp;z)</a:t>
            </a:r>
          </a:p>
          <a:p>
            <a:pPr marL="457200" lvl="0" indent="-381000" rtl="0">
              <a:lnSpc>
                <a:spcPct val="100000"/>
              </a:lnSpc>
              <a:spcBef>
                <a:spcPts val="0"/>
              </a:spcBef>
              <a:spcAft>
                <a:spcPts val="0"/>
              </a:spcAft>
              <a:buSzPts val="2400"/>
              <a:buChar char="●"/>
            </a:pPr>
            <a:r>
              <a:rPr lang="en" sz="2400"/>
              <a:t>Data visualization Analysis</a:t>
            </a:r>
          </a:p>
          <a:p>
            <a:pPr lvl="0" rtl="0">
              <a:lnSpc>
                <a:spcPct val="100000"/>
              </a:lnSpc>
              <a:spcBef>
                <a:spcPts val="0"/>
              </a:spcBef>
              <a:spcAft>
                <a:spcPts val="0"/>
              </a:spcAft>
              <a:buNone/>
            </a:pPr>
            <a:r>
              <a:rPr lang="en" sz="2400"/>
              <a:t>(all)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Data and sample</a:t>
            </a:r>
          </a:p>
        </p:txBody>
      </p:sp>
      <p:sp>
        <p:nvSpPr>
          <p:cNvPr id="121" name="Shape 121"/>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endParaRPr/>
          </a:p>
        </p:txBody>
      </p:sp>
      <p:sp>
        <p:nvSpPr>
          <p:cNvPr id="127" name="Shape 12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Descriptions of variables</a:t>
            </a:r>
          </a:p>
        </p:txBody>
      </p:sp>
      <p:sp>
        <p:nvSpPr>
          <p:cNvPr id="133" name="Shape 133"/>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438</Words>
  <Application>Microsoft Office PowerPoint</Application>
  <PresentationFormat>On-screen Show (16:9)</PresentationFormat>
  <Paragraphs>48</Paragraphs>
  <Slides>41</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Roboto</vt:lpstr>
      <vt:lpstr>Calibri</vt:lpstr>
      <vt:lpstr>Times New Roman</vt:lpstr>
      <vt:lpstr>Symbol</vt:lpstr>
      <vt:lpstr>Arial</vt:lpstr>
      <vt:lpstr>DengXian</vt:lpstr>
      <vt:lpstr>Geometric</vt:lpstr>
      <vt:lpstr>Online News Popularity</vt:lpstr>
      <vt:lpstr>Introduction (weixin</vt:lpstr>
      <vt:lpstr>PowerPoint Presentation</vt:lpstr>
      <vt:lpstr>PowerPoint Presentation</vt:lpstr>
      <vt:lpstr>PowerPoint Presentation</vt:lpstr>
      <vt:lpstr>Methodology</vt:lpstr>
      <vt:lpstr>Data and sample</vt:lpstr>
      <vt:lpstr>PowerPoint Presentation</vt:lpstr>
      <vt:lpstr>Descriptions of variables</vt:lpstr>
      <vt:lpstr>PowerPoint Presentation</vt:lpstr>
      <vt:lpstr>Data Pre-processing (Xiang</vt:lpstr>
      <vt:lpstr>PowerPoint Presentation</vt:lpstr>
      <vt:lpstr>Exploratory Analytical 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vt:lpstr>
      <vt:lpstr>Exploratory Analytical Methods  </vt:lpstr>
      <vt:lpstr>ec</vt:lpstr>
      <vt:lpstr>ec</vt:lpstr>
      <vt:lpstr>ec</vt:lpstr>
      <vt:lpstr>ec</vt:lpstr>
      <vt:lpstr>ec</vt:lpstr>
      <vt:lpstr>ec</vt:lpstr>
      <vt:lpstr>Data visualization Analysis</vt:lpstr>
      <vt:lpstr>ec</vt:lpstr>
      <vt:lpstr>ec</vt:lpstr>
      <vt:lpstr>ec</vt:lpstr>
      <vt:lpstr>PowerPoint Presentation</vt:lpstr>
      <vt:lpstr>Conclusion(all)</vt:lpstr>
      <vt:lpstr>Ff</vt:lpstr>
      <vt:lpstr>ec</vt:lpstr>
      <vt:lpstr>ec</vt:lpstr>
      <vt:lpstr>ec</vt:lpstr>
      <vt:lpstr>ec</vt:lpstr>
      <vt:lpstr>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News Popularity</dc:title>
  <cp:lastModifiedBy>zhaofeng shang</cp:lastModifiedBy>
  <cp:revision>4</cp:revision>
  <dcterms:modified xsi:type="dcterms:W3CDTF">2017-12-01T02:38:58Z</dcterms:modified>
</cp:coreProperties>
</file>