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80" r:id="rId5"/>
    <p:sldId id="258" r:id="rId6"/>
    <p:sldId id="260" r:id="rId7"/>
    <p:sldId id="262" r:id="rId8"/>
    <p:sldId id="264" r:id="rId9"/>
    <p:sldId id="266" r:id="rId10"/>
    <p:sldId id="281" r:id="rId11"/>
    <p:sldId id="272" r:id="rId12"/>
    <p:sldId id="267" r:id="rId13"/>
    <p:sldId id="270" r:id="rId14"/>
    <p:sldId id="271" r:id="rId15"/>
    <p:sldId id="279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020202"/>
    <a:srgbClr val="A95852"/>
    <a:srgbClr val="E5B350"/>
    <a:srgbClr val="17324D"/>
    <a:srgbClr val="E2E6C3"/>
    <a:srgbClr val="99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4" autoAdjust="0"/>
  </p:normalViewPr>
  <p:slideViewPr>
    <p:cSldViewPr snapToGrid="0" showGuides="1">
      <p:cViewPr>
        <p:scale>
          <a:sx n="100" d="100"/>
          <a:sy n="100" d="100"/>
        </p:scale>
        <p:origin x="562" y="298"/>
      </p:cViewPr>
      <p:guideLst>
        <p:guide orient="horz" pos="2160"/>
        <p:guide pos="39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11181025470164"/>
          <p:cNvPicPr>
            <a:picLocks noChangeAspect="1"/>
          </p:cNvPicPr>
          <p:nvPr/>
        </p:nvPicPr>
        <p:blipFill>
          <a:blip r:embed="rId2">
            <a:lum contrast="18000"/>
          </a:blip>
          <a:srcRect/>
          <a:stretch>
            <a:fillRect/>
          </a:stretch>
        </p:blipFill>
        <p:spPr>
          <a:xfrm>
            <a:off x="3565525" y="5452110"/>
            <a:ext cx="1942465" cy="1207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670" y="5490845"/>
            <a:ext cx="322135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rPr>
              <a:t>养老保险</a:t>
            </a:r>
            <a:endParaRPr lang="zh-CN" sz="4800" dirty="0">
              <a:solidFill>
                <a:srgbClr val="17324D"/>
              </a:solidFill>
              <a:latin typeface="Aharoni" charset="0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" y="4663440"/>
            <a:ext cx="786828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  <a:sym typeface="+mn-ea"/>
              </a:rPr>
              <a:t>Endowment Insurance</a:t>
            </a:r>
            <a:endParaRPr lang="en-US" altLang="zh-CN" sz="5800" b="1" dirty="0" smtClean="0">
              <a:solidFill>
                <a:srgbClr val="17324D"/>
              </a:solidFill>
              <a:latin typeface="Aharoni" charset="0"/>
              <a:ea typeface="黑体" charset="0"/>
              <a:cs typeface="Aharoni" pitchFamily="2" charset="-79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0470" y="4730750"/>
            <a:ext cx="315468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17324D"/>
                </a:solidFill>
                <a:latin typeface="Aharoni" charset="0"/>
              </a:rPr>
              <a:t>            </a:t>
            </a:r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英国保诚</a:t>
            </a:r>
            <a:r>
              <a:rPr lang="en-US" altLang="zh-CN" b="1">
                <a:solidFill>
                  <a:srgbClr val="17324D"/>
                </a:solidFill>
                <a:latin typeface="Aharoni" charset="0"/>
              </a:rPr>
              <a:t>D</a:t>
            </a:r>
            <a:r>
              <a:rPr lang="zh-CN" altLang="en-US" b="1">
                <a:solidFill>
                  <a:srgbClr val="17324D"/>
                </a:solidFill>
                <a:latin typeface="Aharoni" charset="0"/>
                <a:ea typeface="宋体" charset="0"/>
              </a:rPr>
              <a:t>组</a:t>
            </a:r>
            <a:endParaRPr lang="zh-CN" altLang="en-US" b="1">
              <a:solidFill>
                <a:srgbClr val="17324D"/>
              </a:solidFill>
              <a:latin typeface="Aharoni" charset="0"/>
              <a:ea typeface="宋体" charset="0"/>
            </a:endParaRPr>
          </a:p>
          <a:p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养老保险现状：肖秋祺</a:t>
            </a:r>
            <a:endParaRPr lang="zh-CN" altLang="en-US" b="1">
              <a:solidFill>
                <a:srgbClr val="17324D"/>
              </a:solidFill>
              <a:latin typeface="Aharoni" charset="0"/>
            </a:endParaRPr>
          </a:p>
          <a:p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养老保险历史：伦笑玫</a:t>
            </a:r>
            <a:endParaRPr lang="zh-CN" altLang="en-US" b="1">
              <a:solidFill>
                <a:srgbClr val="17324D"/>
              </a:solidFill>
              <a:latin typeface="Aharoni" charset="0"/>
            </a:endParaRPr>
          </a:p>
          <a:p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养老保险案例：张静文</a:t>
            </a:r>
            <a:endParaRPr lang="zh-CN" altLang="en-US" b="1">
              <a:solidFill>
                <a:srgbClr val="17324D"/>
              </a:solidFill>
              <a:latin typeface="Aharoni" charset="0"/>
            </a:endParaRPr>
          </a:p>
          <a:p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养老保险优点：田雨嘉</a:t>
            </a:r>
            <a:endParaRPr lang="zh-CN" altLang="en-US" b="1">
              <a:solidFill>
                <a:srgbClr val="17324D"/>
              </a:solidFill>
              <a:latin typeface="Aharoni" charset="0"/>
            </a:endParaRPr>
          </a:p>
          <a:p>
            <a:r>
              <a:rPr lang="zh-CN" altLang="en-US" b="1">
                <a:solidFill>
                  <a:srgbClr val="17324D"/>
                </a:solidFill>
                <a:latin typeface="Aharoni" charset="0"/>
              </a:rPr>
              <a:t>养老保险缺点：商兆枫</a:t>
            </a:r>
            <a:endParaRPr lang="zh-CN" altLang="en-US" b="1">
              <a:solidFill>
                <a:srgbClr val="17324D"/>
              </a:solidFill>
              <a:latin typeface="Aharoni" charset="0"/>
            </a:endParaRPr>
          </a:p>
          <a:p>
            <a:r>
              <a:rPr lang="en-US" altLang="zh-CN" b="1">
                <a:solidFill>
                  <a:srgbClr val="17324D"/>
                </a:solidFill>
                <a:latin typeface="Aharoni" charset="0"/>
              </a:rPr>
              <a:t>PPT</a:t>
            </a:r>
            <a:r>
              <a:rPr lang="zh-CN" altLang="en-US" b="1">
                <a:solidFill>
                  <a:srgbClr val="17324D"/>
                </a:solidFill>
                <a:latin typeface="Aharoni" charset="0"/>
                <a:ea typeface="宋体" charset="0"/>
              </a:rPr>
              <a:t>制作及后期处理：高宇墨</a:t>
            </a:r>
            <a:endParaRPr lang="zh-CN" altLang="en-US" b="1">
              <a:solidFill>
                <a:srgbClr val="17324D"/>
              </a:solidFill>
              <a:latin typeface="Aharoni" charset="0"/>
              <a:ea typeface="宋体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3466166" y="2553476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5731" y="2553476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 dirty="0" smtClean="0">
                <a:solidFill>
                  <a:srgbClr val="E5B350"/>
                </a:solidFill>
                <a:latin typeface="Aharoni" pitchFamily="2" charset="-79"/>
                <a:ea typeface="+mj-ea"/>
                <a:cs typeface="Aharoni" pitchFamily="2" charset="-79"/>
              </a:rPr>
              <a:t>C</a:t>
            </a:r>
            <a:endParaRPr lang="en-US" altLang="zh-CN" sz="9600" dirty="0" smtClean="0">
              <a:solidFill>
                <a:srgbClr val="E5B3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4781886" y="2558556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1451" y="2558556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 dirty="0" smtClean="0">
                <a:solidFill>
                  <a:srgbClr val="E5B350"/>
                </a:solidFill>
                <a:latin typeface="Aharoni" pitchFamily="2" charset="-79"/>
                <a:ea typeface="+mj-ea"/>
                <a:cs typeface="Aharoni" pitchFamily="2" charset="-79"/>
              </a:rPr>
              <a:t>O</a:t>
            </a:r>
            <a:endParaRPr lang="en-US" altLang="zh-CN" sz="9600" dirty="0" smtClean="0">
              <a:solidFill>
                <a:srgbClr val="E5B3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112846" y="2548396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2411" y="2548396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 dirty="0" smtClean="0">
                <a:solidFill>
                  <a:srgbClr val="E5B350"/>
                </a:solidFill>
                <a:latin typeface="Aharoni" pitchFamily="2" charset="-79"/>
                <a:ea typeface="+mj-ea"/>
                <a:cs typeface="Aharoni" pitchFamily="2" charset="-79"/>
              </a:rPr>
              <a:t>N</a:t>
            </a:r>
            <a:endParaRPr lang="en-US" altLang="zh-CN" sz="9600" dirty="0" smtClean="0">
              <a:solidFill>
                <a:srgbClr val="E5B3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A95852"/>
          </a:solidFill>
        </p:grpSpPr>
        <p:cxnSp>
          <p:nvCxnSpPr>
            <p:cNvPr id="13" name="直接连接符 1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A958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A95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haroni" pitchFamily="2" charset="-79"/>
                <a:ea typeface="+mj-ea"/>
                <a:cs typeface="Aharoni" pitchFamily="2" charset="-79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914390" y="5774690"/>
            <a:ext cx="373380" cy="373380"/>
          </a:xfrm>
          <a:prstGeom prst="ellipse">
            <a:avLst/>
          </a:prstGeom>
          <a:noFill/>
          <a:ln>
            <a:solidFill>
              <a:srgbClr val="A958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7428566" y="2553476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68131" y="2553476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 dirty="0" smtClean="0">
                <a:solidFill>
                  <a:srgbClr val="E5B350"/>
                </a:solidFill>
                <a:latin typeface="Aharoni" pitchFamily="2" charset="-79"/>
                <a:ea typeface="+mj-ea"/>
                <a:cs typeface="Aharoni" pitchFamily="2" charset="-79"/>
              </a:rPr>
              <a:t>s</a:t>
            </a:r>
            <a:endParaRPr lang="en-US" altLang="zh-CN" sz="9600" dirty="0" smtClean="0">
              <a:solidFill>
                <a:srgbClr val="E5B3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0" grpId="0" bldLvl="0" animBg="1"/>
      <p:bldP spid="23" grpId="0" bldLvl="0" animBg="1"/>
      <p:bldP spid="23" grpId="1" bldLvl="0" animBg="1"/>
      <p:bldP spid="23" grpId="2" bldLvl="0" animBg="1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21275" y="1102995"/>
            <a:ext cx="1965960" cy="452755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5459505" y="2106706"/>
            <a:ext cx="1272989" cy="1272989"/>
          </a:xfrm>
          <a:prstGeom prst="diamond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6158752" y="2792505"/>
            <a:ext cx="1272989" cy="1272989"/>
          </a:xfrm>
          <a:prstGeom prst="diamond">
            <a:avLst/>
          </a:prstGeom>
          <a:solidFill>
            <a:srgbClr val="984C50"/>
          </a:solidFill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69223" y="2792505"/>
            <a:ext cx="1272989" cy="1272989"/>
          </a:xfrm>
          <a:prstGeom prst="diamond">
            <a:avLst/>
          </a:prstGeom>
          <a:solidFill>
            <a:srgbClr val="984C50"/>
          </a:solidFill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459505" y="3469339"/>
            <a:ext cx="1272989" cy="1272989"/>
          </a:xfrm>
          <a:prstGeom prst="diamond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8" name="Freeform 25"/>
          <p:cNvSpPr>
            <a:spLocks noEditPoints="1"/>
          </p:cNvSpPr>
          <p:nvPr/>
        </p:nvSpPr>
        <p:spPr bwMode="auto">
          <a:xfrm>
            <a:off x="6490446" y="3135407"/>
            <a:ext cx="609600" cy="609600"/>
          </a:xfrm>
          <a:custGeom>
            <a:avLst/>
            <a:gdLst>
              <a:gd name="T0" fmla="*/ 264 w 384"/>
              <a:gd name="T1" fmla="*/ 264 h 384"/>
              <a:gd name="T2" fmla="*/ 72 w 384"/>
              <a:gd name="T3" fmla="*/ 312 h 384"/>
              <a:gd name="T4" fmla="*/ 169 w 384"/>
              <a:gd name="T5" fmla="*/ 48 h 384"/>
              <a:gd name="T6" fmla="*/ 55 w 384"/>
              <a:gd name="T7" fmla="*/ 295 h 384"/>
              <a:gd name="T8" fmla="*/ 49 w 384"/>
              <a:gd name="T9" fmla="*/ 318 h 384"/>
              <a:gd name="T10" fmla="*/ 59 w 384"/>
              <a:gd name="T11" fmla="*/ 333 h 384"/>
              <a:gd name="T12" fmla="*/ 68 w 384"/>
              <a:gd name="T13" fmla="*/ 336 h 384"/>
              <a:gd name="T14" fmla="*/ 312 w 384"/>
              <a:gd name="T15" fmla="*/ 336 h 384"/>
              <a:gd name="T16" fmla="*/ 319 w 384"/>
              <a:gd name="T17" fmla="*/ 335 h 384"/>
              <a:gd name="T18" fmla="*/ 330 w 384"/>
              <a:gd name="T19" fmla="*/ 329 h 384"/>
              <a:gd name="T20" fmla="*/ 335 w 384"/>
              <a:gd name="T21" fmla="*/ 320 h 384"/>
              <a:gd name="T22" fmla="*/ 336 w 384"/>
              <a:gd name="T23" fmla="*/ 312 h 384"/>
              <a:gd name="T24" fmla="*/ 335 w 384"/>
              <a:gd name="T25" fmla="*/ 304 h 384"/>
              <a:gd name="T26" fmla="*/ 330 w 384"/>
              <a:gd name="T27" fmla="*/ 295 h 384"/>
              <a:gd name="T28" fmla="*/ 216 w 384"/>
              <a:gd name="T29" fmla="*/ 48 h 384"/>
              <a:gd name="T30" fmla="*/ 120 w 384"/>
              <a:gd name="T31" fmla="*/ 0 h 384"/>
              <a:gd name="T32" fmla="*/ 275 w 384"/>
              <a:gd name="T33" fmla="*/ 3 h 384"/>
              <a:gd name="T34" fmla="*/ 288 w 384"/>
              <a:gd name="T35" fmla="*/ 24 h 384"/>
              <a:gd name="T36" fmla="*/ 275 w 384"/>
              <a:gd name="T37" fmla="*/ 46 h 384"/>
              <a:gd name="T38" fmla="*/ 264 w 384"/>
              <a:gd name="T39" fmla="*/ 163 h 384"/>
              <a:gd name="T40" fmla="*/ 375 w 384"/>
              <a:gd name="T41" fmla="*/ 277 h 384"/>
              <a:gd name="T42" fmla="*/ 384 w 384"/>
              <a:gd name="T43" fmla="*/ 312 h 384"/>
              <a:gd name="T44" fmla="*/ 375 w 384"/>
              <a:gd name="T45" fmla="*/ 348 h 384"/>
              <a:gd name="T46" fmla="*/ 348 w 384"/>
              <a:gd name="T47" fmla="*/ 375 h 384"/>
              <a:gd name="T48" fmla="*/ 312 w 384"/>
              <a:gd name="T49" fmla="*/ 384 h 384"/>
              <a:gd name="T50" fmla="*/ 54 w 384"/>
              <a:gd name="T51" fmla="*/ 382 h 384"/>
              <a:gd name="T52" fmla="*/ 20 w 384"/>
              <a:gd name="T53" fmla="*/ 364 h 384"/>
              <a:gd name="T54" fmla="*/ 2 w 384"/>
              <a:gd name="T55" fmla="*/ 330 h 384"/>
              <a:gd name="T56" fmla="*/ 2 w 384"/>
              <a:gd name="T57" fmla="*/ 294 h 384"/>
              <a:gd name="T58" fmla="*/ 20 w 384"/>
              <a:gd name="T59" fmla="*/ 262 h 384"/>
              <a:gd name="T60" fmla="*/ 120 w 384"/>
              <a:gd name="T61" fmla="*/ 48 h 384"/>
              <a:gd name="T62" fmla="*/ 99 w 384"/>
              <a:gd name="T63" fmla="*/ 37 h 384"/>
              <a:gd name="T64" fmla="*/ 99 w 384"/>
              <a:gd name="T65" fmla="*/ 12 h 384"/>
              <a:gd name="T66" fmla="*/ 120 w 384"/>
              <a:gd name="T6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" h="384">
                <a:moveTo>
                  <a:pt x="120" y="264"/>
                </a:moveTo>
                <a:lnTo>
                  <a:pt x="264" y="264"/>
                </a:lnTo>
                <a:lnTo>
                  <a:pt x="312" y="312"/>
                </a:lnTo>
                <a:lnTo>
                  <a:pt x="72" y="312"/>
                </a:lnTo>
                <a:lnTo>
                  <a:pt x="120" y="264"/>
                </a:lnTo>
                <a:close/>
                <a:moveTo>
                  <a:pt x="169" y="48"/>
                </a:moveTo>
                <a:lnTo>
                  <a:pt x="169" y="182"/>
                </a:lnTo>
                <a:lnTo>
                  <a:pt x="55" y="295"/>
                </a:lnTo>
                <a:lnTo>
                  <a:pt x="49" y="306"/>
                </a:lnTo>
                <a:lnTo>
                  <a:pt x="49" y="318"/>
                </a:lnTo>
                <a:lnTo>
                  <a:pt x="55" y="329"/>
                </a:lnTo>
                <a:lnTo>
                  <a:pt x="59" y="333"/>
                </a:lnTo>
                <a:lnTo>
                  <a:pt x="64" y="335"/>
                </a:lnTo>
                <a:lnTo>
                  <a:pt x="68" y="336"/>
                </a:lnTo>
                <a:lnTo>
                  <a:pt x="72" y="336"/>
                </a:lnTo>
                <a:lnTo>
                  <a:pt x="312" y="336"/>
                </a:lnTo>
                <a:lnTo>
                  <a:pt x="315" y="336"/>
                </a:lnTo>
                <a:lnTo>
                  <a:pt x="319" y="335"/>
                </a:lnTo>
                <a:lnTo>
                  <a:pt x="324" y="333"/>
                </a:lnTo>
                <a:lnTo>
                  <a:pt x="330" y="329"/>
                </a:lnTo>
                <a:lnTo>
                  <a:pt x="332" y="325"/>
                </a:lnTo>
                <a:lnTo>
                  <a:pt x="335" y="320"/>
                </a:lnTo>
                <a:lnTo>
                  <a:pt x="336" y="316"/>
                </a:lnTo>
                <a:lnTo>
                  <a:pt x="336" y="312"/>
                </a:lnTo>
                <a:lnTo>
                  <a:pt x="336" y="309"/>
                </a:lnTo>
                <a:lnTo>
                  <a:pt x="335" y="304"/>
                </a:lnTo>
                <a:lnTo>
                  <a:pt x="332" y="300"/>
                </a:lnTo>
                <a:lnTo>
                  <a:pt x="330" y="295"/>
                </a:lnTo>
                <a:lnTo>
                  <a:pt x="216" y="182"/>
                </a:lnTo>
                <a:lnTo>
                  <a:pt x="216" y="48"/>
                </a:lnTo>
                <a:lnTo>
                  <a:pt x="169" y="48"/>
                </a:lnTo>
                <a:close/>
                <a:moveTo>
                  <a:pt x="120" y="0"/>
                </a:moveTo>
                <a:lnTo>
                  <a:pt x="264" y="0"/>
                </a:lnTo>
                <a:lnTo>
                  <a:pt x="275" y="3"/>
                </a:lnTo>
                <a:lnTo>
                  <a:pt x="284" y="12"/>
                </a:lnTo>
                <a:lnTo>
                  <a:pt x="288" y="24"/>
                </a:lnTo>
                <a:lnTo>
                  <a:pt x="284" y="37"/>
                </a:lnTo>
                <a:lnTo>
                  <a:pt x="275" y="46"/>
                </a:lnTo>
                <a:lnTo>
                  <a:pt x="264" y="48"/>
                </a:lnTo>
                <a:lnTo>
                  <a:pt x="264" y="163"/>
                </a:lnTo>
                <a:lnTo>
                  <a:pt x="363" y="262"/>
                </a:lnTo>
                <a:lnTo>
                  <a:pt x="375" y="277"/>
                </a:lnTo>
                <a:lnTo>
                  <a:pt x="381" y="294"/>
                </a:lnTo>
                <a:lnTo>
                  <a:pt x="384" y="312"/>
                </a:lnTo>
                <a:lnTo>
                  <a:pt x="381" y="330"/>
                </a:lnTo>
                <a:lnTo>
                  <a:pt x="375" y="348"/>
                </a:lnTo>
                <a:lnTo>
                  <a:pt x="363" y="364"/>
                </a:lnTo>
                <a:lnTo>
                  <a:pt x="348" y="375"/>
                </a:lnTo>
                <a:lnTo>
                  <a:pt x="331" y="382"/>
                </a:lnTo>
                <a:lnTo>
                  <a:pt x="312" y="384"/>
                </a:lnTo>
                <a:lnTo>
                  <a:pt x="72" y="384"/>
                </a:lnTo>
                <a:lnTo>
                  <a:pt x="54" y="382"/>
                </a:lnTo>
                <a:lnTo>
                  <a:pt x="36" y="375"/>
                </a:lnTo>
                <a:lnTo>
                  <a:pt x="20" y="364"/>
                </a:lnTo>
                <a:lnTo>
                  <a:pt x="9" y="348"/>
                </a:lnTo>
                <a:lnTo>
                  <a:pt x="2" y="330"/>
                </a:lnTo>
                <a:lnTo>
                  <a:pt x="0" y="312"/>
                </a:lnTo>
                <a:lnTo>
                  <a:pt x="2" y="294"/>
                </a:lnTo>
                <a:lnTo>
                  <a:pt x="9" y="277"/>
                </a:lnTo>
                <a:lnTo>
                  <a:pt x="20" y="262"/>
                </a:lnTo>
                <a:lnTo>
                  <a:pt x="120" y="163"/>
                </a:lnTo>
                <a:lnTo>
                  <a:pt x="120" y="48"/>
                </a:lnTo>
                <a:lnTo>
                  <a:pt x="108" y="46"/>
                </a:lnTo>
                <a:lnTo>
                  <a:pt x="99" y="37"/>
                </a:lnTo>
                <a:lnTo>
                  <a:pt x="96" y="24"/>
                </a:lnTo>
                <a:lnTo>
                  <a:pt x="99" y="12"/>
                </a:lnTo>
                <a:lnTo>
                  <a:pt x="108" y="3"/>
                </a:lnTo>
                <a:lnTo>
                  <a:pt x="120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" name="Freeform 55"/>
          <p:cNvSpPr>
            <a:spLocks noEditPoints="1"/>
          </p:cNvSpPr>
          <p:nvPr/>
        </p:nvSpPr>
        <p:spPr bwMode="auto">
          <a:xfrm>
            <a:off x="5795682" y="2438400"/>
            <a:ext cx="609600" cy="609600"/>
          </a:xfrm>
          <a:custGeom>
            <a:avLst/>
            <a:gdLst>
              <a:gd name="T0" fmla="*/ 196 w 384"/>
              <a:gd name="T1" fmla="*/ 192 h 384"/>
              <a:gd name="T2" fmla="*/ 204 w 384"/>
              <a:gd name="T3" fmla="*/ 195 h 384"/>
              <a:gd name="T4" fmla="*/ 256 w 384"/>
              <a:gd name="T5" fmla="*/ 246 h 384"/>
              <a:gd name="T6" fmla="*/ 263 w 384"/>
              <a:gd name="T7" fmla="*/ 256 h 384"/>
              <a:gd name="T8" fmla="*/ 264 w 384"/>
              <a:gd name="T9" fmla="*/ 266 h 384"/>
              <a:gd name="T10" fmla="*/ 261 w 384"/>
              <a:gd name="T11" fmla="*/ 273 h 384"/>
              <a:gd name="T12" fmla="*/ 249 w 384"/>
              <a:gd name="T13" fmla="*/ 286 h 384"/>
              <a:gd name="T14" fmla="*/ 216 w 384"/>
              <a:gd name="T15" fmla="*/ 288 h 384"/>
              <a:gd name="T16" fmla="*/ 212 w 384"/>
              <a:gd name="T17" fmla="*/ 371 h 384"/>
              <a:gd name="T18" fmla="*/ 192 w 384"/>
              <a:gd name="T19" fmla="*/ 384 h 384"/>
              <a:gd name="T20" fmla="*/ 171 w 384"/>
              <a:gd name="T21" fmla="*/ 371 h 384"/>
              <a:gd name="T22" fmla="*/ 167 w 384"/>
              <a:gd name="T23" fmla="*/ 288 h 384"/>
              <a:gd name="T24" fmla="*/ 134 w 384"/>
              <a:gd name="T25" fmla="*/ 286 h 384"/>
              <a:gd name="T26" fmla="*/ 121 w 384"/>
              <a:gd name="T27" fmla="*/ 273 h 384"/>
              <a:gd name="T28" fmla="*/ 120 w 384"/>
              <a:gd name="T29" fmla="*/ 261 h 384"/>
              <a:gd name="T30" fmla="*/ 123 w 384"/>
              <a:gd name="T31" fmla="*/ 251 h 384"/>
              <a:gd name="T32" fmla="*/ 175 w 384"/>
              <a:gd name="T33" fmla="*/ 199 h 384"/>
              <a:gd name="T34" fmla="*/ 182 w 384"/>
              <a:gd name="T35" fmla="*/ 193 h 384"/>
              <a:gd name="T36" fmla="*/ 192 w 384"/>
              <a:gd name="T37" fmla="*/ 192 h 384"/>
              <a:gd name="T38" fmla="*/ 240 w 384"/>
              <a:gd name="T39" fmla="*/ 4 h 384"/>
              <a:gd name="T40" fmla="*/ 284 w 384"/>
              <a:gd name="T41" fmla="*/ 28 h 384"/>
              <a:gd name="T42" fmla="*/ 308 w 384"/>
              <a:gd name="T43" fmla="*/ 70 h 384"/>
              <a:gd name="T44" fmla="*/ 311 w 384"/>
              <a:gd name="T45" fmla="*/ 109 h 384"/>
              <a:gd name="T46" fmla="*/ 311 w 384"/>
              <a:gd name="T47" fmla="*/ 120 h 384"/>
              <a:gd name="T48" fmla="*/ 354 w 384"/>
              <a:gd name="T49" fmla="*/ 134 h 384"/>
              <a:gd name="T50" fmla="*/ 380 w 384"/>
              <a:gd name="T51" fmla="*/ 169 h 384"/>
              <a:gd name="T52" fmla="*/ 384 w 384"/>
              <a:gd name="T53" fmla="*/ 215 h 384"/>
              <a:gd name="T54" fmla="*/ 369 w 384"/>
              <a:gd name="T55" fmla="*/ 259 h 384"/>
              <a:gd name="T56" fmla="*/ 334 w 384"/>
              <a:gd name="T57" fmla="*/ 285 h 384"/>
              <a:gd name="T58" fmla="*/ 307 w 384"/>
              <a:gd name="T59" fmla="*/ 288 h 384"/>
              <a:gd name="T60" fmla="*/ 311 w 384"/>
              <a:gd name="T61" fmla="*/ 271 h 384"/>
              <a:gd name="T62" fmla="*/ 304 w 384"/>
              <a:gd name="T63" fmla="*/ 230 h 384"/>
              <a:gd name="T64" fmla="*/ 243 w 384"/>
              <a:gd name="T65" fmla="*/ 164 h 384"/>
              <a:gd name="T66" fmla="*/ 211 w 384"/>
              <a:gd name="T67" fmla="*/ 146 h 384"/>
              <a:gd name="T68" fmla="*/ 172 w 384"/>
              <a:gd name="T69" fmla="*/ 146 h 384"/>
              <a:gd name="T70" fmla="*/ 140 w 384"/>
              <a:gd name="T71" fmla="*/ 164 h 384"/>
              <a:gd name="T72" fmla="*/ 81 w 384"/>
              <a:gd name="T73" fmla="*/ 230 h 384"/>
              <a:gd name="T74" fmla="*/ 72 w 384"/>
              <a:gd name="T75" fmla="*/ 271 h 384"/>
              <a:gd name="T76" fmla="*/ 76 w 384"/>
              <a:gd name="T77" fmla="*/ 286 h 384"/>
              <a:gd name="T78" fmla="*/ 30 w 384"/>
              <a:gd name="T79" fmla="*/ 261 h 384"/>
              <a:gd name="T80" fmla="*/ 4 w 384"/>
              <a:gd name="T81" fmla="*/ 218 h 384"/>
              <a:gd name="T82" fmla="*/ 0 w 384"/>
              <a:gd name="T83" fmla="*/ 168 h 384"/>
              <a:gd name="T84" fmla="*/ 12 w 384"/>
              <a:gd name="T85" fmla="*/ 120 h 384"/>
              <a:gd name="T86" fmla="*/ 47 w 384"/>
              <a:gd name="T87" fmla="*/ 85 h 384"/>
              <a:gd name="T88" fmla="*/ 95 w 384"/>
              <a:gd name="T89" fmla="*/ 72 h 384"/>
              <a:gd name="T90" fmla="*/ 121 w 384"/>
              <a:gd name="T91" fmla="*/ 75 h 384"/>
              <a:gd name="T92" fmla="*/ 145 w 384"/>
              <a:gd name="T93" fmla="*/ 31 h 384"/>
              <a:gd name="T94" fmla="*/ 188 w 384"/>
              <a:gd name="T95" fmla="*/ 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4" h="384">
                <a:moveTo>
                  <a:pt x="192" y="192"/>
                </a:moveTo>
                <a:lnTo>
                  <a:pt x="196" y="192"/>
                </a:lnTo>
                <a:lnTo>
                  <a:pt x="201" y="193"/>
                </a:lnTo>
                <a:lnTo>
                  <a:pt x="204" y="195"/>
                </a:lnTo>
                <a:lnTo>
                  <a:pt x="208" y="199"/>
                </a:lnTo>
                <a:lnTo>
                  <a:pt x="256" y="246"/>
                </a:lnTo>
                <a:lnTo>
                  <a:pt x="260" y="251"/>
                </a:lnTo>
                <a:lnTo>
                  <a:pt x="263" y="256"/>
                </a:lnTo>
                <a:lnTo>
                  <a:pt x="263" y="261"/>
                </a:lnTo>
                <a:lnTo>
                  <a:pt x="264" y="266"/>
                </a:lnTo>
                <a:lnTo>
                  <a:pt x="263" y="270"/>
                </a:lnTo>
                <a:lnTo>
                  <a:pt x="261" y="273"/>
                </a:lnTo>
                <a:lnTo>
                  <a:pt x="256" y="281"/>
                </a:lnTo>
                <a:lnTo>
                  <a:pt x="249" y="286"/>
                </a:lnTo>
                <a:lnTo>
                  <a:pt x="239" y="288"/>
                </a:lnTo>
                <a:lnTo>
                  <a:pt x="216" y="288"/>
                </a:lnTo>
                <a:lnTo>
                  <a:pt x="216" y="360"/>
                </a:lnTo>
                <a:lnTo>
                  <a:pt x="212" y="371"/>
                </a:lnTo>
                <a:lnTo>
                  <a:pt x="203" y="380"/>
                </a:lnTo>
                <a:lnTo>
                  <a:pt x="192" y="384"/>
                </a:lnTo>
                <a:lnTo>
                  <a:pt x="180" y="380"/>
                </a:lnTo>
                <a:lnTo>
                  <a:pt x="171" y="371"/>
                </a:lnTo>
                <a:lnTo>
                  <a:pt x="167" y="360"/>
                </a:lnTo>
                <a:lnTo>
                  <a:pt x="167" y="288"/>
                </a:lnTo>
                <a:lnTo>
                  <a:pt x="144" y="288"/>
                </a:lnTo>
                <a:lnTo>
                  <a:pt x="134" y="286"/>
                </a:lnTo>
                <a:lnTo>
                  <a:pt x="126" y="281"/>
                </a:lnTo>
                <a:lnTo>
                  <a:pt x="121" y="273"/>
                </a:lnTo>
                <a:lnTo>
                  <a:pt x="120" y="266"/>
                </a:lnTo>
                <a:lnTo>
                  <a:pt x="120" y="261"/>
                </a:lnTo>
                <a:lnTo>
                  <a:pt x="121" y="256"/>
                </a:lnTo>
                <a:lnTo>
                  <a:pt x="123" y="251"/>
                </a:lnTo>
                <a:lnTo>
                  <a:pt x="126" y="246"/>
                </a:lnTo>
                <a:lnTo>
                  <a:pt x="175" y="199"/>
                </a:lnTo>
                <a:lnTo>
                  <a:pt x="178" y="195"/>
                </a:lnTo>
                <a:lnTo>
                  <a:pt x="182" y="193"/>
                </a:lnTo>
                <a:lnTo>
                  <a:pt x="187" y="192"/>
                </a:lnTo>
                <a:lnTo>
                  <a:pt x="192" y="192"/>
                </a:lnTo>
                <a:close/>
                <a:moveTo>
                  <a:pt x="216" y="0"/>
                </a:moveTo>
                <a:lnTo>
                  <a:pt x="240" y="4"/>
                </a:lnTo>
                <a:lnTo>
                  <a:pt x="264" y="13"/>
                </a:lnTo>
                <a:lnTo>
                  <a:pt x="284" y="28"/>
                </a:lnTo>
                <a:lnTo>
                  <a:pt x="299" y="47"/>
                </a:lnTo>
                <a:lnTo>
                  <a:pt x="308" y="70"/>
                </a:lnTo>
                <a:lnTo>
                  <a:pt x="311" y="96"/>
                </a:lnTo>
                <a:lnTo>
                  <a:pt x="311" y="109"/>
                </a:lnTo>
                <a:lnTo>
                  <a:pt x="308" y="120"/>
                </a:lnTo>
                <a:lnTo>
                  <a:pt x="311" y="120"/>
                </a:lnTo>
                <a:lnTo>
                  <a:pt x="334" y="124"/>
                </a:lnTo>
                <a:lnTo>
                  <a:pt x="354" y="134"/>
                </a:lnTo>
                <a:lnTo>
                  <a:pt x="369" y="150"/>
                </a:lnTo>
                <a:lnTo>
                  <a:pt x="380" y="169"/>
                </a:lnTo>
                <a:lnTo>
                  <a:pt x="384" y="192"/>
                </a:lnTo>
                <a:lnTo>
                  <a:pt x="384" y="215"/>
                </a:lnTo>
                <a:lnTo>
                  <a:pt x="380" y="239"/>
                </a:lnTo>
                <a:lnTo>
                  <a:pt x="369" y="259"/>
                </a:lnTo>
                <a:lnTo>
                  <a:pt x="354" y="273"/>
                </a:lnTo>
                <a:lnTo>
                  <a:pt x="334" y="285"/>
                </a:lnTo>
                <a:lnTo>
                  <a:pt x="311" y="288"/>
                </a:lnTo>
                <a:lnTo>
                  <a:pt x="307" y="288"/>
                </a:lnTo>
                <a:lnTo>
                  <a:pt x="310" y="278"/>
                </a:lnTo>
                <a:lnTo>
                  <a:pt x="311" y="271"/>
                </a:lnTo>
                <a:lnTo>
                  <a:pt x="310" y="250"/>
                </a:lnTo>
                <a:lnTo>
                  <a:pt x="304" y="230"/>
                </a:lnTo>
                <a:lnTo>
                  <a:pt x="290" y="213"/>
                </a:lnTo>
                <a:lnTo>
                  <a:pt x="243" y="164"/>
                </a:lnTo>
                <a:lnTo>
                  <a:pt x="228" y="153"/>
                </a:lnTo>
                <a:lnTo>
                  <a:pt x="211" y="146"/>
                </a:lnTo>
                <a:lnTo>
                  <a:pt x="192" y="143"/>
                </a:lnTo>
                <a:lnTo>
                  <a:pt x="172" y="146"/>
                </a:lnTo>
                <a:lnTo>
                  <a:pt x="156" y="153"/>
                </a:lnTo>
                <a:lnTo>
                  <a:pt x="140" y="164"/>
                </a:lnTo>
                <a:lnTo>
                  <a:pt x="93" y="213"/>
                </a:lnTo>
                <a:lnTo>
                  <a:pt x="81" y="230"/>
                </a:lnTo>
                <a:lnTo>
                  <a:pt x="73" y="250"/>
                </a:lnTo>
                <a:lnTo>
                  <a:pt x="72" y="271"/>
                </a:lnTo>
                <a:lnTo>
                  <a:pt x="73" y="278"/>
                </a:lnTo>
                <a:lnTo>
                  <a:pt x="76" y="286"/>
                </a:lnTo>
                <a:lnTo>
                  <a:pt x="51" y="276"/>
                </a:lnTo>
                <a:lnTo>
                  <a:pt x="30" y="261"/>
                </a:lnTo>
                <a:lnTo>
                  <a:pt x="14" y="242"/>
                </a:lnTo>
                <a:lnTo>
                  <a:pt x="4" y="218"/>
                </a:lnTo>
                <a:lnTo>
                  <a:pt x="0" y="192"/>
                </a:lnTo>
                <a:lnTo>
                  <a:pt x="0" y="168"/>
                </a:lnTo>
                <a:lnTo>
                  <a:pt x="3" y="142"/>
                </a:lnTo>
                <a:lnTo>
                  <a:pt x="12" y="120"/>
                </a:lnTo>
                <a:lnTo>
                  <a:pt x="27" y="100"/>
                </a:lnTo>
                <a:lnTo>
                  <a:pt x="47" y="85"/>
                </a:lnTo>
                <a:lnTo>
                  <a:pt x="69" y="75"/>
                </a:lnTo>
                <a:lnTo>
                  <a:pt x="95" y="72"/>
                </a:lnTo>
                <a:lnTo>
                  <a:pt x="109" y="73"/>
                </a:lnTo>
                <a:lnTo>
                  <a:pt x="121" y="75"/>
                </a:lnTo>
                <a:lnTo>
                  <a:pt x="130" y="52"/>
                </a:lnTo>
                <a:lnTo>
                  <a:pt x="145" y="31"/>
                </a:lnTo>
                <a:lnTo>
                  <a:pt x="165" y="15"/>
                </a:lnTo>
                <a:lnTo>
                  <a:pt x="188" y="4"/>
                </a:lnTo>
                <a:lnTo>
                  <a:pt x="216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" name="Freeform 57"/>
          <p:cNvSpPr>
            <a:spLocks noEditPoints="1"/>
          </p:cNvSpPr>
          <p:nvPr/>
        </p:nvSpPr>
        <p:spPr bwMode="auto">
          <a:xfrm>
            <a:off x="5795681" y="3805513"/>
            <a:ext cx="609600" cy="609600"/>
          </a:xfrm>
          <a:custGeom>
            <a:avLst/>
            <a:gdLst>
              <a:gd name="T0" fmla="*/ 204 w 384"/>
              <a:gd name="T1" fmla="*/ 196 h 384"/>
              <a:gd name="T2" fmla="*/ 217 w 384"/>
              <a:gd name="T3" fmla="*/ 217 h 384"/>
              <a:gd name="T4" fmla="*/ 240 w 384"/>
              <a:gd name="T5" fmla="*/ 289 h 384"/>
              <a:gd name="T6" fmla="*/ 258 w 384"/>
              <a:gd name="T7" fmla="*/ 295 h 384"/>
              <a:gd name="T8" fmla="*/ 264 w 384"/>
              <a:gd name="T9" fmla="*/ 306 h 384"/>
              <a:gd name="T10" fmla="*/ 264 w 384"/>
              <a:gd name="T11" fmla="*/ 316 h 384"/>
              <a:gd name="T12" fmla="*/ 260 w 384"/>
              <a:gd name="T13" fmla="*/ 325 h 384"/>
              <a:gd name="T14" fmla="*/ 209 w 384"/>
              <a:gd name="T15" fmla="*/ 378 h 384"/>
              <a:gd name="T16" fmla="*/ 201 w 384"/>
              <a:gd name="T17" fmla="*/ 383 h 384"/>
              <a:gd name="T18" fmla="*/ 192 w 384"/>
              <a:gd name="T19" fmla="*/ 384 h 384"/>
              <a:gd name="T20" fmla="*/ 183 w 384"/>
              <a:gd name="T21" fmla="*/ 383 h 384"/>
              <a:gd name="T22" fmla="*/ 175 w 384"/>
              <a:gd name="T23" fmla="*/ 378 h 384"/>
              <a:gd name="T24" fmla="*/ 124 w 384"/>
              <a:gd name="T25" fmla="*/ 325 h 384"/>
              <a:gd name="T26" fmla="*/ 120 w 384"/>
              <a:gd name="T27" fmla="*/ 316 h 384"/>
              <a:gd name="T28" fmla="*/ 122 w 384"/>
              <a:gd name="T29" fmla="*/ 306 h 384"/>
              <a:gd name="T30" fmla="*/ 128 w 384"/>
              <a:gd name="T31" fmla="*/ 295 h 384"/>
              <a:gd name="T32" fmla="*/ 144 w 384"/>
              <a:gd name="T33" fmla="*/ 289 h 384"/>
              <a:gd name="T34" fmla="*/ 169 w 384"/>
              <a:gd name="T35" fmla="*/ 217 h 384"/>
              <a:gd name="T36" fmla="*/ 180 w 384"/>
              <a:gd name="T37" fmla="*/ 196 h 384"/>
              <a:gd name="T38" fmla="*/ 216 w 384"/>
              <a:gd name="T39" fmla="*/ 0 h 384"/>
              <a:gd name="T40" fmla="*/ 265 w 384"/>
              <a:gd name="T41" fmla="*/ 14 h 384"/>
              <a:gd name="T42" fmla="*/ 299 w 384"/>
              <a:gd name="T43" fmla="*/ 48 h 384"/>
              <a:gd name="T44" fmla="*/ 312 w 384"/>
              <a:gd name="T45" fmla="*/ 97 h 384"/>
              <a:gd name="T46" fmla="*/ 309 w 384"/>
              <a:gd name="T47" fmla="*/ 120 h 384"/>
              <a:gd name="T48" fmla="*/ 335 w 384"/>
              <a:gd name="T49" fmla="*/ 124 h 384"/>
              <a:gd name="T50" fmla="*/ 370 w 384"/>
              <a:gd name="T51" fmla="*/ 150 h 384"/>
              <a:gd name="T52" fmla="*/ 384 w 384"/>
              <a:gd name="T53" fmla="*/ 192 h 384"/>
              <a:gd name="T54" fmla="*/ 380 w 384"/>
              <a:gd name="T55" fmla="*/ 239 h 384"/>
              <a:gd name="T56" fmla="*/ 354 w 384"/>
              <a:gd name="T57" fmla="*/ 275 h 384"/>
              <a:gd name="T58" fmla="*/ 312 w 384"/>
              <a:gd name="T59" fmla="*/ 289 h 384"/>
              <a:gd name="T60" fmla="*/ 307 w 384"/>
              <a:gd name="T61" fmla="*/ 285 h 384"/>
              <a:gd name="T62" fmla="*/ 291 w 384"/>
              <a:gd name="T63" fmla="*/ 260 h 384"/>
              <a:gd name="T64" fmla="*/ 264 w 384"/>
              <a:gd name="T65" fmla="*/ 244 h 384"/>
              <a:gd name="T66" fmla="*/ 260 w 384"/>
              <a:gd name="T67" fmla="*/ 193 h 384"/>
              <a:gd name="T68" fmla="*/ 234 w 384"/>
              <a:gd name="T69" fmla="*/ 159 h 384"/>
              <a:gd name="T70" fmla="*/ 192 w 384"/>
              <a:gd name="T71" fmla="*/ 145 h 384"/>
              <a:gd name="T72" fmla="*/ 150 w 384"/>
              <a:gd name="T73" fmla="*/ 159 h 384"/>
              <a:gd name="T74" fmla="*/ 124 w 384"/>
              <a:gd name="T75" fmla="*/ 193 h 384"/>
              <a:gd name="T76" fmla="*/ 120 w 384"/>
              <a:gd name="T77" fmla="*/ 244 h 384"/>
              <a:gd name="T78" fmla="*/ 93 w 384"/>
              <a:gd name="T79" fmla="*/ 260 h 384"/>
              <a:gd name="T80" fmla="*/ 78 w 384"/>
              <a:gd name="T81" fmla="*/ 285 h 384"/>
              <a:gd name="T82" fmla="*/ 52 w 384"/>
              <a:gd name="T83" fmla="*/ 277 h 384"/>
              <a:gd name="T84" fmla="*/ 15 w 384"/>
              <a:gd name="T85" fmla="*/ 243 h 384"/>
              <a:gd name="T86" fmla="*/ 0 w 384"/>
              <a:gd name="T87" fmla="*/ 192 h 384"/>
              <a:gd name="T88" fmla="*/ 4 w 384"/>
              <a:gd name="T89" fmla="*/ 142 h 384"/>
              <a:gd name="T90" fmla="*/ 29 w 384"/>
              <a:gd name="T91" fmla="*/ 100 h 384"/>
              <a:gd name="T92" fmla="*/ 71 w 384"/>
              <a:gd name="T93" fmla="*/ 76 h 384"/>
              <a:gd name="T94" fmla="*/ 109 w 384"/>
              <a:gd name="T95" fmla="*/ 73 h 384"/>
              <a:gd name="T96" fmla="*/ 131 w 384"/>
              <a:gd name="T97" fmla="*/ 52 h 384"/>
              <a:gd name="T98" fmla="*/ 166 w 384"/>
              <a:gd name="T99" fmla="*/ 15 h 384"/>
              <a:gd name="T100" fmla="*/ 216 w 384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4" h="384">
                <a:moveTo>
                  <a:pt x="192" y="192"/>
                </a:moveTo>
                <a:lnTo>
                  <a:pt x="204" y="196"/>
                </a:lnTo>
                <a:lnTo>
                  <a:pt x="213" y="204"/>
                </a:lnTo>
                <a:lnTo>
                  <a:pt x="217" y="217"/>
                </a:lnTo>
                <a:lnTo>
                  <a:pt x="217" y="289"/>
                </a:lnTo>
                <a:lnTo>
                  <a:pt x="240" y="289"/>
                </a:lnTo>
                <a:lnTo>
                  <a:pt x="249" y="290"/>
                </a:lnTo>
                <a:lnTo>
                  <a:pt x="258" y="295"/>
                </a:lnTo>
                <a:lnTo>
                  <a:pt x="263" y="303"/>
                </a:lnTo>
                <a:lnTo>
                  <a:pt x="264" y="306"/>
                </a:lnTo>
                <a:lnTo>
                  <a:pt x="264" y="310"/>
                </a:lnTo>
                <a:lnTo>
                  <a:pt x="264" y="316"/>
                </a:lnTo>
                <a:lnTo>
                  <a:pt x="263" y="321"/>
                </a:lnTo>
                <a:lnTo>
                  <a:pt x="260" y="325"/>
                </a:lnTo>
                <a:lnTo>
                  <a:pt x="258" y="329"/>
                </a:lnTo>
                <a:lnTo>
                  <a:pt x="209" y="378"/>
                </a:lnTo>
                <a:lnTo>
                  <a:pt x="206" y="380"/>
                </a:lnTo>
                <a:lnTo>
                  <a:pt x="201" y="383"/>
                </a:lnTo>
                <a:lnTo>
                  <a:pt x="197" y="384"/>
                </a:lnTo>
                <a:lnTo>
                  <a:pt x="192" y="384"/>
                </a:lnTo>
                <a:lnTo>
                  <a:pt x="187" y="384"/>
                </a:lnTo>
                <a:lnTo>
                  <a:pt x="183" y="383"/>
                </a:lnTo>
                <a:lnTo>
                  <a:pt x="178" y="380"/>
                </a:lnTo>
                <a:lnTo>
                  <a:pt x="175" y="378"/>
                </a:lnTo>
                <a:lnTo>
                  <a:pt x="128" y="329"/>
                </a:lnTo>
                <a:lnTo>
                  <a:pt x="124" y="325"/>
                </a:lnTo>
                <a:lnTo>
                  <a:pt x="122" y="321"/>
                </a:lnTo>
                <a:lnTo>
                  <a:pt x="120" y="316"/>
                </a:lnTo>
                <a:lnTo>
                  <a:pt x="120" y="310"/>
                </a:lnTo>
                <a:lnTo>
                  <a:pt x="122" y="306"/>
                </a:lnTo>
                <a:lnTo>
                  <a:pt x="122" y="303"/>
                </a:lnTo>
                <a:lnTo>
                  <a:pt x="128" y="295"/>
                </a:lnTo>
                <a:lnTo>
                  <a:pt x="135" y="290"/>
                </a:lnTo>
                <a:lnTo>
                  <a:pt x="144" y="289"/>
                </a:lnTo>
                <a:lnTo>
                  <a:pt x="169" y="289"/>
                </a:lnTo>
                <a:lnTo>
                  <a:pt x="169" y="217"/>
                </a:lnTo>
                <a:lnTo>
                  <a:pt x="171" y="204"/>
                </a:lnTo>
                <a:lnTo>
                  <a:pt x="180" y="196"/>
                </a:lnTo>
                <a:lnTo>
                  <a:pt x="192" y="192"/>
                </a:lnTo>
                <a:close/>
                <a:moveTo>
                  <a:pt x="216" y="0"/>
                </a:moveTo>
                <a:lnTo>
                  <a:pt x="242" y="4"/>
                </a:lnTo>
                <a:lnTo>
                  <a:pt x="265" y="14"/>
                </a:lnTo>
                <a:lnTo>
                  <a:pt x="284" y="29"/>
                </a:lnTo>
                <a:lnTo>
                  <a:pt x="299" y="48"/>
                </a:lnTo>
                <a:lnTo>
                  <a:pt x="309" y="71"/>
                </a:lnTo>
                <a:lnTo>
                  <a:pt x="312" y="97"/>
                </a:lnTo>
                <a:lnTo>
                  <a:pt x="311" y="109"/>
                </a:lnTo>
                <a:lnTo>
                  <a:pt x="309" y="120"/>
                </a:lnTo>
                <a:lnTo>
                  <a:pt x="312" y="120"/>
                </a:lnTo>
                <a:lnTo>
                  <a:pt x="335" y="124"/>
                </a:lnTo>
                <a:lnTo>
                  <a:pt x="354" y="134"/>
                </a:lnTo>
                <a:lnTo>
                  <a:pt x="370" y="150"/>
                </a:lnTo>
                <a:lnTo>
                  <a:pt x="380" y="170"/>
                </a:lnTo>
                <a:lnTo>
                  <a:pt x="384" y="192"/>
                </a:lnTo>
                <a:lnTo>
                  <a:pt x="384" y="217"/>
                </a:lnTo>
                <a:lnTo>
                  <a:pt x="380" y="239"/>
                </a:lnTo>
                <a:lnTo>
                  <a:pt x="370" y="259"/>
                </a:lnTo>
                <a:lnTo>
                  <a:pt x="354" y="275"/>
                </a:lnTo>
                <a:lnTo>
                  <a:pt x="335" y="285"/>
                </a:lnTo>
                <a:lnTo>
                  <a:pt x="312" y="289"/>
                </a:lnTo>
                <a:lnTo>
                  <a:pt x="307" y="289"/>
                </a:lnTo>
                <a:lnTo>
                  <a:pt x="307" y="285"/>
                </a:lnTo>
                <a:lnTo>
                  <a:pt x="300" y="271"/>
                </a:lnTo>
                <a:lnTo>
                  <a:pt x="291" y="260"/>
                </a:lnTo>
                <a:lnTo>
                  <a:pt x="280" y="251"/>
                </a:lnTo>
                <a:lnTo>
                  <a:pt x="264" y="244"/>
                </a:lnTo>
                <a:lnTo>
                  <a:pt x="264" y="217"/>
                </a:lnTo>
                <a:lnTo>
                  <a:pt x="260" y="193"/>
                </a:lnTo>
                <a:lnTo>
                  <a:pt x="250" y="173"/>
                </a:lnTo>
                <a:lnTo>
                  <a:pt x="234" y="159"/>
                </a:lnTo>
                <a:lnTo>
                  <a:pt x="214" y="149"/>
                </a:lnTo>
                <a:lnTo>
                  <a:pt x="192" y="145"/>
                </a:lnTo>
                <a:lnTo>
                  <a:pt x="170" y="149"/>
                </a:lnTo>
                <a:lnTo>
                  <a:pt x="150" y="159"/>
                </a:lnTo>
                <a:lnTo>
                  <a:pt x="134" y="173"/>
                </a:lnTo>
                <a:lnTo>
                  <a:pt x="124" y="193"/>
                </a:lnTo>
                <a:lnTo>
                  <a:pt x="120" y="217"/>
                </a:lnTo>
                <a:lnTo>
                  <a:pt x="120" y="244"/>
                </a:lnTo>
                <a:lnTo>
                  <a:pt x="104" y="250"/>
                </a:lnTo>
                <a:lnTo>
                  <a:pt x="93" y="260"/>
                </a:lnTo>
                <a:lnTo>
                  <a:pt x="84" y="271"/>
                </a:lnTo>
                <a:lnTo>
                  <a:pt x="78" y="285"/>
                </a:lnTo>
                <a:lnTo>
                  <a:pt x="77" y="286"/>
                </a:lnTo>
                <a:lnTo>
                  <a:pt x="52" y="277"/>
                </a:lnTo>
                <a:lnTo>
                  <a:pt x="31" y="263"/>
                </a:lnTo>
                <a:lnTo>
                  <a:pt x="15" y="243"/>
                </a:lnTo>
                <a:lnTo>
                  <a:pt x="4" y="219"/>
                </a:lnTo>
                <a:lnTo>
                  <a:pt x="0" y="192"/>
                </a:lnTo>
                <a:lnTo>
                  <a:pt x="0" y="168"/>
                </a:lnTo>
                <a:lnTo>
                  <a:pt x="4" y="142"/>
                </a:lnTo>
                <a:lnTo>
                  <a:pt x="14" y="120"/>
                </a:lnTo>
                <a:lnTo>
                  <a:pt x="29" y="100"/>
                </a:lnTo>
                <a:lnTo>
                  <a:pt x="47" y="86"/>
                </a:lnTo>
                <a:lnTo>
                  <a:pt x="71" y="76"/>
                </a:lnTo>
                <a:lnTo>
                  <a:pt x="97" y="72"/>
                </a:lnTo>
                <a:lnTo>
                  <a:pt x="109" y="73"/>
                </a:lnTo>
                <a:lnTo>
                  <a:pt x="123" y="77"/>
                </a:lnTo>
                <a:lnTo>
                  <a:pt x="131" y="52"/>
                </a:lnTo>
                <a:lnTo>
                  <a:pt x="146" y="31"/>
                </a:lnTo>
                <a:lnTo>
                  <a:pt x="166" y="15"/>
                </a:lnTo>
                <a:lnTo>
                  <a:pt x="190" y="4"/>
                </a:lnTo>
                <a:lnTo>
                  <a:pt x="216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Freeform 35"/>
          <p:cNvSpPr>
            <a:spLocks noEditPoints="1"/>
          </p:cNvSpPr>
          <p:nvPr/>
        </p:nvSpPr>
        <p:spPr bwMode="auto">
          <a:xfrm>
            <a:off x="5139017" y="3172713"/>
            <a:ext cx="533400" cy="534988"/>
          </a:xfrm>
          <a:custGeom>
            <a:avLst/>
            <a:gdLst>
              <a:gd name="T0" fmla="*/ 168 w 336"/>
              <a:gd name="T1" fmla="*/ 112 h 337"/>
              <a:gd name="T2" fmla="*/ 146 w 336"/>
              <a:gd name="T3" fmla="*/ 116 h 337"/>
              <a:gd name="T4" fmla="*/ 128 w 336"/>
              <a:gd name="T5" fmla="*/ 128 h 337"/>
              <a:gd name="T6" fmla="*/ 116 w 336"/>
              <a:gd name="T7" fmla="*/ 146 h 337"/>
              <a:gd name="T8" fmla="*/ 112 w 336"/>
              <a:gd name="T9" fmla="*/ 168 h 337"/>
              <a:gd name="T10" fmla="*/ 116 w 336"/>
              <a:gd name="T11" fmla="*/ 190 h 337"/>
              <a:gd name="T12" fmla="*/ 128 w 336"/>
              <a:gd name="T13" fmla="*/ 208 h 337"/>
              <a:gd name="T14" fmla="*/ 146 w 336"/>
              <a:gd name="T15" fmla="*/ 220 h 337"/>
              <a:gd name="T16" fmla="*/ 168 w 336"/>
              <a:gd name="T17" fmla="*/ 224 h 337"/>
              <a:gd name="T18" fmla="*/ 190 w 336"/>
              <a:gd name="T19" fmla="*/ 220 h 337"/>
              <a:gd name="T20" fmla="*/ 208 w 336"/>
              <a:gd name="T21" fmla="*/ 208 h 337"/>
              <a:gd name="T22" fmla="*/ 220 w 336"/>
              <a:gd name="T23" fmla="*/ 190 h 337"/>
              <a:gd name="T24" fmla="*/ 224 w 336"/>
              <a:gd name="T25" fmla="*/ 168 h 337"/>
              <a:gd name="T26" fmla="*/ 220 w 336"/>
              <a:gd name="T27" fmla="*/ 146 h 337"/>
              <a:gd name="T28" fmla="*/ 208 w 336"/>
              <a:gd name="T29" fmla="*/ 128 h 337"/>
              <a:gd name="T30" fmla="*/ 190 w 336"/>
              <a:gd name="T31" fmla="*/ 116 h 337"/>
              <a:gd name="T32" fmla="*/ 168 w 336"/>
              <a:gd name="T33" fmla="*/ 112 h 337"/>
              <a:gd name="T34" fmla="*/ 144 w 336"/>
              <a:gd name="T35" fmla="*/ 0 h 337"/>
              <a:gd name="T36" fmla="*/ 192 w 336"/>
              <a:gd name="T37" fmla="*/ 0 h 337"/>
              <a:gd name="T38" fmla="*/ 208 w 336"/>
              <a:gd name="T39" fmla="*/ 56 h 337"/>
              <a:gd name="T40" fmla="*/ 220 w 336"/>
              <a:gd name="T41" fmla="*/ 60 h 337"/>
              <a:gd name="T42" fmla="*/ 270 w 336"/>
              <a:gd name="T43" fmla="*/ 32 h 337"/>
              <a:gd name="T44" fmla="*/ 304 w 336"/>
              <a:gd name="T45" fmla="*/ 66 h 337"/>
              <a:gd name="T46" fmla="*/ 276 w 336"/>
              <a:gd name="T47" fmla="*/ 116 h 337"/>
              <a:gd name="T48" fmla="*/ 282 w 336"/>
              <a:gd name="T49" fmla="*/ 128 h 337"/>
              <a:gd name="T50" fmla="*/ 336 w 336"/>
              <a:gd name="T51" fmla="*/ 144 h 337"/>
              <a:gd name="T52" fmla="*/ 336 w 336"/>
              <a:gd name="T53" fmla="*/ 192 h 337"/>
              <a:gd name="T54" fmla="*/ 282 w 336"/>
              <a:gd name="T55" fmla="*/ 208 h 337"/>
              <a:gd name="T56" fmla="*/ 276 w 336"/>
              <a:gd name="T57" fmla="*/ 220 h 337"/>
              <a:gd name="T58" fmla="*/ 304 w 336"/>
              <a:gd name="T59" fmla="*/ 270 h 337"/>
              <a:gd name="T60" fmla="*/ 270 w 336"/>
              <a:gd name="T61" fmla="*/ 305 h 337"/>
              <a:gd name="T62" fmla="*/ 220 w 336"/>
              <a:gd name="T63" fmla="*/ 276 h 337"/>
              <a:gd name="T64" fmla="*/ 208 w 336"/>
              <a:gd name="T65" fmla="*/ 282 h 337"/>
              <a:gd name="T66" fmla="*/ 192 w 336"/>
              <a:gd name="T67" fmla="*/ 337 h 337"/>
              <a:gd name="T68" fmla="*/ 144 w 336"/>
              <a:gd name="T69" fmla="*/ 337 h 337"/>
              <a:gd name="T70" fmla="*/ 128 w 336"/>
              <a:gd name="T71" fmla="*/ 282 h 337"/>
              <a:gd name="T72" fmla="*/ 116 w 336"/>
              <a:gd name="T73" fmla="*/ 276 h 337"/>
              <a:gd name="T74" fmla="*/ 66 w 336"/>
              <a:gd name="T75" fmla="*/ 305 h 337"/>
              <a:gd name="T76" fmla="*/ 32 w 336"/>
              <a:gd name="T77" fmla="*/ 270 h 337"/>
              <a:gd name="T78" fmla="*/ 60 w 336"/>
              <a:gd name="T79" fmla="*/ 220 h 337"/>
              <a:gd name="T80" fmla="*/ 54 w 336"/>
              <a:gd name="T81" fmla="*/ 208 h 337"/>
              <a:gd name="T82" fmla="*/ 0 w 336"/>
              <a:gd name="T83" fmla="*/ 192 h 337"/>
              <a:gd name="T84" fmla="*/ 0 w 336"/>
              <a:gd name="T85" fmla="*/ 144 h 337"/>
              <a:gd name="T86" fmla="*/ 54 w 336"/>
              <a:gd name="T87" fmla="*/ 128 h 337"/>
              <a:gd name="T88" fmla="*/ 60 w 336"/>
              <a:gd name="T89" fmla="*/ 116 h 337"/>
              <a:gd name="T90" fmla="*/ 32 w 336"/>
              <a:gd name="T91" fmla="*/ 66 h 337"/>
              <a:gd name="T92" fmla="*/ 66 w 336"/>
              <a:gd name="T93" fmla="*/ 32 h 337"/>
              <a:gd name="T94" fmla="*/ 116 w 336"/>
              <a:gd name="T95" fmla="*/ 60 h 337"/>
              <a:gd name="T96" fmla="*/ 128 w 336"/>
              <a:gd name="T97" fmla="*/ 56 h 337"/>
              <a:gd name="T98" fmla="*/ 144 w 336"/>
              <a:gd name="T99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6" h="337">
                <a:moveTo>
                  <a:pt x="168" y="112"/>
                </a:moveTo>
                <a:lnTo>
                  <a:pt x="146" y="116"/>
                </a:lnTo>
                <a:lnTo>
                  <a:pt x="128" y="128"/>
                </a:lnTo>
                <a:lnTo>
                  <a:pt x="116" y="146"/>
                </a:lnTo>
                <a:lnTo>
                  <a:pt x="112" y="168"/>
                </a:lnTo>
                <a:lnTo>
                  <a:pt x="116" y="190"/>
                </a:lnTo>
                <a:lnTo>
                  <a:pt x="128" y="208"/>
                </a:lnTo>
                <a:lnTo>
                  <a:pt x="146" y="220"/>
                </a:lnTo>
                <a:lnTo>
                  <a:pt x="168" y="224"/>
                </a:lnTo>
                <a:lnTo>
                  <a:pt x="190" y="220"/>
                </a:lnTo>
                <a:lnTo>
                  <a:pt x="208" y="208"/>
                </a:lnTo>
                <a:lnTo>
                  <a:pt x="220" y="190"/>
                </a:lnTo>
                <a:lnTo>
                  <a:pt x="224" y="168"/>
                </a:lnTo>
                <a:lnTo>
                  <a:pt x="220" y="146"/>
                </a:lnTo>
                <a:lnTo>
                  <a:pt x="208" y="128"/>
                </a:lnTo>
                <a:lnTo>
                  <a:pt x="190" y="116"/>
                </a:lnTo>
                <a:lnTo>
                  <a:pt x="168" y="112"/>
                </a:lnTo>
                <a:close/>
                <a:moveTo>
                  <a:pt x="144" y="0"/>
                </a:moveTo>
                <a:lnTo>
                  <a:pt x="192" y="0"/>
                </a:lnTo>
                <a:lnTo>
                  <a:pt x="208" y="56"/>
                </a:lnTo>
                <a:lnTo>
                  <a:pt x="220" y="60"/>
                </a:lnTo>
                <a:lnTo>
                  <a:pt x="270" y="32"/>
                </a:lnTo>
                <a:lnTo>
                  <a:pt x="304" y="66"/>
                </a:lnTo>
                <a:lnTo>
                  <a:pt x="276" y="116"/>
                </a:lnTo>
                <a:lnTo>
                  <a:pt x="282" y="128"/>
                </a:lnTo>
                <a:lnTo>
                  <a:pt x="336" y="144"/>
                </a:lnTo>
                <a:lnTo>
                  <a:pt x="336" y="192"/>
                </a:lnTo>
                <a:lnTo>
                  <a:pt x="282" y="208"/>
                </a:lnTo>
                <a:lnTo>
                  <a:pt x="276" y="220"/>
                </a:lnTo>
                <a:lnTo>
                  <a:pt x="304" y="270"/>
                </a:lnTo>
                <a:lnTo>
                  <a:pt x="270" y="305"/>
                </a:lnTo>
                <a:lnTo>
                  <a:pt x="220" y="276"/>
                </a:lnTo>
                <a:lnTo>
                  <a:pt x="208" y="282"/>
                </a:lnTo>
                <a:lnTo>
                  <a:pt x="192" y="337"/>
                </a:lnTo>
                <a:lnTo>
                  <a:pt x="144" y="337"/>
                </a:lnTo>
                <a:lnTo>
                  <a:pt x="128" y="282"/>
                </a:lnTo>
                <a:lnTo>
                  <a:pt x="116" y="276"/>
                </a:lnTo>
                <a:lnTo>
                  <a:pt x="66" y="305"/>
                </a:lnTo>
                <a:lnTo>
                  <a:pt x="32" y="270"/>
                </a:lnTo>
                <a:lnTo>
                  <a:pt x="60" y="220"/>
                </a:lnTo>
                <a:lnTo>
                  <a:pt x="54" y="208"/>
                </a:lnTo>
                <a:lnTo>
                  <a:pt x="0" y="192"/>
                </a:lnTo>
                <a:lnTo>
                  <a:pt x="0" y="144"/>
                </a:lnTo>
                <a:lnTo>
                  <a:pt x="54" y="128"/>
                </a:lnTo>
                <a:lnTo>
                  <a:pt x="60" y="116"/>
                </a:lnTo>
                <a:lnTo>
                  <a:pt x="32" y="66"/>
                </a:lnTo>
                <a:lnTo>
                  <a:pt x="66" y="32"/>
                </a:lnTo>
                <a:lnTo>
                  <a:pt x="116" y="60"/>
                </a:lnTo>
                <a:lnTo>
                  <a:pt x="128" y="56"/>
                </a:lnTo>
                <a:lnTo>
                  <a:pt x="144" y="0"/>
                </a:lnTo>
                <a:close/>
              </a:path>
            </a:pathLst>
          </a:custGeom>
          <a:solidFill>
            <a:srgbClr val="E2E6C3"/>
          </a:solidFill>
          <a:ln w="0">
            <a:solidFill>
              <a:srgbClr val="E2E6C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7539317" y="2750680"/>
            <a:ext cx="3206218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rgbClr val="984C50"/>
                </a:solidFill>
                <a:latin typeface="Calibri" pitchFamily="34" charset="0"/>
                <a:ea typeface="华文细黑" pitchFamily="2" charset="-122"/>
                <a:cs typeface="Aharoni" pitchFamily="2" charset="-79"/>
                <a:sym typeface="Nixie One" charset="-122"/>
              </a:rPr>
              <a:t>养老基金的保值增值面临挑战</a:t>
            </a:r>
            <a:endParaRPr lang="en-US" altLang="zh-CN" sz="3200" b="1" dirty="0" smtClean="0">
              <a:solidFill>
                <a:srgbClr val="984C50"/>
              </a:solidFill>
              <a:latin typeface="Calibri" pitchFamily="34" charset="0"/>
              <a:ea typeface="华文细黑" pitchFamily="2" charset="-122"/>
              <a:cs typeface="Aharoni" pitchFamily="2" charset="-79"/>
              <a:sym typeface="Nixie One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45535" y="2818984"/>
            <a:ext cx="101758" cy="1013008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1446465" y="2724201"/>
            <a:ext cx="3206218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984C50"/>
                </a:solidFill>
                <a:latin typeface="Calibri" pitchFamily="34" charset="0"/>
                <a:ea typeface="华文细黑" pitchFamily="2" charset="-122"/>
                <a:cs typeface="Aharoni" pitchFamily="2" charset="-79"/>
                <a:sym typeface="Nixie One" charset="-122"/>
              </a:rPr>
              <a:t>养老保险金缺口巨大</a:t>
            </a:r>
            <a:endParaRPr lang="en-US" altLang="zh-CN" sz="3200" b="1" dirty="0" smtClean="0">
              <a:solidFill>
                <a:srgbClr val="984C50"/>
              </a:solidFill>
              <a:latin typeface="Calibri" pitchFamily="34" charset="0"/>
              <a:ea typeface="华文细黑" pitchFamily="2" charset="-122"/>
              <a:cs typeface="Aharoni" pitchFamily="2" charset="-79"/>
              <a:sym typeface="Nixie One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44706" y="2792505"/>
            <a:ext cx="101758" cy="1013008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4471373" y="1028806"/>
            <a:ext cx="3206218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E2E6C3"/>
                </a:solidFill>
                <a:latin typeface="Calibri" pitchFamily="34" charset="0"/>
                <a:ea typeface="华文细黑" pitchFamily="2" charset="-122"/>
                <a:cs typeface="Aharoni" pitchFamily="2" charset="-79"/>
                <a:sym typeface="Nixie One" charset="-122"/>
              </a:rPr>
              <a:t>立法滞后</a:t>
            </a:r>
            <a:endParaRPr lang="en-US" altLang="zh-CN" sz="3200" b="1" dirty="0" smtClean="0">
              <a:solidFill>
                <a:srgbClr val="E2E6C3"/>
              </a:solidFill>
              <a:latin typeface="Calibri" pitchFamily="34" charset="0"/>
              <a:ea typeface="华文细黑" pitchFamily="2" charset="-122"/>
              <a:cs typeface="Aharoni" pitchFamily="2" charset="-79"/>
              <a:sym typeface="Nixie One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20265" y="5079365"/>
            <a:ext cx="3048635" cy="1016635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2048510" y="5051425"/>
            <a:ext cx="316103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E2E6C3"/>
                </a:solidFill>
                <a:latin typeface="Calibri" pitchFamily="34" charset="0"/>
                <a:ea typeface="华文细黑" pitchFamily="2" charset="-122"/>
                <a:cs typeface="Aharoni" pitchFamily="2" charset="-79"/>
                <a:sym typeface="Nixie One" charset="-122"/>
              </a:rPr>
              <a:t>基本养老保险统筹层次低</a:t>
            </a:r>
            <a:endParaRPr lang="zh-CN" altLang="en-US" sz="2800" b="1" dirty="0">
              <a:solidFill>
                <a:srgbClr val="E2E6C3"/>
              </a:solidFill>
              <a:latin typeface="Calibri" pitchFamily="34" charset="0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-38735" y="125095"/>
            <a:ext cx="274828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984C50"/>
                </a:solidFill>
                <a:latin typeface="Calibri" pitchFamily="34" charset="0"/>
                <a:ea typeface="华文细黑" pitchFamily="2" charset="-122"/>
                <a:cs typeface="Aharoni" pitchFamily="2" charset="-79"/>
                <a:sym typeface="Nixie One" charset="-122"/>
              </a:rPr>
              <a:t>CONs</a:t>
            </a:r>
            <a:endParaRPr lang="en-US" sz="5400" b="1" dirty="0">
              <a:solidFill>
                <a:srgbClr val="984C50"/>
              </a:solidFill>
              <a:latin typeface="Calibri" pitchFamily="34" charset="0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3" name="Freeform 61"/>
          <p:cNvSpPr>
            <a:spLocks noChangeAspect="1" noEditPoints="1"/>
          </p:cNvSpPr>
          <p:nvPr/>
        </p:nvSpPr>
        <p:spPr bwMode="auto">
          <a:xfrm>
            <a:off x="2239345" y="321025"/>
            <a:ext cx="544830" cy="612000"/>
          </a:xfrm>
          <a:custGeom>
            <a:avLst/>
            <a:gdLst>
              <a:gd name="T0" fmla="*/ 183 w 219"/>
              <a:gd name="T1" fmla="*/ 7 h 246"/>
              <a:gd name="T2" fmla="*/ 198 w 219"/>
              <a:gd name="T3" fmla="*/ 11 h 246"/>
              <a:gd name="T4" fmla="*/ 213 w 219"/>
              <a:gd name="T5" fmla="*/ 24 h 246"/>
              <a:gd name="T6" fmla="*/ 219 w 219"/>
              <a:gd name="T7" fmla="*/ 48 h 246"/>
              <a:gd name="T8" fmla="*/ 218 w 219"/>
              <a:gd name="T9" fmla="*/ 130 h 246"/>
              <a:gd name="T10" fmla="*/ 206 w 219"/>
              <a:gd name="T11" fmla="*/ 148 h 246"/>
              <a:gd name="T12" fmla="*/ 191 w 219"/>
              <a:gd name="T13" fmla="*/ 156 h 246"/>
              <a:gd name="T14" fmla="*/ 178 w 219"/>
              <a:gd name="T15" fmla="*/ 158 h 246"/>
              <a:gd name="T16" fmla="*/ 179 w 219"/>
              <a:gd name="T17" fmla="*/ 154 h 246"/>
              <a:gd name="T18" fmla="*/ 190 w 219"/>
              <a:gd name="T19" fmla="*/ 139 h 246"/>
              <a:gd name="T20" fmla="*/ 192 w 219"/>
              <a:gd name="T21" fmla="*/ 38 h 246"/>
              <a:gd name="T22" fmla="*/ 184 w 219"/>
              <a:gd name="T23" fmla="*/ 17 h 246"/>
              <a:gd name="T24" fmla="*/ 176 w 219"/>
              <a:gd name="T25" fmla="*/ 7 h 246"/>
              <a:gd name="T26" fmla="*/ 46 w 219"/>
              <a:gd name="T27" fmla="*/ 0 h 246"/>
              <a:gd name="T28" fmla="*/ 91 w 219"/>
              <a:gd name="T29" fmla="*/ 3 h 246"/>
              <a:gd name="T30" fmla="*/ 133 w 219"/>
              <a:gd name="T31" fmla="*/ 14 h 246"/>
              <a:gd name="T32" fmla="*/ 160 w 219"/>
              <a:gd name="T33" fmla="*/ 28 h 246"/>
              <a:gd name="T34" fmla="*/ 164 w 219"/>
              <a:gd name="T35" fmla="*/ 130 h 246"/>
              <a:gd name="T36" fmla="*/ 153 w 219"/>
              <a:gd name="T37" fmla="*/ 146 h 246"/>
              <a:gd name="T38" fmla="*/ 127 w 219"/>
              <a:gd name="T39" fmla="*/ 167 h 246"/>
              <a:gd name="T40" fmla="*/ 103 w 219"/>
              <a:gd name="T41" fmla="*/ 182 h 246"/>
              <a:gd name="T42" fmla="*/ 77 w 219"/>
              <a:gd name="T43" fmla="*/ 206 h 246"/>
              <a:gd name="T44" fmla="*/ 57 w 219"/>
              <a:gd name="T45" fmla="*/ 232 h 246"/>
              <a:gd name="T46" fmla="*/ 44 w 219"/>
              <a:gd name="T47" fmla="*/ 246 h 246"/>
              <a:gd name="T48" fmla="*/ 33 w 219"/>
              <a:gd name="T49" fmla="*/ 232 h 246"/>
              <a:gd name="T50" fmla="*/ 34 w 219"/>
              <a:gd name="T51" fmla="*/ 204 h 246"/>
              <a:gd name="T52" fmla="*/ 47 w 219"/>
              <a:gd name="T53" fmla="*/ 179 h 246"/>
              <a:gd name="T54" fmla="*/ 58 w 219"/>
              <a:gd name="T55" fmla="*/ 163 h 246"/>
              <a:gd name="T56" fmla="*/ 56 w 219"/>
              <a:gd name="T57" fmla="*/ 158 h 246"/>
              <a:gd name="T58" fmla="*/ 35 w 219"/>
              <a:gd name="T59" fmla="*/ 154 h 246"/>
              <a:gd name="T60" fmla="*/ 11 w 219"/>
              <a:gd name="T61" fmla="*/ 148 h 246"/>
              <a:gd name="T62" fmla="*/ 0 w 219"/>
              <a:gd name="T63" fmla="*/ 136 h 246"/>
              <a:gd name="T64" fmla="*/ 3 w 219"/>
              <a:gd name="T65" fmla="*/ 111 h 246"/>
              <a:gd name="T66" fmla="*/ 12 w 219"/>
              <a:gd name="T67" fmla="*/ 71 h 246"/>
              <a:gd name="T68" fmla="*/ 25 w 219"/>
              <a:gd name="T69" fmla="*/ 30 h 246"/>
              <a:gd name="T70" fmla="*/ 39 w 219"/>
              <a:gd name="T71" fmla="*/ 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9" h="246">
                <a:moveTo>
                  <a:pt x="178" y="7"/>
                </a:moveTo>
                <a:lnTo>
                  <a:pt x="183" y="7"/>
                </a:lnTo>
                <a:lnTo>
                  <a:pt x="191" y="9"/>
                </a:lnTo>
                <a:lnTo>
                  <a:pt x="198" y="11"/>
                </a:lnTo>
                <a:lnTo>
                  <a:pt x="206" y="16"/>
                </a:lnTo>
                <a:lnTo>
                  <a:pt x="213" y="24"/>
                </a:lnTo>
                <a:lnTo>
                  <a:pt x="218" y="34"/>
                </a:lnTo>
                <a:lnTo>
                  <a:pt x="219" y="48"/>
                </a:lnTo>
                <a:lnTo>
                  <a:pt x="219" y="114"/>
                </a:lnTo>
                <a:lnTo>
                  <a:pt x="218" y="130"/>
                </a:lnTo>
                <a:lnTo>
                  <a:pt x="213" y="140"/>
                </a:lnTo>
                <a:lnTo>
                  <a:pt x="206" y="148"/>
                </a:lnTo>
                <a:lnTo>
                  <a:pt x="198" y="153"/>
                </a:lnTo>
                <a:lnTo>
                  <a:pt x="191" y="156"/>
                </a:lnTo>
                <a:lnTo>
                  <a:pt x="183" y="158"/>
                </a:lnTo>
                <a:lnTo>
                  <a:pt x="178" y="158"/>
                </a:lnTo>
                <a:lnTo>
                  <a:pt x="176" y="156"/>
                </a:lnTo>
                <a:lnTo>
                  <a:pt x="179" y="154"/>
                </a:lnTo>
                <a:lnTo>
                  <a:pt x="184" y="148"/>
                </a:lnTo>
                <a:lnTo>
                  <a:pt x="190" y="139"/>
                </a:lnTo>
                <a:lnTo>
                  <a:pt x="192" y="126"/>
                </a:lnTo>
                <a:lnTo>
                  <a:pt x="192" y="38"/>
                </a:lnTo>
                <a:lnTo>
                  <a:pt x="190" y="25"/>
                </a:lnTo>
                <a:lnTo>
                  <a:pt x="184" y="17"/>
                </a:lnTo>
                <a:lnTo>
                  <a:pt x="179" y="11"/>
                </a:lnTo>
                <a:lnTo>
                  <a:pt x="176" y="7"/>
                </a:lnTo>
                <a:lnTo>
                  <a:pt x="178" y="7"/>
                </a:lnTo>
                <a:close/>
                <a:moveTo>
                  <a:pt x="46" y="0"/>
                </a:moveTo>
                <a:lnTo>
                  <a:pt x="68" y="1"/>
                </a:lnTo>
                <a:lnTo>
                  <a:pt x="91" y="3"/>
                </a:lnTo>
                <a:lnTo>
                  <a:pt x="114" y="7"/>
                </a:lnTo>
                <a:lnTo>
                  <a:pt x="133" y="14"/>
                </a:lnTo>
                <a:lnTo>
                  <a:pt x="150" y="20"/>
                </a:lnTo>
                <a:lnTo>
                  <a:pt x="160" y="28"/>
                </a:lnTo>
                <a:lnTo>
                  <a:pt x="164" y="35"/>
                </a:lnTo>
                <a:lnTo>
                  <a:pt x="164" y="130"/>
                </a:lnTo>
                <a:lnTo>
                  <a:pt x="162" y="137"/>
                </a:lnTo>
                <a:lnTo>
                  <a:pt x="153" y="146"/>
                </a:lnTo>
                <a:lnTo>
                  <a:pt x="141" y="156"/>
                </a:lnTo>
                <a:lnTo>
                  <a:pt x="127" y="167"/>
                </a:lnTo>
                <a:lnTo>
                  <a:pt x="114" y="176"/>
                </a:lnTo>
                <a:lnTo>
                  <a:pt x="103" y="182"/>
                </a:lnTo>
                <a:lnTo>
                  <a:pt x="90" y="193"/>
                </a:lnTo>
                <a:lnTo>
                  <a:pt x="77" y="206"/>
                </a:lnTo>
                <a:lnTo>
                  <a:pt x="67" y="219"/>
                </a:lnTo>
                <a:lnTo>
                  <a:pt x="57" y="232"/>
                </a:lnTo>
                <a:lnTo>
                  <a:pt x="49" y="241"/>
                </a:lnTo>
                <a:lnTo>
                  <a:pt x="44" y="246"/>
                </a:lnTo>
                <a:lnTo>
                  <a:pt x="40" y="246"/>
                </a:lnTo>
                <a:lnTo>
                  <a:pt x="33" y="232"/>
                </a:lnTo>
                <a:lnTo>
                  <a:pt x="30" y="218"/>
                </a:lnTo>
                <a:lnTo>
                  <a:pt x="34" y="204"/>
                </a:lnTo>
                <a:lnTo>
                  <a:pt x="39" y="191"/>
                </a:lnTo>
                <a:lnTo>
                  <a:pt x="47" y="179"/>
                </a:lnTo>
                <a:lnTo>
                  <a:pt x="53" y="169"/>
                </a:lnTo>
                <a:lnTo>
                  <a:pt x="58" y="163"/>
                </a:lnTo>
                <a:lnTo>
                  <a:pt x="60" y="159"/>
                </a:lnTo>
                <a:lnTo>
                  <a:pt x="56" y="158"/>
                </a:lnTo>
                <a:lnTo>
                  <a:pt x="47" y="155"/>
                </a:lnTo>
                <a:lnTo>
                  <a:pt x="35" y="154"/>
                </a:lnTo>
                <a:lnTo>
                  <a:pt x="23" y="151"/>
                </a:lnTo>
                <a:lnTo>
                  <a:pt x="11" y="148"/>
                </a:lnTo>
                <a:lnTo>
                  <a:pt x="2" y="142"/>
                </a:lnTo>
                <a:lnTo>
                  <a:pt x="0" y="136"/>
                </a:lnTo>
                <a:lnTo>
                  <a:pt x="1" y="126"/>
                </a:lnTo>
                <a:lnTo>
                  <a:pt x="3" y="111"/>
                </a:lnTo>
                <a:lnTo>
                  <a:pt x="7" y="93"/>
                </a:lnTo>
                <a:lnTo>
                  <a:pt x="12" y="71"/>
                </a:lnTo>
                <a:lnTo>
                  <a:pt x="19" y="51"/>
                </a:lnTo>
                <a:lnTo>
                  <a:pt x="25" y="30"/>
                </a:lnTo>
                <a:lnTo>
                  <a:pt x="32" y="14"/>
                </a:lnTo>
                <a:lnTo>
                  <a:pt x="39" y="3"/>
                </a:lnTo>
                <a:lnTo>
                  <a:pt x="46" y="0"/>
                </a:lnTo>
                <a:close/>
              </a:path>
            </a:pathLst>
          </a:custGeom>
          <a:solidFill>
            <a:srgbClr val="A9585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3105" y="5069205"/>
            <a:ext cx="3048635" cy="1016635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9115" y="5029200"/>
            <a:ext cx="33521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solidFill>
                  <a:srgbClr val="E2E6C3"/>
                </a:solidFill>
                <a:latin typeface="Calibri" pitchFamily="34" charset="0"/>
                <a:ea typeface="华文细黑" pitchFamily="2" charset="-122"/>
                <a:cs typeface="Aharoni" pitchFamily="2" charset="-79"/>
              </a:rPr>
              <a:t>养老保险制度的“碎片化”明显</a:t>
            </a:r>
            <a:endParaRPr lang="en-US" altLang="zh-CN" sz="3200" b="1" dirty="0" smtClean="0">
              <a:solidFill>
                <a:srgbClr val="E2E6C3"/>
              </a:solidFill>
              <a:latin typeface="Calibri" pitchFamily="34" charset="0"/>
              <a:ea typeface="华文细黑" pitchFamily="2" charset="-122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483766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532206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143115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177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itchFamily="2" charset="-79"/>
                <a:ea typeface="+mj-ea"/>
                <a:cs typeface="Aharoni" pitchFamily="2" charset="-79"/>
              </a:rPr>
              <a:t>F</a:t>
            </a:r>
            <a:endParaRPr lang="en-US" altLang="zh-CN" sz="9600" dirty="0" smtClean="0">
              <a:solidFill>
                <a:srgbClr val="984C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7225" y="2649361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itchFamily="2" charset="-79"/>
                <a:ea typeface="+mj-ea"/>
                <a:cs typeface="Aharoni" pitchFamily="2" charset="-79"/>
              </a:rPr>
              <a:t>R</a:t>
            </a:r>
            <a:endParaRPr lang="en-US" altLang="zh-CN" sz="9600" dirty="0" smtClean="0">
              <a:solidFill>
                <a:srgbClr val="984C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2680" y="2649361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itchFamily="2" charset="-79"/>
                <a:ea typeface="+mj-ea"/>
                <a:cs typeface="Aharoni" pitchFamily="2" charset="-79"/>
              </a:rPr>
              <a:t>O</a:t>
            </a:r>
            <a:endParaRPr lang="en-US" altLang="zh-CN" sz="9600" dirty="0" smtClean="0">
              <a:solidFill>
                <a:srgbClr val="984C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09310" y="5769610"/>
            <a:ext cx="373380" cy="37338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itchFamily="2" charset="-79"/>
              <a:ea typeface="+mj-ea"/>
              <a:cs typeface="Aharoni" pitchFamily="2" charset="-79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itchFamily="2" charset="-79"/>
                <a:ea typeface="+mj-ea"/>
                <a:cs typeface="Aharoni" pitchFamily="2" charset="-79"/>
              </a:endParaRPr>
            </a:p>
          </p:txBody>
        </p:sp>
      </p:grpSp>
      <p:sp>
        <p:nvSpPr>
          <p:cNvPr id="14" name="矩形 13"/>
          <p:cNvSpPr>
            <a:spLocks noChangeAspect="1"/>
          </p:cNvSpPr>
          <p:nvPr/>
        </p:nvSpPr>
        <p:spPr>
          <a:xfrm>
            <a:off x="744857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8135" y="2649361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itchFamily="2" charset="-79"/>
                <a:ea typeface="+mj-ea"/>
                <a:cs typeface="Aharoni" pitchFamily="2" charset="-79"/>
              </a:rPr>
              <a:t>s</a:t>
            </a:r>
            <a:endParaRPr lang="en-US" altLang="zh-CN" sz="9600" dirty="0" smtClean="0">
              <a:solidFill>
                <a:srgbClr val="984C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3532206" y="2634756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1771" y="2634756"/>
            <a:ext cx="890328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itchFamily="2" charset="-79"/>
                <a:ea typeface="+mj-ea"/>
                <a:cs typeface="Aharoni" pitchFamily="2" charset="-79"/>
              </a:rPr>
              <a:t>P</a:t>
            </a:r>
            <a:endParaRPr lang="en-US" altLang="zh-CN" sz="9600" dirty="0" smtClean="0">
              <a:solidFill>
                <a:srgbClr val="984C5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1525606" y="4057156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bldLvl="0" animBg="1"/>
      <p:bldP spid="10" grpId="1" bldLvl="0" animBg="1"/>
      <p:bldP spid="10" grpId="2" bldLvl="0" animBg="1"/>
      <p:bldP spid="14" grpId="0" animBg="1"/>
      <p:bldP spid="2" grpId="0" bldLvl="0" animBg="1"/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3081131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984C50"/>
                </a:solidFill>
                <a:latin typeface="Calibri" pitchFamily="34" charset="0"/>
              </a:rPr>
              <a:t>PROs</a:t>
            </a:r>
            <a:endParaRPr lang="en-US" sz="4800" b="1" dirty="0">
              <a:solidFill>
                <a:srgbClr val="984C50"/>
              </a:solidFill>
              <a:latin typeface="Calibri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216959" y="2523086"/>
            <a:ext cx="4471035" cy="1371600"/>
            <a:chOff x="7216959" y="2523086"/>
            <a:chExt cx="4471035" cy="1371600"/>
          </a:xfrm>
        </p:grpSpPr>
        <p:sp>
          <p:nvSpPr>
            <p:cNvPr id="10" name="TextBox 2"/>
            <p:cNvSpPr txBox="1"/>
            <p:nvPr/>
          </p:nvSpPr>
          <p:spPr>
            <a:xfrm>
              <a:off x="7216959" y="2910520"/>
              <a:ext cx="427698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rgbClr val="E7B552"/>
                </a:solidFill>
                <a:latin typeface="Calibri" pitchFamily="34" charset="0"/>
                <a:ea typeface="华文细黑" pitchFamily="2" charset="-122"/>
                <a:cs typeface="Aharoni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17594" y="2523086"/>
              <a:ext cx="4470400" cy="13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itchFamily="34" charset="0"/>
                </a:rPr>
                <a:t>统筹共济与个人储蓄积累两种机制的优势互补，兼顾公平与效率。</a:t>
              </a:r>
              <a:endParaRPr lang="en-US" altLang="zh-CN" sz="2800" b="1" dirty="0" smtClean="0">
                <a:solidFill>
                  <a:srgbClr val="E7B552"/>
                </a:solidFill>
                <a:latin typeface="Calibri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16959" y="3942530"/>
            <a:ext cx="4455160" cy="944880"/>
            <a:chOff x="7216959" y="3942530"/>
            <a:chExt cx="4455160" cy="944880"/>
          </a:xfrm>
        </p:grpSpPr>
        <p:sp>
          <p:nvSpPr>
            <p:cNvPr id="12" name="TextBox 2"/>
            <p:cNvSpPr txBox="1"/>
            <p:nvPr/>
          </p:nvSpPr>
          <p:spPr>
            <a:xfrm>
              <a:off x="7216959" y="4070884"/>
              <a:ext cx="427698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rgbClr val="E7B552"/>
                </a:solidFill>
                <a:latin typeface="Calibri" pitchFamily="34" charset="0"/>
                <a:ea typeface="华文细黑" pitchFamily="2" charset="-122"/>
                <a:cs typeface="Aharoni" pitchFamily="2" charset="-79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17594" y="3942530"/>
              <a:ext cx="4454525" cy="9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itchFamily="34" charset="0"/>
                </a:rPr>
                <a:t>利于平稳渡过未来社会老龄化高峰。</a:t>
              </a:r>
              <a:endParaRPr lang="en-US" altLang="zh-CN" sz="2800" b="1" dirty="0" smtClean="0">
                <a:solidFill>
                  <a:srgbClr val="E7B552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5030" y="3679785"/>
            <a:ext cx="4276987" cy="1371600"/>
            <a:chOff x="625030" y="3679785"/>
            <a:chExt cx="4276987" cy="1371600"/>
          </a:xfrm>
        </p:grpSpPr>
        <p:sp>
          <p:nvSpPr>
            <p:cNvPr id="14" name="TextBox 2"/>
            <p:cNvSpPr txBox="1"/>
            <p:nvPr/>
          </p:nvSpPr>
          <p:spPr>
            <a:xfrm>
              <a:off x="625030" y="4082459"/>
              <a:ext cx="427698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dirty="0">
                <a:solidFill>
                  <a:srgbClr val="E7B552"/>
                </a:solidFill>
                <a:latin typeface="Calibri" pitchFamily="34" charset="0"/>
                <a:ea typeface="华文细黑" pitchFamily="2" charset="-122"/>
                <a:cs typeface="Aharoni" pitchFamily="2" charset="-79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030" y="3679785"/>
              <a:ext cx="4276987" cy="13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 smtClean="0">
                  <a:solidFill>
                    <a:srgbClr val="E7B552"/>
                  </a:solidFill>
                  <a:latin typeface="Calibri" pitchFamily="34" charset="0"/>
                </a:rPr>
                <a:t>利于我国基本养老保险模式的统一性与区域经济发展差异性的融合。</a:t>
              </a:r>
              <a:endParaRPr lang="en-US" altLang="zh-CN" sz="2800" b="1" dirty="0" smtClean="0">
                <a:solidFill>
                  <a:srgbClr val="E7B552"/>
                </a:solidFill>
                <a:latin typeface="Calibri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4840" y="2660015"/>
            <a:ext cx="427672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E7B552"/>
                </a:solidFill>
                <a:latin typeface="Calibri" pitchFamily="34" charset="0"/>
              </a:rPr>
              <a:t>调整国家、企业、个人三者关系</a:t>
            </a:r>
            <a:r>
              <a:rPr lang="zh-CN" altLang="en-US" sz="2800" b="1" dirty="0" smtClean="0">
                <a:solidFill>
                  <a:srgbClr val="E7B552"/>
                </a:solidFill>
                <a:latin typeface="Calibri" pitchFamily="34" charset="0"/>
                <a:ea typeface="宋体" charset="0"/>
              </a:rPr>
              <a:t>。</a:t>
            </a:r>
            <a:endParaRPr lang="zh-CN" altLang="en-US" sz="2800" b="1" dirty="0" smtClean="0">
              <a:solidFill>
                <a:srgbClr val="E7B552"/>
              </a:solidFill>
              <a:latin typeface="Calibri" pitchFamily="34" charset="0"/>
              <a:ea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4095" y="3776345"/>
            <a:ext cx="1053465" cy="1053465"/>
          </a:xfrm>
          <a:prstGeom prst="rect">
            <a:avLst/>
          </a:prstGeom>
          <a:noFill/>
          <a:ln w="19050"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94213" y="2665071"/>
            <a:ext cx="1053296" cy="1053296"/>
            <a:chOff x="6094213" y="2665071"/>
            <a:chExt cx="1053296" cy="1053296"/>
          </a:xfrm>
        </p:grpSpPr>
        <p:sp>
          <p:nvSpPr>
            <p:cNvPr id="7" name="矩形 6"/>
            <p:cNvSpPr/>
            <p:nvPr/>
          </p:nvSpPr>
          <p:spPr>
            <a:xfrm>
              <a:off x="6094213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" name="Freeform 31"/>
            <p:cNvSpPr>
              <a:spLocks noChangeAspect="1" noEditPoints="1"/>
            </p:cNvSpPr>
            <p:nvPr/>
          </p:nvSpPr>
          <p:spPr bwMode="auto">
            <a:xfrm>
              <a:off x="6462756" y="2937305"/>
              <a:ext cx="411318" cy="540000"/>
            </a:xfrm>
            <a:custGeom>
              <a:avLst/>
              <a:gdLst>
                <a:gd name="T0" fmla="*/ 24 w 179"/>
                <a:gd name="T1" fmla="*/ 184 h 235"/>
                <a:gd name="T2" fmla="*/ 16 w 179"/>
                <a:gd name="T3" fmla="*/ 196 h 235"/>
                <a:gd name="T4" fmla="*/ 17 w 179"/>
                <a:gd name="T5" fmla="*/ 211 h 235"/>
                <a:gd name="T6" fmla="*/ 28 w 179"/>
                <a:gd name="T7" fmla="*/ 220 h 235"/>
                <a:gd name="T8" fmla="*/ 44 w 179"/>
                <a:gd name="T9" fmla="*/ 217 h 235"/>
                <a:gd name="T10" fmla="*/ 52 w 179"/>
                <a:gd name="T11" fmla="*/ 206 h 235"/>
                <a:gd name="T12" fmla="*/ 50 w 179"/>
                <a:gd name="T13" fmla="*/ 192 h 235"/>
                <a:gd name="T14" fmla="*/ 38 w 179"/>
                <a:gd name="T15" fmla="*/ 183 h 235"/>
                <a:gd name="T16" fmla="*/ 140 w 179"/>
                <a:gd name="T17" fmla="*/ 16 h 235"/>
                <a:gd name="T18" fmla="*/ 129 w 179"/>
                <a:gd name="T19" fmla="*/ 24 h 235"/>
                <a:gd name="T20" fmla="*/ 127 w 179"/>
                <a:gd name="T21" fmla="*/ 38 h 235"/>
                <a:gd name="T22" fmla="*/ 136 w 179"/>
                <a:gd name="T23" fmla="*/ 50 h 235"/>
                <a:gd name="T24" fmla="*/ 150 w 179"/>
                <a:gd name="T25" fmla="*/ 52 h 235"/>
                <a:gd name="T26" fmla="*/ 162 w 179"/>
                <a:gd name="T27" fmla="*/ 43 h 235"/>
                <a:gd name="T28" fmla="*/ 164 w 179"/>
                <a:gd name="T29" fmla="*/ 28 h 235"/>
                <a:gd name="T30" fmla="*/ 155 w 179"/>
                <a:gd name="T31" fmla="*/ 17 h 235"/>
                <a:gd name="T32" fmla="*/ 33 w 179"/>
                <a:gd name="T33" fmla="*/ 14 h 235"/>
                <a:gd name="T34" fmla="*/ 21 w 179"/>
                <a:gd name="T35" fmla="*/ 21 h 235"/>
                <a:gd name="T36" fmla="*/ 14 w 179"/>
                <a:gd name="T37" fmla="*/ 33 h 235"/>
                <a:gd name="T38" fmla="*/ 21 w 179"/>
                <a:gd name="T39" fmla="*/ 47 h 235"/>
                <a:gd name="T40" fmla="*/ 33 w 179"/>
                <a:gd name="T41" fmla="*/ 54 h 235"/>
                <a:gd name="T42" fmla="*/ 47 w 179"/>
                <a:gd name="T43" fmla="*/ 47 h 235"/>
                <a:gd name="T44" fmla="*/ 52 w 179"/>
                <a:gd name="T45" fmla="*/ 33 h 235"/>
                <a:gd name="T46" fmla="*/ 47 w 179"/>
                <a:gd name="T47" fmla="*/ 21 h 235"/>
                <a:gd name="T48" fmla="*/ 33 w 179"/>
                <a:gd name="T49" fmla="*/ 14 h 235"/>
                <a:gd name="T50" fmla="*/ 57 w 179"/>
                <a:gd name="T51" fmla="*/ 10 h 235"/>
                <a:gd name="T52" fmla="*/ 65 w 179"/>
                <a:gd name="T53" fmla="*/ 47 h 235"/>
                <a:gd name="T54" fmla="*/ 47 w 179"/>
                <a:gd name="T55" fmla="*/ 122 h 235"/>
                <a:gd name="T56" fmla="*/ 99 w 179"/>
                <a:gd name="T57" fmla="*/ 101 h 235"/>
                <a:gd name="T58" fmla="*/ 129 w 179"/>
                <a:gd name="T59" fmla="*/ 78 h 235"/>
                <a:gd name="T60" fmla="*/ 115 w 179"/>
                <a:gd name="T61" fmla="*/ 46 h 235"/>
                <a:gd name="T62" fmla="*/ 122 w 179"/>
                <a:gd name="T63" fmla="*/ 10 h 235"/>
                <a:gd name="T64" fmla="*/ 158 w 179"/>
                <a:gd name="T65" fmla="*/ 3 h 235"/>
                <a:gd name="T66" fmla="*/ 179 w 179"/>
                <a:gd name="T67" fmla="*/ 33 h 235"/>
                <a:gd name="T68" fmla="*/ 158 w 179"/>
                <a:gd name="T69" fmla="*/ 65 h 235"/>
                <a:gd name="T70" fmla="*/ 139 w 179"/>
                <a:gd name="T71" fmla="*/ 107 h 235"/>
                <a:gd name="T72" fmla="*/ 104 w 179"/>
                <a:gd name="T73" fmla="*/ 126 h 235"/>
                <a:gd name="T74" fmla="*/ 68 w 179"/>
                <a:gd name="T75" fmla="*/ 140 h 235"/>
                <a:gd name="T76" fmla="*/ 47 w 179"/>
                <a:gd name="T77" fmla="*/ 170 h 235"/>
                <a:gd name="T78" fmla="*/ 68 w 179"/>
                <a:gd name="T79" fmla="*/ 201 h 235"/>
                <a:gd name="T80" fmla="*/ 47 w 179"/>
                <a:gd name="T81" fmla="*/ 233 h 235"/>
                <a:gd name="T82" fmla="*/ 11 w 179"/>
                <a:gd name="T83" fmla="*/ 225 h 235"/>
                <a:gd name="T84" fmla="*/ 3 w 179"/>
                <a:gd name="T85" fmla="*/ 188 h 235"/>
                <a:gd name="T86" fmla="*/ 21 w 179"/>
                <a:gd name="T87" fmla="*/ 65 h 235"/>
                <a:gd name="T88" fmla="*/ 0 w 179"/>
                <a:gd name="T89" fmla="*/ 33 h 235"/>
                <a:gd name="T90" fmla="*/ 21 w 179"/>
                <a:gd name="T91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9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1" y="187"/>
                  </a:lnTo>
                  <a:lnTo>
                    <a:pt x="17" y="192"/>
                  </a:lnTo>
                  <a:lnTo>
                    <a:pt x="16" y="196"/>
                  </a:lnTo>
                  <a:lnTo>
                    <a:pt x="14" y="201"/>
                  </a:lnTo>
                  <a:lnTo>
                    <a:pt x="16" y="206"/>
                  </a:lnTo>
                  <a:lnTo>
                    <a:pt x="17" y="211"/>
                  </a:lnTo>
                  <a:lnTo>
                    <a:pt x="21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4" y="217"/>
                  </a:lnTo>
                  <a:lnTo>
                    <a:pt x="47" y="215"/>
                  </a:lnTo>
                  <a:lnTo>
                    <a:pt x="50" y="211"/>
                  </a:lnTo>
                  <a:lnTo>
                    <a:pt x="52" y="206"/>
                  </a:lnTo>
                  <a:lnTo>
                    <a:pt x="52" y="201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47" y="187"/>
                  </a:lnTo>
                  <a:lnTo>
                    <a:pt x="44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145" y="14"/>
                  </a:moveTo>
                  <a:lnTo>
                    <a:pt x="140" y="16"/>
                  </a:lnTo>
                  <a:lnTo>
                    <a:pt x="136" y="17"/>
                  </a:lnTo>
                  <a:lnTo>
                    <a:pt x="131" y="21"/>
                  </a:lnTo>
                  <a:lnTo>
                    <a:pt x="129" y="24"/>
                  </a:lnTo>
                  <a:lnTo>
                    <a:pt x="127" y="28"/>
                  </a:lnTo>
                  <a:lnTo>
                    <a:pt x="126" y="33"/>
                  </a:lnTo>
                  <a:lnTo>
                    <a:pt x="127" y="38"/>
                  </a:lnTo>
                  <a:lnTo>
                    <a:pt x="129" y="43"/>
                  </a:lnTo>
                  <a:lnTo>
                    <a:pt x="131" y="47"/>
                  </a:lnTo>
                  <a:lnTo>
                    <a:pt x="136" y="50"/>
                  </a:lnTo>
                  <a:lnTo>
                    <a:pt x="140" y="52"/>
                  </a:lnTo>
                  <a:lnTo>
                    <a:pt x="145" y="54"/>
                  </a:lnTo>
                  <a:lnTo>
                    <a:pt x="150" y="52"/>
                  </a:lnTo>
                  <a:lnTo>
                    <a:pt x="155" y="50"/>
                  </a:lnTo>
                  <a:lnTo>
                    <a:pt x="159" y="47"/>
                  </a:lnTo>
                  <a:lnTo>
                    <a:pt x="162" y="43"/>
                  </a:lnTo>
                  <a:lnTo>
                    <a:pt x="164" y="38"/>
                  </a:lnTo>
                  <a:lnTo>
                    <a:pt x="164" y="33"/>
                  </a:lnTo>
                  <a:lnTo>
                    <a:pt x="164" y="28"/>
                  </a:lnTo>
                  <a:lnTo>
                    <a:pt x="162" y="24"/>
                  </a:lnTo>
                  <a:lnTo>
                    <a:pt x="159" y="21"/>
                  </a:lnTo>
                  <a:lnTo>
                    <a:pt x="155" y="17"/>
                  </a:lnTo>
                  <a:lnTo>
                    <a:pt x="150" y="16"/>
                  </a:lnTo>
                  <a:lnTo>
                    <a:pt x="145" y="14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1" y="21"/>
                  </a:lnTo>
                  <a:lnTo>
                    <a:pt x="17" y="24"/>
                  </a:lnTo>
                  <a:lnTo>
                    <a:pt x="16" y="28"/>
                  </a:lnTo>
                  <a:lnTo>
                    <a:pt x="14" y="33"/>
                  </a:lnTo>
                  <a:lnTo>
                    <a:pt x="16" y="38"/>
                  </a:lnTo>
                  <a:lnTo>
                    <a:pt x="17" y="43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4" y="50"/>
                  </a:lnTo>
                  <a:lnTo>
                    <a:pt x="47" y="47"/>
                  </a:lnTo>
                  <a:lnTo>
                    <a:pt x="50" y="43"/>
                  </a:lnTo>
                  <a:lnTo>
                    <a:pt x="52" y="38"/>
                  </a:lnTo>
                  <a:lnTo>
                    <a:pt x="52" y="33"/>
                  </a:lnTo>
                  <a:lnTo>
                    <a:pt x="52" y="28"/>
                  </a:lnTo>
                  <a:lnTo>
                    <a:pt x="50" y="24"/>
                  </a:lnTo>
                  <a:lnTo>
                    <a:pt x="47" y="21"/>
                  </a:lnTo>
                  <a:lnTo>
                    <a:pt x="44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8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22"/>
                  </a:lnTo>
                  <a:lnTo>
                    <a:pt x="66" y="112"/>
                  </a:lnTo>
                  <a:lnTo>
                    <a:pt x="85" y="104"/>
                  </a:lnTo>
                  <a:lnTo>
                    <a:pt x="99" y="101"/>
                  </a:lnTo>
                  <a:lnTo>
                    <a:pt x="112" y="96"/>
                  </a:lnTo>
                  <a:lnTo>
                    <a:pt x="121" y="88"/>
                  </a:lnTo>
                  <a:lnTo>
                    <a:pt x="129" y="78"/>
                  </a:lnTo>
                  <a:lnTo>
                    <a:pt x="131" y="64"/>
                  </a:lnTo>
                  <a:lnTo>
                    <a:pt x="121" y="57"/>
                  </a:lnTo>
                  <a:lnTo>
                    <a:pt x="115" y="46"/>
                  </a:lnTo>
                  <a:lnTo>
                    <a:pt x="112" y="33"/>
                  </a:lnTo>
                  <a:lnTo>
                    <a:pt x="115" y="21"/>
                  </a:lnTo>
                  <a:lnTo>
                    <a:pt x="122" y="10"/>
                  </a:lnTo>
                  <a:lnTo>
                    <a:pt x="132" y="3"/>
                  </a:lnTo>
                  <a:lnTo>
                    <a:pt x="145" y="0"/>
                  </a:lnTo>
                  <a:lnTo>
                    <a:pt x="158" y="3"/>
                  </a:lnTo>
                  <a:lnTo>
                    <a:pt x="169" y="10"/>
                  </a:lnTo>
                  <a:lnTo>
                    <a:pt x="177" y="21"/>
                  </a:lnTo>
                  <a:lnTo>
                    <a:pt x="179" y="33"/>
                  </a:lnTo>
                  <a:lnTo>
                    <a:pt x="176" y="47"/>
                  </a:lnTo>
                  <a:lnTo>
                    <a:pt x="169" y="57"/>
                  </a:lnTo>
                  <a:lnTo>
                    <a:pt x="158" y="65"/>
                  </a:lnTo>
                  <a:lnTo>
                    <a:pt x="154" y="83"/>
                  </a:lnTo>
                  <a:lnTo>
                    <a:pt x="148" y="97"/>
                  </a:lnTo>
                  <a:lnTo>
                    <a:pt x="139" y="107"/>
                  </a:lnTo>
                  <a:lnTo>
                    <a:pt x="129" y="116"/>
                  </a:lnTo>
                  <a:lnTo>
                    <a:pt x="117" y="122"/>
                  </a:lnTo>
                  <a:lnTo>
                    <a:pt x="104" y="126"/>
                  </a:lnTo>
                  <a:lnTo>
                    <a:pt x="93" y="130"/>
                  </a:lnTo>
                  <a:lnTo>
                    <a:pt x="79" y="135"/>
                  </a:lnTo>
                  <a:lnTo>
                    <a:pt x="68" y="140"/>
                  </a:lnTo>
                  <a:lnTo>
                    <a:pt x="57" y="146"/>
                  </a:lnTo>
                  <a:lnTo>
                    <a:pt x="51" y="156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8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1" y="233"/>
                  </a:lnTo>
                  <a:lnTo>
                    <a:pt x="11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1" y="178"/>
                  </a:lnTo>
                  <a:lnTo>
                    <a:pt x="21" y="170"/>
                  </a:lnTo>
                  <a:lnTo>
                    <a:pt x="21" y="65"/>
                  </a:lnTo>
                  <a:lnTo>
                    <a:pt x="11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71467" y="2665071"/>
            <a:ext cx="1053296" cy="1053296"/>
            <a:chOff x="4971467" y="2665071"/>
            <a:chExt cx="1053296" cy="1053296"/>
          </a:xfrm>
        </p:grpSpPr>
        <p:sp>
          <p:nvSpPr>
            <p:cNvPr id="6" name="矩形 5"/>
            <p:cNvSpPr/>
            <p:nvPr/>
          </p:nvSpPr>
          <p:spPr>
            <a:xfrm>
              <a:off x="4971467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" name="Freeform 32"/>
            <p:cNvSpPr>
              <a:spLocks noChangeAspect="1" noEditPoints="1"/>
            </p:cNvSpPr>
            <p:nvPr/>
          </p:nvSpPr>
          <p:spPr bwMode="auto">
            <a:xfrm>
              <a:off x="5314351" y="2937305"/>
              <a:ext cx="367527" cy="540000"/>
            </a:xfrm>
            <a:custGeom>
              <a:avLst/>
              <a:gdLst>
                <a:gd name="T0" fmla="*/ 136 w 179"/>
                <a:gd name="T1" fmla="*/ 212 h 263"/>
                <a:gd name="T2" fmla="*/ 127 w 179"/>
                <a:gd name="T3" fmla="*/ 224 h 263"/>
                <a:gd name="T4" fmla="*/ 128 w 179"/>
                <a:gd name="T5" fmla="*/ 239 h 263"/>
                <a:gd name="T6" fmla="*/ 141 w 179"/>
                <a:gd name="T7" fmla="*/ 248 h 263"/>
                <a:gd name="T8" fmla="*/ 155 w 179"/>
                <a:gd name="T9" fmla="*/ 245 h 263"/>
                <a:gd name="T10" fmla="*/ 164 w 179"/>
                <a:gd name="T11" fmla="*/ 234 h 263"/>
                <a:gd name="T12" fmla="*/ 162 w 179"/>
                <a:gd name="T13" fmla="*/ 220 h 263"/>
                <a:gd name="T14" fmla="*/ 151 w 179"/>
                <a:gd name="T15" fmla="*/ 211 h 263"/>
                <a:gd name="T16" fmla="*/ 141 w 179"/>
                <a:gd name="T17" fmla="*/ 113 h 263"/>
                <a:gd name="T18" fmla="*/ 128 w 179"/>
                <a:gd name="T19" fmla="*/ 122 h 263"/>
                <a:gd name="T20" fmla="*/ 127 w 179"/>
                <a:gd name="T21" fmla="*/ 136 h 263"/>
                <a:gd name="T22" fmla="*/ 136 w 179"/>
                <a:gd name="T23" fmla="*/ 148 h 263"/>
                <a:gd name="T24" fmla="*/ 151 w 179"/>
                <a:gd name="T25" fmla="*/ 150 h 263"/>
                <a:gd name="T26" fmla="*/ 162 w 179"/>
                <a:gd name="T27" fmla="*/ 141 h 263"/>
                <a:gd name="T28" fmla="*/ 164 w 179"/>
                <a:gd name="T29" fmla="*/ 126 h 263"/>
                <a:gd name="T30" fmla="*/ 155 w 179"/>
                <a:gd name="T31" fmla="*/ 115 h 263"/>
                <a:gd name="T32" fmla="*/ 34 w 179"/>
                <a:gd name="T33" fmla="*/ 14 h 263"/>
                <a:gd name="T34" fmla="*/ 20 w 179"/>
                <a:gd name="T35" fmla="*/ 21 h 263"/>
                <a:gd name="T36" fmla="*/ 14 w 179"/>
                <a:gd name="T37" fmla="*/ 33 h 263"/>
                <a:gd name="T38" fmla="*/ 20 w 179"/>
                <a:gd name="T39" fmla="*/ 47 h 263"/>
                <a:gd name="T40" fmla="*/ 34 w 179"/>
                <a:gd name="T41" fmla="*/ 54 h 263"/>
                <a:gd name="T42" fmla="*/ 47 w 179"/>
                <a:gd name="T43" fmla="*/ 47 h 263"/>
                <a:gd name="T44" fmla="*/ 53 w 179"/>
                <a:gd name="T45" fmla="*/ 33 h 263"/>
                <a:gd name="T46" fmla="*/ 47 w 179"/>
                <a:gd name="T47" fmla="*/ 21 h 263"/>
                <a:gd name="T48" fmla="*/ 34 w 179"/>
                <a:gd name="T49" fmla="*/ 14 h 263"/>
                <a:gd name="T50" fmla="*/ 57 w 179"/>
                <a:gd name="T51" fmla="*/ 10 h 263"/>
                <a:gd name="T52" fmla="*/ 65 w 179"/>
                <a:gd name="T53" fmla="*/ 47 h 263"/>
                <a:gd name="T54" fmla="*/ 47 w 179"/>
                <a:gd name="T55" fmla="*/ 97 h 263"/>
                <a:gd name="T56" fmla="*/ 52 w 179"/>
                <a:gd name="T57" fmla="*/ 112 h 263"/>
                <a:gd name="T58" fmla="*/ 114 w 179"/>
                <a:gd name="T59" fmla="*/ 118 h 263"/>
                <a:gd name="T60" fmla="*/ 146 w 179"/>
                <a:gd name="T61" fmla="*/ 98 h 263"/>
                <a:gd name="T62" fmla="*/ 176 w 179"/>
                <a:gd name="T63" fmla="*/ 118 h 263"/>
                <a:gd name="T64" fmla="*/ 169 w 179"/>
                <a:gd name="T65" fmla="*/ 155 h 263"/>
                <a:gd name="T66" fmla="*/ 132 w 179"/>
                <a:gd name="T67" fmla="*/ 163 h 263"/>
                <a:gd name="T68" fmla="*/ 68 w 179"/>
                <a:gd name="T69" fmla="*/ 145 h 263"/>
                <a:gd name="T70" fmla="*/ 47 w 179"/>
                <a:gd name="T71" fmla="*/ 195 h 263"/>
                <a:gd name="T72" fmla="*/ 52 w 179"/>
                <a:gd name="T73" fmla="*/ 210 h 263"/>
                <a:gd name="T74" fmla="*/ 114 w 179"/>
                <a:gd name="T75" fmla="*/ 216 h 263"/>
                <a:gd name="T76" fmla="*/ 146 w 179"/>
                <a:gd name="T77" fmla="*/ 196 h 263"/>
                <a:gd name="T78" fmla="*/ 176 w 179"/>
                <a:gd name="T79" fmla="*/ 216 h 263"/>
                <a:gd name="T80" fmla="*/ 169 w 179"/>
                <a:gd name="T81" fmla="*/ 253 h 263"/>
                <a:gd name="T82" fmla="*/ 132 w 179"/>
                <a:gd name="T83" fmla="*/ 261 h 263"/>
                <a:gd name="T84" fmla="*/ 68 w 179"/>
                <a:gd name="T85" fmla="*/ 243 h 263"/>
                <a:gd name="T86" fmla="*/ 32 w 179"/>
                <a:gd name="T87" fmla="*/ 225 h 263"/>
                <a:gd name="T88" fmla="*/ 20 w 179"/>
                <a:gd name="T89" fmla="*/ 195 h 263"/>
                <a:gd name="T90" fmla="*/ 2 w 179"/>
                <a:gd name="T91" fmla="*/ 47 h 263"/>
                <a:gd name="T92" fmla="*/ 10 w 179"/>
                <a:gd name="T93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263">
                  <a:moveTo>
                    <a:pt x="146" y="210"/>
                  </a:moveTo>
                  <a:lnTo>
                    <a:pt x="141" y="211"/>
                  </a:lnTo>
                  <a:lnTo>
                    <a:pt x="136" y="212"/>
                  </a:lnTo>
                  <a:lnTo>
                    <a:pt x="132" y="215"/>
                  </a:lnTo>
                  <a:lnTo>
                    <a:pt x="128" y="220"/>
                  </a:lnTo>
                  <a:lnTo>
                    <a:pt x="127" y="224"/>
                  </a:lnTo>
                  <a:lnTo>
                    <a:pt x="126" y="229"/>
                  </a:lnTo>
                  <a:lnTo>
                    <a:pt x="127" y="234"/>
                  </a:lnTo>
                  <a:lnTo>
                    <a:pt x="128" y="239"/>
                  </a:lnTo>
                  <a:lnTo>
                    <a:pt x="132" y="243"/>
                  </a:lnTo>
                  <a:lnTo>
                    <a:pt x="136" y="245"/>
                  </a:lnTo>
                  <a:lnTo>
                    <a:pt x="141" y="248"/>
                  </a:lnTo>
                  <a:lnTo>
                    <a:pt x="146" y="248"/>
                  </a:lnTo>
                  <a:lnTo>
                    <a:pt x="151" y="248"/>
                  </a:lnTo>
                  <a:lnTo>
                    <a:pt x="155" y="245"/>
                  </a:lnTo>
                  <a:lnTo>
                    <a:pt x="159" y="243"/>
                  </a:lnTo>
                  <a:lnTo>
                    <a:pt x="162" y="239"/>
                  </a:lnTo>
                  <a:lnTo>
                    <a:pt x="164" y="234"/>
                  </a:lnTo>
                  <a:lnTo>
                    <a:pt x="165" y="229"/>
                  </a:lnTo>
                  <a:lnTo>
                    <a:pt x="164" y="224"/>
                  </a:lnTo>
                  <a:lnTo>
                    <a:pt x="162" y="220"/>
                  </a:lnTo>
                  <a:lnTo>
                    <a:pt x="159" y="215"/>
                  </a:lnTo>
                  <a:lnTo>
                    <a:pt x="155" y="212"/>
                  </a:lnTo>
                  <a:lnTo>
                    <a:pt x="151" y="211"/>
                  </a:lnTo>
                  <a:lnTo>
                    <a:pt x="146" y="210"/>
                  </a:lnTo>
                  <a:close/>
                  <a:moveTo>
                    <a:pt x="146" y="112"/>
                  </a:moveTo>
                  <a:lnTo>
                    <a:pt x="141" y="113"/>
                  </a:lnTo>
                  <a:lnTo>
                    <a:pt x="136" y="115"/>
                  </a:lnTo>
                  <a:lnTo>
                    <a:pt x="132" y="118"/>
                  </a:lnTo>
                  <a:lnTo>
                    <a:pt x="128" y="122"/>
                  </a:lnTo>
                  <a:lnTo>
                    <a:pt x="127" y="126"/>
                  </a:lnTo>
                  <a:lnTo>
                    <a:pt x="126" y="131"/>
                  </a:lnTo>
                  <a:lnTo>
                    <a:pt x="127" y="136"/>
                  </a:lnTo>
                  <a:lnTo>
                    <a:pt x="128" y="141"/>
                  </a:lnTo>
                  <a:lnTo>
                    <a:pt x="132" y="145"/>
                  </a:lnTo>
                  <a:lnTo>
                    <a:pt x="136" y="148"/>
                  </a:lnTo>
                  <a:lnTo>
                    <a:pt x="141" y="150"/>
                  </a:lnTo>
                  <a:lnTo>
                    <a:pt x="146" y="150"/>
                  </a:lnTo>
                  <a:lnTo>
                    <a:pt x="151" y="150"/>
                  </a:lnTo>
                  <a:lnTo>
                    <a:pt x="155" y="148"/>
                  </a:lnTo>
                  <a:lnTo>
                    <a:pt x="159" y="145"/>
                  </a:lnTo>
                  <a:lnTo>
                    <a:pt x="162" y="141"/>
                  </a:lnTo>
                  <a:lnTo>
                    <a:pt x="164" y="136"/>
                  </a:lnTo>
                  <a:lnTo>
                    <a:pt x="165" y="131"/>
                  </a:lnTo>
                  <a:lnTo>
                    <a:pt x="164" y="126"/>
                  </a:lnTo>
                  <a:lnTo>
                    <a:pt x="162" y="122"/>
                  </a:lnTo>
                  <a:lnTo>
                    <a:pt x="159" y="118"/>
                  </a:lnTo>
                  <a:lnTo>
                    <a:pt x="155" y="115"/>
                  </a:lnTo>
                  <a:lnTo>
                    <a:pt x="151" y="113"/>
                  </a:lnTo>
                  <a:lnTo>
                    <a:pt x="146" y="112"/>
                  </a:lnTo>
                  <a:close/>
                  <a:moveTo>
                    <a:pt x="34" y="14"/>
                  </a:moveTo>
                  <a:lnTo>
                    <a:pt x="29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8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9" y="52"/>
                  </a:lnTo>
                  <a:lnTo>
                    <a:pt x="34" y="54"/>
                  </a:lnTo>
                  <a:lnTo>
                    <a:pt x="39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9" y="16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97"/>
                  </a:lnTo>
                  <a:lnTo>
                    <a:pt x="47" y="101"/>
                  </a:lnTo>
                  <a:lnTo>
                    <a:pt x="49" y="106"/>
                  </a:lnTo>
                  <a:lnTo>
                    <a:pt x="52" y="112"/>
                  </a:lnTo>
                  <a:lnTo>
                    <a:pt x="58" y="116"/>
                  </a:lnTo>
                  <a:lnTo>
                    <a:pt x="68" y="118"/>
                  </a:lnTo>
                  <a:lnTo>
                    <a:pt x="114" y="118"/>
                  </a:lnTo>
                  <a:lnTo>
                    <a:pt x="122" y="108"/>
                  </a:lnTo>
                  <a:lnTo>
                    <a:pt x="132" y="101"/>
                  </a:lnTo>
                  <a:lnTo>
                    <a:pt x="146" y="98"/>
                  </a:lnTo>
                  <a:lnTo>
                    <a:pt x="159" y="101"/>
                  </a:lnTo>
                  <a:lnTo>
                    <a:pt x="169" y="108"/>
                  </a:lnTo>
                  <a:lnTo>
                    <a:pt x="176" y="118"/>
                  </a:lnTo>
                  <a:lnTo>
                    <a:pt x="179" y="131"/>
                  </a:lnTo>
                  <a:lnTo>
                    <a:pt x="176" y="145"/>
                  </a:lnTo>
                  <a:lnTo>
                    <a:pt x="169" y="155"/>
                  </a:lnTo>
                  <a:lnTo>
                    <a:pt x="159" y="163"/>
                  </a:lnTo>
                  <a:lnTo>
                    <a:pt x="146" y="165"/>
                  </a:lnTo>
                  <a:lnTo>
                    <a:pt x="132" y="163"/>
                  </a:lnTo>
                  <a:lnTo>
                    <a:pt x="122" y="155"/>
                  </a:lnTo>
                  <a:lnTo>
                    <a:pt x="114" y="145"/>
                  </a:lnTo>
                  <a:lnTo>
                    <a:pt x="68" y="145"/>
                  </a:lnTo>
                  <a:lnTo>
                    <a:pt x="57" y="144"/>
                  </a:lnTo>
                  <a:lnTo>
                    <a:pt x="47" y="140"/>
                  </a:lnTo>
                  <a:lnTo>
                    <a:pt x="47" y="195"/>
                  </a:lnTo>
                  <a:lnTo>
                    <a:pt x="47" y="198"/>
                  </a:lnTo>
                  <a:lnTo>
                    <a:pt x="49" y="203"/>
                  </a:lnTo>
                  <a:lnTo>
                    <a:pt x="52" y="210"/>
                  </a:lnTo>
                  <a:lnTo>
                    <a:pt x="58" y="214"/>
                  </a:lnTo>
                  <a:lnTo>
                    <a:pt x="68" y="216"/>
                  </a:lnTo>
                  <a:lnTo>
                    <a:pt x="114" y="216"/>
                  </a:lnTo>
                  <a:lnTo>
                    <a:pt x="122" y="205"/>
                  </a:lnTo>
                  <a:lnTo>
                    <a:pt x="132" y="198"/>
                  </a:lnTo>
                  <a:lnTo>
                    <a:pt x="146" y="196"/>
                  </a:lnTo>
                  <a:lnTo>
                    <a:pt x="159" y="198"/>
                  </a:lnTo>
                  <a:lnTo>
                    <a:pt x="169" y="206"/>
                  </a:lnTo>
                  <a:lnTo>
                    <a:pt x="176" y="216"/>
                  </a:lnTo>
                  <a:lnTo>
                    <a:pt x="179" y="229"/>
                  </a:lnTo>
                  <a:lnTo>
                    <a:pt x="176" y="242"/>
                  </a:lnTo>
                  <a:lnTo>
                    <a:pt x="169" y="253"/>
                  </a:lnTo>
                  <a:lnTo>
                    <a:pt x="159" y="259"/>
                  </a:lnTo>
                  <a:lnTo>
                    <a:pt x="146" y="263"/>
                  </a:lnTo>
                  <a:lnTo>
                    <a:pt x="132" y="261"/>
                  </a:lnTo>
                  <a:lnTo>
                    <a:pt x="122" y="253"/>
                  </a:lnTo>
                  <a:lnTo>
                    <a:pt x="114" y="243"/>
                  </a:lnTo>
                  <a:lnTo>
                    <a:pt x="68" y="243"/>
                  </a:lnTo>
                  <a:lnTo>
                    <a:pt x="53" y="240"/>
                  </a:lnTo>
                  <a:lnTo>
                    <a:pt x="40" y="234"/>
                  </a:lnTo>
                  <a:lnTo>
                    <a:pt x="32" y="225"/>
                  </a:lnTo>
                  <a:lnTo>
                    <a:pt x="25" y="215"/>
                  </a:lnTo>
                  <a:lnTo>
                    <a:pt x="21" y="205"/>
                  </a:lnTo>
                  <a:lnTo>
                    <a:pt x="20" y="195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altLang="zh-CN">
                <a:latin typeface="Calibri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71467" y="3776242"/>
            <a:ext cx="1053296" cy="1053296"/>
            <a:chOff x="4971467" y="3776242"/>
            <a:chExt cx="1053296" cy="1053296"/>
          </a:xfrm>
        </p:grpSpPr>
        <p:sp>
          <p:nvSpPr>
            <p:cNvPr id="8" name="矩形 7"/>
            <p:cNvSpPr/>
            <p:nvPr/>
          </p:nvSpPr>
          <p:spPr>
            <a:xfrm>
              <a:off x="4971467" y="3776242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" name="Freeform 33"/>
            <p:cNvSpPr>
              <a:spLocks noChangeAspect="1" noEditPoints="1"/>
            </p:cNvSpPr>
            <p:nvPr/>
          </p:nvSpPr>
          <p:spPr bwMode="auto">
            <a:xfrm>
              <a:off x="5421135" y="4082459"/>
              <a:ext cx="153957" cy="540000"/>
            </a:xfrm>
            <a:custGeom>
              <a:avLst/>
              <a:gdLst>
                <a:gd name="T0" fmla="*/ 28 w 67"/>
                <a:gd name="T1" fmla="*/ 183 h 235"/>
                <a:gd name="T2" fmla="*/ 20 w 67"/>
                <a:gd name="T3" fmla="*/ 187 h 235"/>
                <a:gd name="T4" fmla="*/ 15 w 67"/>
                <a:gd name="T5" fmla="*/ 196 h 235"/>
                <a:gd name="T6" fmla="*/ 15 w 67"/>
                <a:gd name="T7" fmla="*/ 206 h 235"/>
                <a:gd name="T8" fmla="*/ 20 w 67"/>
                <a:gd name="T9" fmla="*/ 215 h 235"/>
                <a:gd name="T10" fmla="*/ 28 w 67"/>
                <a:gd name="T11" fmla="*/ 220 h 235"/>
                <a:gd name="T12" fmla="*/ 38 w 67"/>
                <a:gd name="T13" fmla="*/ 220 h 235"/>
                <a:gd name="T14" fmla="*/ 47 w 67"/>
                <a:gd name="T15" fmla="*/ 215 h 235"/>
                <a:gd name="T16" fmla="*/ 52 w 67"/>
                <a:gd name="T17" fmla="*/ 206 h 235"/>
                <a:gd name="T18" fmla="*/ 52 w 67"/>
                <a:gd name="T19" fmla="*/ 196 h 235"/>
                <a:gd name="T20" fmla="*/ 47 w 67"/>
                <a:gd name="T21" fmla="*/ 187 h 235"/>
                <a:gd name="T22" fmla="*/ 38 w 67"/>
                <a:gd name="T23" fmla="*/ 183 h 235"/>
                <a:gd name="T24" fmla="*/ 33 w 67"/>
                <a:gd name="T25" fmla="*/ 14 h 235"/>
                <a:gd name="T26" fmla="*/ 24 w 67"/>
                <a:gd name="T27" fmla="*/ 17 h 235"/>
                <a:gd name="T28" fmla="*/ 17 w 67"/>
                <a:gd name="T29" fmla="*/ 24 h 235"/>
                <a:gd name="T30" fmla="*/ 14 w 67"/>
                <a:gd name="T31" fmla="*/ 33 h 235"/>
                <a:gd name="T32" fmla="*/ 17 w 67"/>
                <a:gd name="T33" fmla="*/ 43 h 235"/>
                <a:gd name="T34" fmla="*/ 24 w 67"/>
                <a:gd name="T35" fmla="*/ 50 h 235"/>
                <a:gd name="T36" fmla="*/ 33 w 67"/>
                <a:gd name="T37" fmla="*/ 54 h 235"/>
                <a:gd name="T38" fmla="*/ 43 w 67"/>
                <a:gd name="T39" fmla="*/ 50 h 235"/>
                <a:gd name="T40" fmla="*/ 51 w 67"/>
                <a:gd name="T41" fmla="*/ 43 h 235"/>
                <a:gd name="T42" fmla="*/ 53 w 67"/>
                <a:gd name="T43" fmla="*/ 33 h 235"/>
                <a:gd name="T44" fmla="*/ 51 w 67"/>
                <a:gd name="T45" fmla="*/ 24 h 235"/>
                <a:gd name="T46" fmla="*/ 43 w 67"/>
                <a:gd name="T47" fmla="*/ 17 h 235"/>
                <a:gd name="T48" fmla="*/ 33 w 67"/>
                <a:gd name="T49" fmla="*/ 14 h 235"/>
                <a:gd name="T50" fmla="*/ 47 w 67"/>
                <a:gd name="T51" fmla="*/ 3 h 235"/>
                <a:gd name="T52" fmla="*/ 65 w 67"/>
                <a:gd name="T53" fmla="*/ 21 h 235"/>
                <a:gd name="T54" fmla="*/ 65 w 67"/>
                <a:gd name="T55" fmla="*/ 47 h 235"/>
                <a:gd name="T56" fmla="*/ 47 w 67"/>
                <a:gd name="T57" fmla="*/ 65 h 235"/>
                <a:gd name="T58" fmla="*/ 57 w 67"/>
                <a:gd name="T59" fmla="*/ 178 h 235"/>
                <a:gd name="T60" fmla="*/ 67 w 67"/>
                <a:gd name="T61" fmla="*/ 201 h 235"/>
                <a:gd name="T62" fmla="*/ 57 w 67"/>
                <a:gd name="T63" fmla="*/ 225 h 235"/>
                <a:gd name="T64" fmla="*/ 33 w 67"/>
                <a:gd name="T65" fmla="*/ 235 h 235"/>
                <a:gd name="T66" fmla="*/ 10 w 67"/>
                <a:gd name="T67" fmla="*/ 225 h 235"/>
                <a:gd name="T68" fmla="*/ 0 w 67"/>
                <a:gd name="T69" fmla="*/ 201 h 235"/>
                <a:gd name="T70" fmla="*/ 10 w 67"/>
                <a:gd name="T71" fmla="*/ 178 h 235"/>
                <a:gd name="T72" fmla="*/ 20 w 67"/>
                <a:gd name="T73" fmla="*/ 65 h 235"/>
                <a:gd name="T74" fmla="*/ 3 w 67"/>
                <a:gd name="T75" fmla="*/ 47 h 235"/>
                <a:gd name="T76" fmla="*/ 3 w 67"/>
                <a:gd name="T77" fmla="*/ 21 h 235"/>
                <a:gd name="T78" fmla="*/ 20 w 67"/>
                <a:gd name="T79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0" y="187"/>
                  </a:lnTo>
                  <a:lnTo>
                    <a:pt x="17" y="192"/>
                  </a:lnTo>
                  <a:lnTo>
                    <a:pt x="15" y="196"/>
                  </a:lnTo>
                  <a:lnTo>
                    <a:pt x="14" y="201"/>
                  </a:lnTo>
                  <a:lnTo>
                    <a:pt x="15" y="206"/>
                  </a:lnTo>
                  <a:lnTo>
                    <a:pt x="17" y="211"/>
                  </a:lnTo>
                  <a:lnTo>
                    <a:pt x="20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3" y="217"/>
                  </a:lnTo>
                  <a:lnTo>
                    <a:pt x="47" y="215"/>
                  </a:lnTo>
                  <a:lnTo>
                    <a:pt x="51" y="211"/>
                  </a:lnTo>
                  <a:lnTo>
                    <a:pt x="52" y="206"/>
                  </a:lnTo>
                  <a:lnTo>
                    <a:pt x="53" y="201"/>
                  </a:lnTo>
                  <a:lnTo>
                    <a:pt x="52" y="196"/>
                  </a:lnTo>
                  <a:lnTo>
                    <a:pt x="51" y="192"/>
                  </a:lnTo>
                  <a:lnTo>
                    <a:pt x="47" y="187"/>
                  </a:lnTo>
                  <a:lnTo>
                    <a:pt x="43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7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7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0" y="233"/>
                  </a:lnTo>
                  <a:lnTo>
                    <a:pt x="10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0" y="178"/>
                  </a:lnTo>
                  <a:lnTo>
                    <a:pt x="20" y="170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Freeform 60"/>
          <p:cNvSpPr>
            <a:spLocks noChangeAspect="1" noEditPoints="1"/>
          </p:cNvSpPr>
          <p:nvPr/>
        </p:nvSpPr>
        <p:spPr bwMode="auto">
          <a:xfrm>
            <a:off x="6321850" y="3988785"/>
            <a:ext cx="547579" cy="612000"/>
          </a:xfrm>
          <a:custGeom>
            <a:avLst/>
            <a:gdLst>
              <a:gd name="T0" fmla="*/ 43 w 221"/>
              <a:gd name="T1" fmla="*/ 89 h 247"/>
              <a:gd name="T2" fmla="*/ 36 w 221"/>
              <a:gd name="T3" fmla="*/ 99 h 247"/>
              <a:gd name="T4" fmla="*/ 28 w 221"/>
              <a:gd name="T5" fmla="*/ 121 h 247"/>
              <a:gd name="T6" fmla="*/ 31 w 221"/>
              <a:gd name="T7" fmla="*/ 220 h 247"/>
              <a:gd name="T8" fmla="*/ 41 w 221"/>
              <a:gd name="T9" fmla="*/ 235 h 247"/>
              <a:gd name="T10" fmla="*/ 42 w 221"/>
              <a:gd name="T11" fmla="*/ 239 h 247"/>
              <a:gd name="T12" fmla="*/ 29 w 221"/>
              <a:gd name="T13" fmla="*/ 238 h 247"/>
              <a:gd name="T14" fmla="*/ 14 w 221"/>
              <a:gd name="T15" fmla="*/ 229 h 247"/>
              <a:gd name="T16" fmla="*/ 3 w 221"/>
              <a:gd name="T17" fmla="*/ 211 h 247"/>
              <a:gd name="T18" fmla="*/ 0 w 221"/>
              <a:gd name="T19" fmla="*/ 131 h 247"/>
              <a:gd name="T20" fmla="*/ 8 w 221"/>
              <a:gd name="T21" fmla="*/ 105 h 247"/>
              <a:gd name="T22" fmla="*/ 22 w 221"/>
              <a:gd name="T23" fmla="*/ 93 h 247"/>
              <a:gd name="T24" fmla="*/ 37 w 221"/>
              <a:gd name="T25" fmla="*/ 89 h 247"/>
              <a:gd name="T26" fmla="*/ 176 w 221"/>
              <a:gd name="T27" fmla="*/ 0 h 247"/>
              <a:gd name="T28" fmla="*/ 187 w 221"/>
              <a:gd name="T29" fmla="*/ 14 h 247"/>
              <a:gd name="T30" fmla="*/ 186 w 221"/>
              <a:gd name="T31" fmla="*/ 42 h 247"/>
              <a:gd name="T32" fmla="*/ 173 w 221"/>
              <a:gd name="T33" fmla="*/ 67 h 247"/>
              <a:gd name="T34" fmla="*/ 162 w 221"/>
              <a:gd name="T35" fmla="*/ 82 h 247"/>
              <a:gd name="T36" fmla="*/ 164 w 221"/>
              <a:gd name="T37" fmla="*/ 89 h 247"/>
              <a:gd name="T38" fmla="*/ 185 w 221"/>
              <a:gd name="T39" fmla="*/ 91 h 247"/>
              <a:gd name="T40" fmla="*/ 209 w 221"/>
              <a:gd name="T41" fmla="*/ 98 h 247"/>
              <a:gd name="T42" fmla="*/ 221 w 221"/>
              <a:gd name="T43" fmla="*/ 111 h 247"/>
              <a:gd name="T44" fmla="*/ 217 w 221"/>
              <a:gd name="T45" fmla="*/ 135 h 247"/>
              <a:gd name="T46" fmla="*/ 208 w 221"/>
              <a:gd name="T47" fmla="*/ 174 h 247"/>
              <a:gd name="T48" fmla="*/ 195 w 221"/>
              <a:gd name="T49" fmla="*/ 215 h 247"/>
              <a:gd name="T50" fmla="*/ 181 w 221"/>
              <a:gd name="T51" fmla="*/ 243 h 247"/>
              <a:gd name="T52" fmla="*/ 152 w 221"/>
              <a:gd name="T53" fmla="*/ 246 h 247"/>
              <a:gd name="T54" fmla="*/ 106 w 221"/>
              <a:gd name="T55" fmla="*/ 238 h 247"/>
              <a:gd name="T56" fmla="*/ 70 w 221"/>
              <a:gd name="T57" fmla="*/ 225 h 247"/>
              <a:gd name="T58" fmla="*/ 56 w 221"/>
              <a:gd name="T59" fmla="*/ 211 h 247"/>
              <a:gd name="T60" fmla="*/ 59 w 221"/>
              <a:gd name="T61" fmla="*/ 108 h 247"/>
              <a:gd name="T62" fmla="*/ 79 w 221"/>
              <a:gd name="T63" fmla="*/ 89 h 247"/>
              <a:gd name="T64" fmla="*/ 106 w 221"/>
              <a:gd name="T65" fmla="*/ 71 h 247"/>
              <a:gd name="T66" fmla="*/ 130 w 221"/>
              <a:gd name="T67" fmla="*/ 52 h 247"/>
              <a:gd name="T68" fmla="*/ 153 w 221"/>
              <a:gd name="T69" fmla="*/ 26 h 247"/>
              <a:gd name="T70" fmla="*/ 170 w 221"/>
              <a:gd name="T71" fmla="*/ 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1" h="247">
                <a:moveTo>
                  <a:pt x="42" y="88"/>
                </a:moveTo>
                <a:lnTo>
                  <a:pt x="43" y="89"/>
                </a:lnTo>
                <a:lnTo>
                  <a:pt x="41" y="93"/>
                </a:lnTo>
                <a:lnTo>
                  <a:pt x="36" y="99"/>
                </a:lnTo>
                <a:lnTo>
                  <a:pt x="31" y="108"/>
                </a:lnTo>
                <a:lnTo>
                  <a:pt x="28" y="121"/>
                </a:lnTo>
                <a:lnTo>
                  <a:pt x="28" y="207"/>
                </a:lnTo>
                <a:lnTo>
                  <a:pt x="31" y="220"/>
                </a:lnTo>
                <a:lnTo>
                  <a:pt x="36" y="229"/>
                </a:lnTo>
                <a:lnTo>
                  <a:pt x="41" y="235"/>
                </a:lnTo>
                <a:lnTo>
                  <a:pt x="43" y="238"/>
                </a:lnTo>
                <a:lnTo>
                  <a:pt x="42" y="239"/>
                </a:lnTo>
                <a:lnTo>
                  <a:pt x="37" y="239"/>
                </a:lnTo>
                <a:lnTo>
                  <a:pt x="29" y="238"/>
                </a:lnTo>
                <a:lnTo>
                  <a:pt x="22" y="234"/>
                </a:lnTo>
                <a:lnTo>
                  <a:pt x="14" y="229"/>
                </a:lnTo>
                <a:lnTo>
                  <a:pt x="8" y="223"/>
                </a:lnTo>
                <a:lnTo>
                  <a:pt x="3" y="211"/>
                </a:lnTo>
                <a:lnTo>
                  <a:pt x="0" y="197"/>
                </a:lnTo>
                <a:lnTo>
                  <a:pt x="0" y="131"/>
                </a:lnTo>
                <a:lnTo>
                  <a:pt x="3" y="117"/>
                </a:lnTo>
                <a:lnTo>
                  <a:pt x="8" y="105"/>
                </a:lnTo>
                <a:lnTo>
                  <a:pt x="14" y="98"/>
                </a:lnTo>
                <a:lnTo>
                  <a:pt x="22" y="93"/>
                </a:lnTo>
                <a:lnTo>
                  <a:pt x="29" y="90"/>
                </a:lnTo>
                <a:lnTo>
                  <a:pt x="37" y="89"/>
                </a:lnTo>
                <a:lnTo>
                  <a:pt x="42" y="88"/>
                </a:lnTo>
                <a:close/>
                <a:moveTo>
                  <a:pt x="176" y="0"/>
                </a:moveTo>
                <a:lnTo>
                  <a:pt x="180" y="0"/>
                </a:lnTo>
                <a:lnTo>
                  <a:pt x="187" y="14"/>
                </a:lnTo>
                <a:lnTo>
                  <a:pt x="189" y="29"/>
                </a:lnTo>
                <a:lnTo>
                  <a:pt x="186" y="42"/>
                </a:lnTo>
                <a:lnTo>
                  <a:pt x="181" y="56"/>
                </a:lnTo>
                <a:lnTo>
                  <a:pt x="173" y="67"/>
                </a:lnTo>
                <a:lnTo>
                  <a:pt x="167" y="76"/>
                </a:lnTo>
                <a:lnTo>
                  <a:pt x="162" y="82"/>
                </a:lnTo>
                <a:lnTo>
                  <a:pt x="161" y="86"/>
                </a:lnTo>
                <a:lnTo>
                  <a:pt x="164" y="89"/>
                </a:lnTo>
                <a:lnTo>
                  <a:pt x="173" y="90"/>
                </a:lnTo>
                <a:lnTo>
                  <a:pt x="185" y="91"/>
                </a:lnTo>
                <a:lnTo>
                  <a:pt x="198" y="94"/>
                </a:lnTo>
                <a:lnTo>
                  <a:pt x="209" y="98"/>
                </a:lnTo>
                <a:lnTo>
                  <a:pt x="217" y="103"/>
                </a:lnTo>
                <a:lnTo>
                  <a:pt x="221" y="111"/>
                </a:lnTo>
                <a:lnTo>
                  <a:pt x="219" y="119"/>
                </a:lnTo>
                <a:lnTo>
                  <a:pt x="217" y="135"/>
                </a:lnTo>
                <a:lnTo>
                  <a:pt x="213" y="154"/>
                </a:lnTo>
                <a:lnTo>
                  <a:pt x="208" y="174"/>
                </a:lnTo>
                <a:lnTo>
                  <a:pt x="201" y="196"/>
                </a:lnTo>
                <a:lnTo>
                  <a:pt x="195" y="215"/>
                </a:lnTo>
                <a:lnTo>
                  <a:pt x="187" y="232"/>
                </a:lnTo>
                <a:lnTo>
                  <a:pt x="181" y="243"/>
                </a:lnTo>
                <a:lnTo>
                  <a:pt x="175" y="247"/>
                </a:lnTo>
                <a:lnTo>
                  <a:pt x="152" y="246"/>
                </a:lnTo>
                <a:lnTo>
                  <a:pt x="129" y="243"/>
                </a:lnTo>
                <a:lnTo>
                  <a:pt x="106" y="238"/>
                </a:lnTo>
                <a:lnTo>
                  <a:pt x="87" y="232"/>
                </a:lnTo>
                <a:lnTo>
                  <a:pt x="70" y="225"/>
                </a:lnTo>
                <a:lnTo>
                  <a:pt x="60" y="218"/>
                </a:lnTo>
                <a:lnTo>
                  <a:pt x="56" y="211"/>
                </a:lnTo>
                <a:lnTo>
                  <a:pt x="56" y="117"/>
                </a:lnTo>
                <a:lnTo>
                  <a:pt x="59" y="108"/>
                </a:lnTo>
                <a:lnTo>
                  <a:pt x="68" y="99"/>
                </a:lnTo>
                <a:lnTo>
                  <a:pt x="79" y="89"/>
                </a:lnTo>
                <a:lnTo>
                  <a:pt x="93" y="80"/>
                </a:lnTo>
                <a:lnTo>
                  <a:pt x="106" y="71"/>
                </a:lnTo>
                <a:lnTo>
                  <a:pt x="116" y="63"/>
                </a:lnTo>
                <a:lnTo>
                  <a:pt x="130" y="52"/>
                </a:lnTo>
                <a:lnTo>
                  <a:pt x="143" y="39"/>
                </a:lnTo>
                <a:lnTo>
                  <a:pt x="153" y="26"/>
                </a:lnTo>
                <a:lnTo>
                  <a:pt x="162" y="15"/>
                </a:lnTo>
                <a:lnTo>
                  <a:pt x="170" y="5"/>
                </a:lnTo>
                <a:lnTo>
                  <a:pt x="176" y="0"/>
                </a:lnTo>
                <a:close/>
              </a:path>
            </a:pathLst>
          </a:custGeom>
          <a:solidFill>
            <a:srgbClr val="E7B55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" y="67945"/>
            <a:ext cx="18897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994C52"/>
                </a:solidFill>
                <a:latin typeface="Aharoni" charset="0"/>
              </a:rPr>
              <a:t>CASE</a:t>
            </a:r>
            <a:endParaRPr lang="en-US" altLang="zh-CN" sz="4000">
              <a:solidFill>
                <a:srgbClr val="994C52"/>
              </a:solidFill>
              <a:latin typeface="Aharon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2115" y="997585"/>
            <a:ext cx="1168844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大陆养老金计算方法：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养老金=基础养老金+个人账户养老金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个人账户养老金=个人账户储存额÷计发月数（50岁为195、55岁为170、60岁为139，不再统一是120了）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基础养老金=（全省上年度在岗职工月平均工资+本人指数化月平均缴费工资）÷2×缴费年限×1%=全省上年度在岗职工月平均工资（1+本人平均缴费指数）÷2×缴费年限×1%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6875" y="2673985"/>
            <a:ext cx="1158303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CASE I</a:t>
            </a:r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：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     根据上述公式，假定男职工在60岁退休时，全省上年度在岗职工月平均工资为4000元。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累计缴费年限为40年时，个人平均缴费基数为1时，养老金=（4000+4000×1.0÷2×40×1%=1600元</a:t>
            </a:r>
            <a:endParaRPr lang="zh-CN" altLang="en-US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Formulation: </a:t>
            </a:r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应缴纳养老金</a:t>
            </a:r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=4000*8%*12*40=153600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                 </a:t>
            </a:r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应领取养老金</a:t>
            </a:r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=1600*12*(73-60)=249600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                 </a:t>
            </a:r>
            <a:r>
              <a:rPr lang="zh-CN" altLang="en-US">
                <a:solidFill>
                  <a:srgbClr val="E5B350"/>
                </a:solidFill>
                <a:latin typeface="黑体" charset="0"/>
                <a:ea typeface="黑体" charset="0"/>
              </a:rPr>
              <a:t>增值率</a:t>
            </a:r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=249600/153600=162.5%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CASE II: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     马先生的隽升保单仅需缴费五年，每年保费1,106,400美元，五年共计缴费5,532,000美元，此后无需再缴费，收益和保障则伴随马先生终身。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solidFill>
                  <a:srgbClr val="E5B350"/>
                </a:solidFill>
                <a:latin typeface="黑体" charset="0"/>
                <a:ea typeface="黑体" charset="0"/>
              </a:rPr>
              <a:t>     马先生自62岁开始固定从隽升保单内领取退休金，62岁至72岁的11年间，马先生每年可以获得英国保诚保险公司(香港)为他派发的1,417,743美元退休金，11间共计领取15,595,173美元退休金，相较5,532,000美元总保费，资产已经增值281%。</a:t>
            </a:r>
            <a:endParaRPr lang="en-US" altLang="zh-CN">
              <a:solidFill>
                <a:srgbClr val="E5B350"/>
              </a:solidFill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           </a:t>
            </a:r>
            <a:endParaRPr lang="en-US" altLang="zh-CN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82440" y="1577340"/>
            <a:ext cx="3535680" cy="3413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9300" y="2066925"/>
            <a:ext cx="29845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latin typeface="Aharoni" charset="0"/>
                <a:ea typeface="黑体" charset="0"/>
              </a:rPr>
              <a:t>Thanks         for listening</a:t>
            </a:r>
            <a:endParaRPr lang="en-US" altLang="zh-CN" sz="4800" b="1">
              <a:solidFill>
                <a:schemeClr val="tx1"/>
              </a:solidFill>
              <a:latin typeface="Aharoni" charset="0"/>
              <a:ea typeface="黑体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594687" y="-39236"/>
            <a:ext cx="2820996" cy="6897237"/>
            <a:chOff x="9594687" y="-39236"/>
            <a:chExt cx="2820996" cy="6897237"/>
          </a:xfrm>
        </p:grpSpPr>
        <p:grpSp>
          <p:nvGrpSpPr>
            <p:cNvPr id="27" name="组合 26"/>
            <p:cNvGrpSpPr/>
            <p:nvPr/>
          </p:nvGrpSpPr>
          <p:grpSpPr>
            <a:xfrm>
              <a:off x="9848851" y="-39236"/>
              <a:ext cx="2359033" cy="6897237"/>
              <a:chOff x="9848851" y="-39236"/>
              <a:chExt cx="2359033" cy="68972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48858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848851" y="-2"/>
                <a:ext cx="2343149" cy="3689352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48851" y="5289551"/>
                <a:ext cx="2343149" cy="1568450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594687" y="3864111"/>
              <a:ext cx="2820996" cy="1310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黑体" charset="0"/>
                  <a:ea typeface="黑体" charset="0"/>
                  <a:cs typeface="Aharoni" pitchFamily="2" charset="-79"/>
                </a:rPr>
                <a:t>养老保险</a:t>
              </a:r>
              <a:endParaRPr lang="zh-CN" sz="4000" b="1" dirty="0" smtClean="0">
                <a:solidFill>
                  <a:srgbClr val="17324D"/>
                </a:solidFill>
                <a:latin typeface="黑体" charset="0"/>
                <a:ea typeface="黑体" charset="0"/>
                <a:cs typeface="Aharoni" pitchFamily="2" charset="-79"/>
              </a:endParaRPr>
            </a:p>
            <a:p>
              <a:pPr algn="ctr"/>
              <a:r>
                <a:rPr lang="en-US" altLang="zh-CN" sz="4000" b="1" dirty="0" smtClean="0">
                  <a:solidFill>
                    <a:srgbClr val="17324D"/>
                  </a:solidFill>
                  <a:latin typeface="黑体" charset="0"/>
                  <a:ea typeface="黑体" charset="0"/>
                  <a:cs typeface="Aharoni" pitchFamily="2" charset="-79"/>
                </a:rPr>
                <a:t>PROs</a:t>
              </a:r>
              <a:endParaRPr lang="en-US" altLang="zh-CN" sz="4000" b="1" dirty="0" smtClean="0">
                <a:solidFill>
                  <a:srgbClr val="17324D"/>
                </a:solidFill>
                <a:latin typeface="黑体" charset="0"/>
                <a:ea typeface="黑体" charset="0"/>
                <a:cs typeface="Aharoni" pitchFamily="2" charset="-79"/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10633873" y="5661158"/>
              <a:ext cx="763262" cy="720000"/>
            </a:xfrm>
            <a:custGeom>
              <a:avLst/>
              <a:gdLst>
                <a:gd name="T0" fmla="*/ 85 w 247"/>
                <a:gd name="T1" fmla="*/ 0 h 233"/>
                <a:gd name="T2" fmla="*/ 95 w 247"/>
                <a:gd name="T3" fmla="*/ 1 h 233"/>
                <a:gd name="T4" fmla="*/ 103 w 247"/>
                <a:gd name="T5" fmla="*/ 6 h 233"/>
                <a:gd name="T6" fmla="*/ 109 w 247"/>
                <a:gd name="T7" fmla="*/ 12 h 233"/>
                <a:gd name="T8" fmla="*/ 116 w 247"/>
                <a:gd name="T9" fmla="*/ 20 h 233"/>
                <a:gd name="T10" fmla="*/ 123 w 247"/>
                <a:gd name="T11" fmla="*/ 29 h 233"/>
                <a:gd name="T12" fmla="*/ 130 w 247"/>
                <a:gd name="T13" fmla="*/ 37 h 233"/>
                <a:gd name="T14" fmla="*/ 139 w 247"/>
                <a:gd name="T15" fmla="*/ 44 h 233"/>
                <a:gd name="T16" fmla="*/ 149 w 247"/>
                <a:gd name="T17" fmla="*/ 51 h 233"/>
                <a:gd name="T18" fmla="*/ 160 w 247"/>
                <a:gd name="T19" fmla="*/ 54 h 233"/>
                <a:gd name="T20" fmla="*/ 176 w 247"/>
                <a:gd name="T21" fmla="*/ 57 h 233"/>
                <a:gd name="T22" fmla="*/ 193 w 247"/>
                <a:gd name="T23" fmla="*/ 56 h 233"/>
                <a:gd name="T24" fmla="*/ 215 w 247"/>
                <a:gd name="T25" fmla="*/ 52 h 233"/>
                <a:gd name="T26" fmla="*/ 241 w 247"/>
                <a:gd name="T27" fmla="*/ 43 h 233"/>
                <a:gd name="T28" fmla="*/ 243 w 247"/>
                <a:gd name="T29" fmla="*/ 42 h 233"/>
                <a:gd name="T30" fmla="*/ 246 w 247"/>
                <a:gd name="T31" fmla="*/ 43 h 233"/>
                <a:gd name="T32" fmla="*/ 247 w 247"/>
                <a:gd name="T33" fmla="*/ 44 h 233"/>
                <a:gd name="T34" fmla="*/ 247 w 247"/>
                <a:gd name="T35" fmla="*/ 46 h 233"/>
                <a:gd name="T36" fmla="*/ 246 w 247"/>
                <a:gd name="T37" fmla="*/ 48 h 233"/>
                <a:gd name="T38" fmla="*/ 227 w 247"/>
                <a:gd name="T39" fmla="*/ 76 h 233"/>
                <a:gd name="T40" fmla="*/ 210 w 247"/>
                <a:gd name="T41" fmla="*/ 98 h 233"/>
                <a:gd name="T42" fmla="*/ 195 w 247"/>
                <a:gd name="T43" fmla="*/ 113 h 233"/>
                <a:gd name="T44" fmla="*/ 183 w 247"/>
                <a:gd name="T45" fmla="*/ 125 h 233"/>
                <a:gd name="T46" fmla="*/ 172 w 247"/>
                <a:gd name="T47" fmla="*/ 131 h 233"/>
                <a:gd name="T48" fmla="*/ 163 w 247"/>
                <a:gd name="T49" fmla="*/ 134 h 233"/>
                <a:gd name="T50" fmla="*/ 155 w 247"/>
                <a:gd name="T51" fmla="*/ 134 h 233"/>
                <a:gd name="T52" fmla="*/ 149 w 247"/>
                <a:gd name="T53" fmla="*/ 131 h 233"/>
                <a:gd name="T54" fmla="*/ 142 w 247"/>
                <a:gd name="T55" fmla="*/ 128 h 233"/>
                <a:gd name="T56" fmla="*/ 136 w 247"/>
                <a:gd name="T57" fmla="*/ 123 h 233"/>
                <a:gd name="T58" fmla="*/ 130 w 247"/>
                <a:gd name="T59" fmla="*/ 118 h 233"/>
                <a:gd name="T60" fmla="*/ 123 w 247"/>
                <a:gd name="T61" fmla="*/ 114 h 233"/>
                <a:gd name="T62" fmla="*/ 116 w 247"/>
                <a:gd name="T63" fmla="*/ 111 h 233"/>
                <a:gd name="T64" fmla="*/ 107 w 247"/>
                <a:gd name="T65" fmla="*/ 109 h 233"/>
                <a:gd name="T66" fmla="*/ 97 w 247"/>
                <a:gd name="T67" fmla="*/ 111 h 233"/>
                <a:gd name="T68" fmla="*/ 84 w 247"/>
                <a:gd name="T69" fmla="*/ 114 h 233"/>
                <a:gd name="T70" fmla="*/ 70 w 247"/>
                <a:gd name="T71" fmla="*/ 123 h 233"/>
                <a:gd name="T72" fmla="*/ 53 w 247"/>
                <a:gd name="T73" fmla="*/ 136 h 233"/>
                <a:gd name="T74" fmla="*/ 77 w 247"/>
                <a:gd name="T75" fmla="*/ 233 h 233"/>
                <a:gd name="T76" fmla="*/ 51 w 247"/>
                <a:gd name="T77" fmla="*/ 233 h 233"/>
                <a:gd name="T78" fmla="*/ 0 w 247"/>
                <a:gd name="T79" fmla="*/ 34 h 233"/>
                <a:gd name="T80" fmla="*/ 25 w 247"/>
                <a:gd name="T81" fmla="*/ 25 h 233"/>
                <a:gd name="T82" fmla="*/ 44 w 247"/>
                <a:gd name="T83" fmla="*/ 12 h 233"/>
                <a:gd name="T84" fmla="*/ 61 w 247"/>
                <a:gd name="T85" fmla="*/ 4 h 233"/>
                <a:gd name="T86" fmla="*/ 75 w 247"/>
                <a:gd name="T87" fmla="*/ 0 h 233"/>
                <a:gd name="T88" fmla="*/ 85 w 247"/>
                <a:gd name="T8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7" h="233">
                  <a:moveTo>
                    <a:pt x="85" y="0"/>
                  </a:moveTo>
                  <a:lnTo>
                    <a:pt x="95" y="1"/>
                  </a:lnTo>
                  <a:lnTo>
                    <a:pt x="103" y="6"/>
                  </a:lnTo>
                  <a:lnTo>
                    <a:pt x="109" y="12"/>
                  </a:lnTo>
                  <a:lnTo>
                    <a:pt x="116" y="20"/>
                  </a:lnTo>
                  <a:lnTo>
                    <a:pt x="123" y="29"/>
                  </a:lnTo>
                  <a:lnTo>
                    <a:pt x="130" y="37"/>
                  </a:lnTo>
                  <a:lnTo>
                    <a:pt x="139" y="44"/>
                  </a:lnTo>
                  <a:lnTo>
                    <a:pt x="149" y="51"/>
                  </a:lnTo>
                  <a:lnTo>
                    <a:pt x="160" y="54"/>
                  </a:lnTo>
                  <a:lnTo>
                    <a:pt x="176" y="57"/>
                  </a:lnTo>
                  <a:lnTo>
                    <a:pt x="193" y="56"/>
                  </a:lnTo>
                  <a:lnTo>
                    <a:pt x="215" y="52"/>
                  </a:lnTo>
                  <a:lnTo>
                    <a:pt x="241" y="43"/>
                  </a:lnTo>
                  <a:lnTo>
                    <a:pt x="243" y="42"/>
                  </a:lnTo>
                  <a:lnTo>
                    <a:pt x="246" y="43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6" y="48"/>
                  </a:lnTo>
                  <a:lnTo>
                    <a:pt x="227" y="76"/>
                  </a:lnTo>
                  <a:lnTo>
                    <a:pt x="210" y="98"/>
                  </a:lnTo>
                  <a:lnTo>
                    <a:pt x="195" y="113"/>
                  </a:lnTo>
                  <a:lnTo>
                    <a:pt x="183" y="125"/>
                  </a:lnTo>
                  <a:lnTo>
                    <a:pt x="172" y="131"/>
                  </a:lnTo>
                  <a:lnTo>
                    <a:pt x="163" y="134"/>
                  </a:lnTo>
                  <a:lnTo>
                    <a:pt x="155" y="134"/>
                  </a:lnTo>
                  <a:lnTo>
                    <a:pt x="149" y="131"/>
                  </a:lnTo>
                  <a:lnTo>
                    <a:pt x="142" y="128"/>
                  </a:lnTo>
                  <a:lnTo>
                    <a:pt x="136" y="123"/>
                  </a:lnTo>
                  <a:lnTo>
                    <a:pt x="130" y="118"/>
                  </a:lnTo>
                  <a:lnTo>
                    <a:pt x="123" y="114"/>
                  </a:lnTo>
                  <a:lnTo>
                    <a:pt x="116" y="111"/>
                  </a:lnTo>
                  <a:lnTo>
                    <a:pt x="107" y="109"/>
                  </a:lnTo>
                  <a:lnTo>
                    <a:pt x="97" y="111"/>
                  </a:lnTo>
                  <a:lnTo>
                    <a:pt x="84" y="114"/>
                  </a:lnTo>
                  <a:lnTo>
                    <a:pt x="70" y="123"/>
                  </a:lnTo>
                  <a:lnTo>
                    <a:pt x="53" y="136"/>
                  </a:lnTo>
                  <a:lnTo>
                    <a:pt x="77" y="233"/>
                  </a:lnTo>
                  <a:lnTo>
                    <a:pt x="51" y="233"/>
                  </a:lnTo>
                  <a:lnTo>
                    <a:pt x="0" y="34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1" y="4"/>
                  </a:lnTo>
                  <a:lnTo>
                    <a:pt x="7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13754" y="-39236"/>
            <a:ext cx="2820996" cy="6897237"/>
            <a:chOff x="7213754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13754" y="3565983"/>
              <a:ext cx="2820996" cy="158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黑体" charset="0"/>
                  <a:ea typeface="黑体" charset="0"/>
                  <a:cs typeface="Aharoni" pitchFamily="2" charset="-79"/>
                  <a:sym typeface="+mn-ea"/>
                </a:rPr>
                <a:t>养老保险</a:t>
              </a:r>
              <a:endParaRPr lang="zh-CN" sz="4000" b="1" dirty="0" smtClean="0">
                <a:solidFill>
                  <a:srgbClr val="17324D"/>
                </a:solidFill>
                <a:latin typeface="黑体" charset="0"/>
                <a:ea typeface="黑体" charset="0"/>
                <a:cs typeface="Aharoni" pitchFamily="2" charset="-79"/>
                <a:sym typeface="+mn-ea"/>
              </a:endParaRPr>
            </a:p>
            <a:p>
              <a:pPr algn="ctr"/>
              <a:r>
                <a:rPr lang="en-US" altLang="zh-CN" sz="4000" b="1" dirty="0" smtClean="0">
                  <a:solidFill>
                    <a:srgbClr val="17324D"/>
                  </a:solidFill>
                  <a:latin typeface="黑体" charset="0"/>
                  <a:ea typeface="黑体" charset="0"/>
                  <a:cs typeface="Aharoni" pitchFamily="2" charset="-79"/>
                  <a:sym typeface="+mn-ea"/>
                </a:rPr>
                <a:t>CONs</a:t>
              </a:r>
              <a:endParaRPr lang="en-US" altLang="zh-CN" sz="4000" b="1" dirty="0" smtClean="0">
                <a:solidFill>
                  <a:srgbClr val="17324D"/>
                </a:solidFill>
                <a:latin typeface="黑体" charset="0"/>
                <a:ea typeface="黑体" charset="0"/>
                <a:cs typeface="Aharoni" pitchFamily="2" charset="-79"/>
                <a:sym typeface="+mn-ea"/>
              </a:endParaRPr>
            </a:p>
            <a:p>
              <a:pPr algn="ctr"/>
              <a:endParaRPr lang="zh-CN" b="1">
                <a:ea typeface="宋体" charset="0"/>
              </a:endParaRPr>
            </a:p>
          </p:txBody>
        </p:sp>
        <p:sp>
          <p:nvSpPr>
            <p:cNvPr id="37" name="Freeform 31"/>
            <p:cNvSpPr>
              <a:spLocks noChangeAspect="1"/>
            </p:cNvSpPr>
            <p:nvPr/>
          </p:nvSpPr>
          <p:spPr bwMode="auto">
            <a:xfrm>
              <a:off x="8274850" y="5491888"/>
              <a:ext cx="820724" cy="720000"/>
            </a:xfrm>
            <a:custGeom>
              <a:avLst/>
              <a:gdLst>
                <a:gd name="T0" fmla="*/ 28 w 220"/>
                <a:gd name="T1" fmla="*/ 0 h 193"/>
                <a:gd name="T2" fmla="*/ 192 w 220"/>
                <a:gd name="T3" fmla="*/ 0 h 193"/>
                <a:gd name="T4" fmla="*/ 206 w 220"/>
                <a:gd name="T5" fmla="*/ 4 h 193"/>
                <a:gd name="T6" fmla="*/ 217 w 220"/>
                <a:gd name="T7" fmla="*/ 14 h 193"/>
                <a:gd name="T8" fmla="*/ 220 w 220"/>
                <a:gd name="T9" fmla="*/ 28 h 193"/>
                <a:gd name="T10" fmla="*/ 220 w 220"/>
                <a:gd name="T11" fmla="*/ 124 h 193"/>
                <a:gd name="T12" fmla="*/ 217 w 220"/>
                <a:gd name="T13" fmla="*/ 138 h 193"/>
                <a:gd name="T14" fmla="*/ 206 w 220"/>
                <a:gd name="T15" fmla="*/ 148 h 193"/>
                <a:gd name="T16" fmla="*/ 192 w 220"/>
                <a:gd name="T17" fmla="*/ 152 h 193"/>
                <a:gd name="T18" fmla="*/ 138 w 220"/>
                <a:gd name="T19" fmla="*/ 152 h 193"/>
                <a:gd name="T20" fmla="*/ 138 w 220"/>
                <a:gd name="T21" fmla="*/ 193 h 193"/>
                <a:gd name="T22" fmla="*/ 83 w 220"/>
                <a:gd name="T23" fmla="*/ 152 h 193"/>
                <a:gd name="T24" fmla="*/ 28 w 220"/>
                <a:gd name="T25" fmla="*/ 152 h 193"/>
                <a:gd name="T26" fmla="*/ 14 w 220"/>
                <a:gd name="T27" fmla="*/ 148 h 193"/>
                <a:gd name="T28" fmla="*/ 4 w 220"/>
                <a:gd name="T29" fmla="*/ 138 h 193"/>
                <a:gd name="T30" fmla="*/ 0 w 220"/>
                <a:gd name="T31" fmla="*/ 124 h 193"/>
                <a:gd name="T32" fmla="*/ 0 w 220"/>
                <a:gd name="T33" fmla="*/ 28 h 193"/>
                <a:gd name="T34" fmla="*/ 4 w 220"/>
                <a:gd name="T35" fmla="*/ 14 h 193"/>
                <a:gd name="T36" fmla="*/ 14 w 220"/>
                <a:gd name="T37" fmla="*/ 4 h 193"/>
                <a:gd name="T38" fmla="*/ 28 w 220"/>
                <a:gd name="T3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193">
                  <a:moveTo>
                    <a:pt x="28" y="0"/>
                  </a:moveTo>
                  <a:lnTo>
                    <a:pt x="192" y="0"/>
                  </a:lnTo>
                  <a:lnTo>
                    <a:pt x="206" y="4"/>
                  </a:lnTo>
                  <a:lnTo>
                    <a:pt x="217" y="14"/>
                  </a:lnTo>
                  <a:lnTo>
                    <a:pt x="220" y="28"/>
                  </a:lnTo>
                  <a:lnTo>
                    <a:pt x="220" y="124"/>
                  </a:lnTo>
                  <a:lnTo>
                    <a:pt x="217" y="138"/>
                  </a:lnTo>
                  <a:lnTo>
                    <a:pt x="206" y="148"/>
                  </a:lnTo>
                  <a:lnTo>
                    <a:pt x="192" y="152"/>
                  </a:lnTo>
                  <a:lnTo>
                    <a:pt x="138" y="152"/>
                  </a:lnTo>
                  <a:lnTo>
                    <a:pt x="138" y="193"/>
                  </a:lnTo>
                  <a:lnTo>
                    <a:pt x="83" y="152"/>
                  </a:lnTo>
                  <a:lnTo>
                    <a:pt x="28" y="152"/>
                  </a:lnTo>
                  <a:lnTo>
                    <a:pt x="14" y="148"/>
                  </a:lnTo>
                  <a:lnTo>
                    <a:pt x="4" y="138"/>
                  </a:lnTo>
                  <a:lnTo>
                    <a:pt x="0" y="124"/>
                  </a:lnTo>
                  <a:lnTo>
                    <a:pt x="0" y="28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85208" y="-39240"/>
            <a:ext cx="2820996" cy="6897240"/>
            <a:chOff x="488520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6673" y="-39240"/>
              <a:ext cx="2359030" cy="6897240"/>
              <a:chOff x="5146673" y="-39240"/>
              <a:chExt cx="235903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62554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885208" y="3288645"/>
              <a:ext cx="2820996" cy="1310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Aharoni" charset="0"/>
                  <a:ea typeface="黑体" charset="0"/>
                  <a:cs typeface="Aharoni" pitchFamily="2" charset="-79"/>
                </a:rPr>
                <a:t>养老保险</a:t>
              </a:r>
              <a:endParaRPr lang="zh-CN" sz="40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endParaRPr>
            </a:p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Aharoni" charset="0"/>
                  <a:ea typeface="黑体" charset="0"/>
                  <a:cs typeface="Aharoni" pitchFamily="2" charset="-79"/>
                </a:rPr>
                <a:t>现状</a:t>
              </a:r>
              <a:endParaRPr lang="zh-CN" sz="40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endParaRPr>
            </a:p>
          </p:txBody>
        </p:sp>
        <p:sp>
          <p:nvSpPr>
            <p:cNvPr id="40" name="Freeform 32"/>
            <p:cNvSpPr>
              <a:spLocks noChangeAspect="1" noEditPoints="1"/>
            </p:cNvSpPr>
            <p:nvPr/>
          </p:nvSpPr>
          <p:spPr bwMode="auto">
            <a:xfrm>
              <a:off x="5970491" y="5223601"/>
              <a:ext cx="720000" cy="720000"/>
            </a:xfrm>
            <a:custGeom>
              <a:avLst/>
              <a:gdLst>
                <a:gd name="T0" fmla="*/ 99 w 231"/>
                <a:gd name="T1" fmla="*/ 68 h 231"/>
                <a:gd name="T2" fmla="*/ 75 w 231"/>
                <a:gd name="T3" fmla="*/ 85 h 231"/>
                <a:gd name="T4" fmla="*/ 65 w 231"/>
                <a:gd name="T5" fmla="*/ 115 h 231"/>
                <a:gd name="T6" fmla="*/ 75 w 231"/>
                <a:gd name="T7" fmla="*/ 144 h 231"/>
                <a:gd name="T8" fmla="*/ 99 w 231"/>
                <a:gd name="T9" fmla="*/ 163 h 231"/>
                <a:gd name="T10" fmla="*/ 131 w 231"/>
                <a:gd name="T11" fmla="*/ 163 h 231"/>
                <a:gd name="T12" fmla="*/ 155 w 231"/>
                <a:gd name="T13" fmla="*/ 144 h 231"/>
                <a:gd name="T14" fmla="*/ 166 w 231"/>
                <a:gd name="T15" fmla="*/ 115 h 231"/>
                <a:gd name="T16" fmla="*/ 155 w 231"/>
                <a:gd name="T17" fmla="*/ 85 h 231"/>
                <a:gd name="T18" fmla="*/ 131 w 231"/>
                <a:gd name="T19" fmla="*/ 68 h 231"/>
                <a:gd name="T20" fmla="*/ 79 w 231"/>
                <a:gd name="T21" fmla="*/ 0 h 231"/>
                <a:gd name="T22" fmla="*/ 102 w 231"/>
                <a:gd name="T23" fmla="*/ 19 h 231"/>
                <a:gd name="T24" fmla="*/ 130 w 231"/>
                <a:gd name="T25" fmla="*/ 19 h 231"/>
                <a:gd name="T26" fmla="*/ 152 w 231"/>
                <a:gd name="T27" fmla="*/ 0 h 231"/>
                <a:gd name="T28" fmla="*/ 173 w 231"/>
                <a:gd name="T29" fmla="*/ 23 h 231"/>
                <a:gd name="T30" fmla="*/ 185 w 231"/>
                <a:gd name="T31" fmla="*/ 46 h 231"/>
                <a:gd name="T32" fmla="*/ 208 w 231"/>
                <a:gd name="T33" fmla="*/ 59 h 231"/>
                <a:gd name="T34" fmla="*/ 231 w 231"/>
                <a:gd name="T35" fmla="*/ 82 h 231"/>
                <a:gd name="T36" fmla="*/ 212 w 231"/>
                <a:gd name="T37" fmla="*/ 102 h 231"/>
                <a:gd name="T38" fmla="*/ 212 w 231"/>
                <a:gd name="T39" fmla="*/ 129 h 231"/>
                <a:gd name="T40" fmla="*/ 231 w 231"/>
                <a:gd name="T41" fmla="*/ 149 h 231"/>
                <a:gd name="T42" fmla="*/ 208 w 231"/>
                <a:gd name="T43" fmla="*/ 171 h 231"/>
                <a:gd name="T44" fmla="*/ 185 w 231"/>
                <a:gd name="T45" fmla="*/ 184 h 231"/>
                <a:gd name="T46" fmla="*/ 173 w 231"/>
                <a:gd name="T47" fmla="*/ 206 h 231"/>
                <a:gd name="T48" fmla="*/ 152 w 231"/>
                <a:gd name="T49" fmla="*/ 231 h 231"/>
                <a:gd name="T50" fmla="*/ 130 w 231"/>
                <a:gd name="T51" fmla="*/ 212 h 231"/>
                <a:gd name="T52" fmla="*/ 102 w 231"/>
                <a:gd name="T53" fmla="*/ 212 h 231"/>
                <a:gd name="T54" fmla="*/ 79 w 231"/>
                <a:gd name="T55" fmla="*/ 231 h 231"/>
                <a:gd name="T56" fmla="*/ 57 w 231"/>
                <a:gd name="T57" fmla="*/ 206 h 231"/>
                <a:gd name="T58" fmla="*/ 47 w 231"/>
                <a:gd name="T59" fmla="*/ 184 h 231"/>
                <a:gd name="T60" fmla="*/ 24 w 231"/>
                <a:gd name="T61" fmla="*/ 172 h 231"/>
                <a:gd name="T62" fmla="*/ 0 w 231"/>
                <a:gd name="T63" fmla="*/ 152 h 231"/>
                <a:gd name="T64" fmla="*/ 19 w 231"/>
                <a:gd name="T65" fmla="*/ 129 h 231"/>
                <a:gd name="T66" fmla="*/ 19 w 231"/>
                <a:gd name="T67" fmla="*/ 102 h 231"/>
                <a:gd name="T68" fmla="*/ 0 w 231"/>
                <a:gd name="T69" fmla="*/ 82 h 231"/>
                <a:gd name="T70" fmla="*/ 24 w 231"/>
                <a:gd name="T71" fmla="*/ 59 h 231"/>
                <a:gd name="T72" fmla="*/ 47 w 231"/>
                <a:gd name="T73" fmla="*/ 46 h 231"/>
                <a:gd name="T74" fmla="*/ 57 w 231"/>
                <a:gd name="T75" fmla="*/ 23 h 231"/>
                <a:gd name="T76" fmla="*/ 79 w 231"/>
                <a:gd name="T7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1" h="231">
                  <a:moveTo>
                    <a:pt x="116" y="65"/>
                  </a:moveTo>
                  <a:lnTo>
                    <a:pt x="99" y="68"/>
                  </a:lnTo>
                  <a:lnTo>
                    <a:pt x="85" y="74"/>
                  </a:lnTo>
                  <a:lnTo>
                    <a:pt x="75" y="85"/>
                  </a:lnTo>
                  <a:lnTo>
                    <a:pt x="68" y="99"/>
                  </a:lnTo>
                  <a:lnTo>
                    <a:pt x="65" y="115"/>
                  </a:lnTo>
                  <a:lnTo>
                    <a:pt x="68" y="131"/>
                  </a:lnTo>
                  <a:lnTo>
                    <a:pt x="75" y="144"/>
                  </a:lnTo>
                  <a:lnTo>
                    <a:pt x="85" y="155"/>
                  </a:lnTo>
                  <a:lnTo>
                    <a:pt x="99" y="163"/>
                  </a:lnTo>
                  <a:lnTo>
                    <a:pt x="116" y="166"/>
                  </a:lnTo>
                  <a:lnTo>
                    <a:pt x="131" y="163"/>
                  </a:lnTo>
                  <a:lnTo>
                    <a:pt x="145" y="155"/>
                  </a:lnTo>
                  <a:lnTo>
                    <a:pt x="155" y="144"/>
                  </a:lnTo>
                  <a:lnTo>
                    <a:pt x="163" y="131"/>
                  </a:lnTo>
                  <a:lnTo>
                    <a:pt x="166" y="115"/>
                  </a:lnTo>
                  <a:lnTo>
                    <a:pt x="163" y="99"/>
                  </a:lnTo>
                  <a:lnTo>
                    <a:pt x="155" y="85"/>
                  </a:lnTo>
                  <a:lnTo>
                    <a:pt x="145" y="74"/>
                  </a:lnTo>
                  <a:lnTo>
                    <a:pt x="131" y="68"/>
                  </a:lnTo>
                  <a:lnTo>
                    <a:pt x="116" y="65"/>
                  </a:lnTo>
                  <a:close/>
                  <a:moveTo>
                    <a:pt x="79" y="0"/>
                  </a:moveTo>
                  <a:lnTo>
                    <a:pt x="89" y="11"/>
                  </a:lnTo>
                  <a:lnTo>
                    <a:pt x="102" y="19"/>
                  </a:lnTo>
                  <a:lnTo>
                    <a:pt x="116" y="22"/>
                  </a:lnTo>
                  <a:lnTo>
                    <a:pt x="130" y="19"/>
                  </a:lnTo>
                  <a:lnTo>
                    <a:pt x="143" y="11"/>
                  </a:lnTo>
                  <a:lnTo>
                    <a:pt x="152" y="0"/>
                  </a:lnTo>
                  <a:lnTo>
                    <a:pt x="175" y="9"/>
                  </a:lnTo>
                  <a:lnTo>
                    <a:pt x="173" y="23"/>
                  </a:lnTo>
                  <a:lnTo>
                    <a:pt x="176" y="36"/>
                  </a:lnTo>
                  <a:lnTo>
                    <a:pt x="185" y="46"/>
                  </a:lnTo>
                  <a:lnTo>
                    <a:pt x="195" y="55"/>
                  </a:lnTo>
                  <a:lnTo>
                    <a:pt x="208" y="59"/>
                  </a:lnTo>
                  <a:lnTo>
                    <a:pt x="222" y="59"/>
                  </a:lnTo>
                  <a:lnTo>
                    <a:pt x="231" y="82"/>
                  </a:lnTo>
                  <a:lnTo>
                    <a:pt x="219" y="90"/>
                  </a:lnTo>
                  <a:lnTo>
                    <a:pt x="212" y="102"/>
                  </a:lnTo>
                  <a:lnTo>
                    <a:pt x="209" y="115"/>
                  </a:lnTo>
                  <a:lnTo>
                    <a:pt x="212" y="129"/>
                  </a:lnTo>
                  <a:lnTo>
                    <a:pt x="219" y="139"/>
                  </a:lnTo>
                  <a:lnTo>
                    <a:pt x="231" y="149"/>
                  </a:lnTo>
                  <a:lnTo>
                    <a:pt x="222" y="172"/>
                  </a:lnTo>
                  <a:lnTo>
                    <a:pt x="208" y="171"/>
                  </a:lnTo>
                  <a:lnTo>
                    <a:pt x="195" y="175"/>
                  </a:lnTo>
                  <a:lnTo>
                    <a:pt x="185" y="184"/>
                  </a:lnTo>
                  <a:lnTo>
                    <a:pt x="176" y="195"/>
                  </a:lnTo>
                  <a:lnTo>
                    <a:pt x="173" y="206"/>
                  </a:lnTo>
                  <a:lnTo>
                    <a:pt x="175" y="220"/>
                  </a:lnTo>
                  <a:lnTo>
                    <a:pt x="152" y="231"/>
                  </a:lnTo>
                  <a:lnTo>
                    <a:pt x="143" y="219"/>
                  </a:lnTo>
                  <a:lnTo>
                    <a:pt x="130" y="212"/>
                  </a:lnTo>
                  <a:lnTo>
                    <a:pt x="116" y="208"/>
                  </a:lnTo>
                  <a:lnTo>
                    <a:pt x="102" y="212"/>
                  </a:lnTo>
                  <a:lnTo>
                    <a:pt x="89" y="219"/>
                  </a:lnTo>
                  <a:lnTo>
                    <a:pt x="79" y="231"/>
                  </a:lnTo>
                  <a:lnTo>
                    <a:pt x="56" y="220"/>
                  </a:lnTo>
                  <a:lnTo>
                    <a:pt x="57" y="206"/>
                  </a:lnTo>
                  <a:lnTo>
                    <a:pt x="55" y="195"/>
                  </a:lnTo>
                  <a:lnTo>
                    <a:pt x="47" y="184"/>
                  </a:lnTo>
                  <a:lnTo>
                    <a:pt x="36" y="176"/>
                  </a:lnTo>
                  <a:lnTo>
                    <a:pt x="24" y="172"/>
                  </a:lnTo>
                  <a:lnTo>
                    <a:pt x="10" y="175"/>
                  </a:lnTo>
                  <a:lnTo>
                    <a:pt x="0" y="152"/>
                  </a:lnTo>
                  <a:lnTo>
                    <a:pt x="11" y="141"/>
                  </a:lnTo>
                  <a:lnTo>
                    <a:pt x="19" y="129"/>
                  </a:lnTo>
                  <a:lnTo>
                    <a:pt x="22" y="115"/>
                  </a:lnTo>
                  <a:lnTo>
                    <a:pt x="19" y="102"/>
                  </a:lnTo>
                  <a:lnTo>
                    <a:pt x="11" y="90"/>
                  </a:lnTo>
                  <a:lnTo>
                    <a:pt x="0" y="82"/>
                  </a:lnTo>
                  <a:lnTo>
                    <a:pt x="10" y="59"/>
                  </a:lnTo>
                  <a:lnTo>
                    <a:pt x="24" y="59"/>
                  </a:lnTo>
                  <a:lnTo>
                    <a:pt x="36" y="55"/>
                  </a:lnTo>
                  <a:lnTo>
                    <a:pt x="47" y="46"/>
                  </a:lnTo>
                  <a:lnTo>
                    <a:pt x="55" y="36"/>
                  </a:lnTo>
                  <a:lnTo>
                    <a:pt x="57" y="23"/>
                  </a:lnTo>
                  <a:lnTo>
                    <a:pt x="56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71258" y="-39234"/>
            <a:ext cx="2820996" cy="6897235"/>
            <a:chOff x="257125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71258" y="3039883"/>
              <a:ext cx="2820996" cy="1310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Aharoni" charset="0"/>
                  <a:ea typeface="黑体" charset="0"/>
                  <a:cs typeface="Aharoni" pitchFamily="2" charset="-79"/>
                </a:rPr>
                <a:t>养老保险</a:t>
              </a:r>
              <a:endParaRPr lang="zh-CN" sz="40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endParaRPr>
            </a:p>
            <a:p>
              <a:pPr algn="ctr"/>
              <a:r>
                <a:rPr lang="zh-CN" altLang="en-US" sz="4000" b="1" dirty="0">
                  <a:solidFill>
                    <a:srgbClr val="17324D"/>
                  </a:solidFill>
                  <a:latin typeface="Aharoni" charset="0"/>
                  <a:ea typeface="黑体" charset="0"/>
                  <a:cs typeface="Aharoni" pitchFamily="2" charset="-79"/>
                </a:rPr>
                <a:t>历史</a:t>
              </a:r>
              <a:endParaRPr lang="zh-CN" altLang="en-US" sz="4000" b="1" dirty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endParaRPr>
            </a:p>
          </p:txBody>
        </p:sp>
        <p:sp>
          <p:nvSpPr>
            <p:cNvPr id="39" name="Freeform 49"/>
            <p:cNvSpPr>
              <a:spLocks noChangeAspect="1" noEditPoints="1"/>
            </p:cNvSpPr>
            <p:nvPr/>
          </p:nvSpPr>
          <p:spPr bwMode="auto">
            <a:xfrm>
              <a:off x="3546831" y="4929551"/>
              <a:ext cx="808889" cy="720000"/>
            </a:xfrm>
            <a:custGeom>
              <a:avLst/>
              <a:gdLst>
                <a:gd name="T0" fmla="*/ 60 w 273"/>
                <a:gd name="T1" fmla="*/ 239 h 243"/>
                <a:gd name="T2" fmla="*/ 52 w 273"/>
                <a:gd name="T3" fmla="*/ 243 h 243"/>
                <a:gd name="T4" fmla="*/ 36 w 273"/>
                <a:gd name="T5" fmla="*/ 225 h 243"/>
                <a:gd name="T6" fmla="*/ 37 w 273"/>
                <a:gd name="T7" fmla="*/ 218 h 243"/>
                <a:gd name="T8" fmla="*/ 118 w 273"/>
                <a:gd name="T9" fmla="*/ 84 h 243"/>
                <a:gd name="T10" fmla="*/ 234 w 273"/>
                <a:gd name="T11" fmla="*/ 219 h 243"/>
                <a:gd name="T12" fmla="*/ 233 w 273"/>
                <a:gd name="T13" fmla="*/ 226 h 243"/>
                <a:gd name="T14" fmla="*/ 214 w 273"/>
                <a:gd name="T15" fmla="*/ 239 h 243"/>
                <a:gd name="T16" fmla="*/ 95 w 273"/>
                <a:gd name="T17" fmla="*/ 108 h 243"/>
                <a:gd name="T18" fmla="*/ 95 w 273"/>
                <a:gd name="T19" fmla="*/ 102 h 243"/>
                <a:gd name="T20" fmla="*/ 228 w 273"/>
                <a:gd name="T21" fmla="*/ 2 h 243"/>
                <a:gd name="T22" fmla="*/ 232 w 273"/>
                <a:gd name="T23" fmla="*/ 5 h 243"/>
                <a:gd name="T24" fmla="*/ 229 w 273"/>
                <a:gd name="T25" fmla="*/ 11 h 243"/>
                <a:gd name="T26" fmla="*/ 219 w 273"/>
                <a:gd name="T27" fmla="*/ 30 h 243"/>
                <a:gd name="T28" fmla="*/ 218 w 273"/>
                <a:gd name="T29" fmla="*/ 45 h 243"/>
                <a:gd name="T30" fmla="*/ 241 w 273"/>
                <a:gd name="T31" fmla="*/ 58 h 243"/>
                <a:gd name="T32" fmla="*/ 254 w 273"/>
                <a:gd name="T33" fmla="*/ 48 h 243"/>
                <a:gd name="T34" fmla="*/ 264 w 273"/>
                <a:gd name="T35" fmla="*/ 31 h 243"/>
                <a:gd name="T36" fmla="*/ 269 w 273"/>
                <a:gd name="T37" fmla="*/ 25 h 243"/>
                <a:gd name="T38" fmla="*/ 271 w 273"/>
                <a:gd name="T39" fmla="*/ 28 h 243"/>
                <a:gd name="T40" fmla="*/ 273 w 273"/>
                <a:gd name="T41" fmla="*/ 51 h 243"/>
                <a:gd name="T42" fmla="*/ 261 w 273"/>
                <a:gd name="T43" fmla="*/ 85 h 243"/>
                <a:gd name="T44" fmla="*/ 225 w 273"/>
                <a:gd name="T45" fmla="*/ 93 h 243"/>
                <a:gd name="T46" fmla="*/ 199 w 273"/>
                <a:gd name="T47" fmla="*/ 102 h 243"/>
                <a:gd name="T48" fmla="*/ 176 w 273"/>
                <a:gd name="T49" fmla="*/ 82 h 243"/>
                <a:gd name="T50" fmla="*/ 186 w 273"/>
                <a:gd name="T51" fmla="*/ 47 h 243"/>
                <a:gd name="T52" fmla="*/ 201 w 273"/>
                <a:gd name="T53" fmla="*/ 16 h 243"/>
                <a:gd name="T54" fmla="*/ 227 w 273"/>
                <a:gd name="T55" fmla="*/ 3 h 243"/>
                <a:gd name="T56" fmla="*/ 141 w 273"/>
                <a:gd name="T57" fmla="*/ 0 h 243"/>
                <a:gd name="T58" fmla="*/ 145 w 273"/>
                <a:gd name="T59" fmla="*/ 2 h 243"/>
                <a:gd name="T60" fmla="*/ 113 w 273"/>
                <a:gd name="T61" fmla="*/ 19 h 243"/>
                <a:gd name="T62" fmla="*/ 92 w 273"/>
                <a:gd name="T63" fmla="*/ 44 h 243"/>
                <a:gd name="T64" fmla="*/ 101 w 273"/>
                <a:gd name="T65" fmla="*/ 61 h 243"/>
                <a:gd name="T66" fmla="*/ 106 w 273"/>
                <a:gd name="T67" fmla="*/ 67 h 243"/>
                <a:gd name="T68" fmla="*/ 106 w 273"/>
                <a:gd name="T69" fmla="*/ 71 h 243"/>
                <a:gd name="T70" fmla="*/ 92 w 273"/>
                <a:gd name="T71" fmla="*/ 84 h 243"/>
                <a:gd name="T72" fmla="*/ 84 w 273"/>
                <a:gd name="T73" fmla="*/ 91 h 243"/>
                <a:gd name="T74" fmla="*/ 80 w 273"/>
                <a:gd name="T75" fmla="*/ 91 h 243"/>
                <a:gd name="T76" fmla="*/ 51 w 273"/>
                <a:gd name="T77" fmla="*/ 74 h 243"/>
                <a:gd name="T78" fmla="*/ 38 w 273"/>
                <a:gd name="T79" fmla="*/ 84 h 243"/>
                <a:gd name="T80" fmla="*/ 37 w 273"/>
                <a:gd name="T81" fmla="*/ 93 h 243"/>
                <a:gd name="T82" fmla="*/ 34 w 273"/>
                <a:gd name="T83" fmla="*/ 98 h 243"/>
                <a:gd name="T84" fmla="*/ 28 w 273"/>
                <a:gd name="T85" fmla="*/ 103 h 243"/>
                <a:gd name="T86" fmla="*/ 22 w 273"/>
                <a:gd name="T87" fmla="*/ 103 h 243"/>
                <a:gd name="T88" fmla="*/ 13 w 273"/>
                <a:gd name="T89" fmla="*/ 94 h 243"/>
                <a:gd name="T90" fmla="*/ 1 w 273"/>
                <a:gd name="T91" fmla="*/ 81 h 243"/>
                <a:gd name="T92" fmla="*/ 1 w 273"/>
                <a:gd name="T93" fmla="*/ 75 h 243"/>
                <a:gd name="T94" fmla="*/ 8 w 273"/>
                <a:gd name="T95" fmla="*/ 70 h 243"/>
                <a:gd name="T96" fmla="*/ 14 w 273"/>
                <a:gd name="T97" fmla="*/ 65 h 243"/>
                <a:gd name="T98" fmla="*/ 22 w 273"/>
                <a:gd name="T99" fmla="*/ 65 h 243"/>
                <a:gd name="T100" fmla="*/ 32 w 273"/>
                <a:gd name="T101" fmla="*/ 57 h 243"/>
                <a:gd name="T102" fmla="*/ 34 w 273"/>
                <a:gd name="T103" fmla="*/ 47 h 243"/>
                <a:gd name="T104" fmla="*/ 39 w 273"/>
                <a:gd name="T105" fmla="*/ 39 h 243"/>
                <a:gd name="T106" fmla="*/ 69 w 273"/>
                <a:gd name="T107" fmla="*/ 19 h 243"/>
                <a:gd name="T108" fmla="*/ 110 w 273"/>
                <a:gd name="T10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43">
                  <a:moveTo>
                    <a:pt x="107" y="150"/>
                  </a:moveTo>
                  <a:lnTo>
                    <a:pt x="127" y="173"/>
                  </a:lnTo>
                  <a:lnTo>
                    <a:pt x="60" y="239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2" y="243"/>
                  </a:lnTo>
                  <a:lnTo>
                    <a:pt x="50" y="240"/>
                  </a:lnTo>
                  <a:lnTo>
                    <a:pt x="37" y="228"/>
                  </a:lnTo>
                  <a:lnTo>
                    <a:pt x="36" y="225"/>
                  </a:lnTo>
                  <a:lnTo>
                    <a:pt x="34" y="223"/>
                  </a:lnTo>
                  <a:lnTo>
                    <a:pt x="36" y="220"/>
                  </a:lnTo>
                  <a:lnTo>
                    <a:pt x="37" y="218"/>
                  </a:lnTo>
                  <a:lnTo>
                    <a:pt x="107" y="150"/>
                  </a:lnTo>
                  <a:close/>
                  <a:moveTo>
                    <a:pt x="117" y="84"/>
                  </a:moveTo>
                  <a:lnTo>
                    <a:pt x="118" y="84"/>
                  </a:lnTo>
                  <a:lnTo>
                    <a:pt x="121" y="85"/>
                  </a:lnTo>
                  <a:lnTo>
                    <a:pt x="233" y="216"/>
                  </a:lnTo>
                  <a:lnTo>
                    <a:pt x="234" y="219"/>
                  </a:lnTo>
                  <a:lnTo>
                    <a:pt x="236" y="221"/>
                  </a:lnTo>
                  <a:lnTo>
                    <a:pt x="234" y="224"/>
                  </a:lnTo>
                  <a:lnTo>
                    <a:pt x="233" y="226"/>
                  </a:lnTo>
                  <a:lnTo>
                    <a:pt x="219" y="238"/>
                  </a:lnTo>
                  <a:lnTo>
                    <a:pt x="217" y="239"/>
                  </a:lnTo>
                  <a:lnTo>
                    <a:pt x="214" y="239"/>
                  </a:lnTo>
                  <a:lnTo>
                    <a:pt x="211" y="239"/>
                  </a:lnTo>
                  <a:lnTo>
                    <a:pt x="209" y="237"/>
                  </a:lnTo>
                  <a:lnTo>
                    <a:pt x="95" y="108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5" y="102"/>
                  </a:lnTo>
                  <a:lnTo>
                    <a:pt x="115" y="85"/>
                  </a:lnTo>
                  <a:lnTo>
                    <a:pt x="117" y="84"/>
                  </a:lnTo>
                  <a:close/>
                  <a:moveTo>
                    <a:pt x="228" y="2"/>
                  </a:moveTo>
                  <a:lnTo>
                    <a:pt x="229" y="2"/>
                  </a:lnTo>
                  <a:lnTo>
                    <a:pt x="231" y="3"/>
                  </a:lnTo>
                  <a:lnTo>
                    <a:pt x="232" y="5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29" y="11"/>
                  </a:lnTo>
                  <a:lnTo>
                    <a:pt x="225" y="17"/>
                  </a:lnTo>
                  <a:lnTo>
                    <a:pt x="222" y="24"/>
                  </a:lnTo>
                  <a:lnTo>
                    <a:pt x="219" y="30"/>
                  </a:lnTo>
                  <a:lnTo>
                    <a:pt x="217" y="34"/>
                  </a:lnTo>
                  <a:lnTo>
                    <a:pt x="215" y="39"/>
                  </a:lnTo>
                  <a:lnTo>
                    <a:pt x="218" y="45"/>
                  </a:lnTo>
                  <a:lnTo>
                    <a:pt x="227" y="54"/>
                  </a:lnTo>
                  <a:lnTo>
                    <a:pt x="234" y="58"/>
                  </a:lnTo>
                  <a:lnTo>
                    <a:pt x="241" y="58"/>
                  </a:lnTo>
                  <a:lnTo>
                    <a:pt x="246" y="56"/>
                  </a:lnTo>
                  <a:lnTo>
                    <a:pt x="250" y="52"/>
                  </a:lnTo>
                  <a:lnTo>
                    <a:pt x="254" y="48"/>
                  </a:lnTo>
                  <a:lnTo>
                    <a:pt x="256" y="43"/>
                  </a:lnTo>
                  <a:lnTo>
                    <a:pt x="260" y="37"/>
                  </a:lnTo>
                  <a:lnTo>
                    <a:pt x="264" y="31"/>
                  </a:lnTo>
                  <a:lnTo>
                    <a:pt x="266" y="28"/>
                  </a:lnTo>
                  <a:lnTo>
                    <a:pt x="268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5"/>
                  </a:lnTo>
                  <a:lnTo>
                    <a:pt x="271" y="28"/>
                  </a:lnTo>
                  <a:lnTo>
                    <a:pt x="273" y="30"/>
                  </a:lnTo>
                  <a:lnTo>
                    <a:pt x="273" y="38"/>
                  </a:lnTo>
                  <a:lnTo>
                    <a:pt x="273" y="51"/>
                  </a:lnTo>
                  <a:lnTo>
                    <a:pt x="271" y="65"/>
                  </a:lnTo>
                  <a:lnTo>
                    <a:pt x="268" y="76"/>
                  </a:lnTo>
                  <a:lnTo>
                    <a:pt x="261" y="85"/>
                  </a:lnTo>
                  <a:lnTo>
                    <a:pt x="252" y="91"/>
                  </a:lnTo>
                  <a:lnTo>
                    <a:pt x="241" y="94"/>
                  </a:lnTo>
                  <a:lnTo>
                    <a:pt x="225" y="93"/>
                  </a:lnTo>
                  <a:lnTo>
                    <a:pt x="215" y="93"/>
                  </a:lnTo>
                  <a:lnTo>
                    <a:pt x="205" y="96"/>
                  </a:lnTo>
                  <a:lnTo>
                    <a:pt x="199" y="102"/>
                  </a:lnTo>
                  <a:lnTo>
                    <a:pt x="176" y="123"/>
                  </a:lnTo>
                  <a:lnTo>
                    <a:pt x="157" y="102"/>
                  </a:lnTo>
                  <a:lnTo>
                    <a:pt x="176" y="82"/>
                  </a:lnTo>
                  <a:lnTo>
                    <a:pt x="183" y="71"/>
                  </a:lnTo>
                  <a:lnTo>
                    <a:pt x="186" y="58"/>
                  </a:lnTo>
                  <a:lnTo>
                    <a:pt x="186" y="47"/>
                  </a:lnTo>
                  <a:lnTo>
                    <a:pt x="187" y="34"/>
                  </a:lnTo>
                  <a:lnTo>
                    <a:pt x="192" y="24"/>
                  </a:lnTo>
                  <a:lnTo>
                    <a:pt x="201" y="16"/>
                  </a:lnTo>
                  <a:lnTo>
                    <a:pt x="211" y="10"/>
                  </a:lnTo>
                  <a:lnTo>
                    <a:pt x="220" y="5"/>
                  </a:lnTo>
                  <a:lnTo>
                    <a:pt x="227" y="3"/>
                  </a:lnTo>
                  <a:lnTo>
                    <a:pt x="228" y="2"/>
                  </a:lnTo>
                  <a:close/>
                  <a:moveTo>
                    <a:pt x="129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50" y="1"/>
                  </a:lnTo>
                  <a:lnTo>
                    <a:pt x="145" y="2"/>
                  </a:lnTo>
                  <a:lnTo>
                    <a:pt x="136" y="6"/>
                  </a:lnTo>
                  <a:lnTo>
                    <a:pt x="125" y="12"/>
                  </a:lnTo>
                  <a:lnTo>
                    <a:pt x="113" y="19"/>
                  </a:lnTo>
                  <a:lnTo>
                    <a:pt x="102" y="25"/>
                  </a:lnTo>
                  <a:lnTo>
                    <a:pt x="94" y="34"/>
                  </a:lnTo>
                  <a:lnTo>
                    <a:pt x="92" y="44"/>
                  </a:lnTo>
                  <a:lnTo>
                    <a:pt x="95" y="54"/>
                  </a:lnTo>
                  <a:lnTo>
                    <a:pt x="98" y="57"/>
                  </a:lnTo>
                  <a:lnTo>
                    <a:pt x="101" y="61"/>
                  </a:lnTo>
                  <a:lnTo>
                    <a:pt x="103" y="63"/>
                  </a:lnTo>
                  <a:lnTo>
                    <a:pt x="104" y="66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71"/>
                  </a:lnTo>
                  <a:lnTo>
                    <a:pt x="106" y="71"/>
                  </a:lnTo>
                  <a:lnTo>
                    <a:pt x="103" y="74"/>
                  </a:lnTo>
                  <a:lnTo>
                    <a:pt x="98" y="79"/>
                  </a:lnTo>
                  <a:lnTo>
                    <a:pt x="92" y="84"/>
                  </a:lnTo>
                  <a:lnTo>
                    <a:pt x="87" y="88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3" y="91"/>
                  </a:lnTo>
                  <a:lnTo>
                    <a:pt x="81" y="93"/>
                  </a:lnTo>
                  <a:lnTo>
                    <a:pt x="80" y="91"/>
                  </a:lnTo>
                  <a:lnTo>
                    <a:pt x="70" y="81"/>
                  </a:lnTo>
                  <a:lnTo>
                    <a:pt x="60" y="75"/>
                  </a:lnTo>
                  <a:lnTo>
                    <a:pt x="51" y="74"/>
                  </a:lnTo>
                  <a:lnTo>
                    <a:pt x="42" y="79"/>
                  </a:lnTo>
                  <a:lnTo>
                    <a:pt x="39" y="81"/>
                  </a:lnTo>
                  <a:lnTo>
                    <a:pt x="38" y="84"/>
                  </a:lnTo>
                  <a:lnTo>
                    <a:pt x="38" y="88"/>
                  </a:lnTo>
                  <a:lnTo>
                    <a:pt x="38" y="90"/>
                  </a:lnTo>
                  <a:lnTo>
                    <a:pt x="37" y="93"/>
                  </a:lnTo>
                  <a:lnTo>
                    <a:pt x="37" y="94"/>
                  </a:lnTo>
                  <a:lnTo>
                    <a:pt x="36" y="95"/>
                  </a:lnTo>
                  <a:lnTo>
                    <a:pt x="34" y="98"/>
                  </a:lnTo>
                  <a:lnTo>
                    <a:pt x="32" y="99"/>
                  </a:lnTo>
                  <a:lnTo>
                    <a:pt x="29" y="102"/>
                  </a:lnTo>
                  <a:lnTo>
                    <a:pt x="28" y="103"/>
                  </a:lnTo>
                  <a:lnTo>
                    <a:pt x="25" y="104"/>
                  </a:lnTo>
                  <a:lnTo>
                    <a:pt x="23" y="104"/>
                  </a:lnTo>
                  <a:lnTo>
                    <a:pt x="22" y="103"/>
                  </a:lnTo>
                  <a:lnTo>
                    <a:pt x="19" y="102"/>
                  </a:lnTo>
                  <a:lnTo>
                    <a:pt x="16" y="99"/>
                  </a:lnTo>
                  <a:lnTo>
                    <a:pt x="13" y="94"/>
                  </a:lnTo>
                  <a:lnTo>
                    <a:pt x="8" y="88"/>
                  </a:lnTo>
                  <a:lnTo>
                    <a:pt x="2" y="82"/>
                  </a:lnTo>
                  <a:lnTo>
                    <a:pt x="1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2" y="74"/>
                  </a:lnTo>
                  <a:lnTo>
                    <a:pt x="5" y="71"/>
                  </a:lnTo>
                  <a:lnTo>
                    <a:pt x="8" y="70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22" y="65"/>
                  </a:lnTo>
                  <a:lnTo>
                    <a:pt x="25" y="63"/>
                  </a:lnTo>
                  <a:lnTo>
                    <a:pt x="29" y="61"/>
                  </a:lnTo>
                  <a:lnTo>
                    <a:pt x="32" y="57"/>
                  </a:lnTo>
                  <a:lnTo>
                    <a:pt x="33" y="53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6" y="44"/>
                  </a:lnTo>
                  <a:lnTo>
                    <a:pt x="37" y="42"/>
                  </a:lnTo>
                  <a:lnTo>
                    <a:pt x="39" y="39"/>
                  </a:lnTo>
                  <a:lnTo>
                    <a:pt x="46" y="34"/>
                  </a:lnTo>
                  <a:lnTo>
                    <a:pt x="59" y="25"/>
                  </a:lnTo>
                  <a:lnTo>
                    <a:pt x="69" y="19"/>
                  </a:lnTo>
                  <a:lnTo>
                    <a:pt x="81" y="10"/>
                  </a:lnTo>
                  <a:lnTo>
                    <a:pt x="95" y="3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7641" y="-135890"/>
            <a:ext cx="3124835" cy="7345045"/>
            <a:chOff x="-168623" y="-74270"/>
            <a:chExt cx="3125202" cy="7280332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-74270"/>
              <a:ext cx="2837513" cy="7280332"/>
              <a:chOff x="-15879" y="-74270"/>
              <a:chExt cx="2837513" cy="728033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38" y="-74270"/>
                <a:ext cx="2819096" cy="2659867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33" y="4308909"/>
                <a:ext cx="2819096" cy="2897153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168623" y="2793309"/>
              <a:ext cx="3125202" cy="129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7324D"/>
                  </a:solidFill>
                  <a:latin typeface="Aharoni" charset="0"/>
                  <a:ea typeface="黑体" charset="0"/>
                  <a:cs typeface="Aharoni" pitchFamily="2" charset="-79"/>
                </a:rPr>
                <a:t>Endowment Insurance</a:t>
              </a:r>
              <a:endParaRPr lang="en-US" altLang="zh-CN" sz="4000" b="1" dirty="0" smtClean="0">
                <a:solidFill>
                  <a:srgbClr val="17324D"/>
                </a:solidFill>
                <a:latin typeface="Aharoni" charset="0"/>
                <a:ea typeface="黑体" charset="0"/>
                <a:cs typeface="Aharoni" pitchFamily="2" charset="-79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" y="67945"/>
            <a:ext cx="278892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17324D"/>
                </a:solidFill>
                <a:latin typeface="Aharoni" charset="0"/>
                <a:ea typeface="黑体" charset="0"/>
              </a:rPr>
              <a:t>Definition</a:t>
            </a:r>
            <a:endParaRPr lang="en-US" altLang="zh-CN" sz="4400" b="1">
              <a:solidFill>
                <a:srgbClr val="17324D"/>
              </a:solidFill>
              <a:latin typeface="Aharoni" charset="0"/>
              <a:ea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8955" y="1912620"/>
            <a:ext cx="8228965" cy="3033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zh-CN" alt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黑体" charset="0"/>
                <a:ea typeface="黑体" charset="0"/>
              </a:rPr>
              <a:t>养老保险是国家为解决人民群众“老有所养”问题而建立的一项重要制度；是政府基本公共服务的一项重要内容，参加养老保险也是个人的一项基本义务；是社会保障制度的重要组成部分。</a:t>
            </a:r>
            <a:endParaRPr lang="zh-CN" altLang="en-US" sz="3600">
              <a:solidFill>
                <a:schemeClr val="accent1">
                  <a:lumMod val="60000"/>
                  <a:lumOff val="40000"/>
                </a:schemeClr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4810125" y="2649220"/>
            <a:ext cx="1169670" cy="1559560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115685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9795" y="2649361"/>
            <a:ext cx="890328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Aharoni" pitchFamily="2" charset="-79"/>
                <a:ea typeface="华文细黑" pitchFamily="2" charset="-122"/>
                <a:cs typeface="Aharoni" pitchFamily="2" charset="-79"/>
              </a:rPr>
              <a:t>历</a:t>
            </a:r>
            <a:endParaRPr lang="zh-CN" altLang="en-US" sz="8000" b="1" dirty="0" smtClean="0">
              <a:solidFill>
                <a:schemeClr val="bg1"/>
              </a:solidFill>
              <a:latin typeface="Aharoni" pitchFamily="2" charset="-79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5250" y="2649361"/>
            <a:ext cx="890328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Aharoni" pitchFamily="2" charset="-79"/>
                <a:ea typeface="华文细黑" pitchFamily="2" charset="-122"/>
                <a:cs typeface="Aharoni" pitchFamily="2" charset="-79"/>
              </a:rPr>
              <a:t>史</a:t>
            </a:r>
            <a:endParaRPr lang="zh-CN" altLang="en-US" sz="8000" b="1" dirty="0" smtClean="0">
              <a:solidFill>
                <a:schemeClr val="bg1"/>
              </a:solidFill>
              <a:latin typeface="Aharoni" pitchFamily="2" charset="-79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ln w="19050">
              <a:solidFill>
                <a:srgbClr val="98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solidFill>
              <a:srgbClr val="984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37304" y="0"/>
            <a:ext cx="4054696" cy="6858000"/>
            <a:chOff x="8137304" y="0"/>
            <a:chExt cx="4054696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22"/>
            <p:cNvSpPr/>
            <p:nvPr/>
          </p:nvSpPr>
          <p:spPr>
            <a:xfrm>
              <a:off x="8137304" y="0"/>
              <a:ext cx="4054696" cy="6858000"/>
            </a:xfrm>
            <a:prstGeom prst="rect">
              <a:avLst/>
            </a:prstGeom>
            <a:solidFill>
              <a:srgbClr val="E2E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0840" y="2753303"/>
              <a:ext cx="3577143" cy="82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7324D"/>
                  </a:solidFill>
                  <a:latin typeface="Calibri" pitchFamily="34" charset="0"/>
                </a:rPr>
                <a:t>1992年，民政部提出了建立农村养老保险制度</a:t>
              </a:r>
              <a:r>
                <a:rPr lang="zh-CN" altLang="en-US" sz="2400" b="1" dirty="0" smtClean="0">
                  <a:solidFill>
                    <a:srgbClr val="17324D"/>
                  </a:solidFill>
                  <a:latin typeface="Calibri" pitchFamily="34" charset="0"/>
                  <a:ea typeface="宋体" charset="0"/>
                </a:rPr>
                <a:t>。</a:t>
              </a:r>
              <a:endParaRPr lang="zh-CN" altLang="en-US" sz="2400" b="1" dirty="0" smtClean="0">
                <a:solidFill>
                  <a:srgbClr val="17324D"/>
                </a:solidFill>
                <a:latin typeface="Calibri" pitchFamily="34" charset="0"/>
                <a:ea typeface="宋体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67174" y="0"/>
            <a:ext cx="4070127" cy="6858000"/>
            <a:chOff x="4067174" y="0"/>
            <a:chExt cx="4070127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4067174" y="0"/>
              <a:ext cx="4070127" cy="6858000"/>
            </a:xfrm>
            <a:prstGeom prst="rect">
              <a:avLst/>
            </a:prstGeom>
            <a:solidFill>
              <a:srgbClr val="E5B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92188" y="2777655"/>
              <a:ext cx="3577143" cy="82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7324D"/>
                  </a:solidFill>
                  <a:latin typeface="Calibri" pitchFamily="34" charset="0"/>
                </a:rPr>
                <a:t>1951年建立企业职工基本养老保险制度</a:t>
              </a:r>
              <a:r>
                <a:rPr lang="zh-CN" altLang="en-US" sz="2400" b="1" dirty="0" smtClean="0">
                  <a:solidFill>
                    <a:srgbClr val="17324D"/>
                  </a:solidFill>
                  <a:latin typeface="Calibri" pitchFamily="34" charset="0"/>
                  <a:ea typeface="宋体" charset="0"/>
                </a:rPr>
                <a:t>。</a:t>
              </a:r>
              <a:endParaRPr lang="zh-CN" altLang="en-US" sz="2400" b="1" dirty="0" smtClean="0">
                <a:solidFill>
                  <a:srgbClr val="17324D"/>
                </a:solidFill>
                <a:latin typeface="Calibri" pitchFamily="34" charset="0"/>
                <a:ea typeface="宋体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0"/>
            <a:ext cx="4079874" cy="6858000"/>
            <a:chOff x="0" y="0"/>
            <a:chExt cx="4079874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0" y="0"/>
              <a:ext cx="4079874" cy="6858000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571" y="2616143"/>
              <a:ext cx="3577143" cy="119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E2E6C3"/>
                  </a:solidFill>
                  <a:latin typeface="Calibri" pitchFamily="34" charset="0"/>
                </a:rPr>
                <a:t>我国1951年颁布的《中华人民共和国劳动保险条例》。</a:t>
              </a:r>
              <a:endParaRPr lang="en-US" altLang="zh-CN" sz="2400" b="1" dirty="0" smtClean="0">
                <a:solidFill>
                  <a:srgbClr val="E2E6C3"/>
                </a:solidFill>
                <a:latin typeface="Calibri" pitchFamily="34" charset="0"/>
              </a:endParaRPr>
            </a:p>
          </p:txBody>
        </p:sp>
      </p:grpSp>
      <p:sp>
        <p:nvSpPr>
          <p:cNvPr id="17" name="弦形 16"/>
          <p:cNvSpPr/>
          <p:nvPr/>
        </p:nvSpPr>
        <p:spPr>
          <a:xfrm rot="6751762">
            <a:off x="4905829" y="5263017"/>
            <a:ext cx="2380342" cy="2380342"/>
          </a:xfrm>
          <a:prstGeom prst="chord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8" name="弦形 17"/>
          <p:cNvSpPr/>
          <p:nvPr/>
        </p:nvSpPr>
        <p:spPr>
          <a:xfrm rot="6751762">
            <a:off x="4905830" y="5263016"/>
            <a:ext cx="2380342" cy="2380342"/>
          </a:xfrm>
          <a:prstGeom prst="chord">
            <a:avLst/>
          </a:prstGeom>
          <a:noFill/>
          <a:ln w="28575">
            <a:solidFill>
              <a:srgbClr val="994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9" name="Freeform 49"/>
          <p:cNvSpPr>
            <a:spLocks noChangeAspect="1" noEditPoints="1"/>
          </p:cNvSpPr>
          <p:nvPr/>
        </p:nvSpPr>
        <p:spPr bwMode="auto">
          <a:xfrm>
            <a:off x="5464160" y="5617073"/>
            <a:ext cx="1263678" cy="1124812"/>
          </a:xfrm>
          <a:custGeom>
            <a:avLst/>
            <a:gdLst>
              <a:gd name="T0" fmla="*/ 60 w 273"/>
              <a:gd name="T1" fmla="*/ 239 h 243"/>
              <a:gd name="T2" fmla="*/ 52 w 273"/>
              <a:gd name="T3" fmla="*/ 243 h 243"/>
              <a:gd name="T4" fmla="*/ 36 w 273"/>
              <a:gd name="T5" fmla="*/ 225 h 243"/>
              <a:gd name="T6" fmla="*/ 37 w 273"/>
              <a:gd name="T7" fmla="*/ 218 h 243"/>
              <a:gd name="T8" fmla="*/ 118 w 273"/>
              <a:gd name="T9" fmla="*/ 84 h 243"/>
              <a:gd name="T10" fmla="*/ 234 w 273"/>
              <a:gd name="T11" fmla="*/ 219 h 243"/>
              <a:gd name="T12" fmla="*/ 233 w 273"/>
              <a:gd name="T13" fmla="*/ 226 h 243"/>
              <a:gd name="T14" fmla="*/ 214 w 273"/>
              <a:gd name="T15" fmla="*/ 239 h 243"/>
              <a:gd name="T16" fmla="*/ 95 w 273"/>
              <a:gd name="T17" fmla="*/ 108 h 243"/>
              <a:gd name="T18" fmla="*/ 95 w 273"/>
              <a:gd name="T19" fmla="*/ 102 h 243"/>
              <a:gd name="T20" fmla="*/ 228 w 273"/>
              <a:gd name="T21" fmla="*/ 2 h 243"/>
              <a:gd name="T22" fmla="*/ 232 w 273"/>
              <a:gd name="T23" fmla="*/ 5 h 243"/>
              <a:gd name="T24" fmla="*/ 229 w 273"/>
              <a:gd name="T25" fmla="*/ 11 h 243"/>
              <a:gd name="T26" fmla="*/ 219 w 273"/>
              <a:gd name="T27" fmla="*/ 30 h 243"/>
              <a:gd name="T28" fmla="*/ 218 w 273"/>
              <a:gd name="T29" fmla="*/ 45 h 243"/>
              <a:gd name="T30" fmla="*/ 241 w 273"/>
              <a:gd name="T31" fmla="*/ 58 h 243"/>
              <a:gd name="T32" fmla="*/ 254 w 273"/>
              <a:gd name="T33" fmla="*/ 48 h 243"/>
              <a:gd name="T34" fmla="*/ 264 w 273"/>
              <a:gd name="T35" fmla="*/ 31 h 243"/>
              <a:gd name="T36" fmla="*/ 269 w 273"/>
              <a:gd name="T37" fmla="*/ 25 h 243"/>
              <a:gd name="T38" fmla="*/ 271 w 273"/>
              <a:gd name="T39" fmla="*/ 28 h 243"/>
              <a:gd name="T40" fmla="*/ 273 w 273"/>
              <a:gd name="T41" fmla="*/ 51 h 243"/>
              <a:gd name="T42" fmla="*/ 261 w 273"/>
              <a:gd name="T43" fmla="*/ 85 h 243"/>
              <a:gd name="T44" fmla="*/ 225 w 273"/>
              <a:gd name="T45" fmla="*/ 93 h 243"/>
              <a:gd name="T46" fmla="*/ 199 w 273"/>
              <a:gd name="T47" fmla="*/ 102 h 243"/>
              <a:gd name="T48" fmla="*/ 176 w 273"/>
              <a:gd name="T49" fmla="*/ 82 h 243"/>
              <a:gd name="T50" fmla="*/ 186 w 273"/>
              <a:gd name="T51" fmla="*/ 47 h 243"/>
              <a:gd name="T52" fmla="*/ 201 w 273"/>
              <a:gd name="T53" fmla="*/ 16 h 243"/>
              <a:gd name="T54" fmla="*/ 227 w 273"/>
              <a:gd name="T55" fmla="*/ 3 h 243"/>
              <a:gd name="T56" fmla="*/ 141 w 273"/>
              <a:gd name="T57" fmla="*/ 0 h 243"/>
              <a:gd name="T58" fmla="*/ 145 w 273"/>
              <a:gd name="T59" fmla="*/ 2 h 243"/>
              <a:gd name="T60" fmla="*/ 113 w 273"/>
              <a:gd name="T61" fmla="*/ 19 h 243"/>
              <a:gd name="T62" fmla="*/ 92 w 273"/>
              <a:gd name="T63" fmla="*/ 44 h 243"/>
              <a:gd name="T64" fmla="*/ 101 w 273"/>
              <a:gd name="T65" fmla="*/ 61 h 243"/>
              <a:gd name="T66" fmla="*/ 106 w 273"/>
              <a:gd name="T67" fmla="*/ 67 h 243"/>
              <a:gd name="T68" fmla="*/ 106 w 273"/>
              <a:gd name="T69" fmla="*/ 71 h 243"/>
              <a:gd name="T70" fmla="*/ 92 w 273"/>
              <a:gd name="T71" fmla="*/ 84 h 243"/>
              <a:gd name="T72" fmla="*/ 84 w 273"/>
              <a:gd name="T73" fmla="*/ 91 h 243"/>
              <a:gd name="T74" fmla="*/ 80 w 273"/>
              <a:gd name="T75" fmla="*/ 91 h 243"/>
              <a:gd name="T76" fmla="*/ 51 w 273"/>
              <a:gd name="T77" fmla="*/ 74 h 243"/>
              <a:gd name="T78" fmla="*/ 38 w 273"/>
              <a:gd name="T79" fmla="*/ 84 h 243"/>
              <a:gd name="T80" fmla="*/ 37 w 273"/>
              <a:gd name="T81" fmla="*/ 93 h 243"/>
              <a:gd name="T82" fmla="*/ 34 w 273"/>
              <a:gd name="T83" fmla="*/ 98 h 243"/>
              <a:gd name="T84" fmla="*/ 28 w 273"/>
              <a:gd name="T85" fmla="*/ 103 h 243"/>
              <a:gd name="T86" fmla="*/ 22 w 273"/>
              <a:gd name="T87" fmla="*/ 103 h 243"/>
              <a:gd name="T88" fmla="*/ 13 w 273"/>
              <a:gd name="T89" fmla="*/ 94 h 243"/>
              <a:gd name="T90" fmla="*/ 1 w 273"/>
              <a:gd name="T91" fmla="*/ 81 h 243"/>
              <a:gd name="T92" fmla="*/ 1 w 273"/>
              <a:gd name="T93" fmla="*/ 75 h 243"/>
              <a:gd name="T94" fmla="*/ 8 w 273"/>
              <a:gd name="T95" fmla="*/ 70 h 243"/>
              <a:gd name="T96" fmla="*/ 14 w 273"/>
              <a:gd name="T97" fmla="*/ 65 h 243"/>
              <a:gd name="T98" fmla="*/ 22 w 273"/>
              <a:gd name="T99" fmla="*/ 65 h 243"/>
              <a:gd name="T100" fmla="*/ 32 w 273"/>
              <a:gd name="T101" fmla="*/ 57 h 243"/>
              <a:gd name="T102" fmla="*/ 34 w 273"/>
              <a:gd name="T103" fmla="*/ 47 h 243"/>
              <a:gd name="T104" fmla="*/ 39 w 273"/>
              <a:gd name="T105" fmla="*/ 39 h 243"/>
              <a:gd name="T106" fmla="*/ 69 w 273"/>
              <a:gd name="T107" fmla="*/ 19 h 243"/>
              <a:gd name="T108" fmla="*/ 110 w 273"/>
              <a:gd name="T10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243">
                <a:moveTo>
                  <a:pt x="107" y="150"/>
                </a:moveTo>
                <a:lnTo>
                  <a:pt x="127" y="173"/>
                </a:lnTo>
                <a:lnTo>
                  <a:pt x="60" y="239"/>
                </a:lnTo>
                <a:lnTo>
                  <a:pt x="57" y="242"/>
                </a:lnTo>
                <a:lnTo>
                  <a:pt x="55" y="243"/>
                </a:lnTo>
                <a:lnTo>
                  <a:pt x="52" y="243"/>
                </a:lnTo>
                <a:lnTo>
                  <a:pt x="50" y="240"/>
                </a:lnTo>
                <a:lnTo>
                  <a:pt x="37" y="228"/>
                </a:lnTo>
                <a:lnTo>
                  <a:pt x="36" y="225"/>
                </a:lnTo>
                <a:lnTo>
                  <a:pt x="34" y="223"/>
                </a:lnTo>
                <a:lnTo>
                  <a:pt x="36" y="220"/>
                </a:lnTo>
                <a:lnTo>
                  <a:pt x="37" y="218"/>
                </a:lnTo>
                <a:lnTo>
                  <a:pt x="107" y="150"/>
                </a:lnTo>
                <a:close/>
                <a:moveTo>
                  <a:pt x="117" y="84"/>
                </a:moveTo>
                <a:lnTo>
                  <a:pt x="118" y="84"/>
                </a:lnTo>
                <a:lnTo>
                  <a:pt x="121" y="85"/>
                </a:lnTo>
                <a:lnTo>
                  <a:pt x="233" y="216"/>
                </a:lnTo>
                <a:lnTo>
                  <a:pt x="234" y="219"/>
                </a:lnTo>
                <a:lnTo>
                  <a:pt x="236" y="221"/>
                </a:lnTo>
                <a:lnTo>
                  <a:pt x="234" y="224"/>
                </a:lnTo>
                <a:lnTo>
                  <a:pt x="233" y="226"/>
                </a:lnTo>
                <a:lnTo>
                  <a:pt x="219" y="238"/>
                </a:lnTo>
                <a:lnTo>
                  <a:pt x="217" y="239"/>
                </a:lnTo>
                <a:lnTo>
                  <a:pt x="214" y="239"/>
                </a:lnTo>
                <a:lnTo>
                  <a:pt x="211" y="239"/>
                </a:lnTo>
                <a:lnTo>
                  <a:pt x="209" y="237"/>
                </a:lnTo>
                <a:lnTo>
                  <a:pt x="95" y="108"/>
                </a:lnTo>
                <a:lnTo>
                  <a:pt x="94" y="105"/>
                </a:lnTo>
                <a:lnTo>
                  <a:pt x="94" y="104"/>
                </a:lnTo>
                <a:lnTo>
                  <a:pt x="95" y="102"/>
                </a:lnTo>
                <a:lnTo>
                  <a:pt x="115" y="85"/>
                </a:lnTo>
                <a:lnTo>
                  <a:pt x="117" y="84"/>
                </a:lnTo>
                <a:close/>
                <a:moveTo>
                  <a:pt x="228" y="2"/>
                </a:moveTo>
                <a:lnTo>
                  <a:pt x="229" y="2"/>
                </a:lnTo>
                <a:lnTo>
                  <a:pt x="231" y="3"/>
                </a:lnTo>
                <a:lnTo>
                  <a:pt x="232" y="5"/>
                </a:lnTo>
                <a:lnTo>
                  <a:pt x="232" y="7"/>
                </a:lnTo>
                <a:lnTo>
                  <a:pt x="232" y="7"/>
                </a:lnTo>
                <a:lnTo>
                  <a:pt x="229" y="11"/>
                </a:lnTo>
                <a:lnTo>
                  <a:pt x="225" y="17"/>
                </a:lnTo>
                <a:lnTo>
                  <a:pt x="222" y="24"/>
                </a:lnTo>
                <a:lnTo>
                  <a:pt x="219" y="30"/>
                </a:lnTo>
                <a:lnTo>
                  <a:pt x="217" y="34"/>
                </a:lnTo>
                <a:lnTo>
                  <a:pt x="215" y="39"/>
                </a:lnTo>
                <a:lnTo>
                  <a:pt x="218" y="45"/>
                </a:lnTo>
                <a:lnTo>
                  <a:pt x="227" y="54"/>
                </a:lnTo>
                <a:lnTo>
                  <a:pt x="234" y="58"/>
                </a:lnTo>
                <a:lnTo>
                  <a:pt x="241" y="58"/>
                </a:lnTo>
                <a:lnTo>
                  <a:pt x="246" y="56"/>
                </a:lnTo>
                <a:lnTo>
                  <a:pt x="250" y="52"/>
                </a:lnTo>
                <a:lnTo>
                  <a:pt x="254" y="48"/>
                </a:lnTo>
                <a:lnTo>
                  <a:pt x="256" y="43"/>
                </a:lnTo>
                <a:lnTo>
                  <a:pt x="260" y="37"/>
                </a:lnTo>
                <a:lnTo>
                  <a:pt x="264" y="31"/>
                </a:lnTo>
                <a:lnTo>
                  <a:pt x="266" y="28"/>
                </a:lnTo>
                <a:lnTo>
                  <a:pt x="268" y="26"/>
                </a:lnTo>
                <a:lnTo>
                  <a:pt x="269" y="25"/>
                </a:lnTo>
                <a:lnTo>
                  <a:pt x="270" y="25"/>
                </a:lnTo>
                <a:lnTo>
                  <a:pt x="271" y="25"/>
                </a:lnTo>
                <a:lnTo>
                  <a:pt x="271" y="28"/>
                </a:lnTo>
                <a:lnTo>
                  <a:pt x="273" y="30"/>
                </a:lnTo>
                <a:lnTo>
                  <a:pt x="273" y="38"/>
                </a:lnTo>
                <a:lnTo>
                  <a:pt x="273" y="51"/>
                </a:lnTo>
                <a:lnTo>
                  <a:pt x="271" y="65"/>
                </a:lnTo>
                <a:lnTo>
                  <a:pt x="268" y="76"/>
                </a:lnTo>
                <a:lnTo>
                  <a:pt x="261" y="85"/>
                </a:lnTo>
                <a:lnTo>
                  <a:pt x="252" y="91"/>
                </a:lnTo>
                <a:lnTo>
                  <a:pt x="241" y="94"/>
                </a:lnTo>
                <a:lnTo>
                  <a:pt x="225" y="93"/>
                </a:lnTo>
                <a:lnTo>
                  <a:pt x="215" y="93"/>
                </a:lnTo>
                <a:lnTo>
                  <a:pt x="205" y="96"/>
                </a:lnTo>
                <a:lnTo>
                  <a:pt x="199" y="102"/>
                </a:lnTo>
                <a:lnTo>
                  <a:pt x="176" y="123"/>
                </a:lnTo>
                <a:lnTo>
                  <a:pt x="157" y="102"/>
                </a:lnTo>
                <a:lnTo>
                  <a:pt x="176" y="82"/>
                </a:lnTo>
                <a:lnTo>
                  <a:pt x="183" y="71"/>
                </a:lnTo>
                <a:lnTo>
                  <a:pt x="186" y="58"/>
                </a:lnTo>
                <a:lnTo>
                  <a:pt x="186" y="47"/>
                </a:lnTo>
                <a:lnTo>
                  <a:pt x="187" y="34"/>
                </a:lnTo>
                <a:lnTo>
                  <a:pt x="192" y="24"/>
                </a:lnTo>
                <a:lnTo>
                  <a:pt x="201" y="16"/>
                </a:lnTo>
                <a:lnTo>
                  <a:pt x="211" y="10"/>
                </a:lnTo>
                <a:lnTo>
                  <a:pt x="220" y="5"/>
                </a:lnTo>
                <a:lnTo>
                  <a:pt x="227" y="3"/>
                </a:lnTo>
                <a:lnTo>
                  <a:pt x="228" y="2"/>
                </a:lnTo>
                <a:close/>
                <a:moveTo>
                  <a:pt x="129" y="0"/>
                </a:moveTo>
                <a:lnTo>
                  <a:pt x="141" y="0"/>
                </a:lnTo>
                <a:lnTo>
                  <a:pt x="149" y="0"/>
                </a:lnTo>
                <a:lnTo>
                  <a:pt x="150" y="1"/>
                </a:lnTo>
                <a:lnTo>
                  <a:pt x="145" y="2"/>
                </a:lnTo>
                <a:lnTo>
                  <a:pt x="136" y="6"/>
                </a:lnTo>
                <a:lnTo>
                  <a:pt x="125" y="12"/>
                </a:lnTo>
                <a:lnTo>
                  <a:pt x="113" y="19"/>
                </a:lnTo>
                <a:lnTo>
                  <a:pt x="102" y="25"/>
                </a:lnTo>
                <a:lnTo>
                  <a:pt x="94" y="34"/>
                </a:lnTo>
                <a:lnTo>
                  <a:pt x="92" y="44"/>
                </a:lnTo>
                <a:lnTo>
                  <a:pt x="95" y="54"/>
                </a:lnTo>
                <a:lnTo>
                  <a:pt x="98" y="57"/>
                </a:lnTo>
                <a:lnTo>
                  <a:pt x="101" y="61"/>
                </a:lnTo>
                <a:lnTo>
                  <a:pt x="103" y="63"/>
                </a:lnTo>
                <a:lnTo>
                  <a:pt x="104" y="66"/>
                </a:lnTo>
                <a:lnTo>
                  <a:pt x="106" y="67"/>
                </a:lnTo>
                <a:lnTo>
                  <a:pt x="107" y="68"/>
                </a:lnTo>
                <a:lnTo>
                  <a:pt x="107" y="71"/>
                </a:lnTo>
                <a:lnTo>
                  <a:pt x="106" y="71"/>
                </a:lnTo>
                <a:lnTo>
                  <a:pt x="103" y="74"/>
                </a:lnTo>
                <a:lnTo>
                  <a:pt x="98" y="79"/>
                </a:lnTo>
                <a:lnTo>
                  <a:pt x="92" y="84"/>
                </a:lnTo>
                <a:lnTo>
                  <a:pt x="87" y="88"/>
                </a:lnTo>
                <a:lnTo>
                  <a:pt x="84" y="90"/>
                </a:lnTo>
                <a:lnTo>
                  <a:pt x="84" y="91"/>
                </a:lnTo>
                <a:lnTo>
                  <a:pt x="83" y="91"/>
                </a:lnTo>
                <a:lnTo>
                  <a:pt x="81" y="93"/>
                </a:lnTo>
                <a:lnTo>
                  <a:pt x="80" y="91"/>
                </a:lnTo>
                <a:lnTo>
                  <a:pt x="70" y="81"/>
                </a:lnTo>
                <a:lnTo>
                  <a:pt x="60" y="75"/>
                </a:lnTo>
                <a:lnTo>
                  <a:pt x="51" y="74"/>
                </a:lnTo>
                <a:lnTo>
                  <a:pt x="42" y="79"/>
                </a:lnTo>
                <a:lnTo>
                  <a:pt x="39" y="81"/>
                </a:lnTo>
                <a:lnTo>
                  <a:pt x="38" y="84"/>
                </a:lnTo>
                <a:lnTo>
                  <a:pt x="38" y="88"/>
                </a:lnTo>
                <a:lnTo>
                  <a:pt x="38" y="90"/>
                </a:lnTo>
                <a:lnTo>
                  <a:pt x="37" y="93"/>
                </a:lnTo>
                <a:lnTo>
                  <a:pt x="37" y="94"/>
                </a:lnTo>
                <a:lnTo>
                  <a:pt x="36" y="95"/>
                </a:lnTo>
                <a:lnTo>
                  <a:pt x="34" y="98"/>
                </a:lnTo>
                <a:lnTo>
                  <a:pt x="32" y="99"/>
                </a:lnTo>
                <a:lnTo>
                  <a:pt x="29" y="102"/>
                </a:lnTo>
                <a:lnTo>
                  <a:pt x="28" y="103"/>
                </a:lnTo>
                <a:lnTo>
                  <a:pt x="25" y="104"/>
                </a:lnTo>
                <a:lnTo>
                  <a:pt x="23" y="104"/>
                </a:lnTo>
                <a:lnTo>
                  <a:pt x="22" y="103"/>
                </a:lnTo>
                <a:lnTo>
                  <a:pt x="19" y="102"/>
                </a:lnTo>
                <a:lnTo>
                  <a:pt x="16" y="99"/>
                </a:lnTo>
                <a:lnTo>
                  <a:pt x="13" y="94"/>
                </a:lnTo>
                <a:lnTo>
                  <a:pt x="8" y="88"/>
                </a:lnTo>
                <a:lnTo>
                  <a:pt x="2" y="82"/>
                </a:lnTo>
                <a:lnTo>
                  <a:pt x="1" y="81"/>
                </a:lnTo>
                <a:lnTo>
                  <a:pt x="0" y="79"/>
                </a:lnTo>
                <a:lnTo>
                  <a:pt x="0" y="76"/>
                </a:lnTo>
                <a:lnTo>
                  <a:pt x="1" y="75"/>
                </a:lnTo>
                <a:lnTo>
                  <a:pt x="2" y="74"/>
                </a:lnTo>
                <a:lnTo>
                  <a:pt x="5" y="71"/>
                </a:lnTo>
                <a:lnTo>
                  <a:pt x="8" y="70"/>
                </a:lnTo>
                <a:lnTo>
                  <a:pt x="10" y="67"/>
                </a:lnTo>
                <a:lnTo>
                  <a:pt x="11" y="66"/>
                </a:lnTo>
                <a:lnTo>
                  <a:pt x="14" y="65"/>
                </a:lnTo>
                <a:lnTo>
                  <a:pt x="16" y="65"/>
                </a:lnTo>
                <a:lnTo>
                  <a:pt x="19" y="65"/>
                </a:lnTo>
                <a:lnTo>
                  <a:pt x="22" y="65"/>
                </a:lnTo>
                <a:lnTo>
                  <a:pt x="25" y="63"/>
                </a:lnTo>
                <a:lnTo>
                  <a:pt x="29" y="61"/>
                </a:lnTo>
                <a:lnTo>
                  <a:pt x="32" y="57"/>
                </a:lnTo>
                <a:lnTo>
                  <a:pt x="33" y="53"/>
                </a:lnTo>
                <a:lnTo>
                  <a:pt x="34" y="51"/>
                </a:lnTo>
                <a:lnTo>
                  <a:pt x="34" y="47"/>
                </a:lnTo>
                <a:lnTo>
                  <a:pt x="36" y="44"/>
                </a:lnTo>
                <a:lnTo>
                  <a:pt x="37" y="42"/>
                </a:lnTo>
                <a:lnTo>
                  <a:pt x="39" y="39"/>
                </a:lnTo>
                <a:lnTo>
                  <a:pt x="46" y="34"/>
                </a:lnTo>
                <a:lnTo>
                  <a:pt x="59" y="25"/>
                </a:lnTo>
                <a:lnTo>
                  <a:pt x="69" y="19"/>
                </a:lnTo>
                <a:lnTo>
                  <a:pt x="81" y="10"/>
                </a:lnTo>
                <a:lnTo>
                  <a:pt x="95" y="3"/>
                </a:lnTo>
                <a:lnTo>
                  <a:pt x="110" y="0"/>
                </a:lnTo>
                <a:lnTo>
                  <a:pt x="116" y="0"/>
                </a:lnTo>
                <a:lnTo>
                  <a:pt x="129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76475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81525"/>
            <a:ext cx="12192000" cy="2276475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6476"/>
            <a:ext cx="12192000" cy="2305050"/>
          </a:xfrm>
          <a:prstGeom prst="rect">
            <a:avLst/>
          </a:prstGeom>
          <a:solidFill>
            <a:srgbClr val="E5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47700" y="2724150"/>
            <a:ext cx="11302365" cy="1409700"/>
            <a:chOff x="647700" y="2724150"/>
            <a:chExt cx="11302365" cy="1409700"/>
          </a:xfrm>
        </p:grpSpPr>
        <p:sp>
          <p:nvSpPr>
            <p:cNvPr id="11" name="文本框 10"/>
            <p:cNvSpPr txBox="1"/>
            <p:nvPr/>
          </p:nvSpPr>
          <p:spPr>
            <a:xfrm>
              <a:off x="4984750" y="2844165"/>
              <a:ext cx="6965315" cy="107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b="1" dirty="0" smtClean="0">
                  <a:solidFill>
                    <a:srgbClr val="17324D"/>
                  </a:solidFill>
                  <a:latin typeface="Calibri" pitchFamily="34" charset="0"/>
                </a:rPr>
                <a:t>         2009年出台了《农民工参加基本养老保险办法》。</a:t>
              </a:r>
              <a:endParaRPr lang="en-US" altLang="zh-CN" sz="3200" b="1" dirty="0" smtClean="0">
                <a:solidFill>
                  <a:srgbClr val="17324D"/>
                </a:solidFill>
                <a:latin typeface="Calibri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7700" y="2724150"/>
              <a:ext cx="2990850" cy="1409700"/>
            </a:xfrm>
            <a:prstGeom prst="roundRect">
              <a:avLst>
                <a:gd name="adj" fmla="val 3011"/>
              </a:avLst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38550" y="3102614"/>
              <a:ext cx="247650" cy="627165"/>
            </a:xfrm>
            <a:prstGeom prst="roundRect">
              <a:avLst/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53465" y="2821342"/>
              <a:ext cx="2285340" cy="1224839"/>
            </a:xfrm>
            <a:prstGeom prst="roundRect">
              <a:avLst>
                <a:gd name="adj" fmla="val 5780"/>
              </a:avLst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721" y="299609"/>
            <a:ext cx="11151826" cy="1745843"/>
            <a:chOff x="714961" y="299609"/>
            <a:chExt cx="11151826" cy="1745843"/>
          </a:xfrm>
        </p:grpSpPr>
        <p:sp>
          <p:nvSpPr>
            <p:cNvPr id="7" name="文本框 6"/>
            <p:cNvSpPr txBox="1"/>
            <p:nvPr/>
          </p:nvSpPr>
          <p:spPr>
            <a:xfrm>
              <a:off x="714961" y="507889"/>
              <a:ext cx="6874510" cy="119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E2E6C3"/>
                  </a:solidFill>
                  <a:latin typeface="Calibri" pitchFamily="34" charset="0"/>
                </a:rPr>
                <a:t>        </a:t>
              </a:r>
              <a:r>
                <a:rPr lang="en-US" altLang="zh-CN" sz="3200" b="1" dirty="0" smtClean="0">
                  <a:solidFill>
                    <a:srgbClr val="E2E6C3"/>
                  </a:solidFill>
                  <a:latin typeface="Calibri" pitchFamily="34" charset="0"/>
                </a:rPr>
                <a:t>2008年，国家提出要在农村建立新型农村养老保险制度</a:t>
              </a:r>
              <a:r>
                <a:rPr lang="zh-CN" altLang="en-US" sz="3200" b="1" dirty="0" smtClean="0">
                  <a:solidFill>
                    <a:srgbClr val="E2E6C3"/>
                  </a:solidFill>
                  <a:latin typeface="Calibri" pitchFamily="34" charset="0"/>
                  <a:ea typeface="宋体" charset="0"/>
                </a:rPr>
                <a:t>。</a:t>
              </a:r>
              <a:endParaRPr lang="zh-CN" altLang="en-US" sz="3200" b="1" dirty="0" smtClean="0">
                <a:solidFill>
                  <a:srgbClr val="E2E6C3"/>
                </a:solidFill>
                <a:latin typeface="Calibri" pitchFamily="34" charset="0"/>
                <a:ea typeface="宋体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26416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274709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223002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26416" y="1232652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74709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053987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" name="Freeform 120"/>
            <p:cNvSpPr/>
            <p:nvPr/>
          </p:nvSpPr>
          <p:spPr bwMode="auto">
            <a:xfrm>
              <a:off x="11174925" y="1388661"/>
              <a:ext cx="623080" cy="491275"/>
            </a:xfrm>
            <a:custGeom>
              <a:avLst/>
              <a:gdLst>
                <a:gd name="T0" fmla="*/ 183 w 260"/>
                <a:gd name="T1" fmla="*/ 0 h 205"/>
                <a:gd name="T2" fmla="*/ 226 w 260"/>
                <a:gd name="T3" fmla="*/ 5 h 205"/>
                <a:gd name="T4" fmla="*/ 254 w 260"/>
                <a:gd name="T5" fmla="*/ 13 h 205"/>
                <a:gd name="T6" fmla="*/ 259 w 260"/>
                <a:gd name="T7" fmla="*/ 19 h 205"/>
                <a:gd name="T8" fmla="*/ 223 w 260"/>
                <a:gd name="T9" fmla="*/ 50 h 205"/>
                <a:gd name="T10" fmla="*/ 201 w 260"/>
                <a:gd name="T11" fmla="*/ 86 h 205"/>
                <a:gd name="T12" fmla="*/ 183 w 260"/>
                <a:gd name="T13" fmla="*/ 123 h 205"/>
                <a:gd name="T14" fmla="*/ 158 w 260"/>
                <a:gd name="T15" fmla="*/ 151 h 205"/>
                <a:gd name="T16" fmla="*/ 122 w 260"/>
                <a:gd name="T17" fmla="*/ 164 h 205"/>
                <a:gd name="T18" fmla="*/ 83 w 260"/>
                <a:gd name="T19" fmla="*/ 162 h 205"/>
                <a:gd name="T20" fmla="*/ 51 w 260"/>
                <a:gd name="T21" fmla="*/ 153 h 205"/>
                <a:gd name="T22" fmla="*/ 45 w 260"/>
                <a:gd name="T23" fmla="*/ 162 h 205"/>
                <a:gd name="T24" fmla="*/ 28 w 260"/>
                <a:gd name="T25" fmla="*/ 186 h 205"/>
                <a:gd name="T26" fmla="*/ 18 w 260"/>
                <a:gd name="T27" fmla="*/ 204 h 205"/>
                <a:gd name="T28" fmla="*/ 13 w 260"/>
                <a:gd name="T29" fmla="*/ 205 h 205"/>
                <a:gd name="T30" fmla="*/ 6 w 260"/>
                <a:gd name="T31" fmla="*/ 203 h 205"/>
                <a:gd name="T32" fmla="*/ 1 w 260"/>
                <a:gd name="T33" fmla="*/ 199 h 205"/>
                <a:gd name="T34" fmla="*/ 0 w 260"/>
                <a:gd name="T35" fmla="*/ 192 h 205"/>
                <a:gd name="T36" fmla="*/ 32 w 260"/>
                <a:gd name="T37" fmla="*/ 144 h 205"/>
                <a:gd name="T38" fmla="*/ 76 w 260"/>
                <a:gd name="T39" fmla="*/ 104 h 205"/>
                <a:gd name="T40" fmla="*/ 122 w 260"/>
                <a:gd name="T41" fmla="*/ 75 h 205"/>
                <a:gd name="T42" fmla="*/ 160 w 260"/>
                <a:gd name="T43" fmla="*/ 54 h 205"/>
                <a:gd name="T44" fmla="*/ 185 w 260"/>
                <a:gd name="T45" fmla="*/ 45 h 205"/>
                <a:gd name="T46" fmla="*/ 185 w 260"/>
                <a:gd name="T47" fmla="*/ 44 h 205"/>
                <a:gd name="T48" fmla="*/ 159 w 260"/>
                <a:gd name="T49" fmla="*/ 45 h 205"/>
                <a:gd name="T50" fmla="*/ 117 w 260"/>
                <a:gd name="T51" fmla="*/ 55 h 205"/>
                <a:gd name="T52" fmla="*/ 67 w 260"/>
                <a:gd name="T53" fmla="*/ 78 h 205"/>
                <a:gd name="T54" fmla="*/ 17 w 260"/>
                <a:gd name="T55" fmla="*/ 121 h 205"/>
                <a:gd name="T56" fmla="*/ 17 w 260"/>
                <a:gd name="T57" fmla="*/ 98 h 205"/>
                <a:gd name="T58" fmla="*/ 23 w 260"/>
                <a:gd name="T59" fmla="*/ 67 h 205"/>
                <a:gd name="T60" fmla="*/ 46 w 260"/>
                <a:gd name="T61" fmla="*/ 35 h 205"/>
                <a:gd name="T62" fmla="*/ 86 w 260"/>
                <a:gd name="T63" fmla="*/ 12 h 205"/>
                <a:gd name="T64" fmla="*/ 135 w 260"/>
                <a:gd name="T65" fmla="*/ 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05">
                  <a:moveTo>
                    <a:pt x="159" y="0"/>
                  </a:moveTo>
                  <a:lnTo>
                    <a:pt x="183" y="0"/>
                  </a:lnTo>
                  <a:lnTo>
                    <a:pt x="206" y="3"/>
                  </a:lnTo>
                  <a:lnTo>
                    <a:pt x="226" y="5"/>
                  </a:lnTo>
                  <a:lnTo>
                    <a:pt x="242" y="9"/>
                  </a:lnTo>
                  <a:lnTo>
                    <a:pt x="254" y="13"/>
                  </a:lnTo>
                  <a:lnTo>
                    <a:pt x="260" y="17"/>
                  </a:lnTo>
                  <a:lnTo>
                    <a:pt x="259" y="19"/>
                  </a:lnTo>
                  <a:lnTo>
                    <a:pt x="238" y="34"/>
                  </a:lnTo>
                  <a:lnTo>
                    <a:pt x="223" y="50"/>
                  </a:lnTo>
                  <a:lnTo>
                    <a:pt x="211" y="68"/>
                  </a:lnTo>
                  <a:lnTo>
                    <a:pt x="201" y="86"/>
                  </a:lnTo>
                  <a:lnTo>
                    <a:pt x="192" y="105"/>
                  </a:lnTo>
                  <a:lnTo>
                    <a:pt x="183" y="123"/>
                  </a:lnTo>
                  <a:lnTo>
                    <a:pt x="172" y="139"/>
                  </a:lnTo>
                  <a:lnTo>
                    <a:pt x="158" y="151"/>
                  </a:lnTo>
                  <a:lnTo>
                    <a:pt x="141" y="160"/>
                  </a:lnTo>
                  <a:lnTo>
                    <a:pt x="122" y="164"/>
                  </a:lnTo>
                  <a:lnTo>
                    <a:pt x="102" y="164"/>
                  </a:lnTo>
                  <a:lnTo>
                    <a:pt x="83" y="162"/>
                  </a:lnTo>
                  <a:lnTo>
                    <a:pt x="67" y="158"/>
                  </a:lnTo>
                  <a:lnTo>
                    <a:pt x="51" y="153"/>
                  </a:lnTo>
                  <a:lnTo>
                    <a:pt x="50" y="155"/>
                  </a:lnTo>
                  <a:lnTo>
                    <a:pt x="45" y="162"/>
                  </a:lnTo>
                  <a:lnTo>
                    <a:pt x="37" y="172"/>
                  </a:lnTo>
                  <a:lnTo>
                    <a:pt x="28" y="186"/>
                  </a:lnTo>
                  <a:lnTo>
                    <a:pt x="20" y="201"/>
                  </a:lnTo>
                  <a:lnTo>
                    <a:pt x="18" y="204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9" y="204"/>
                  </a:lnTo>
                  <a:lnTo>
                    <a:pt x="6" y="203"/>
                  </a:lnTo>
                  <a:lnTo>
                    <a:pt x="2" y="200"/>
                  </a:lnTo>
                  <a:lnTo>
                    <a:pt x="1" y="199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14" y="167"/>
                  </a:lnTo>
                  <a:lnTo>
                    <a:pt x="32" y="144"/>
                  </a:lnTo>
                  <a:lnTo>
                    <a:pt x="52" y="122"/>
                  </a:lnTo>
                  <a:lnTo>
                    <a:pt x="76" y="104"/>
                  </a:lnTo>
                  <a:lnTo>
                    <a:pt x="99" y="87"/>
                  </a:lnTo>
                  <a:lnTo>
                    <a:pt x="122" y="75"/>
                  </a:lnTo>
                  <a:lnTo>
                    <a:pt x="142" y="63"/>
                  </a:lnTo>
                  <a:lnTo>
                    <a:pt x="160" y="54"/>
                  </a:lnTo>
                  <a:lnTo>
                    <a:pt x="176" y="48"/>
                  </a:lnTo>
                  <a:lnTo>
                    <a:pt x="185" y="45"/>
                  </a:lnTo>
                  <a:lnTo>
                    <a:pt x="188" y="44"/>
                  </a:lnTo>
                  <a:lnTo>
                    <a:pt x="185" y="44"/>
                  </a:lnTo>
                  <a:lnTo>
                    <a:pt x="174" y="44"/>
                  </a:lnTo>
                  <a:lnTo>
                    <a:pt x="159" y="45"/>
                  </a:lnTo>
                  <a:lnTo>
                    <a:pt x="140" y="49"/>
                  </a:lnTo>
                  <a:lnTo>
                    <a:pt x="117" y="55"/>
                  </a:lnTo>
                  <a:lnTo>
                    <a:pt x="92" y="64"/>
                  </a:lnTo>
                  <a:lnTo>
                    <a:pt x="67" y="78"/>
                  </a:lnTo>
                  <a:lnTo>
                    <a:pt x="41" y="96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17" y="98"/>
                  </a:lnTo>
                  <a:lnTo>
                    <a:pt x="19" y="84"/>
                  </a:lnTo>
                  <a:lnTo>
                    <a:pt x="23" y="67"/>
                  </a:lnTo>
                  <a:lnTo>
                    <a:pt x="32" y="51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6" y="12"/>
                  </a:lnTo>
                  <a:lnTo>
                    <a:pt x="110" y="5"/>
                  </a:lnTo>
                  <a:lnTo>
                    <a:pt x="135" y="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4" name="Freeform 132"/>
            <p:cNvSpPr>
              <a:spLocks noChangeAspect="1" noEditPoints="1"/>
            </p:cNvSpPr>
            <p:nvPr/>
          </p:nvSpPr>
          <p:spPr bwMode="auto">
            <a:xfrm>
              <a:off x="8441761" y="400745"/>
              <a:ext cx="578480" cy="622800"/>
            </a:xfrm>
            <a:custGeom>
              <a:avLst/>
              <a:gdLst>
                <a:gd name="T0" fmla="*/ 110 w 248"/>
                <a:gd name="T1" fmla="*/ 191 h 267"/>
                <a:gd name="T2" fmla="*/ 138 w 248"/>
                <a:gd name="T3" fmla="*/ 163 h 267"/>
                <a:gd name="T4" fmla="*/ 110 w 248"/>
                <a:gd name="T5" fmla="*/ 76 h 267"/>
                <a:gd name="T6" fmla="*/ 138 w 248"/>
                <a:gd name="T7" fmla="*/ 148 h 267"/>
                <a:gd name="T8" fmla="*/ 110 w 248"/>
                <a:gd name="T9" fmla="*/ 76 h 267"/>
                <a:gd name="T10" fmla="*/ 126 w 248"/>
                <a:gd name="T11" fmla="*/ 2 h 267"/>
                <a:gd name="T12" fmla="*/ 132 w 248"/>
                <a:gd name="T13" fmla="*/ 7 h 267"/>
                <a:gd name="T14" fmla="*/ 152 w 248"/>
                <a:gd name="T15" fmla="*/ 38 h 267"/>
                <a:gd name="T16" fmla="*/ 169 w 248"/>
                <a:gd name="T17" fmla="*/ 36 h 267"/>
                <a:gd name="T18" fmla="*/ 210 w 248"/>
                <a:gd name="T19" fmla="*/ 12 h 267"/>
                <a:gd name="T20" fmla="*/ 215 w 248"/>
                <a:gd name="T21" fmla="*/ 12 h 267"/>
                <a:gd name="T22" fmla="*/ 215 w 248"/>
                <a:gd name="T23" fmla="*/ 17 h 267"/>
                <a:gd name="T24" fmla="*/ 198 w 248"/>
                <a:gd name="T25" fmla="*/ 68 h 267"/>
                <a:gd name="T26" fmla="*/ 197 w 248"/>
                <a:gd name="T27" fmla="*/ 76 h 267"/>
                <a:gd name="T28" fmla="*/ 201 w 248"/>
                <a:gd name="T29" fmla="*/ 82 h 267"/>
                <a:gd name="T30" fmla="*/ 209 w 248"/>
                <a:gd name="T31" fmla="*/ 85 h 267"/>
                <a:gd name="T32" fmla="*/ 244 w 248"/>
                <a:gd name="T33" fmla="*/ 89 h 267"/>
                <a:gd name="T34" fmla="*/ 248 w 248"/>
                <a:gd name="T35" fmla="*/ 93 h 267"/>
                <a:gd name="T36" fmla="*/ 247 w 248"/>
                <a:gd name="T37" fmla="*/ 98 h 267"/>
                <a:gd name="T38" fmla="*/ 220 w 248"/>
                <a:gd name="T39" fmla="*/ 122 h 267"/>
                <a:gd name="T40" fmla="*/ 216 w 248"/>
                <a:gd name="T41" fmla="*/ 138 h 267"/>
                <a:gd name="T42" fmla="*/ 244 w 248"/>
                <a:gd name="T43" fmla="*/ 166 h 267"/>
                <a:gd name="T44" fmla="*/ 248 w 248"/>
                <a:gd name="T45" fmla="*/ 172 h 267"/>
                <a:gd name="T46" fmla="*/ 247 w 248"/>
                <a:gd name="T47" fmla="*/ 179 h 267"/>
                <a:gd name="T48" fmla="*/ 241 w 248"/>
                <a:gd name="T49" fmla="*/ 182 h 267"/>
                <a:gd name="T50" fmla="*/ 211 w 248"/>
                <a:gd name="T51" fmla="*/ 193 h 267"/>
                <a:gd name="T52" fmla="*/ 205 w 248"/>
                <a:gd name="T53" fmla="*/ 209 h 267"/>
                <a:gd name="T54" fmla="*/ 205 w 248"/>
                <a:gd name="T55" fmla="*/ 236 h 267"/>
                <a:gd name="T56" fmla="*/ 202 w 248"/>
                <a:gd name="T57" fmla="*/ 241 h 267"/>
                <a:gd name="T58" fmla="*/ 196 w 248"/>
                <a:gd name="T59" fmla="*/ 243 h 267"/>
                <a:gd name="T60" fmla="*/ 167 w 248"/>
                <a:gd name="T61" fmla="*/ 229 h 267"/>
                <a:gd name="T62" fmla="*/ 151 w 248"/>
                <a:gd name="T63" fmla="*/ 230 h 267"/>
                <a:gd name="T64" fmla="*/ 132 w 248"/>
                <a:gd name="T65" fmla="*/ 261 h 267"/>
                <a:gd name="T66" fmla="*/ 126 w 248"/>
                <a:gd name="T67" fmla="*/ 266 h 267"/>
                <a:gd name="T68" fmla="*/ 120 w 248"/>
                <a:gd name="T69" fmla="*/ 266 h 267"/>
                <a:gd name="T70" fmla="*/ 115 w 248"/>
                <a:gd name="T71" fmla="*/ 262 h 267"/>
                <a:gd name="T72" fmla="*/ 93 w 248"/>
                <a:gd name="T73" fmla="*/ 234 h 267"/>
                <a:gd name="T74" fmla="*/ 76 w 248"/>
                <a:gd name="T75" fmla="*/ 234 h 267"/>
                <a:gd name="T76" fmla="*/ 38 w 248"/>
                <a:gd name="T77" fmla="*/ 255 h 267"/>
                <a:gd name="T78" fmla="*/ 33 w 248"/>
                <a:gd name="T79" fmla="*/ 255 h 267"/>
                <a:gd name="T80" fmla="*/ 32 w 248"/>
                <a:gd name="T81" fmla="*/ 250 h 267"/>
                <a:gd name="T82" fmla="*/ 48 w 248"/>
                <a:gd name="T83" fmla="*/ 202 h 267"/>
                <a:gd name="T84" fmla="*/ 48 w 248"/>
                <a:gd name="T85" fmla="*/ 193 h 267"/>
                <a:gd name="T86" fmla="*/ 44 w 248"/>
                <a:gd name="T87" fmla="*/ 186 h 267"/>
                <a:gd name="T88" fmla="*/ 37 w 248"/>
                <a:gd name="T89" fmla="*/ 182 h 267"/>
                <a:gd name="T90" fmla="*/ 3 w 248"/>
                <a:gd name="T91" fmla="*/ 179 h 267"/>
                <a:gd name="T92" fmla="*/ 0 w 248"/>
                <a:gd name="T93" fmla="*/ 175 h 267"/>
                <a:gd name="T94" fmla="*/ 1 w 248"/>
                <a:gd name="T95" fmla="*/ 170 h 267"/>
                <a:gd name="T96" fmla="*/ 28 w 248"/>
                <a:gd name="T97" fmla="*/ 145 h 267"/>
                <a:gd name="T98" fmla="*/ 32 w 248"/>
                <a:gd name="T99" fmla="*/ 130 h 267"/>
                <a:gd name="T100" fmla="*/ 3 w 248"/>
                <a:gd name="T101" fmla="*/ 102 h 267"/>
                <a:gd name="T102" fmla="*/ 0 w 248"/>
                <a:gd name="T103" fmla="*/ 95 h 267"/>
                <a:gd name="T104" fmla="*/ 1 w 248"/>
                <a:gd name="T105" fmla="*/ 89 h 267"/>
                <a:gd name="T106" fmla="*/ 7 w 248"/>
                <a:gd name="T107" fmla="*/ 85 h 267"/>
                <a:gd name="T108" fmla="*/ 37 w 248"/>
                <a:gd name="T109" fmla="*/ 75 h 267"/>
                <a:gd name="T110" fmla="*/ 43 w 248"/>
                <a:gd name="T111" fmla="*/ 58 h 267"/>
                <a:gd name="T112" fmla="*/ 43 w 248"/>
                <a:gd name="T113" fmla="*/ 31 h 267"/>
                <a:gd name="T114" fmla="*/ 47 w 248"/>
                <a:gd name="T115" fmla="*/ 26 h 267"/>
                <a:gd name="T116" fmla="*/ 53 w 248"/>
                <a:gd name="T117" fmla="*/ 25 h 267"/>
                <a:gd name="T118" fmla="*/ 79 w 248"/>
                <a:gd name="T119" fmla="*/ 36 h 267"/>
                <a:gd name="T120" fmla="*/ 97 w 248"/>
                <a:gd name="T121" fmla="*/ 35 h 267"/>
                <a:gd name="T122" fmla="*/ 115 w 248"/>
                <a:gd name="T123" fmla="*/ 7 h 267"/>
                <a:gd name="T124" fmla="*/ 121 w 248"/>
                <a:gd name="T125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8" h="267">
                  <a:moveTo>
                    <a:pt x="110" y="163"/>
                  </a:moveTo>
                  <a:lnTo>
                    <a:pt x="110" y="191"/>
                  </a:lnTo>
                  <a:lnTo>
                    <a:pt x="138" y="191"/>
                  </a:lnTo>
                  <a:lnTo>
                    <a:pt x="138" y="163"/>
                  </a:lnTo>
                  <a:lnTo>
                    <a:pt x="110" y="163"/>
                  </a:lnTo>
                  <a:close/>
                  <a:moveTo>
                    <a:pt x="110" y="76"/>
                  </a:moveTo>
                  <a:lnTo>
                    <a:pt x="110" y="148"/>
                  </a:lnTo>
                  <a:lnTo>
                    <a:pt x="138" y="148"/>
                  </a:lnTo>
                  <a:lnTo>
                    <a:pt x="138" y="76"/>
                  </a:lnTo>
                  <a:lnTo>
                    <a:pt x="110" y="76"/>
                  </a:lnTo>
                  <a:close/>
                  <a:moveTo>
                    <a:pt x="124" y="0"/>
                  </a:moveTo>
                  <a:lnTo>
                    <a:pt x="126" y="2"/>
                  </a:lnTo>
                  <a:lnTo>
                    <a:pt x="130" y="3"/>
                  </a:lnTo>
                  <a:lnTo>
                    <a:pt x="132" y="7"/>
                  </a:lnTo>
                  <a:lnTo>
                    <a:pt x="146" y="31"/>
                  </a:lnTo>
                  <a:lnTo>
                    <a:pt x="152" y="38"/>
                  </a:lnTo>
                  <a:lnTo>
                    <a:pt x="160" y="39"/>
                  </a:lnTo>
                  <a:lnTo>
                    <a:pt x="169" y="36"/>
                  </a:lnTo>
                  <a:lnTo>
                    <a:pt x="206" y="13"/>
                  </a:lnTo>
                  <a:lnTo>
                    <a:pt x="210" y="12"/>
                  </a:lnTo>
                  <a:lnTo>
                    <a:pt x="212" y="12"/>
                  </a:lnTo>
                  <a:lnTo>
                    <a:pt x="215" y="12"/>
                  </a:lnTo>
                  <a:lnTo>
                    <a:pt x="215" y="15"/>
                  </a:lnTo>
                  <a:lnTo>
                    <a:pt x="215" y="17"/>
                  </a:lnTo>
                  <a:lnTo>
                    <a:pt x="215" y="21"/>
                  </a:lnTo>
                  <a:lnTo>
                    <a:pt x="198" y="68"/>
                  </a:lnTo>
                  <a:lnTo>
                    <a:pt x="197" y="72"/>
                  </a:lnTo>
                  <a:lnTo>
                    <a:pt x="197" y="76"/>
                  </a:lnTo>
                  <a:lnTo>
                    <a:pt x="198" y="80"/>
                  </a:lnTo>
                  <a:lnTo>
                    <a:pt x="201" y="82"/>
                  </a:lnTo>
                  <a:lnTo>
                    <a:pt x="205" y="84"/>
                  </a:lnTo>
                  <a:lnTo>
                    <a:pt x="209" y="85"/>
                  </a:lnTo>
                  <a:lnTo>
                    <a:pt x="241" y="89"/>
                  </a:lnTo>
                  <a:lnTo>
                    <a:pt x="244" y="89"/>
                  </a:lnTo>
                  <a:lnTo>
                    <a:pt x="247" y="90"/>
                  </a:lnTo>
                  <a:lnTo>
                    <a:pt x="248" y="93"/>
                  </a:lnTo>
                  <a:lnTo>
                    <a:pt x="248" y="95"/>
                  </a:lnTo>
                  <a:lnTo>
                    <a:pt x="247" y="98"/>
                  </a:lnTo>
                  <a:lnTo>
                    <a:pt x="244" y="102"/>
                  </a:lnTo>
                  <a:lnTo>
                    <a:pt x="220" y="122"/>
                  </a:lnTo>
                  <a:lnTo>
                    <a:pt x="216" y="130"/>
                  </a:lnTo>
                  <a:lnTo>
                    <a:pt x="216" y="138"/>
                  </a:lnTo>
                  <a:lnTo>
                    <a:pt x="220" y="145"/>
                  </a:lnTo>
                  <a:lnTo>
                    <a:pt x="244" y="166"/>
                  </a:lnTo>
                  <a:lnTo>
                    <a:pt x="247" y="170"/>
                  </a:lnTo>
                  <a:lnTo>
                    <a:pt x="248" y="172"/>
                  </a:lnTo>
                  <a:lnTo>
                    <a:pt x="248" y="176"/>
                  </a:lnTo>
                  <a:lnTo>
                    <a:pt x="247" y="179"/>
                  </a:lnTo>
                  <a:lnTo>
                    <a:pt x="244" y="180"/>
                  </a:lnTo>
                  <a:lnTo>
                    <a:pt x="241" y="182"/>
                  </a:lnTo>
                  <a:lnTo>
                    <a:pt x="220" y="188"/>
                  </a:lnTo>
                  <a:lnTo>
                    <a:pt x="211" y="193"/>
                  </a:lnTo>
                  <a:lnTo>
                    <a:pt x="206" y="200"/>
                  </a:lnTo>
                  <a:lnTo>
                    <a:pt x="205" y="209"/>
                  </a:lnTo>
                  <a:lnTo>
                    <a:pt x="205" y="231"/>
                  </a:lnTo>
                  <a:lnTo>
                    <a:pt x="205" y="236"/>
                  </a:lnTo>
                  <a:lnTo>
                    <a:pt x="203" y="239"/>
                  </a:lnTo>
                  <a:lnTo>
                    <a:pt x="202" y="241"/>
                  </a:lnTo>
                  <a:lnTo>
                    <a:pt x="198" y="243"/>
                  </a:lnTo>
                  <a:lnTo>
                    <a:pt x="196" y="243"/>
                  </a:lnTo>
                  <a:lnTo>
                    <a:pt x="191" y="241"/>
                  </a:lnTo>
                  <a:lnTo>
                    <a:pt x="167" y="229"/>
                  </a:lnTo>
                  <a:lnTo>
                    <a:pt x="159" y="227"/>
                  </a:lnTo>
                  <a:lnTo>
                    <a:pt x="151" y="230"/>
                  </a:lnTo>
                  <a:lnTo>
                    <a:pt x="144" y="236"/>
                  </a:lnTo>
                  <a:lnTo>
                    <a:pt x="132" y="261"/>
                  </a:lnTo>
                  <a:lnTo>
                    <a:pt x="129" y="264"/>
                  </a:lnTo>
                  <a:lnTo>
                    <a:pt x="126" y="266"/>
                  </a:lnTo>
                  <a:lnTo>
                    <a:pt x="124" y="267"/>
                  </a:lnTo>
                  <a:lnTo>
                    <a:pt x="120" y="266"/>
                  </a:lnTo>
                  <a:lnTo>
                    <a:pt x="117" y="264"/>
                  </a:lnTo>
                  <a:lnTo>
                    <a:pt x="115" y="262"/>
                  </a:lnTo>
                  <a:lnTo>
                    <a:pt x="101" y="240"/>
                  </a:lnTo>
                  <a:lnTo>
                    <a:pt x="93" y="234"/>
                  </a:lnTo>
                  <a:lnTo>
                    <a:pt x="85" y="232"/>
                  </a:lnTo>
                  <a:lnTo>
                    <a:pt x="76" y="234"/>
                  </a:lnTo>
                  <a:lnTo>
                    <a:pt x="42" y="254"/>
                  </a:lnTo>
                  <a:lnTo>
                    <a:pt x="38" y="255"/>
                  </a:lnTo>
                  <a:lnTo>
                    <a:pt x="35" y="257"/>
                  </a:lnTo>
                  <a:lnTo>
                    <a:pt x="33" y="255"/>
                  </a:lnTo>
                  <a:lnTo>
                    <a:pt x="33" y="253"/>
                  </a:lnTo>
                  <a:lnTo>
                    <a:pt x="32" y="250"/>
                  </a:lnTo>
                  <a:lnTo>
                    <a:pt x="33" y="247"/>
                  </a:lnTo>
                  <a:lnTo>
                    <a:pt x="48" y="202"/>
                  </a:lnTo>
                  <a:lnTo>
                    <a:pt x="48" y="197"/>
                  </a:lnTo>
                  <a:lnTo>
                    <a:pt x="48" y="193"/>
                  </a:lnTo>
                  <a:lnTo>
                    <a:pt x="47" y="189"/>
                  </a:lnTo>
                  <a:lnTo>
                    <a:pt x="44" y="186"/>
                  </a:lnTo>
                  <a:lnTo>
                    <a:pt x="41" y="184"/>
                  </a:lnTo>
                  <a:lnTo>
                    <a:pt x="37" y="182"/>
                  </a:lnTo>
                  <a:lnTo>
                    <a:pt x="7" y="180"/>
                  </a:lnTo>
                  <a:lnTo>
                    <a:pt x="3" y="179"/>
                  </a:lnTo>
                  <a:lnTo>
                    <a:pt x="1" y="177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1" y="170"/>
                  </a:lnTo>
                  <a:lnTo>
                    <a:pt x="3" y="166"/>
                  </a:lnTo>
                  <a:lnTo>
                    <a:pt x="28" y="145"/>
                  </a:lnTo>
                  <a:lnTo>
                    <a:pt x="32" y="138"/>
                  </a:lnTo>
                  <a:lnTo>
                    <a:pt x="32" y="130"/>
                  </a:lnTo>
                  <a:lnTo>
                    <a:pt x="28" y="122"/>
                  </a:lnTo>
                  <a:lnTo>
                    <a:pt x="3" y="102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1" y="89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29" y="80"/>
                  </a:lnTo>
                  <a:lnTo>
                    <a:pt x="37" y="75"/>
                  </a:lnTo>
                  <a:lnTo>
                    <a:pt x="42" y="67"/>
                  </a:lnTo>
                  <a:lnTo>
                    <a:pt x="43" y="58"/>
                  </a:lnTo>
                  <a:lnTo>
                    <a:pt x="43" y="36"/>
                  </a:lnTo>
                  <a:lnTo>
                    <a:pt x="43" y="31"/>
                  </a:lnTo>
                  <a:lnTo>
                    <a:pt x="44" y="29"/>
                  </a:lnTo>
                  <a:lnTo>
                    <a:pt x="47" y="26"/>
                  </a:lnTo>
                  <a:lnTo>
                    <a:pt x="50" y="25"/>
                  </a:lnTo>
                  <a:lnTo>
                    <a:pt x="53" y="25"/>
                  </a:lnTo>
                  <a:lnTo>
                    <a:pt x="57" y="26"/>
                  </a:lnTo>
                  <a:lnTo>
                    <a:pt x="79" y="36"/>
                  </a:lnTo>
                  <a:lnTo>
                    <a:pt x="88" y="38"/>
                  </a:lnTo>
                  <a:lnTo>
                    <a:pt x="97" y="35"/>
                  </a:lnTo>
                  <a:lnTo>
                    <a:pt x="103" y="29"/>
                  </a:lnTo>
                  <a:lnTo>
                    <a:pt x="115" y="7"/>
                  </a:lnTo>
                  <a:lnTo>
                    <a:pt x="117" y="3"/>
                  </a:lnTo>
                  <a:lnTo>
                    <a:pt x="121" y="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5" name="Freeform 119"/>
            <p:cNvSpPr>
              <a:spLocks noChangeAspect="1" noEditPoints="1"/>
            </p:cNvSpPr>
            <p:nvPr/>
          </p:nvSpPr>
          <p:spPr bwMode="auto">
            <a:xfrm>
              <a:off x="9362877" y="1388661"/>
              <a:ext cx="636464" cy="493200"/>
            </a:xfrm>
            <a:custGeom>
              <a:avLst/>
              <a:gdLst>
                <a:gd name="T0" fmla="*/ 148 w 271"/>
                <a:gd name="T1" fmla="*/ 118 h 210"/>
                <a:gd name="T2" fmla="*/ 138 w 271"/>
                <a:gd name="T3" fmla="*/ 120 h 210"/>
                <a:gd name="T4" fmla="*/ 130 w 271"/>
                <a:gd name="T5" fmla="*/ 128 h 210"/>
                <a:gd name="T6" fmla="*/ 128 w 271"/>
                <a:gd name="T7" fmla="*/ 138 h 210"/>
                <a:gd name="T8" fmla="*/ 130 w 271"/>
                <a:gd name="T9" fmla="*/ 148 h 210"/>
                <a:gd name="T10" fmla="*/ 138 w 271"/>
                <a:gd name="T11" fmla="*/ 156 h 210"/>
                <a:gd name="T12" fmla="*/ 148 w 271"/>
                <a:gd name="T13" fmla="*/ 159 h 210"/>
                <a:gd name="T14" fmla="*/ 160 w 271"/>
                <a:gd name="T15" fmla="*/ 156 h 210"/>
                <a:gd name="T16" fmla="*/ 166 w 271"/>
                <a:gd name="T17" fmla="*/ 148 h 210"/>
                <a:gd name="T18" fmla="*/ 170 w 271"/>
                <a:gd name="T19" fmla="*/ 138 h 210"/>
                <a:gd name="T20" fmla="*/ 166 w 271"/>
                <a:gd name="T21" fmla="*/ 128 h 210"/>
                <a:gd name="T22" fmla="*/ 160 w 271"/>
                <a:gd name="T23" fmla="*/ 120 h 210"/>
                <a:gd name="T24" fmla="*/ 148 w 271"/>
                <a:gd name="T25" fmla="*/ 118 h 210"/>
                <a:gd name="T26" fmla="*/ 153 w 271"/>
                <a:gd name="T27" fmla="*/ 0 h 210"/>
                <a:gd name="T28" fmla="*/ 183 w 271"/>
                <a:gd name="T29" fmla="*/ 5 h 210"/>
                <a:gd name="T30" fmla="*/ 211 w 271"/>
                <a:gd name="T31" fmla="*/ 15 h 210"/>
                <a:gd name="T32" fmla="*/ 237 w 271"/>
                <a:gd name="T33" fmla="*/ 29 h 210"/>
                <a:gd name="T34" fmla="*/ 254 w 271"/>
                <a:gd name="T35" fmla="*/ 42 h 210"/>
                <a:gd name="T36" fmla="*/ 264 w 271"/>
                <a:gd name="T37" fmla="*/ 56 h 210"/>
                <a:gd name="T38" fmla="*/ 269 w 271"/>
                <a:gd name="T39" fmla="*/ 69 h 210"/>
                <a:gd name="T40" fmla="*/ 271 w 271"/>
                <a:gd name="T41" fmla="*/ 82 h 210"/>
                <a:gd name="T42" fmla="*/ 270 w 271"/>
                <a:gd name="T43" fmla="*/ 92 h 210"/>
                <a:gd name="T44" fmla="*/ 266 w 271"/>
                <a:gd name="T45" fmla="*/ 98 h 210"/>
                <a:gd name="T46" fmla="*/ 261 w 271"/>
                <a:gd name="T47" fmla="*/ 102 h 210"/>
                <a:gd name="T48" fmla="*/ 254 w 271"/>
                <a:gd name="T49" fmla="*/ 102 h 210"/>
                <a:gd name="T50" fmla="*/ 246 w 271"/>
                <a:gd name="T51" fmla="*/ 100 h 210"/>
                <a:gd name="T52" fmla="*/ 236 w 271"/>
                <a:gd name="T53" fmla="*/ 97 h 210"/>
                <a:gd name="T54" fmla="*/ 225 w 271"/>
                <a:gd name="T55" fmla="*/ 97 h 210"/>
                <a:gd name="T56" fmla="*/ 214 w 271"/>
                <a:gd name="T57" fmla="*/ 100 h 210"/>
                <a:gd name="T58" fmla="*/ 202 w 271"/>
                <a:gd name="T59" fmla="*/ 110 h 210"/>
                <a:gd name="T60" fmla="*/ 196 w 271"/>
                <a:gd name="T61" fmla="*/ 120 h 210"/>
                <a:gd name="T62" fmla="*/ 196 w 271"/>
                <a:gd name="T63" fmla="*/ 130 h 210"/>
                <a:gd name="T64" fmla="*/ 200 w 271"/>
                <a:gd name="T65" fmla="*/ 139 h 210"/>
                <a:gd name="T66" fmla="*/ 205 w 271"/>
                <a:gd name="T67" fmla="*/ 148 h 210"/>
                <a:gd name="T68" fmla="*/ 210 w 271"/>
                <a:gd name="T69" fmla="*/ 156 h 210"/>
                <a:gd name="T70" fmla="*/ 212 w 271"/>
                <a:gd name="T71" fmla="*/ 162 h 210"/>
                <a:gd name="T72" fmla="*/ 210 w 271"/>
                <a:gd name="T73" fmla="*/ 168 h 210"/>
                <a:gd name="T74" fmla="*/ 206 w 271"/>
                <a:gd name="T75" fmla="*/ 174 h 210"/>
                <a:gd name="T76" fmla="*/ 198 w 271"/>
                <a:gd name="T77" fmla="*/ 183 h 210"/>
                <a:gd name="T78" fmla="*/ 188 w 271"/>
                <a:gd name="T79" fmla="*/ 191 h 210"/>
                <a:gd name="T80" fmla="*/ 173 w 271"/>
                <a:gd name="T81" fmla="*/ 198 h 210"/>
                <a:gd name="T82" fmla="*/ 155 w 271"/>
                <a:gd name="T83" fmla="*/ 205 h 210"/>
                <a:gd name="T84" fmla="*/ 133 w 271"/>
                <a:gd name="T85" fmla="*/ 209 h 210"/>
                <a:gd name="T86" fmla="*/ 106 w 271"/>
                <a:gd name="T87" fmla="*/ 210 h 210"/>
                <a:gd name="T88" fmla="*/ 78 w 271"/>
                <a:gd name="T89" fmla="*/ 207 h 210"/>
                <a:gd name="T90" fmla="*/ 53 w 271"/>
                <a:gd name="T91" fmla="*/ 201 h 210"/>
                <a:gd name="T92" fmla="*/ 34 w 271"/>
                <a:gd name="T93" fmla="*/ 189 h 210"/>
                <a:gd name="T94" fmla="*/ 18 w 271"/>
                <a:gd name="T95" fmla="*/ 174 h 210"/>
                <a:gd name="T96" fmla="*/ 7 w 271"/>
                <a:gd name="T97" fmla="*/ 156 h 210"/>
                <a:gd name="T98" fmla="*/ 1 w 271"/>
                <a:gd name="T99" fmla="*/ 135 h 210"/>
                <a:gd name="T100" fmla="*/ 0 w 271"/>
                <a:gd name="T101" fmla="*/ 115 h 210"/>
                <a:gd name="T102" fmla="*/ 5 w 271"/>
                <a:gd name="T103" fmla="*/ 92 h 210"/>
                <a:gd name="T104" fmla="*/ 14 w 271"/>
                <a:gd name="T105" fmla="*/ 70 h 210"/>
                <a:gd name="T106" fmla="*/ 28 w 271"/>
                <a:gd name="T107" fmla="*/ 50 h 210"/>
                <a:gd name="T108" fmla="*/ 46 w 271"/>
                <a:gd name="T109" fmla="*/ 32 h 210"/>
                <a:gd name="T110" fmla="*/ 66 w 271"/>
                <a:gd name="T111" fmla="*/ 16 h 210"/>
                <a:gd name="T112" fmla="*/ 88 w 271"/>
                <a:gd name="T113" fmla="*/ 7 h 210"/>
                <a:gd name="T114" fmla="*/ 121 w 271"/>
                <a:gd name="T115" fmla="*/ 1 h 210"/>
                <a:gd name="T116" fmla="*/ 153 w 271"/>
                <a:gd name="T1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" h="210">
                  <a:moveTo>
                    <a:pt x="148" y="118"/>
                  </a:moveTo>
                  <a:lnTo>
                    <a:pt x="138" y="120"/>
                  </a:lnTo>
                  <a:lnTo>
                    <a:pt x="130" y="128"/>
                  </a:lnTo>
                  <a:lnTo>
                    <a:pt x="128" y="138"/>
                  </a:lnTo>
                  <a:lnTo>
                    <a:pt x="130" y="148"/>
                  </a:lnTo>
                  <a:lnTo>
                    <a:pt x="138" y="156"/>
                  </a:lnTo>
                  <a:lnTo>
                    <a:pt x="148" y="159"/>
                  </a:lnTo>
                  <a:lnTo>
                    <a:pt x="160" y="156"/>
                  </a:lnTo>
                  <a:lnTo>
                    <a:pt x="166" y="148"/>
                  </a:lnTo>
                  <a:lnTo>
                    <a:pt x="170" y="138"/>
                  </a:lnTo>
                  <a:lnTo>
                    <a:pt x="166" y="128"/>
                  </a:lnTo>
                  <a:lnTo>
                    <a:pt x="160" y="120"/>
                  </a:lnTo>
                  <a:lnTo>
                    <a:pt x="148" y="118"/>
                  </a:lnTo>
                  <a:close/>
                  <a:moveTo>
                    <a:pt x="153" y="0"/>
                  </a:moveTo>
                  <a:lnTo>
                    <a:pt x="183" y="5"/>
                  </a:lnTo>
                  <a:lnTo>
                    <a:pt x="211" y="15"/>
                  </a:lnTo>
                  <a:lnTo>
                    <a:pt x="237" y="29"/>
                  </a:lnTo>
                  <a:lnTo>
                    <a:pt x="254" y="42"/>
                  </a:lnTo>
                  <a:lnTo>
                    <a:pt x="264" y="56"/>
                  </a:lnTo>
                  <a:lnTo>
                    <a:pt x="269" y="69"/>
                  </a:lnTo>
                  <a:lnTo>
                    <a:pt x="271" y="82"/>
                  </a:lnTo>
                  <a:lnTo>
                    <a:pt x="270" y="92"/>
                  </a:lnTo>
                  <a:lnTo>
                    <a:pt x="266" y="98"/>
                  </a:lnTo>
                  <a:lnTo>
                    <a:pt x="261" y="102"/>
                  </a:lnTo>
                  <a:lnTo>
                    <a:pt x="254" y="102"/>
                  </a:lnTo>
                  <a:lnTo>
                    <a:pt x="246" y="100"/>
                  </a:lnTo>
                  <a:lnTo>
                    <a:pt x="236" y="97"/>
                  </a:lnTo>
                  <a:lnTo>
                    <a:pt x="225" y="97"/>
                  </a:lnTo>
                  <a:lnTo>
                    <a:pt x="214" y="100"/>
                  </a:lnTo>
                  <a:lnTo>
                    <a:pt x="202" y="110"/>
                  </a:lnTo>
                  <a:lnTo>
                    <a:pt x="196" y="120"/>
                  </a:lnTo>
                  <a:lnTo>
                    <a:pt x="196" y="130"/>
                  </a:lnTo>
                  <a:lnTo>
                    <a:pt x="200" y="139"/>
                  </a:lnTo>
                  <a:lnTo>
                    <a:pt x="205" y="148"/>
                  </a:lnTo>
                  <a:lnTo>
                    <a:pt x="210" y="156"/>
                  </a:lnTo>
                  <a:lnTo>
                    <a:pt x="212" y="162"/>
                  </a:lnTo>
                  <a:lnTo>
                    <a:pt x="210" y="168"/>
                  </a:lnTo>
                  <a:lnTo>
                    <a:pt x="206" y="174"/>
                  </a:lnTo>
                  <a:lnTo>
                    <a:pt x="198" y="183"/>
                  </a:lnTo>
                  <a:lnTo>
                    <a:pt x="188" y="191"/>
                  </a:lnTo>
                  <a:lnTo>
                    <a:pt x="173" y="198"/>
                  </a:lnTo>
                  <a:lnTo>
                    <a:pt x="155" y="205"/>
                  </a:lnTo>
                  <a:lnTo>
                    <a:pt x="133" y="209"/>
                  </a:lnTo>
                  <a:lnTo>
                    <a:pt x="106" y="210"/>
                  </a:lnTo>
                  <a:lnTo>
                    <a:pt x="78" y="207"/>
                  </a:lnTo>
                  <a:lnTo>
                    <a:pt x="53" y="201"/>
                  </a:lnTo>
                  <a:lnTo>
                    <a:pt x="34" y="189"/>
                  </a:lnTo>
                  <a:lnTo>
                    <a:pt x="18" y="174"/>
                  </a:lnTo>
                  <a:lnTo>
                    <a:pt x="7" y="156"/>
                  </a:lnTo>
                  <a:lnTo>
                    <a:pt x="1" y="135"/>
                  </a:lnTo>
                  <a:lnTo>
                    <a:pt x="0" y="115"/>
                  </a:lnTo>
                  <a:lnTo>
                    <a:pt x="5" y="92"/>
                  </a:lnTo>
                  <a:lnTo>
                    <a:pt x="14" y="70"/>
                  </a:lnTo>
                  <a:lnTo>
                    <a:pt x="28" y="50"/>
                  </a:lnTo>
                  <a:lnTo>
                    <a:pt x="46" y="32"/>
                  </a:lnTo>
                  <a:lnTo>
                    <a:pt x="66" y="16"/>
                  </a:lnTo>
                  <a:lnTo>
                    <a:pt x="88" y="7"/>
                  </a:lnTo>
                  <a:lnTo>
                    <a:pt x="121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6516" y="5013118"/>
            <a:ext cx="10898040" cy="1362487"/>
            <a:chOff x="456516" y="5013118"/>
            <a:chExt cx="10898040" cy="1362487"/>
          </a:xfrm>
        </p:grpSpPr>
        <p:sp>
          <p:nvSpPr>
            <p:cNvPr id="9" name="文本框 8"/>
            <p:cNvSpPr txBox="1"/>
            <p:nvPr/>
          </p:nvSpPr>
          <p:spPr>
            <a:xfrm>
              <a:off x="456516" y="5013118"/>
              <a:ext cx="8916035" cy="119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E2E6C3"/>
                  </a:solidFill>
                  <a:latin typeface="Calibri" pitchFamily="34" charset="0"/>
                </a:rPr>
                <a:t>        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Calibri" pitchFamily="34" charset="0"/>
                </a:rPr>
                <a:t>2014年年初，建立全国统一的城乡居民基本养老保险制度。</a:t>
              </a:r>
              <a:endParaRPr lang="en-US" altLang="zh-CN" sz="3200" b="1" dirty="0" smtClean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10158247" y="5038554"/>
              <a:ext cx="1196309" cy="1337051"/>
            </a:xfrm>
            <a:custGeom>
              <a:avLst/>
              <a:gdLst>
                <a:gd name="T0" fmla="*/ 43 w 221"/>
                <a:gd name="T1" fmla="*/ 89 h 247"/>
                <a:gd name="T2" fmla="*/ 36 w 221"/>
                <a:gd name="T3" fmla="*/ 99 h 247"/>
                <a:gd name="T4" fmla="*/ 28 w 221"/>
                <a:gd name="T5" fmla="*/ 121 h 247"/>
                <a:gd name="T6" fmla="*/ 31 w 221"/>
                <a:gd name="T7" fmla="*/ 220 h 247"/>
                <a:gd name="T8" fmla="*/ 41 w 221"/>
                <a:gd name="T9" fmla="*/ 235 h 247"/>
                <a:gd name="T10" fmla="*/ 42 w 221"/>
                <a:gd name="T11" fmla="*/ 239 h 247"/>
                <a:gd name="T12" fmla="*/ 29 w 221"/>
                <a:gd name="T13" fmla="*/ 238 h 247"/>
                <a:gd name="T14" fmla="*/ 14 w 221"/>
                <a:gd name="T15" fmla="*/ 229 h 247"/>
                <a:gd name="T16" fmla="*/ 3 w 221"/>
                <a:gd name="T17" fmla="*/ 211 h 247"/>
                <a:gd name="T18" fmla="*/ 0 w 221"/>
                <a:gd name="T19" fmla="*/ 131 h 247"/>
                <a:gd name="T20" fmla="*/ 8 w 221"/>
                <a:gd name="T21" fmla="*/ 105 h 247"/>
                <a:gd name="T22" fmla="*/ 22 w 221"/>
                <a:gd name="T23" fmla="*/ 93 h 247"/>
                <a:gd name="T24" fmla="*/ 37 w 221"/>
                <a:gd name="T25" fmla="*/ 89 h 247"/>
                <a:gd name="T26" fmla="*/ 176 w 221"/>
                <a:gd name="T27" fmla="*/ 0 h 247"/>
                <a:gd name="T28" fmla="*/ 187 w 221"/>
                <a:gd name="T29" fmla="*/ 14 h 247"/>
                <a:gd name="T30" fmla="*/ 186 w 221"/>
                <a:gd name="T31" fmla="*/ 42 h 247"/>
                <a:gd name="T32" fmla="*/ 173 w 221"/>
                <a:gd name="T33" fmla="*/ 67 h 247"/>
                <a:gd name="T34" fmla="*/ 162 w 221"/>
                <a:gd name="T35" fmla="*/ 82 h 247"/>
                <a:gd name="T36" fmla="*/ 164 w 221"/>
                <a:gd name="T37" fmla="*/ 89 h 247"/>
                <a:gd name="T38" fmla="*/ 185 w 221"/>
                <a:gd name="T39" fmla="*/ 91 h 247"/>
                <a:gd name="T40" fmla="*/ 209 w 221"/>
                <a:gd name="T41" fmla="*/ 98 h 247"/>
                <a:gd name="T42" fmla="*/ 221 w 221"/>
                <a:gd name="T43" fmla="*/ 111 h 247"/>
                <a:gd name="T44" fmla="*/ 217 w 221"/>
                <a:gd name="T45" fmla="*/ 135 h 247"/>
                <a:gd name="T46" fmla="*/ 208 w 221"/>
                <a:gd name="T47" fmla="*/ 174 h 247"/>
                <a:gd name="T48" fmla="*/ 195 w 221"/>
                <a:gd name="T49" fmla="*/ 215 h 247"/>
                <a:gd name="T50" fmla="*/ 181 w 221"/>
                <a:gd name="T51" fmla="*/ 243 h 247"/>
                <a:gd name="T52" fmla="*/ 152 w 221"/>
                <a:gd name="T53" fmla="*/ 246 h 247"/>
                <a:gd name="T54" fmla="*/ 106 w 221"/>
                <a:gd name="T55" fmla="*/ 238 h 247"/>
                <a:gd name="T56" fmla="*/ 70 w 221"/>
                <a:gd name="T57" fmla="*/ 225 h 247"/>
                <a:gd name="T58" fmla="*/ 56 w 221"/>
                <a:gd name="T59" fmla="*/ 211 h 247"/>
                <a:gd name="T60" fmla="*/ 59 w 221"/>
                <a:gd name="T61" fmla="*/ 108 h 247"/>
                <a:gd name="T62" fmla="*/ 79 w 221"/>
                <a:gd name="T63" fmla="*/ 89 h 247"/>
                <a:gd name="T64" fmla="*/ 106 w 221"/>
                <a:gd name="T65" fmla="*/ 71 h 247"/>
                <a:gd name="T66" fmla="*/ 130 w 221"/>
                <a:gd name="T67" fmla="*/ 52 h 247"/>
                <a:gd name="T68" fmla="*/ 153 w 221"/>
                <a:gd name="T69" fmla="*/ 26 h 247"/>
                <a:gd name="T70" fmla="*/ 170 w 221"/>
                <a:gd name="T71" fmla="*/ 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7">
                  <a:moveTo>
                    <a:pt x="42" y="88"/>
                  </a:moveTo>
                  <a:lnTo>
                    <a:pt x="43" y="89"/>
                  </a:lnTo>
                  <a:lnTo>
                    <a:pt x="41" y="93"/>
                  </a:lnTo>
                  <a:lnTo>
                    <a:pt x="36" y="99"/>
                  </a:lnTo>
                  <a:lnTo>
                    <a:pt x="31" y="108"/>
                  </a:lnTo>
                  <a:lnTo>
                    <a:pt x="28" y="121"/>
                  </a:lnTo>
                  <a:lnTo>
                    <a:pt x="28" y="207"/>
                  </a:lnTo>
                  <a:lnTo>
                    <a:pt x="31" y="220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3" y="238"/>
                  </a:lnTo>
                  <a:lnTo>
                    <a:pt x="42" y="239"/>
                  </a:lnTo>
                  <a:lnTo>
                    <a:pt x="37" y="239"/>
                  </a:lnTo>
                  <a:lnTo>
                    <a:pt x="29" y="238"/>
                  </a:lnTo>
                  <a:lnTo>
                    <a:pt x="22" y="234"/>
                  </a:lnTo>
                  <a:lnTo>
                    <a:pt x="14" y="229"/>
                  </a:lnTo>
                  <a:lnTo>
                    <a:pt x="8" y="223"/>
                  </a:lnTo>
                  <a:lnTo>
                    <a:pt x="3" y="211"/>
                  </a:lnTo>
                  <a:lnTo>
                    <a:pt x="0" y="197"/>
                  </a:lnTo>
                  <a:lnTo>
                    <a:pt x="0" y="131"/>
                  </a:lnTo>
                  <a:lnTo>
                    <a:pt x="3" y="117"/>
                  </a:lnTo>
                  <a:lnTo>
                    <a:pt x="8" y="105"/>
                  </a:lnTo>
                  <a:lnTo>
                    <a:pt x="14" y="98"/>
                  </a:lnTo>
                  <a:lnTo>
                    <a:pt x="22" y="93"/>
                  </a:lnTo>
                  <a:lnTo>
                    <a:pt x="29" y="90"/>
                  </a:lnTo>
                  <a:lnTo>
                    <a:pt x="37" y="89"/>
                  </a:lnTo>
                  <a:lnTo>
                    <a:pt x="42" y="88"/>
                  </a:lnTo>
                  <a:close/>
                  <a:moveTo>
                    <a:pt x="176" y="0"/>
                  </a:moveTo>
                  <a:lnTo>
                    <a:pt x="180" y="0"/>
                  </a:lnTo>
                  <a:lnTo>
                    <a:pt x="187" y="14"/>
                  </a:lnTo>
                  <a:lnTo>
                    <a:pt x="189" y="29"/>
                  </a:lnTo>
                  <a:lnTo>
                    <a:pt x="186" y="42"/>
                  </a:lnTo>
                  <a:lnTo>
                    <a:pt x="181" y="56"/>
                  </a:lnTo>
                  <a:lnTo>
                    <a:pt x="173" y="67"/>
                  </a:lnTo>
                  <a:lnTo>
                    <a:pt x="167" y="76"/>
                  </a:lnTo>
                  <a:lnTo>
                    <a:pt x="162" y="82"/>
                  </a:lnTo>
                  <a:lnTo>
                    <a:pt x="161" y="86"/>
                  </a:lnTo>
                  <a:lnTo>
                    <a:pt x="164" y="89"/>
                  </a:lnTo>
                  <a:lnTo>
                    <a:pt x="173" y="90"/>
                  </a:lnTo>
                  <a:lnTo>
                    <a:pt x="185" y="91"/>
                  </a:lnTo>
                  <a:lnTo>
                    <a:pt x="198" y="94"/>
                  </a:lnTo>
                  <a:lnTo>
                    <a:pt x="209" y="98"/>
                  </a:lnTo>
                  <a:lnTo>
                    <a:pt x="217" y="103"/>
                  </a:lnTo>
                  <a:lnTo>
                    <a:pt x="221" y="111"/>
                  </a:lnTo>
                  <a:lnTo>
                    <a:pt x="219" y="119"/>
                  </a:lnTo>
                  <a:lnTo>
                    <a:pt x="217" y="135"/>
                  </a:lnTo>
                  <a:lnTo>
                    <a:pt x="213" y="154"/>
                  </a:lnTo>
                  <a:lnTo>
                    <a:pt x="208" y="174"/>
                  </a:lnTo>
                  <a:lnTo>
                    <a:pt x="201" y="196"/>
                  </a:lnTo>
                  <a:lnTo>
                    <a:pt x="195" y="215"/>
                  </a:lnTo>
                  <a:lnTo>
                    <a:pt x="187" y="232"/>
                  </a:lnTo>
                  <a:lnTo>
                    <a:pt x="181" y="243"/>
                  </a:lnTo>
                  <a:lnTo>
                    <a:pt x="175" y="247"/>
                  </a:lnTo>
                  <a:lnTo>
                    <a:pt x="152" y="246"/>
                  </a:lnTo>
                  <a:lnTo>
                    <a:pt x="129" y="243"/>
                  </a:lnTo>
                  <a:lnTo>
                    <a:pt x="106" y="238"/>
                  </a:lnTo>
                  <a:lnTo>
                    <a:pt x="87" y="232"/>
                  </a:lnTo>
                  <a:lnTo>
                    <a:pt x="70" y="225"/>
                  </a:lnTo>
                  <a:lnTo>
                    <a:pt x="60" y="218"/>
                  </a:lnTo>
                  <a:lnTo>
                    <a:pt x="56" y="211"/>
                  </a:lnTo>
                  <a:lnTo>
                    <a:pt x="56" y="117"/>
                  </a:lnTo>
                  <a:lnTo>
                    <a:pt x="59" y="108"/>
                  </a:lnTo>
                  <a:lnTo>
                    <a:pt x="68" y="99"/>
                  </a:lnTo>
                  <a:lnTo>
                    <a:pt x="79" y="89"/>
                  </a:lnTo>
                  <a:lnTo>
                    <a:pt x="93" y="80"/>
                  </a:lnTo>
                  <a:lnTo>
                    <a:pt x="106" y="71"/>
                  </a:lnTo>
                  <a:lnTo>
                    <a:pt x="116" y="63"/>
                  </a:lnTo>
                  <a:lnTo>
                    <a:pt x="130" y="52"/>
                  </a:lnTo>
                  <a:lnTo>
                    <a:pt x="143" y="39"/>
                  </a:lnTo>
                  <a:lnTo>
                    <a:pt x="153" y="26"/>
                  </a:lnTo>
                  <a:lnTo>
                    <a:pt x="162" y="15"/>
                  </a:lnTo>
                  <a:lnTo>
                    <a:pt x="170" y="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779750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085205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9315" y="2596021"/>
            <a:ext cx="890328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17324D"/>
                </a:solidFill>
                <a:latin typeface="Aharoni" pitchFamily="2" charset="-79"/>
                <a:ea typeface="华文细黑" pitchFamily="2" charset="-122"/>
                <a:cs typeface="Aharoni" pitchFamily="2" charset="-79"/>
              </a:rPr>
              <a:t>现</a:t>
            </a:r>
            <a:endParaRPr lang="zh-CN" altLang="en-US" sz="8800" b="1" dirty="0" smtClean="0">
              <a:solidFill>
                <a:srgbClr val="17324D"/>
              </a:solidFill>
              <a:latin typeface="Aharoni" pitchFamily="2" charset="-79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4770" y="2649361"/>
            <a:ext cx="890328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17324D"/>
                </a:solidFill>
                <a:latin typeface="Aharoni" pitchFamily="2" charset="-79"/>
                <a:ea typeface="华文细黑" pitchFamily="2" charset="-122"/>
                <a:cs typeface="Aharoni" pitchFamily="2" charset="-79"/>
              </a:rPr>
              <a:t>状</a:t>
            </a:r>
            <a:endParaRPr lang="zh-CN" altLang="en-US" sz="8800" b="1" dirty="0" smtClean="0">
              <a:solidFill>
                <a:srgbClr val="17324D"/>
              </a:solidFill>
              <a:latin typeface="Aharoni" pitchFamily="2" charset="-79"/>
              <a:ea typeface="华文细黑" pitchFamily="2" charset="-122"/>
              <a:cs typeface="Aharoni" pitchFamily="2" charset="-79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D9742C"/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D974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5240"/>
            <a:ext cx="1220724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8411" y="2361658"/>
            <a:ext cx="1208675" cy="1208675"/>
            <a:chOff x="675935" y="-638075"/>
            <a:chExt cx="1704875" cy="1704875"/>
          </a:xfrm>
        </p:grpSpPr>
        <p:sp>
          <p:nvSpPr>
            <p:cNvPr id="2" name="圆角矩形 1"/>
            <p:cNvSpPr/>
            <p:nvPr/>
          </p:nvSpPr>
          <p:spPr>
            <a:xfrm>
              <a:off x="675935" y="-638075"/>
              <a:ext cx="1704875" cy="1704875"/>
            </a:xfrm>
            <a:prstGeom prst="roundRect">
              <a:avLst/>
            </a:prstGeom>
            <a:noFill/>
            <a:ln w="28575"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" name="Freeform 130"/>
            <p:cNvSpPr>
              <a:spLocks noEditPoints="1"/>
            </p:cNvSpPr>
            <p:nvPr/>
          </p:nvSpPr>
          <p:spPr bwMode="auto">
            <a:xfrm>
              <a:off x="861182" y="-291450"/>
              <a:ext cx="1334380" cy="1011623"/>
            </a:xfrm>
            <a:custGeom>
              <a:avLst/>
              <a:gdLst>
                <a:gd name="T0" fmla="*/ 138 w 277"/>
                <a:gd name="T1" fmla="*/ 183 h 210"/>
                <a:gd name="T2" fmla="*/ 212 w 277"/>
                <a:gd name="T3" fmla="*/ 156 h 210"/>
                <a:gd name="T4" fmla="*/ 209 w 277"/>
                <a:gd name="T5" fmla="*/ 171 h 210"/>
                <a:gd name="T6" fmla="*/ 200 w 277"/>
                <a:gd name="T7" fmla="*/ 182 h 210"/>
                <a:gd name="T8" fmla="*/ 170 w 277"/>
                <a:gd name="T9" fmla="*/ 196 h 210"/>
                <a:gd name="T10" fmla="*/ 146 w 277"/>
                <a:gd name="T11" fmla="*/ 209 h 210"/>
                <a:gd name="T12" fmla="*/ 129 w 277"/>
                <a:gd name="T13" fmla="*/ 209 h 210"/>
                <a:gd name="T14" fmla="*/ 105 w 277"/>
                <a:gd name="T15" fmla="*/ 194 h 210"/>
                <a:gd name="T16" fmla="*/ 70 w 277"/>
                <a:gd name="T17" fmla="*/ 176 h 210"/>
                <a:gd name="T18" fmla="*/ 51 w 277"/>
                <a:gd name="T19" fmla="*/ 153 h 210"/>
                <a:gd name="T20" fmla="*/ 248 w 277"/>
                <a:gd name="T21" fmla="*/ 98 h 210"/>
                <a:gd name="T22" fmla="*/ 251 w 277"/>
                <a:gd name="T23" fmla="*/ 103 h 210"/>
                <a:gd name="T24" fmla="*/ 255 w 277"/>
                <a:gd name="T25" fmla="*/ 124 h 210"/>
                <a:gd name="T26" fmla="*/ 256 w 277"/>
                <a:gd name="T27" fmla="*/ 161 h 210"/>
                <a:gd name="T28" fmla="*/ 253 w 277"/>
                <a:gd name="T29" fmla="*/ 193 h 210"/>
                <a:gd name="T30" fmla="*/ 248 w 277"/>
                <a:gd name="T31" fmla="*/ 197 h 210"/>
                <a:gd name="T32" fmla="*/ 243 w 277"/>
                <a:gd name="T33" fmla="*/ 197 h 210"/>
                <a:gd name="T34" fmla="*/ 238 w 277"/>
                <a:gd name="T35" fmla="*/ 196 h 210"/>
                <a:gd name="T36" fmla="*/ 234 w 277"/>
                <a:gd name="T37" fmla="*/ 192 h 210"/>
                <a:gd name="T38" fmla="*/ 238 w 277"/>
                <a:gd name="T39" fmla="*/ 165 h 210"/>
                <a:gd name="T40" fmla="*/ 237 w 277"/>
                <a:gd name="T41" fmla="*/ 130 h 210"/>
                <a:gd name="T42" fmla="*/ 232 w 277"/>
                <a:gd name="T43" fmla="*/ 114 h 210"/>
                <a:gd name="T44" fmla="*/ 229 w 277"/>
                <a:gd name="T45" fmla="*/ 109 h 210"/>
                <a:gd name="T46" fmla="*/ 143 w 277"/>
                <a:gd name="T47" fmla="*/ 0 h 210"/>
                <a:gd name="T48" fmla="*/ 270 w 277"/>
                <a:gd name="T49" fmla="*/ 68 h 210"/>
                <a:gd name="T50" fmla="*/ 275 w 277"/>
                <a:gd name="T51" fmla="*/ 74 h 210"/>
                <a:gd name="T52" fmla="*/ 275 w 277"/>
                <a:gd name="T53" fmla="*/ 80 h 210"/>
                <a:gd name="T54" fmla="*/ 270 w 277"/>
                <a:gd name="T55" fmla="*/ 87 h 210"/>
                <a:gd name="T56" fmla="*/ 162 w 277"/>
                <a:gd name="T57" fmla="*/ 70 h 210"/>
                <a:gd name="T58" fmla="*/ 148 w 277"/>
                <a:gd name="T59" fmla="*/ 61 h 210"/>
                <a:gd name="T60" fmla="*/ 124 w 277"/>
                <a:gd name="T61" fmla="*/ 62 h 210"/>
                <a:gd name="T62" fmla="*/ 111 w 277"/>
                <a:gd name="T63" fmla="*/ 75 h 210"/>
                <a:gd name="T64" fmla="*/ 124 w 277"/>
                <a:gd name="T65" fmla="*/ 89 h 210"/>
                <a:gd name="T66" fmla="*/ 143 w 277"/>
                <a:gd name="T67" fmla="*/ 91 h 210"/>
                <a:gd name="T68" fmla="*/ 229 w 277"/>
                <a:gd name="T69" fmla="*/ 109 h 210"/>
                <a:gd name="T70" fmla="*/ 143 w 277"/>
                <a:gd name="T71" fmla="*/ 155 h 210"/>
                <a:gd name="T72" fmla="*/ 121 w 277"/>
                <a:gd name="T73" fmla="*/ 151 h 210"/>
                <a:gd name="T74" fmla="*/ 2 w 277"/>
                <a:gd name="T75" fmla="*/ 83 h 210"/>
                <a:gd name="T76" fmla="*/ 0 w 277"/>
                <a:gd name="T77" fmla="*/ 77 h 210"/>
                <a:gd name="T78" fmla="*/ 2 w 277"/>
                <a:gd name="T79" fmla="*/ 70 h 210"/>
                <a:gd name="T80" fmla="*/ 121 w 277"/>
                <a:gd name="T81" fmla="*/ 3 h 210"/>
                <a:gd name="T82" fmla="*/ 143 w 277"/>
                <a:gd name="T8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7" h="210">
                  <a:moveTo>
                    <a:pt x="44" y="135"/>
                  </a:moveTo>
                  <a:lnTo>
                    <a:pt x="138" y="183"/>
                  </a:lnTo>
                  <a:lnTo>
                    <a:pt x="215" y="146"/>
                  </a:lnTo>
                  <a:lnTo>
                    <a:pt x="212" y="156"/>
                  </a:lnTo>
                  <a:lnTo>
                    <a:pt x="211" y="165"/>
                  </a:lnTo>
                  <a:lnTo>
                    <a:pt x="209" y="171"/>
                  </a:lnTo>
                  <a:lnTo>
                    <a:pt x="206" y="176"/>
                  </a:lnTo>
                  <a:lnTo>
                    <a:pt x="200" y="182"/>
                  </a:lnTo>
                  <a:lnTo>
                    <a:pt x="188" y="187"/>
                  </a:lnTo>
                  <a:lnTo>
                    <a:pt x="170" y="196"/>
                  </a:lnTo>
                  <a:lnTo>
                    <a:pt x="157" y="203"/>
                  </a:lnTo>
                  <a:lnTo>
                    <a:pt x="146" y="209"/>
                  </a:lnTo>
                  <a:lnTo>
                    <a:pt x="138" y="210"/>
                  </a:lnTo>
                  <a:lnTo>
                    <a:pt x="129" y="209"/>
                  </a:lnTo>
                  <a:lnTo>
                    <a:pt x="119" y="202"/>
                  </a:lnTo>
                  <a:lnTo>
                    <a:pt x="105" y="194"/>
                  </a:lnTo>
                  <a:lnTo>
                    <a:pt x="87" y="185"/>
                  </a:lnTo>
                  <a:lnTo>
                    <a:pt x="70" y="176"/>
                  </a:lnTo>
                  <a:lnTo>
                    <a:pt x="59" y="166"/>
                  </a:lnTo>
                  <a:lnTo>
                    <a:pt x="51" y="153"/>
                  </a:lnTo>
                  <a:lnTo>
                    <a:pt x="44" y="135"/>
                  </a:lnTo>
                  <a:close/>
                  <a:moveTo>
                    <a:pt x="248" y="98"/>
                  </a:moveTo>
                  <a:lnTo>
                    <a:pt x="250" y="100"/>
                  </a:lnTo>
                  <a:lnTo>
                    <a:pt x="251" y="103"/>
                  </a:lnTo>
                  <a:lnTo>
                    <a:pt x="253" y="111"/>
                  </a:lnTo>
                  <a:lnTo>
                    <a:pt x="255" y="124"/>
                  </a:lnTo>
                  <a:lnTo>
                    <a:pt x="256" y="141"/>
                  </a:lnTo>
                  <a:lnTo>
                    <a:pt x="256" y="161"/>
                  </a:lnTo>
                  <a:lnTo>
                    <a:pt x="253" y="189"/>
                  </a:lnTo>
                  <a:lnTo>
                    <a:pt x="253" y="193"/>
                  </a:lnTo>
                  <a:lnTo>
                    <a:pt x="251" y="196"/>
                  </a:lnTo>
                  <a:lnTo>
                    <a:pt x="248" y="197"/>
                  </a:lnTo>
                  <a:lnTo>
                    <a:pt x="246" y="197"/>
                  </a:lnTo>
                  <a:lnTo>
                    <a:pt x="243" y="197"/>
                  </a:lnTo>
                  <a:lnTo>
                    <a:pt x="241" y="197"/>
                  </a:lnTo>
                  <a:lnTo>
                    <a:pt x="238" y="196"/>
                  </a:lnTo>
                  <a:lnTo>
                    <a:pt x="235" y="193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8" y="165"/>
                  </a:lnTo>
                  <a:lnTo>
                    <a:pt x="238" y="146"/>
                  </a:lnTo>
                  <a:lnTo>
                    <a:pt x="237" y="130"/>
                  </a:lnTo>
                  <a:lnTo>
                    <a:pt x="234" y="120"/>
                  </a:lnTo>
                  <a:lnTo>
                    <a:pt x="232" y="114"/>
                  </a:lnTo>
                  <a:lnTo>
                    <a:pt x="230" y="110"/>
                  </a:lnTo>
                  <a:lnTo>
                    <a:pt x="229" y="109"/>
                  </a:lnTo>
                  <a:lnTo>
                    <a:pt x="248" y="98"/>
                  </a:lnTo>
                  <a:close/>
                  <a:moveTo>
                    <a:pt x="143" y="0"/>
                  </a:moveTo>
                  <a:lnTo>
                    <a:pt x="155" y="3"/>
                  </a:lnTo>
                  <a:lnTo>
                    <a:pt x="270" y="68"/>
                  </a:lnTo>
                  <a:lnTo>
                    <a:pt x="274" y="70"/>
                  </a:lnTo>
                  <a:lnTo>
                    <a:pt x="275" y="74"/>
                  </a:lnTo>
                  <a:lnTo>
                    <a:pt x="277" y="77"/>
                  </a:lnTo>
                  <a:lnTo>
                    <a:pt x="275" y="80"/>
                  </a:lnTo>
                  <a:lnTo>
                    <a:pt x="274" y="83"/>
                  </a:lnTo>
                  <a:lnTo>
                    <a:pt x="270" y="87"/>
                  </a:lnTo>
                  <a:lnTo>
                    <a:pt x="248" y="98"/>
                  </a:lnTo>
                  <a:lnTo>
                    <a:pt x="162" y="70"/>
                  </a:lnTo>
                  <a:lnTo>
                    <a:pt x="157" y="65"/>
                  </a:lnTo>
                  <a:lnTo>
                    <a:pt x="148" y="61"/>
                  </a:lnTo>
                  <a:lnTo>
                    <a:pt x="138" y="60"/>
                  </a:lnTo>
                  <a:lnTo>
                    <a:pt x="124" y="62"/>
                  </a:lnTo>
                  <a:lnTo>
                    <a:pt x="115" y="68"/>
                  </a:lnTo>
                  <a:lnTo>
                    <a:pt x="111" y="75"/>
                  </a:lnTo>
                  <a:lnTo>
                    <a:pt x="115" y="83"/>
                  </a:lnTo>
                  <a:lnTo>
                    <a:pt x="124" y="89"/>
                  </a:lnTo>
                  <a:lnTo>
                    <a:pt x="138" y="92"/>
                  </a:lnTo>
                  <a:lnTo>
                    <a:pt x="143" y="91"/>
                  </a:lnTo>
                  <a:lnTo>
                    <a:pt x="148" y="91"/>
                  </a:lnTo>
                  <a:lnTo>
                    <a:pt x="229" y="109"/>
                  </a:lnTo>
                  <a:lnTo>
                    <a:pt x="155" y="151"/>
                  </a:lnTo>
                  <a:lnTo>
                    <a:pt x="143" y="155"/>
                  </a:lnTo>
                  <a:lnTo>
                    <a:pt x="132" y="155"/>
                  </a:lnTo>
                  <a:lnTo>
                    <a:pt x="121" y="151"/>
                  </a:lnTo>
                  <a:lnTo>
                    <a:pt x="6" y="87"/>
                  </a:lnTo>
                  <a:lnTo>
                    <a:pt x="2" y="83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8"/>
                  </a:lnTo>
                  <a:lnTo>
                    <a:pt x="121" y="3"/>
                  </a:lnTo>
                  <a:lnTo>
                    <a:pt x="132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D9742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pic>
        <p:nvPicPr>
          <p:cNvPr id="18" name="图片 17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935" y="1002665"/>
            <a:ext cx="7229475" cy="42900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33795" y="5509260"/>
            <a:ext cx="18751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5B350"/>
                </a:solidFill>
                <a:latin typeface="Aharoni" charset="0"/>
              </a:rPr>
              <a:t>PIC I</a:t>
            </a:r>
            <a:endParaRPr lang="en-US" altLang="zh-CN" sz="5400">
              <a:solidFill>
                <a:srgbClr val="E5B350"/>
              </a:solidFill>
              <a:latin typeface="Aharon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5240" y="0"/>
            <a:ext cx="12207240" cy="6858000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179447" y="2310395"/>
            <a:ext cx="1208675" cy="1208675"/>
          </a:xfrm>
          <a:prstGeom prst="roundRect">
            <a:avLst/>
          </a:prstGeom>
          <a:noFill/>
          <a:ln w="28575"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1" name="Freeform 134"/>
          <p:cNvSpPr/>
          <p:nvPr/>
        </p:nvSpPr>
        <p:spPr bwMode="auto">
          <a:xfrm>
            <a:off x="10460719" y="2409768"/>
            <a:ext cx="646129" cy="900563"/>
          </a:xfrm>
          <a:custGeom>
            <a:avLst/>
            <a:gdLst>
              <a:gd name="T0" fmla="*/ 64 w 193"/>
              <a:gd name="T1" fmla="*/ 3 h 269"/>
              <a:gd name="T2" fmla="*/ 192 w 193"/>
              <a:gd name="T3" fmla="*/ 69 h 269"/>
              <a:gd name="T4" fmla="*/ 193 w 193"/>
              <a:gd name="T5" fmla="*/ 75 h 269"/>
              <a:gd name="T6" fmla="*/ 193 w 193"/>
              <a:gd name="T7" fmla="*/ 235 h 269"/>
              <a:gd name="T8" fmla="*/ 187 w 193"/>
              <a:gd name="T9" fmla="*/ 240 h 269"/>
              <a:gd name="T10" fmla="*/ 181 w 193"/>
              <a:gd name="T11" fmla="*/ 241 h 269"/>
              <a:gd name="T12" fmla="*/ 174 w 193"/>
              <a:gd name="T13" fmla="*/ 239 h 269"/>
              <a:gd name="T14" fmla="*/ 170 w 193"/>
              <a:gd name="T15" fmla="*/ 235 h 269"/>
              <a:gd name="T16" fmla="*/ 170 w 193"/>
              <a:gd name="T17" fmla="*/ 139 h 269"/>
              <a:gd name="T18" fmla="*/ 170 w 193"/>
              <a:gd name="T19" fmla="*/ 103 h 269"/>
              <a:gd name="T20" fmla="*/ 170 w 193"/>
              <a:gd name="T21" fmla="*/ 86 h 269"/>
              <a:gd name="T22" fmla="*/ 169 w 193"/>
              <a:gd name="T23" fmla="*/ 83 h 269"/>
              <a:gd name="T24" fmla="*/ 166 w 193"/>
              <a:gd name="T25" fmla="*/ 81 h 269"/>
              <a:gd name="T26" fmla="*/ 154 w 193"/>
              <a:gd name="T27" fmla="*/ 75 h 269"/>
              <a:gd name="T28" fmla="*/ 125 w 193"/>
              <a:gd name="T29" fmla="*/ 59 h 269"/>
              <a:gd name="T30" fmla="*/ 93 w 193"/>
              <a:gd name="T31" fmla="*/ 42 h 269"/>
              <a:gd name="T32" fmla="*/ 65 w 193"/>
              <a:gd name="T33" fmla="*/ 27 h 269"/>
              <a:gd name="T34" fmla="*/ 55 w 193"/>
              <a:gd name="T35" fmla="*/ 21 h 269"/>
              <a:gd name="T36" fmla="*/ 50 w 193"/>
              <a:gd name="T37" fmla="*/ 21 h 269"/>
              <a:gd name="T38" fmla="*/ 41 w 193"/>
              <a:gd name="T39" fmla="*/ 22 h 269"/>
              <a:gd name="T40" fmla="*/ 29 w 193"/>
              <a:gd name="T41" fmla="*/ 27 h 269"/>
              <a:gd name="T42" fmla="*/ 22 w 193"/>
              <a:gd name="T43" fmla="*/ 33 h 269"/>
              <a:gd name="T44" fmla="*/ 133 w 193"/>
              <a:gd name="T45" fmla="*/ 100 h 269"/>
              <a:gd name="T46" fmla="*/ 138 w 193"/>
              <a:gd name="T47" fmla="*/ 104 h 269"/>
              <a:gd name="T48" fmla="*/ 138 w 193"/>
              <a:gd name="T49" fmla="*/ 260 h 269"/>
              <a:gd name="T50" fmla="*/ 136 w 193"/>
              <a:gd name="T51" fmla="*/ 265 h 269"/>
              <a:gd name="T52" fmla="*/ 131 w 193"/>
              <a:gd name="T53" fmla="*/ 268 h 269"/>
              <a:gd name="T54" fmla="*/ 125 w 193"/>
              <a:gd name="T55" fmla="*/ 268 h 269"/>
              <a:gd name="T56" fmla="*/ 119 w 193"/>
              <a:gd name="T57" fmla="*/ 265 h 269"/>
              <a:gd name="T58" fmla="*/ 98 w 193"/>
              <a:gd name="T59" fmla="*/ 251 h 269"/>
              <a:gd name="T60" fmla="*/ 68 w 193"/>
              <a:gd name="T61" fmla="*/ 232 h 269"/>
              <a:gd name="T62" fmla="*/ 36 w 193"/>
              <a:gd name="T63" fmla="*/ 213 h 269"/>
              <a:gd name="T64" fmla="*/ 14 w 193"/>
              <a:gd name="T65" fmla="*/ 199 h 269"/>
              <a:gd name="T66" fmla="*/ 6 w 193"/>
              <a:gd name="T67" fmla="*/ 194 h 269"/>
              <a:gd name="T68" fmla="*/ 2 w 193"/>
              <a:gd name="T69" fmla="*/ 189 h 269"/>
              <a:gd name="T70" fmla="*/ 0 w 193"/>
              <a:gd name="T71" fmla="*/ 41 h 269"/>
              <a:gd name="T72" fmla="*/ 0 w 193"/>
              <a:gd name="T73" fmla="*/ 36 h 269"/>
              <a:gd name="T74" fmla="*/ 4 w 193"/>
              <a:gd name="T75" fmla="*/ 27 h 269"/>
              <a:gd name="T76" fmla="*/ 20 w 193"/>
              <a:gd name="T77" fmla="*/ 12 h 269"/>
              <a:gd name="T78" fmla="*/ 43 w 193"/>
              <a:gd name="T79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269">
                <a:moveTo>
                  <a:pt x="55" y="0"/>
                </a:moveTo>
                <a:lnTo>
                  <a:pt x="64" y="3"/>
                </a:lnTo>
                <a:lnTo>
                  <a:pt x="190" y="67"/>
                </a:lnTo>
                <a:lnTo>
                  <a:pt x="192" y="69"/>
                </a:lnTo>
                <a:lnTo>
                  <a:pt x="193" y="72"/>
                </a:lnTo>
                <a:lnTo>
                  <a:pt x="193" y="75"/>
                </a:lnTo>
                <a:lnTo>
                  <a:pt x="193" y="231"/>
                </a:lnTo>
                <a:lnTo>
                  <a:pt x="193" y="235"/>
                </a:lnTo>
                <a:lnTo>
                  <a:pt x="191" y="239"/>
                </a:lnTo>
                <a:lnTo>
                  <a:pt x="187" y="240"/>
                </a:lnTo>
                <a:lnTo>
                  <a:pt x="183" y="241"/>
                </a:lnTo>
                <a:lnTo>
                  <a:pt x="181" y="241"/>
                </a:lnTo>
                <a:lnTo>
                  <a:pt x="177" y="240"/>
                </a:lnTo>
                <a:lnTo>
                  <a:pt x="174" y="239"/>
                </a:lnTo>
                <a:lnTo>
                  <a:pt x="172" y="237"/>
                </a:lnTo>
                <a:lnTo>
                  <a:pt x="170" y="235"/>
                </a:lnTo>
                <a:lnTo>
                  <a:pt x="170" y="231"/>
                </a:lnTo>
                <a:lnTo>
                  <a:pt x="170" y="139"/>
                </a:lnTo>
                <a:lnTo>
                  <a:pt x="170" y="119"/>
                </a:lnTo>
                <a:lnTo>
                  <a:pt x="170" y="103"/>
                </a:lnTo>
                <a:lnTo>
                  <a:pt x="170" y="91"/>
                </a:lnTo>
                <a:lnTo>
                  <a:pt x="170" y="86"/>
                </a:lnTo>
                <a:lnTo>
                  <a:pt x="170" y="85"/>
                </a:lnTo>
                <a:lnTo>
                  <a:pt x="169" y="83"/>
                </a:lnTo>
                <a:lnTo>
                  <a:pt x="169" y="82"/>
                </a:lnTo>
                <a:lnTo>
                  <a:pt x="166" y="81"/>
                </a:lnTo>
                <a:lnTo>
                  <a:pt x="163" y="80"/>
                </a:lnTo>
                <a:lnTo>
                  <a:pt x="154" y="75"/>
                </a:lnTo>
                <a:lnTo>
                  <a:pt x="141" y="68"/>
                </a:lnTo>
                <a:lnTo>
                  <a:pt x="125" y="59"/>
                </a:lnTo>
                <a:lnTo>
                  <a:pt x="109" y="50"/>
                </a:lnTo>
                <a:lnTo>
                  <a:pt x="93" y="42"/>
                </a:lnTo>
                <a:lnTo>
                  <a:pt x="78" y="33"/>
                </a:lnTo>
                <a:lnTo>
                  <a:pt x="65" y="27"/>
                </a:lnTo>
                <a:lnTo>
                  <a:pt x="57" y="23"/>
                </a:lnTo>
                <a:lnTo>
                  <a:pt x="55" y="21"/>
                </a:lnTo>
                <a:lnTo>
                  <a:pt x="52" y="21"/>
                </a:lnTo>
                <a:lnTo>
                  <a:pt x="50" y="21"/>
                </a:lnTo>
                <a:lnTo>
                  <a:pt x="46" y="21"/>
                </a:lnTo>
                <a:lnTo>
                  <a:pt x="41" y="22"/>
                </a:lnTo>
                <a:lnTo>
                  <a:pt x="36" y="23"/>
                </a:lnTo>
                <a:lnTo>
                  <a:pt x="29" y="27"/>
                </a:lnTo>
                <a:lnTo>
                  <a:pt x="25" y="31"/>
                </a:lnTo>
                <a:lnTo>
                  <a:pt x="22" y="33"/>
                </a:lnTo>
                <a:lnTo>
                  <a:pt x="20" y="36"/>
                </a:lnTo>
                <a:lnTo>
                  <a:pt x="133" y="100"/>
                </a:lnTo>
                <a:lnTo>
                  <a:pt x="136" y="101"/>
                </a:lnTo>
                <a:lnTo>
                  <a:pt x="138" y="104"/>
                </a:lnTo>
                <a:lnTo>
                  <a:pt x="138" y="108"/>
                </a:lnTo>
                <a:lnTo>
                  <a:pt x="138" y="260"/>
                </a:lnTo>
                <a:lnTo>
                  <a:pt x="138" y="263"/>
                </a:lnTo>
                <a:lnTo>
                  <a:pt x="136" y="265"/>
                </a:lnTo>
                <a:lnTo>
                  <a:pt x="133" y="268"/>
                </a:lnTo>
                <a:lnTo>
                  <a:pt x="131" y="268"/>
                </a:lnTo>
                <a:lnTo>
                  <a:pt x="128" y="269"/>
                </a:lnTo>
                <a:lnTo>
                  <a:pt x="125" y="268"/>
                </a:lnTo>
                <a:lnTo>
                  <a:pt x="123" y="268"/>
                </a:lnTo>
                <a:lnTo>
                  <a:pt x="119" y="265"/>
                </a:lnTo>
                <a:lnTo>
                  <a:pt x="111" y="260"/>
                </a:lnTo>
                <a:lnTo>
                  <a:pt x="98" y="251"/>
                </a:lnTo>
                <a:lnTo>
                  <a:pt x="83" y="242"/>
                </a:lnTo>
                <a:lnTo>
                  <a:pt x="68" y="232"/>
                </a:lnTo>
                <a:lnTo>
                  <a:pt x="51" y="222"/>
                </a:lnTo>
                <a:lnTo>
                  <a:pt x="36" y="213"/>
                </a:lnTo>
                <a:lnTo>
                  <a:pt x="23" y="205"/>
                </a:lnTo>
                <a:lnTo>
                  <a:pt x="14" y="199"/>
                </a:lnTo>
                <a:lnTo>
                  <a:pt x="9" y="196"/>
                </a:lnTo>
                <a:lnTo>
                  <a:pt x="6" y="194"/>
                </a:lnTo>
                <a:lnTo>
                  <a:pt x="4" y="191"/>
                </a:lnTo>
                <a:lnTo>
                  <a:pt x="2" y="189"/>
                </a:lnTo>
                <a:lnTo>
                  <a:pt x="1" y="186"/>
                </a:lnTo>
                <a:lnTo>
                  <a:pt x="0" y="41"/>
                </a:lnTo>
                <a:lnTo>
                  <a:pt x="0" y="39"/>
                </a:lnTo>
                <a:lnTo>
                  <a:pt x="0" y="36"/>
                </a:lnTo>
                <a:lnTo>
                  <a:pt x="1" y="31"/>
                </a:lnTo>
                <a:lnTo>
                  <a:pt x="4" y="27"/>
                </a:lnTo>
                <a:lnTo>
                  <a:pt x="10" y="19"/>
                </a:lnTo>
                <a:lnTo>
                  <a:pt x="20" y="12"/>
                </a:lnTo>
                <a:lnTo>
                  <a:pt x="31" y="5"/>
                </a:lnTo>
                <a:lnTo>
                  <a:pt x="43" y="1"/>
                </a:lnTo>
                <a:lnTo>
                  <a:pt x="5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9" name="内容占位符 8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809625"/>
            <a:ext cx="8564880" cy="43573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069715" y="5356860"/>
            <a:ext cx="18751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17324D"/>
                </a:solidFill>
                <a:latin typeface="Aharoni" charset="0"/>
              </a:rPr>
              <a:t>PIC II</a:t>
            </a:r>
            <a:endParaRPr lang="en-US" altLang="zh-CN" sz="5400">
              <a:solidFill>
                <a:srgbClr val="17324D"/>
              </a:solidFill>
              <a:latin typeface="Aharon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Kingsoft Office WPP</Application>
  <PresentationFormat>宽屏</PresentationFormat>
  <Paragraphs>116</Paragraphs>
  <Slides>15</Slides>
  <Notes>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Murphy</cp:lastModifiedBy>
  <cp:revision>39</cp:revision>
  <dcterms:created xsi:type="dcterms:W3CDTF">2015-10-14T15:29:00Z</dcterms:created>
  <dcterms:modified xsi:type="dcterms:W3CDTF">2016-01-18T16:55:57Z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