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9" r:id="rId5"/>
    <p:sldId id="261" r:id="rId6"/>
    <p:sldId id="266" r:id="rId7"/>
    <p:sldId id="278" r:id="rId8"/>
    <p:sldId id="283" r:id="rId9"/>
    <p:sldId id="279" r:id="rId10"/>
    <p:sldId id="268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020202"/>
    <a:srgbClr val="A95852"/>
    <a:srgbClr val="E5B350"/>
    <a:srgbClr val="17324D"/>
    <a:srgbClr val="E2E6C3"/>
    <a:srgbClr val="994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64" autoAdjust="0"/>
  </p:normalViewPr>
  <p:slideViewPr>
    <p:cSldViewPr snapToGrid="0" showGuides="1">
      <p:cViewPr>
        <p:scale>
          <a:sx n="100" d="100"/>
          <a:sy n="100" d="100"/>
        </p:scale>
        <p:origin x="562" y="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08120-5185-4628-B1B9-F5EB961B2C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4B64C-33B9-41C3-AF6B-58BD076462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FE9E-9020-4955-AFB6-56A3F3FD4E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541D-5D3E-45EF-B19A-3862AA2649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4305" y="4732655"/>
            <a:ext cx="6852920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5800" b="1" dirty="0" smtClean="0">
                <a:solidFill>
                  <a:srgbClr val="17324D"/>
                </a:solidFill>
                <a:latin typeface="微软雅黑" charset="0"/>
                <a:ea typeface="微软雅黑" charset="0"/>
                <a:cs typeface="Aharoni" pitchFamily="2" charset="-79"/>
              </a:rPr>
              <a:t>隽升储蓄计划策划书</a:t>
            </a:r>
            <a:endParaRPr lang="zh-CN" sz="4800" dirty="0">
              <a:solidFill>
                <a:srgbClr val="17324D"/>
              </a:solidFill>
              <a:latin typeface="微软雅黑" charset="0"/>
              <a:ea typeface="微软雅黑" charset="0"/>
              <a:cs typeface="Aharoni" pitchFamily="2" charset="-79"/>
            </a:endParaRPr>
          </a:p>
        </p:txBody>
      </p:sp>
      <p:pic>
        <p:nvPicPr>
          <p:cNvPr id="2" name="图片 1" descr="20111118102547016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06180" y="4764405"/>
            <a:ext cx="2578100" cy="1601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49880" y="2522855"/>
            <a:ext cx="6644640" cy="1657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谢谢观赏！</a:t>
            </a:r>
            <a:endParaRPr lang="zh-CN" altLang="en-US" sz="9600" b="1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207884" cy="6858000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9570557" y="-39236"/>
            <a:ext cx="2820996" cy="6897237"/>
            <a:chOff x="9570557" y="-39236"/>
            <a:chExt cx="2820996" cy="6897237"/>
          </a:xfrm>
        </p:grpSpPr>
        <p:grpSp>
          <p:nvGrpSpPr>
            <p:cNvPr id="27" name="组合 26"/>
            <p:cNvGrpSpPr/>
            <p:nvPr/>
          </p:nvGrpSpPr>
          <p:grpSpPr>
            <a:xfrm>
              <a:off x="9848851" y="-39236"/>
              <a:ext cx="2359033" cy="6897237"/>
              <a:chOff x="9848851" y="-39236"/>
              <a:chExt cx="2359033" cy="68972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9848858" y="-39236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848851" y="-2"/>
                <a:ext cx="2343149" cy="3689352"/>
              </a:xfrm>
              <a:prstGeom prst="rect">
                <a:avLst/>
              </a:prstGeom>
              <a:solidFill>
                <a:srgbClr val="E2E6C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848851" y="5289551"/>
                <a:ext cx="2343149" cy="1568450"/>
              </a:xfrm>
              <a:prstGeom prst="rect">
                <a:avLst/>
              </a:prstGeom>
              <a:solidFill>
                <a:srgbClr val="E2E6C3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9570557" y="4157481"/>
              <a:ext cx="2820996" cy="74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4000" b="1" dirty="0" smtClean="0">
                  <a:solidFill>
                    <a:srgbClr val="17324D"/>
                  </a:solidFill>
                  <a:latin typeface="微软雅黑" charset="0"/>
                  <a:ea typeface="微软雅黑" charset="0"/>
                  <a:cs typeface="Aharoni" pitchFamily="2" charset="-79"/>
                </a:rPr>
                <a:t>后期维护</a:t>
              </a:r>
              <a:endParaRPr lang="zh-CN" sz="4000" b="1" dirty="0" smtClean="0">
                <a:solidFill>
                  <a:srgbClr val="17324D"/>
                </a:solidFill>
                <a:latin typeface="微软雅黑" charset="0"/>
                <a:ea typeface="微软雅黑" charset="0"/>
                <a:cs typeface="Aharoni" pitchFamily="2" charset="-79"/>
              </a:endParaRPr>
            </a:p>
          </p:txBody>
        </p:sp>
        <p:sp>
          <p:nvSpPr>
            <p:cNvPr id="38" name="Freeform 33"/>
            <p:cNvSpPr>
              <a:spLocks noChangeAspect="1"/>
            </p:cNvSpPr>
            <p:nvPr/>
          </p:nvSpPr>
          <p:spPr bwMode="auto">
            <a:xfrm>
              <a:off x="10633873" y="5661158"/>
              <a:ext cx="763262" cy="720000"/>
            </a:xfrm>
            <a:custGeom>
              <a:avLst/>
              <a:gdLst>
                <a:gd name="T0" fmla="*/ 85 w 247"/>
                <a:gd name="T1" fmla="*/ 0 h 233"/>
                <a:gd name="T2" fmla="*/ 95 w 247"/>
                <a:gd name="T3" fmla="*/ 1 h 233"/>
                <a:gd name="T4" fmla="*/ 103 w 247"/>
                <a:gd name="T5" fmla="*/ 6 h 233"/>
                <a:gd name="T6" fmla="*/ 109 w 247"/>
                <a:gd name="T7" fmla="*/ 12 h 233"/>
                <a:gd name="T8" fmla="*/ 116 w 247"/>
                <a:gd name="T9" fmla="*/ 20 h 233"/>
                <a:gd name="T10" fmla="*/ 123 w 247"/>
                <a:gd name="T11" fmla="*/ 29 h 233"/>
                <a:gd name="T12" fmla="*/ 130 w 247"/>
                <a:gd name="T13" fmla="*/ 37 h 233"/>
                <a:gd name="T14" fmla="*/ 139 w 247"/>
                <a:gd name="T15" fmla="*/ 44 h 233"/>
                <a:gd name="T16" fmla="*/ 149 w 247"/>
                <a:gd name="T17" fmla="*/ 51 h 233"/>
                <a:gd name="T18" fmla="*/ 160 w 247"/>
                <a:gd name="T19" fmla="*/ 54 h 233"/>
                <a:gd name="T20" fmla="*/ 176 w 247"/>
                <a:gd name="T21" fmla="*/ 57 h 233"/>
                <a:gd name="T22" fmla="*/ 193 w 247"/>
                <a:gd name="T23" fmla="*/ 56 h 233"/>
                <a:gd name="T24" fmla="*/ 215 w 247"/>
                <a:gd name="T25" fmla="*/ 52 h 233"/>
                <a:gd name="T26" fmla="*/ 241 w 247"/>
                <a:gd name="T27" fmla="*/ 43 h 233"/>
                <a:gd name="T28" fmla="*/ 243 w 247"/>
                <a:gd name="T29" fmla="*/ 42 h 233"/>
                <a:gd name="T30" fmla="*/ 246 w 247"/>
                <a:gd name="T31" fmla="*/ 43 h 233"/>
                <a:gd name="T32" fmla="*/ 247 w 247"/>
                <a:gd name="T33" fmla="*/ 44 h 233"/>
                <a:gd name="T34" fmla="*/ 247 w 247"/>
                <a:gd name="T35" fmla="*/ 46 h 233"/>
                <a:gd name="T36" fmla="*/ 246 w 247"/>
                <a:gd name="T37" fmla="*/ 48 h 233"/>
                <a:gd name="T38" fmla="*/ 227 w 247"/>
                <a:gd name="T39" fmla="*/ 76 h 233"/>
                <a:gd name="T40" fmla="*/ 210 w 247"/>
                <a:gd name="T41" fmla="*/ 98 h 233"/>
                <a:gd name="T42" fmla="*/ 195 w 247"/>
                <a:gd name="T43" fmla="*/ 113 h 233"/>
                <a:gd name="T44" fmla="*/ 183 w 247"/>
                <a:gd name="T45" fmla="*/ 125 h 233"/>
                <a:gd name="T46" fmla="*/ 172 w 247"/>
                <a:gd name="T47" fmla="*/ 131 h 233"/>
                <a:gd name="T48" fmla="*/ 163 w 247"/>
                <a:gd name="T49" fmla="*/ 134 h 233"/>
                <a:gd name="T50" fmla="*/ 155 w 247"/>
                <a:gd name="T51" fmla="*/ 134 h 233"/>
                <a:gd name="T52" fmla="*/ 149 w 247"/>
                <a:gd name="T53" fmla="*/ 131 h 233"/>
                <a:gd name="T54" fmla="*/ 142 w 247"/>
                <a:gd name="T55" fmla="*/ 128 h 233"/>
                <a:gd name="T56" fmla="*/ 136 w 247"/>
                <a:gd name="T57" fmla="*/ 123 h 233"/>
                <a:gd name="T58" fmla="*/ 130 w 247"/>
                <a:gd name="T59" fmla="*/ 118 h 233"/>
                <a:gd name="T60" fmla="*/ 123 w 247"/>
                <a:gd name="T61" fmla="*/ 114 h 233"/>
                <a:gd name="T62" fmla="*/ 116 w 247"/>
                <a:gd name="T63" fmla="*/ 111 h 233"/>
                <a:gd name="T64" fmla="*/ 107 w 247"/>
                <a:gd name="T65" fmla="*/ 109 h 233"/>
                <a:gd name="T66" fmla="*/ 97 w 247"/>
                <a:gd name="T67" fmla="*/ 111 h 233"/>
                <a:gd name="T68" fmla="*/ 84 w 247"/>
                <a:gd name="T69" fmla="*/ 114 h 233"/>
                <a:gd name="T70" fmla="*/ 70 w 247"/>
                <a:gd name="T71" fmla="*/ 123 h 233"/>
                <a:gd name="T72" fmla="*/ 53 w 247"/>
                <a:gd name="T73" fmla="*/ 136 h 233"/>
                <a:gd name="T74" fmla="*/ 77 w 247"/>
                <a:gd name="T75" fmla="*/ 233 h 233"/>
                <a:gd name="T76" fmla="*/ 51 w 247"/>
                <a:gd name="T77" fmla="*/ 233 h 233"/>
                <a:gd name="T78" fmla="*/ 0 w 247"/>
                <a:gd name="T79" fmla="*/ 34 h 233"/>
                <a:gd name="T80" fmla="*/ 25 w 247"/>
                <a:gd name="T81" fmla="*/ 25 h 233"/>
                <a:gd name="T82" fmla="*/ 44 w 247"/>
                <a:gd name="T83" fmla="*/ 12 h 233"/>
                <a:gd name="T84" fmla="*/ 61 w 247"/>
                <a:gd name="T85" fmla="*/ 4 h 233"/>
                <a:gd name="T86" fmla="*/ 75 w 247"/>
                <a:gd name="T87" fmla="*/ 0 h 233"/>
                <a:gd name="T88" fmla="*/ 85 w 247"/>
                <a:gd name="T8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7" h="233">
                  <a:moveTo>
                    <a:pt x="85" y="0"/>
                  </a:moveTo>
                  <a:lnTo>
                    <a:pt x="95" y="1"/>
                  </a:lnTo>
                  <a:lnTo>
                    <a:pt x="103" y="6"/>
                  </a:lnTo>
                  <a:lnTo>
                    <a:pt x="109" y="12"/>
                  </a:lnTo>
                  <a:lnTo>
                    <a:pt x="116" y="20"/>
                  </a:lnTo>
                  <a:lnTo>
                    <a:pt x="123" y="29"/>
                  </a:lnTo>
                  <a:lnTo>
                    <a:pt x="130" y="37"/>
                  </a:lnTo>
                  <a:lnTo>
                    <a:pt x="139" y="44"/>
                  </a:lnTo>
                  <a:lnTo>
                    <a:pt x="149" y="51"/>
                  </a:lnTo>
                  <a:lnTo>
                    <a:pt x="160" y="54"/>
                  </a:lnTo>
                  <a:lnTo>
                    <a:pt x="176" y="57"/>
                  </a:lnTo>
                  <a:lnTo>
                    <a:pt x="193" y="56"/>
                  </a:lnTo>
                  <a:lnTo>
                    <a:pt x="215" y="52"/>
                  </a:lnTo>
                  <a:lnTo>
                    <a:pt x="241" y="43"/>
                  </a:lnTo>
                  <a:lnTo>
                    <a:pt x="243" y="42"/>
                  </a:lnTo>
                  <a:lnTo>
                    <a:pt x="246" y="43"/>
                  </a:lnTo>
                  <a:lnTo>
                    <a:pt x="247" y="44"/>
                  </a:lnTo>
                  <a:lnTo>
                    <a:pt x="247" y="46"/>
                  </a:lnTo>
                  <a:lnTo>
                    <a:pt x="246" y="48"/>
                  </a:lnTo>
                  <a:lnTo>
                    <a:pt x="227" y="76"/>
                  </a:lnTo>
                  <a:lnTo>
                    <a:pt x="210" y="98"/>
                  </a:lnTo>
                  <a:lnTo>
                    <a:pt x="195" y="113"/>
                  </a:lnTo>
                  <a:lnTo>
                    <a:pt x="183" y="125"/>
                  </a:lnTo>
                  <a:lnTo>
                    <a:pt x="172" y="131"/>
                  </a:lnTo>
                  <a:lnTo>
                    <a:pt x="163" y="134"/>
                  </a:lnTo>
                  <a:lnTo>
                    <a:pt x="155" y="134"/>
                  </a:lnTo>
                  <a:lnTo>
                    <a:pt x="149" y="131"/>
                  </a:lnTo>
                  <a:lnTo>
                    <a:pt x="142" y="128"/>
                  </a:lnTo>
                  <a:lnTo>
                    <a:pt x="136" y="123"/>
                  </a:lnTo>
                  <a:lnTo>
                    <a:pt x="130" y="118"/>
                  </a:lnTo>
                  <a:lnTo>
                    <a:pt x="123" y="114"/>
                  </a:lnTo>
                  <a:lnTo>
                    <a:pt x="116" y="111"/>
                  </a:lnTo>
                  <a:lnTo>
                    <a:pt x="107" y="109"/>
                  </a:lnTo>
                  <a:lnTo>
                    <a:pt x="97" y="111"/>
                  </a:lnTo>
                  <a:lnTo>
                    <a:pt x="84" y="114"/>
                  </a:lnTo>
                  <a:lnTo>
                    <a:pt x="70" y="123"/>
                  </a:lnTo>
                  <a:lnTo>
                    <a:pt x="53" y="136"/>
                  </a:lnTo>
                  <a:lnTo>
                    <a:pt x="77" y="233"/>
                  </a:lnTo>
                  <a:lnTo>
                    <a:pt x="51" y="233"/>
                  </a:lnTo>
                  <a:lnTo>
                    <a:pt x="0" y="34"/>
                  </a:lnTo>
                  <a:lnTo>
                    <a:pt x="25" y="25"/>
                  </a:lnTo>
                  <a:lnTo>
                    <a:pt x="44" y="12"/>
                  </a:lnTo>
                  <a:lnTo>
                    <a:pt x="61" y="4"/>
                  </a:lnTo>
                  <a:lnTo>
                    <a:pt x="7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225819" y="-39236"/>
            <a:ext cx="2820996" cy="6897237"/>
            <a:chOff x="7225819" y="-39236"/>
            <a:chExt cx="2820996" cy="6897237"/>
          </a:xfrm>
        </p:grpSpPr>
        <p:grpSp>
          <p:nvGrpSpPr>
            <p:cNvPr id="26" name="组合 25"/>
            <p:cNvGrpSpPr/>
            <p:nvPr/>
          </p:nvGrpSpPr>
          <p:grpSpPr>
            <a:xfrm>
              <a:off x="7505699" y="-39236"/>
              <a:ext cx="2359026" cy="6897237"/>
              <a:chOff x="7505699" y="-39236"/>
              <a:chExt cx="2359026" cy="6897237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7505699" y="-39236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505703" y="-1"/>
                <a:ext cx="2359022" cy="3429001"/>
              </a:xfrm>
              <a:prstGeom prst="rect">
                <a:avLst/>
              </a:prstGeom>
              <a:solidFill>
                <a:srgbClr val="E5B35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505702" y="5029201"/>
                <a:ext cx="2359023" cy="1828800"/>
              </a:xfrm>
              <a:prstGeom prst="rect">
                <a:avLst/>
              </a:prstGeom>
              <a:solidFill>
                <a:srgbClr val="E5B350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7225819" y="3834588"/>
              <a:ext cx="2820996" cy="74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4000" b="1" dirty="0" smtClean="0">
                  <a:solidFill>
                    <a:srgbClr val="17324D"/>
                  </a:solidFill>
                  <a:latin typeface="微软雅黑" charset="0"/>
                  <a:ea typeface="微软雅黑" charset="0"/>
                  <a:cs typeface="Aharoni" pitchFamily="2" charset="-79"/>
                  <a:sym typeface="+mn-ea"/>
                </a:rPr>
                <a:t>策划方案</a:t>
              </a:r>
              <a:endParaRPr lang="zh-CN" b="1">
                <a:latin typeface="微软雅黑" charset="0"/>
                <a:ea typeface="微软雅黑" charset="0"/>
              </a:endParaRPr>
            </a:p>
          </p:txBody>
        </p:sp>
        <p:sp>
          <p:nvSpPr>
            <p:cNvPr id="37" name="Freeform 31"/>
            <p:cNvSpPr>
              <a:spLocks noChangeAspect="1"/>
            </p:cNvSpPr>
            <p:nvPr/>
          </p:nvSpPr>
          <p:spPr bwMode="auto">
            <a:xfrm>
              <a:off x="8274850" y="5491888"/>
              <a:ext cx="820724" cy="720000"/>
            </a:xfrm>
            <a:custGeom>
              <a:avLst/>
              <a:gdLst>
                <a:gd name="T0" fmla="*/ 28 w 220"/>
                <a:gd name="T1" fmla="*/ 0 h 193"/>
                <a:gd name="T2" fmla="*/ 192 w 220"/>
                <a:gd name="T3" fmla="*/ 0 h 193"/>
                <a:gd name="T4" fmla="*/ 206 w 220"/>
                <a:gd name="T5" fmla="*/ 4 h 193"/>
                <a:gd name="T6" fmla="*/ 217 w 220"/>
                <a:gd name="T7" fmla="*/ 14 h 193"/>
                <a:gd name="T8" fmla="*/ 220 w 220"/>
                <a:gd name="T9" fmla="*/ 28 h 193"/>
                <a:gd name="T10" fmla="*/ 220 w 220"/>
                <a:gd name="T11" fmla="*/ 124 h 193"/>
                <a:gd name="T12" fmla="*/ 217 w 220"/>
                <a:gd name="T13" fmla="*/ 138 h 193"/>
                <a:gd name="T14" fmla="*/ 206 w 220"/>
                <a:gd name="T15" fmla="*/ 148 h 193"/>
                <a:gd name="T16" fmla="*/ 192 w 220"/>
                <a:gd name="T17" fmla="*/ 152 h 193"/>
                <a:gd name="T18" fmla="*/ 138 w 220"/>
                <a:gd name="T19" fmla="*/ 152 h 193"/>
                <a:gd name="T20" fmla="*/ 138 w 220"/>
                <a:gd name="T21" fmla="*/ 193 h 193"/>
                <a:gd name="T22" fmla="*/ 83 w 220"/>
                <a:gd name="T23" fmla="*/ 152 h 193"/>
                <a:gd name="T24" fmla="*/ 28 w 220"/>
                <a:gd name="T25" fmla="*/ 152 h 193"/>
                <a:gd name="T26" fmla="*/ 14 w 220"/>
                <a:gd name="T27" fmla="*/ 148 h 193"/>
                <a:gd name="T28" fmla="*/ 4 w 220"/>
                <a:gd name="T29" fmla="*/ 138 h 193"/>
                <a:gd name="T30" fmla="*/ 0 w 220"/>
                <a:gd name="T31" fmla="*/ 124 h 193"/>
                <a:gd name="T32" fmla="*/ 0 w 220"/>
                <a:gd name="T33" fmla="*/ 28 h 193"/>
                <a:gd name="T34" fmla="*/ 4 w 220"/>
                <a:gd name="T35" fmla="*/ 14 h 193"/>
                <a:gd name="T36" fmla="*/ 14 w 220"/>
                <a:gd name="T37" fmla="*/ 4 h 193"/>
                <a:gd name="T38" fmla="*/ 28 w 220"/>
                <a:gd name="T3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" h="193">
                  <a:moveTo>
                    <a:pt x="28" y="0"/>
                  </a:moveTo>
                  <a:lnTo>
                    <a:pt x="192" y="0"/>
                  </a:lnTo>
                  <a:lnTo>
                    <a:pt x="206" y="4"/>
                  </a:lnTo>
                  <a:lnTo>
                    <a:pt x="217" y="14"/>
                  </a:lnTo>
                  <a:lnTo>
                    <a:pt x="220" y="28"/>
                  </a:lnTo>
                  <a:lnTo>
                    <a:pt x="220" y="124"/>
                  </a:lnTo>
                  <a:lnTo>
                    <a:pt x="217" y="138"/>
                  </a:lnTo>
                  <a:lnTo>
                    <a:pt x="206" y="148"/>
                  </a:lnTo>
                  <a:lnTo>
                    <a:pt x="192" y="152"/>
                  </a:lnTo>
                  <a:lnTo>
                    <a:pt x="138" y="152"/>
                  </a:lnTo>
                  <a:lnTo>
                    <a:pt x="138" y="193"/>
                  </a:lnTo>
                  <a:lnTo>
                    <a:pt x="83" y="152"/>
                  </a:lnTo>
                  <a:lnTo>
                    <a:pt x="28" y="152"/>
                  </a:lnTo>
                  <a:lnTo>
                    <a:pt x="14" y="148"/>
                  </a:lnTo>
                  <a:lnTo>
                    <a:pt x="4" y="138"/>
                  </a:lnTo>
                  <a:lnTo>
                    <a:pt x="0" y="124"/>
                  </a:lnTo>
                  <a:lnTo>
                    <a:pt x="0" y="28"/>
                  </a:lnTo>
                  <a:lnTo>
                    <a:pt x="4" y="14"/>
                  </a:lnTo>
                  <a:lnTo>
                    <a:pt x="14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885208" y="-39240"/>
            <a:ext cx="2820996" cy="6897240"/>
            <a:chOff x="4885208" y="-39240"/>
            <a:chExt cx="2820996" cy="6897240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6673" y="-39240"/>
              <a:ext cx="2359030" cy="6897240"/>
              <a:chOff x="5146673" y="-39240"/>
              <a:chExt cx="2359030" cy="689724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5146673" y="-39240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162554" y="0"/>
                <a:ext cx="2343149" cy="3024188"/>
              </a:xfrm>
              <a:prstGeom prst="rect">
                <a:avLst/>
              </a:prstGeom>
              <a:solidFill>
                <a:srgbClr val="D9742C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162553" y="4768851"/>
                <a:ext cx="2343149" cy="2089149"/>
              </a:xfrm>
              <a:prstGeom prst="rect">
                <a:avLst/>
              </a:prstGeom>
              <a:solidFill>
                <a:srgbClr val="D9742C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4885208" y="3288645"/>
              <a:ext cx="2820996" cy="135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4000" b="1" dirty="0" smtClean="0">
                  <a:solidFill>
                    <a:srgbClr val="17324D"/>
                  </a:solidFill>
                  <a:latin typeface="微软雅黑" charset="0"/>
                  <a:ea typeface="微软雅黑" charset="0"/>
                  <a:cs typeface="Aharoni" pitchFamily="2" charset="-79"/>
                </a:rPr>
                <a:t>隽升储蓄</a:t>
              </a:r>
              <a:endParaRPr lang="zh-CN" sz="4000" b="1" dirty="0" smtClean="0">
                <a:solidFill>
                  <a:srgbClr val="17324D"/>
                </a:solidFill>
                <a:latin typeface="微软雅黑" charset="0"/>
                <a:ea typeface="微软雅黑" charset="0"/>
                <a:cs typeface="Aharoni" pitchFamily="2" charset="-79"/>
              </a:endParaRPr>
            </a:p>
            <a:p>
              <a:pPr algn="ctr"/>
              <a:r>
                <a:rPr lang="zh-CN" sz="4000" b="1" dirty="0" smtClean="0">
                  <a:solidFill>
                    <a:srgbClr val="17324D"/>
                  </a:solidFill>
                  <a:latin typeface="微软雅黑" charset="0"/>
                  <a:ea typeface="微软雅黑" charset="0"/>
                  <a:cs typeface="Aharoni" pitchFamily="2" charset="-79"/>
                </a:rPr>
                <a:t>保障计划</a:t>
              </a:r>
              <a:endParaRPr lang="zh-CN" sz="4000" b="1" dirty="0" smtClean="0">
                <a:solidFill>
                  <a:srgbClr val="17324D"/>
                </a:solidFill>
                <a:latin typeface="微软雅黑" charset="0"/>
                <a:ea typeface="微软雅黑" charset="0"/>
                <a:cs typeface="Aharoni" pitchFamily="2" charset="-79"/>
              </a:endParaRPr>
            </a:p>
          </p:txBody>
        </p:sp>
        <p:sp>
          <p:nvSpPr>
            <p:cNvPr id="40" name="Freeform 32"/>
            <p:cNvSpPr>
              <a:spLocks noChangeAspect="1" noEditPoints="1"/>
            </p:cNvSpPr>
            <p:nvPr/>
          </p:nvSpPr>
          <p:spPr bwMode="auto">
            <a:xfrm>
              <a:off x="5970491" y="5223601"/>
              <a:ext cx="720000" cy="720000"/>
            </a:xfrm>
            <a:custGeom>
              <a:avLst/>
              <a:gdLst>
                <a:gd name="T0" fmla="*/ 99 w 231"/>
                <a:gd name="T1" fmla="*/ 68 h 231"/>
                <a:gd name="T2" fmla="*/ 75 w 231"/>
                <a:gd name="T3" fmla="*/ 85 h 231"/>
                <a:gd name="T4" fmla="*/ 65 w 231"/>
                <a:gd name="T5" fmla="*/ 115 h 231"/>
                <a:gd name="T6" fmla="*/ 75 w 231"/>
                <a:gd name="T7" fmla="*/ 144 h 231"/>
                <a:gd name="T8" fmla="*/ 99 w 231"/>
                <a:gd name="T9" fmla="*/ 163 h 231"/>
                <a:gd name="T10" fmla="*/ 131 w 231"/>
                <a:gd name="T11" fmla="*/ 163 h 231"/>
                <a:gd name="T12" fmla="*/ 155 w 231"/>
                <a:gd name="T13" fmla="*/ 144 h 231"/>
                <a:gd name="T14" fmla="*/ 166 w 231"/>
                <a:gd name="T15" fmla="*/ 115 h 231"/>
                <a:gd name="T16" fmla="*/ 155 w 231"/>
                <a:gd name="T17" fmla="*/ 85 h 231"/>
                <a:gd name="T18" fmla="*/ 131 w 231"/>
                <a:gd name="T19" fmla="*/ 68 h 231"/>
                <a:gd name="T20" fmla="*/ 79 w 231"/>
                <a:gd name="T21" fmla="*/ 0 h 231"/>
                <a:gd name="T22" fmla="*/ 102 w 231"/>
                <a:gd name="T23" fmla="*/ 19 h 231"/>
                <a:gd name="T24" fmla="*/ 130 w 231"/>
                <a:gd name="T25" fmla="*/ 19 h 231"/>
                <a:gd name="T26" fmla="*/ 152 w 231"/>
                <a:gd name="T27" fmla="*/ 0 h 231"/>
                <a:gd name="T28" fmla="*/ 173 w 231"/>
                <a:gd name="T29" fmla="*/ 23 h 231"/>
                <a:gd name="T30" fmla="*/ 185 w 231"/>
                <a:gd name="T31" fmla="*/ 46 h 231"/>
                <a:gd name="T32" fmla="*/ 208 w 231"/>
                <a:gd name="T33" fmla="*/ 59 h 231"/>
                <a:gd name="T34" fmla="*/ 231 w 231"/>
                <a:gd name="T35" fmla="*/ 82 h 231"/>
                <a:gd name="T36" fmla="*/ 212 w 231"/>
                <a:gd name="T37" fmla="*/ 102 h 231"/>
                <a:gd name="T38" fmla="*/ 212 w 231"/>
                <a:gd name="T39" fmla="*/ 129 h 231"/>
                <a:gd name="T40" fmla="*/ 231 w 231"/>
                <a:gd name="T41" fmla="*/ 149 h 231"/>
                <a:gd name="T42" fmla="*/ 208 w 231"/>
                <a:gd name="T43" fmla="*/ 171 h 231"/>
                <a:gd name="T44" fmla="*/ 185 w 231"/>
                <a:gd name="T45" fmla="*/ 184 h 231"/>
                <a:gd name="T46" fmla="*/ 173 w 231"/>
                <a:gd name="T47" fmla="*/ 206 h 231"/>
                <a:gd name="T48" fmla="*/ 152 w 231"/>
                <a:gd name="T49" fmla="*/ 231 h 231"/>
                <a:gd name="T50" fmla="*/ 130 w 231"/>
                <a:gd name="T51" fmla="*/ 212 h 231"/>
                <a:gd name="T52" fmla="*/ 102 w 231"/>
                <a:gd name="T53" fmla="*/ 212 h 231"/>
                <a:gd name="T54" fmla="*/ 79 w 231"/>
                <a:gd name="T55" fmla="*/ 231 h 231"/>
                <a:gd name="T56" fmla="*/ 57 w 231"/>
                <a:gd name="T57" fmla="*/ 206 h 231"/>
                <a:gd name="T58" fmla="*/ 47 w 231"/>
                <a:gd name="T59" fmla="*/ 184 h 231"/>
                <a:gd name="T60" fmla="*/ 24 w 231"/>
                <a:gd name="T61" fmla="*/ 172 h 231"/>
                <a:gd name="T62" fmla="*/ 0 w 231"/>
                <a:gd name="T63" fmla="*/ 152 h 231"/>
                <a:gd name="T64" fmla="*/ 19 w 231"/>
                <a:gd name="T65" fmla="*/ 129 h 231"/>
                <a:gd name="T66" fmla="*/ 19 w 231"/>
                <a:gd name="T67" fmla="*/ 102 h 231"/>
                <a:gd name="T68" fmla="*/ 0 w 231"/>
                <a:gd name="T69" fmla="*/ 82 h 231"/>
                <a:gd name="T70" fmla="*/ 24 w 231"/>
                <a:gd name="T71" fmla="*/ 59 h 231"/>
                <a:gd name="T72" fmla="*/ 47 w 231"/>
                <a:gd name="T73" fmla="*/ 46 h 231"/>
                <a:gd name="T74" fmla="*/ 57 w 231"/>
                <a:gd name="T75" fmla="*/ 23 h 231"/>
                <a:gd name="T76" fmla="*/ 79 w 231"/>
                <a:gd name="T7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1" h="231">
                  <a:moveTo>
                    <a:pt x="116" y="65"/>
                  </a:moveTo>
                  <a:lnTo>
                    <a:pt x="99" y="68"/>
                  </a:lnTo>
                  <a:lnTo>
                    <a:pt x="85" y="74"/>
                  </a:lnTo>
                  <a:lnTo>
                    <a:pt x="75" y="85"/>
                  </a:lnTo>
                  <a:lnTo>
                    <a:pt x="68" y="99"/>
                  </a:lnTo>
                  <a:lnTo>
                    <a:pt x="65" y="115"/>
                  </a:lnTo>
                  <a:lnTo>
                    <a:pt x="68" y="131"/>
                  </a:lnTo>
                  <a:lnTo>
                    <a:pt x="75" y="144"/>
                  </a:lnTo>
                  <a:lnTo>
                    <a:pt x="85" y="155"/>
                  </a:lnTo>
                  <a:lnTo>
                    <a:pt x="99" y="163"/>
                  </a:lnTo>
                  <a:lnTo>
                    <a:pt x="116" y="166"/>
                  </a:lnTo>
                  <a:lnTo>
                    <a:pt x="131" y="163"/>
                  </a:lnTo>
                  <a:lnTo>
                    <a:pt x="145" y="155"/>
                  </a:lnTo>
                  <a:lnTo>
                    <a:pt x="155" y="144"/>
                  </a:lnTo>
                  <a:lnTo>
                    <a:pt x="163" y="131"/>
                  </a:lnTo>
                  <a:lnTo>
                    <a:pt x="166" y="115"/>
                  </a:lnTo>
                  <a:lnTo>
                    <a:pt x="163" y="99"/>
                  </a:lnTo>
                  <a:lnTo>
                    <a:pt x="155" y="85"/>
                  </a:lnTo>
                  <a:lnTo>
                    <a:pt x="145" y="74"/>
                  </a:lnTo>
                  <a:lnTo>
                    <a:pt x="131" y="68"/>
                  </a:lnTo>
                  <a:lnTo>
                    <a:pt x="116" y="65"/>
                  </a:lnTo>
                  <a:close/>
                  <a:moveTo>
                    <a:pt x="79" y="0"/>
                  </a:moveTo>
                  <a:lnTo>
                    <a:pt x="89" y="11"/>
                  </a:lnTo>
                  <a:lnTo>
                    <a:pt x="102" y="19"/>
                  </a:lnTo>
                  <a:lnTo>
                    <a:pt x="116" y="22"/>
                  </a:lnTo>
                  <a:lnTo>
                    <a:pt x="130" y="19"/>
                  </a:lnTo>
                  <a:lnTo>
                    <a:pt x="143" y="11"/>
                  </a:lnTo>
                  <a:lnTo>
                    <a:pt x="152" y="0"/>
                  </a:lnTo>
                  <a:lnTo>
                    <a:pt x="175" y="9"/>
                  </a:lnTo>
                  <a:lnTo>
                    <a:pt x="173" y="23"/>
                  </a:lnTo>
                  <a:lnTo>
                    <a:pt x="176" y="36"/>
                  </a:lnTo>
                  <a:lnTo>
                    <a:pt x="185" y="46"/>
                  </a:lnTo>
                  <a:lnTo>
                    <a:pt x="195" y="55"/>
                  </a:lnTo>
                  <a:lnTo>
                    <a:pt x="208" y="59"/>
                  </a:lnTo>
                  <a:lnTo>
                    <a:pt x="222" y="59"/>
                  </a:lnTo>
                  <a:lnTo>
                    <a:pt x="231" y="82"/>
                  </a:lnTo>
                  <a:lnTo>
                    <a:pt x="219" y="90"/>
                  </a:lnTo>
                  <a:lnTo>
                    <a:pt x="212" y="102"/>
                  </a:lnTo>
                  <a:lnTo>
                    <a:pt x="209" y="115"/>
                  </a:lnTo>
                  <a:lnTo>
                    <a:pt x="212" y="129"/>
                  </a:lnTo>
                  <a:lnTo>
                    <a:pt x="219" y="139"/>
                  </a:lnTo>
                  <a:lnTo>
                    <a:pt x="231" y="149"/>
                  </a:lnTo>
                  <a:lnTo>
                    <a:pt x="222" y="172"/>
                  </a:lnTo>
                  <a:lnTo>
                    <a:pt x="208" y="171"/>
                  </a:lnTo>
                  <a:lnTo>
                    <a:pt x="195" y="175"/>
                  </a:lnTo>
                  <a:lnTo>
                    <a:pt x="185" y="184"/>
                  </a:lnTo>
                  <a:lnTo>
                    <a:pt x="176" y="195"/>
                  </a:lnTo>
                  <a:lnTo>
                    <a:pt x="173" y="206"/>
                  </a:lnTo>
                  <a:lnTo>
                    <a:pt x="175" y="220"/>
                  </a:lnTo>
                  <a:lnTo>
                    <a:pt x="152" y="231"/>
                  </a:lnTo>
                  <a:lnTo>
                    <a:pt x="143" y="219"/>
                  </a:lnTo>
                  <a:lnTo>
                    <a:pt x="130" y="212"/>
                  </a:lnTo>
                  <a:lnTo>
                    <a:pt x="116" y="208"/>
                  </a:lnTo>
                  <a:lnTo>
                    <a:pt x="102" y="212"/>
                  </a:lnTo>
                  <a:lnTo>
                    <a:pt x="89" y="219"/>
                  </a:lnTo>
                  <a:lnTo>
                    <a:pt x="79" y="231"/>
                  </a:lnTo>
                  <a:lnTo>
                    <a:pt x="56" y="220"/>
                  </a:lnTo>
                  <a:lnTo>
                    <a:pt x="57" y="206"/>
                  </a:lnTo>
                  <a:lnTo>
                    <a:pt x="55" y="195"/>
                  </a:lnTo>
                  <a:lnTo>
                    <a:pt x="47" y="184"/>
                  </a:lnTo>
                  <a:lnTo>
                    <a:pt x="36" y="176"/>
                  </a:lnTo>
                  <a:lnTo>
                    <a:pt x="24" y="172"/>
                  </a:lnTo>
                  <a:lnTo>
                    <a:pt x="10" y="175"/>
                  </a:lnTo>
                  <a:lnTo>
                    <a:pt x="0" y="152"/>
                  </a:lnTo>
                  <a:lnTo>
                    <a:pt x="11" y="141"/>
                  </a:lnTo>
                  <a:lnTo>
                    <a:pt x="19" y="129"/>
                  </a:lnTo>
                  <a:lnTo>
                    <a:pt x="22" y="115"/>
                  </a:lnTo>
                  <a:lnTo>
                    <a:pt x="19" y="102"/>
                  </a:lnTo>
                  <a:lnTo>
                    <a:pt x="11" y="90"/>
                  </a:lnTo>
                  <a:lnTo>
                    <a:pt x="0" y="82"/>
                  </a:lnTo>
                  <a:lnTo>
                    <a:pt x="10" y="59"/>
                  </a:lnTo>
                  <a:lnTo>
                    <a:pt x="24" y="59"/>
                  </a:lnTo>
                  <a:lnTo>
                    <a:pt x="36" y="55"/>
                  </a:lnTo>
                  <a:lnTo>
                    <a:pt x="47" y="46"/>
                  </a:lnTo>
                  <a:lnTo>
                    <a:pt x="55" y="36"/>
                  </a:lnTo>
                  <a:lnTo>
                    <a:pt x="57" y="23"/>
                  </a:lnTo>
                  <a:lnTo>
                    <a:pt x="56" y="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571258" y="-39234"/>
            <a:ext cx="2820996" cy="6897235"/>
            <a:chOff x="2571258" y="-39234"/>
            <a:chExt cx="2820996" cy="6897235"/>
          </a:xfrm>
        </p:grpSpPr>
        <p:grpSp>
          <p:nvGrpSpPr>
            <p:cNvPr id="24" name="组合 23"/>
            <p:cNvGrpSpPr/>
            <p:nvPr/>
          </p:nvGrpSpPr>
          <p:grpSpPr>
            <a:xfrm>
              <a:off x="2803525" y="-39234"/>
              <a:ext cx="2359029" cy="6897235"/>
              <a:chOff x="2803525" y="-39234"/>
              <a:chExt cx="2359029" cy="689723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803525" y="-39234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819405" y="0"/>
                <a:ext cx="2343149" cy="2800350"/>
              </a:xfrm>
              <a:prstGeom prst="rect">
                <a:avLst/>
              </a:prstGeom>
              <a:solidFill>
                <a:srgbClr val="994C5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819405" y="4545014"/>
                <a:ext cx="2343149" cy="2312987"/>
              </a:xfrm>
              <a:prstGeom prst="rect">
                <a:avLst/>
              </a:prstGeom>
              <a:solidFill>
                <a:srgbClr val="994C52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2571258" y="3333253"/>
              <a:ext cx="2820996" cy="74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4000" b="1" dirty="0" smtClean="0">
                  <a:solidFill>
                    <a:srgbClr val="17324D"/>
                  </a:solidFill>
                  <a:latin typeface="微软雅黑" charset="0"/>
                  <a:ea typeface="微软雅黑" charset="0"/>
                  <a:cs typeface="Aharoni" pitchFamily="2" charset="-79"/>
                </a:rPr>
                <a:t>英国保诚</a:t>
              </a:r>
              <a:endParaRPr lang="zh-CN" altLang="en-US" sz="4000" b="1" dirty="0">
                <a:solidFill>
                  <a:srgbClr val="17324D"/>
                </a:solidFill>
                <a:latin typeface="微软雅黑" charset="0"/>
                <a:ea typeface="微软雅黑" charset="0"/>
                <a:cs typeface="Aharoni" pitchFamily="2" charset="-79"/>
              </a:endParaRPr>
            </a:p>
          </p:txBody>
        </p:sp>
        <p:sp>
          <p:nvSpPr>
            <p:cNvPr id="39" name="Freeform 49"/>
            <p:cNvSpPr>
              <a:spLocks noChangeAspect="1" noEditPoints="1"/>
            </p:cNvSpPr>
            <p:nvPr/>
          </p:nvSpPr>
          <p:spPr bwMode="auto">
            <a:xfrm>
              <a:off x="3546831" y="4929551"/>
              <a:ext cx="808889" cy="720000"/>
            </a:xfrm>
            <a:custGeom>
              <a:avLst/>
              <a:gdLst>
                <a:gd name="T0" fmla="*/ 60 w 273"/>
                <a:gd name="T1" fmla="*/ 239 h 243"/>
                <a:gd name="T2" fmla="*/ 52 w 273"/>
                <a:gd name="T3" fmla="*/ 243 h 243"/>
                <a:gd name="T4" fmla="*/ 36 w 273"/>
                <a:gd name="T5" fmla="*/ 225 h 243"/>
                <a:gd name="T6" fmla="*/ 37 w 273"/>
                <a:gd name="T7" fmla="*/ 218 h 243"/>
                <a:gd name="T8" fmla="*/ 118 w 273"/>
                <a:gd name="T9" fmla="*/ 84 h 243"/>
                <a:gd name="T10" fmla="*/ 234 w 273"/>
                <a:gd name="T11" fmla="*/ 219 h 243"/>
                <a:gd name="T12" fmla="*/ 233 w 273"/>
                <a:gd name="T13" fmla="*/ 226 h 243"/>
                <a:gd name="T14" fmla="*/ 214 w 273"/>
                <a:gd name="T15" fmla="*/ 239 h 243"/>
                <a:gd name="T16" fmla="*/ 95 w 273"/>
                <a:gd name="T17" fmla="*/ 108 h 243"/>
                <a:gd name="T18" fmla="*/ 95 w 273"/>
                <a:gd name="T19" fmla="*/ 102 h 243"/>
                <a:gd name="T20" fmla="*/ 228 w 273"/>
                <a:gd name="T21" fmla="*/ 2 h 243"/>
                <a:gd name="T22" fmla="*/ 232 w 273"/>
                <a:gd name="T23" fmla="*/ 5 h 243"/>
                <a:gd name="T24" fmla="*/ 229 w 273"/>
                <a:gd name="T25" fmla="*/ 11 h 243"/>
                <a:gd name="T26" fmla="*/ 219 w 273"/>
                <a:gd name="T27" fmla="*/ 30 h 243"/>
                <a:gd name="T28" fmla="*/ 218 w 273"/>
                <a:gd name="T29" fmla="*/ 45 h 243"/>
                <a:gd name="T30" fmla="*/ 241 w 273"/>
                <a:gd name="T31" fmla="*/ 58 h 243"/>
                <a:gd name="T32" fmla="*/ 254 w 273"/>
                <a:gd name="T33" fmla="*/ 48 h 243"/>
                <a:gd name="T34" fmla="*/ 264 w 273"/>
                <a:gd name="T35" fmla="*/ 31 h 243"/>
                <a:gd name="T36" fmla="*/ 269 w 273"/>
                <a:gd name="T37" fmla="*/ 25 h 243"/>
                <a:gd name="T38" fmla="*/ 271 w 273"/>
                <a:gd name="T39" fmla="*/ 28 h 243"/>
                <a:gd name="T40" fmla="*/ 273 w 273"/>
                <a:gd name="T41" fmla="*/ 51 h 243"/>
                <a:gd name="T42" fmla="*/ 261 w 273"/>
                <a:gd name="T43" fmla="*/ 85 h 243"/>
                <a:gd name="T44" fmla="*/ 225 w 273"/>
                <a:gd name="T45" fmla="*/ 93 h 243"/>
                <a:gd name="T46" fmla="*/ 199 w 273"/>
                <a:gd name="T47" fmla="*/ 102 h 243"/>
                <a:gd name="T48" fmla="*/ 176 w 273"/>
                <a:gd name="T49" fmla="*/ 82 h 243"/>
                <a:gd name="T50" fmla="*/ 186 w 273"/>
                <a:gd name="T51" fmla="*/ 47 h 243"/>
                <a:gd name="T52" fmla="*/ 201 w 273"/>
                <a:gd name="T53" fmla="*/ 16 h 243"/>
                <a:gd name="T54" fmla="*/ 227 w 273"/>
                <a:gd name="T55" fmla="*/ 3 h 243"/>
                <a:gd name="T56" fmla="*/ 141 w 273"/>
                <a:gd name="T57" fmla="*/ 0 h 243"/>
                <a:gd name="T58" fmla="*/ 145 w 273"/>
                <a:gd name="T59" fmla="*/ 2 h 243"/>
                <a:gd name="T60" fmla="*/ 113 w 273"/>
                <a:gd name="T61" fmla="*/ 19 h 243"/>
                <a:gd name="T62" fmla="*/ 92 w 273"/>
                <a:gd name="T63" fmla="*/ 44 h 243"/>
                <a:gd name="T64" fmla="*/ 101 w 273"/>
                <a:gd name="T65" fmla="*/ 61 h 243"/>
                <a:gd name="T66" fmla="*/ 106 w 273"/>
                <a:gd name="T67" fmla="*/ 67 h 243"/>
                <a:gd name="T68" fmla="*/ 106 w 273"/>
                <a:gd name="T69" fmla="*/ 71 h 243"/>
                <a:gd name="T70" fmla="*/ 92 w 273"/>
                <a:gd name="T71" fmla="*/ 84 h 243"/>
                <a:gd name="T72" fmla="*/ 84 w 273"/>
                <a:gd name="T73" fmla="*/ 91 h 243"/>
                <a:gd name="T74" fmla="*/ 80 w 273"/>
                <a:gd name="T75" fmla="*/ 91 h 243"/>
                <a:gd name="T76" fmla="*/ 51 w 273"/>
                <a:gd name="T77" fmla="*/ 74 h 243"/>
                <a:gd name="T78" fmla="*/ 38 w 273"/>
                <a:gd name="T79" fmla="*/ 84 h 243"/>
                <a:gd name="T80" fmla="*/ 37 w 273"/>
                <a:gd name="T81" fmla="*/ 93 h 243"/>
                <a:gd name="T82" fmla="*/ 34 w 273"/>
                <a:gd name="T83" fmla="*/ 98 h 243"/>
                <a:gd name="T84" fmla="*/ 28 w 273"/>
                <a:gd name="T85" fmla="*/ 103 h 243"/>
                <a:gd name="T86" fmla="*/ 22 w 273"/>
                <a:gd name="T87" fmla="*/ 103 h 243"/>
                <a:gd name="T88" fmla="*/ 13 w 273"/>
                <a:gd name="T89" fmla="*/ 94 h 243"/>
                <a:gd name="T90" fmla="*/ 1 w 273"/>
                <a:gd name="T91" fmla="*/ 81 h 243"/>
                <a:gd name="T92" fmla="*/ 1 w 273"/>
                <a:gd name="T93" fmla="*/ 75 h 243"/>
                <a:gd name="T94" fmla="*/ 8 w 273"/>
                <a:gd name="T95" fmla="*/ 70 h 243"/>
                <a:gd name="T96" fmla="*/ 14 w 273"/>
                <a:gd name="T97" fmla="*/ 65 h 243"/>
                <a:gd name="T98" fmla="*/ 22 w 273"/>
                <a:gd name="T99" fmla="*/ 65 h 243"/>
                <a:gd name="T100" fmla="*/ 32 w 273"/>
                <a:gd name="T101" fmla="*/ 57 h 243"/>
                <a:gd name="T102" fmla="*/ 34 w 273"/>
                <a:gd name="T103" fmla="*/ 47 h 243"/>
                <a:gd name="T104" fmla="*/ 39 w 273"/>
                <a:gd name="T105" fmla="*/ 39 h 243"/>
                <a:gd name="T106" fmla="*/ 69 w 273"/>
                <a:gd name="T107" fmla="*/ 19 h 243"/>
                <a:gd name="T108" fmla="*/ 110 w 273"/>
                <a:gd name="T10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3" h="243">
                  <a:moveTo>
                    <a:pt x="107" y="150"/>
                  </a:moveTo>
                  <a:lnTo>
                    <a:pt x="127" y="173"/>
                  </a:lnTo>
                  <a:lnTo>
                    <a:pt x="60" y="239"/>
                  </a:lnTo>
                  <a:lnTo>
                    <a:pt x="57" y="242"/>
                  </a:lnTo>
                  <a:lnTo>
                    <a:pt x="55" y="243"/>
                  </a:lnTo>
                  <a:lnTo>
                    <a:pt x="52" y="243"/>
                  </a:lnTo>
                  <a:lnTo>
                    <a:pt x="50" y="240"/>
                  </a:lnTo>
                  <a:lnTo>
                    <a:pt x="37" y="228"/>
                  </a:lnTo>
                  <a:lnTo>
                    <a:pt x="36" y="225"/>
                  </a:lnTo>
                  <a:lnTo>
                    <a:pt x="34" y="223"/>
                  </a:lnTo>
                  <a:lnTo>
                    <a:pt x="36" y="220"/>
                  </a:lnTo>
                  <a:lnTo>
                    <a:pt x="37" y="218"/>
                  </a:lnTo>
                  <a:lnTo>
                    <a:pt x="107" y="150"/>
                  </a:lnTo>
                  <a:close/>
                  <a:moveTo>
                    <a:pt x="117" y="84"/>
                  </a:moveTo>
                  <a:lnTo>
                    <a:pt x="118" y="84"/>
                  </a:lnTo>
                  <a:lnTo>
                    <a:pt x="121" y="85"/>
                  </a:lnTo>
                  <a:lnTo>
                    <a:pt x="233" y="216"/>
                  </a:lnTo>
                  <a:lnTo>
                    <a:pt x="234" y="219"/>
                  </a:lnTo>
                  <a:lnTo>
                    <a:pt x="236" y="221"/>
                  </a:lnTo>
                  <a:lnTo>
                    <a:pt x="234" y="224"/>
                  </a:lnTo>
                  <a:lnTo>
                    <a:pt x="233" y="226"/>
                  </a:lnTo>
                  <a:lnTo>
                    <a:pt x="219" y="238"/>
                  </a:lnTo>
                  <a:lnTo>
                    <a:pt x="217" y="239"/>
                  </a:lnTo>
                  <a:lnTo>
                    <a:pt x="214" y="239"/>
                  </a:lnTo>
                  <a:lnTo>
                    <a:pt x="211" y="239"/>
                  </a:lnTo>
                  <a:lnTo>
                    <a:pt x="209" y="237"/>
                  </a:lnTo>
                  <a:lnTo>
                    <a:pt x="95" y="108"/>
                  </a:lnTo>
                  <a:lnTo>
                    <a:pt x="94" y="105"/>
                  </a:lnTo>
                  <a:lnTo>
                    <a:pt x="94" y="104"/>
                  </a:lnTo>
                  <a:lnTo>
                    <a:pt x="95" y="102"/>
                  </a:lnTo>
                  <a:lnTo>
                    <a:pt x="115" y="85"/>
                  </a:lnTo>
                  <a:lnTo>
                    <a:pt x="117" y="84"/>
                  </a:lnTo>
                  <a:close/>
                  <a:moveTo>
                    <a:pt x="228" y="2"/>
                  </a:moveTo>
                  <a:lnTo>
                    <a:pt x="229" y="2"/>
                  </a:lnTo>
                  <a:lnTo>
                    <a:pt x="231" y="3"/>
                  </a:lnTo>
                  <a:lnTo>
                    <a:pt x="232" y="5"/>
                  </a:lnTo>
                  <a:lnTo>
                    <a:pt x="232" y="7"/>
                  </a:lnTo>
                  <a:lnTo>
                    <a:pt x="232" y="7"/>
                  </a:lnTo>
                  <a:lnTo>
                    <a:pt x="229" y="11"/>
                  </a:lnTo>
                  <a:lnTo>
                    <a:pt x="225" y="17"/>
                  </a:lnTo>
                  <a:lnTo>
                    <a:pt x="222" y="24"/>
                  </a:lnTo>
                  <a:lnTo>
                    <a:pt x="219" y="30"/>
                  </a:lnTo>
                  <a:lnTo>
                    <a:pt x="217" y="34"/>
                  </a:lnTo>
                  <a:lnTo>
                    <a:pt x="215" y="39"/>
                  </a:lnTo>
                  <a:lnTo>
                    <a:pt x="218" y="45"/>
                  </a:lnTo>
                  <a:lnTo>
                    <a:pt x="227" y="54"/>
                  </a:lnTo>
                  <a:lnTo>
                    <a:pt x="234" y="58"/>
                  </a:lnTo>
                  <a:lnTo>
                    <a:pt x="241" y="58"/>
                  </a:lnTo>
                  <a:lnTo>
                    <a:pt x="246" y="56"/>
                  </a:lnTo>
                  <a:lnTo>
                    <a:pt x="250" y="52"/>
                  </a:lnTo>
                  <a:lnTo>
                    <a:pt x="254" y="48"/>
                  </a:lnTo>
                  <a:lnTo>
                    <a:pt x="256" y="43"/>
                  </a:lnTo>
                  <a:lnTo>
                    <a:pt x="260" y="37"/>
                  </a:lnTo>
                  <a:lnTo>
                    <a:pt x="264" y="31"/>
                  </a:lnTo>
                  <a:lnTo>
                    <a:pt x="266" y="28"/>
                  </a:lnTo>
                  <a:lnTo>
                    <a:pt x="268" y="26"/>
                  </a:lnTo>
                  <a:lnTo>
                    <a:pt x="269" y="25"/>
                  </a:lnTo>
                  <a:lnTo>
                    <a:pt x="270" y="25"/>
                  </a:lnTo>
                  <a:lnTo>
                    <a:pt x="271" y="25"/>
                  </a:lnTo>
                  <a:lnTo>
                    <a:pt x="271" y="28"/>
                  </a:lnTo>
                  <a:lnTo>
                    <a:pt x="273" y="30"/>
                  </a:lnTo>
                  <a:lnTo>
                    <a:pt x="273" y="38"/>
                  </a:lnTo>
                  <a:lnTo>
                    <a:pt x="273" y="51"/>
                  </a:lnTo>
                  <a:lnTo>
                    <a:pt x="271" y="65"/>
                  </a:lnTo>
                  <a:lnTo>
                    <a:pt x="268" y="76"/>
                  </a:lnTo>
                  <a:lnTo>
                    <a:pt x="261" y="85"/>
                  </a:lnTo>
                  <a:lnTo>
                    <a:pt x="252" y="91"/>
                  </a:lnTo>
                  <a:lnTo>
                    <a:pt x="241" y="94"/>
                  </a:lnTo>
                  <a:lnTo>
                    <a:pt x="225" y="93"/>
                  </a:lnTo>
                  <a:lnTo>
                    <a:pt x="215" y="93"/>
                  </a:lnTo>
                  <a:lnTo>
                    <a:pt x="205" y="96"/>
                  </a:lnTo>
                  <a:lnTo>
                    <a:pt x="199" y="102"/>
                  </a:lnTo>
                  <a:lnTo>
                    <a:pt x="176" y="123"/>
                  </a:lnTo>
                  <a:lnTo>
                    <a:pt x="157" y="102"/>
                  </a:lnTo>
                  <a:lnTo>
                    <a:pt x="176" y="82"/>
                  </a:lnTo>
                  <a:lnTo>
                    <a:pt x="183" y="71"/>
                  </a:lnTo>
                  <a:lnTo>
                    <a:pt x="186" y="58"/>
                  </a:lnTo>
                  <a:lnTo>
                    <a:pt x="186" y="47"/>
                  </a:lnTo>
                  <a:lnTo>
                    <a:pt x="187" y="34"/>
                  </a:lnTo>
                  <a:lnTo>
                    <a:pt x="192" y="24"/>
                  </a:lnTo>
                  <a:lnTo>
                    <a:pt x="201" y="16"/>
                  </a:lnTo>
                  <a:lnTo>
                    <a:pt x="211" y="10"/>
                  </a:lnTo>
                  <a:lnTo>
                    <a:pt x="220" y="5"/>
                  </a:lnTo>
                  <a:lnTo>
                    <a:pt x="227" y="3"/>
                  </a:lnTo>
                  <a:lnTo>
                    <a:pt x="228" y="2"/>
                  </a:lnTo>
                  <a:close/>
                  <a:moveTo>
                    <a:pt x="129" y="0"/>
                  </a:moveTo>
                  <a:lnTo>
                    <a:pt x="141" y="0"/>
                  </a:lnTo>
                  <a:lnTo>
                    <a:pt x="149" y="0"/>
                  </a:lnTo>
                  <a:lnTo>
                    <a:pt x="150" y="1"/>
                  </a:lnTo>
                  <a:lnTo>
                    <a:pt x="145" y="2"/>
                  </a:lnTo>
                  <a:lnTo>
                    <a:pt x="136" y="6"/>
                  </a:lnTo>
                  <a:lnTo>
                    <a:pt x="125" y="12"/>
                  </a:lnTo>
                  <a:lnTo>
                    <a:pt x="113" y="19"/>
                  </a:lnTo>
                  <a:lnTo>
                    <a:pt x="102" y="25"/>
                  </a:lnTo>
                  <a:lnTo>
                    <a:pt x="94" y="34"/>
                  </a:lnTo>
                  <a:lnTo>
                    <a:pt x="92" y="44"/>
                  </a:lnTo>
                  <a:lnTo>
                    <a:pt x="95" y="54"/>
                  </a:lnTo>
                  <a:lnTo>
                    <a:pt x="98" y="57"/>
                  </a:lnTo>
                  <a:lnTo>
                    <a:pt x="101" y="61"/>
                  </a:lnTo>
                  <a:lnTo>
                    <a:pt x="103" y="63"/>
                  </a:lnTo>
                  <a:lnTo>
                    <a:pt x="104" y="66"/>
                  </a:lnTo>
                  <a:lnTo>
                    <a:pt x="106" y="67"/>
                  </a:lnTo>
                  <a:lnTo>
                    <a:pt x="107" y="68"/>
                  </a:lnTo>
                  <a:lnTo>
                    <a:pt x="107" y="71"/>
                  </a:lnTo>
                  <a:lnTo>
                    <a:pt x="106" y="71"/>
                  </a:lnTo>
                  <a:lnTo>
                    <a:pt x="103" y="74"/>
                  </a:lnTo>
                  <a:lnTo>
                    <a:pt x="98" y="79"/>
                  </a:lnTo>
                  <a:lnTo>
                    <a:pt x="92" y="84"/>
                  </a:lnTo>
                  <a:lnTo>
                    <a:pt x="87" y="88"/>
                  </a:lnTo>
                  <a:lnTo>
                    <a:pt x="84" y="90"/>
                  </a:lnTo>
                  <a:lnTo>
                    <a:pt x="84" y="91"/>
                  </a:lnTo>
                  <a:lnTo>
                    <a:pt x="83" y="91"/>
                  </a:lnTo>
                  <a:lnTo>
                    <a:pt x="81" y="93"/>
                  </a:lnTo>
                  <a:lnTo>
                    <a:pt x="80" y="91"/>
                  </a:lnTo>
                  <a:lnTo>
                    <a:pt x="70" y="81"/>
                  </a:lnTo>
                  <a:lnTo>
                    <a:pt x="60" y="75"/>
                  </a:lnTo>
                  <a:lnTo>
                    <a:pt x="51" y="74"/>
                  </a:lnTo>
                  <a:lnTo>
                    <a:pt x="42" y="79"/>
                  </a:lnTo>
                  <a:lnTo>
                    <a:pt x="39" y="81"/>
                  </a:lnTo>
                  <a:lnTo>
                    <a:pt x="38" y="84"/>
                  </a:lnTo>
                  <a:lnTo>
                    <a:pt x="38" y="88"/>
                  </a:lnTo>
                  <a:lnTo>
                    <a:pt x="38" y="90"/>
                  </a:lnTo>
                  <a:lnTo>
                    <a:pt x="37" y="93"/>
                  </a:lnTo>
                  <a:lnTo>
                    <a:pt x="37" y="94"/>
                  </a:lnTo>
                  <a:lnTo>
                    <a:pt x="36" y="95"/>
                  </a:lnTo>
                  <a:lnTo>
                    <a:pt x="34" y="98"/>
                  </a:lnTo>
                  <a:lnTo>
                    <a:pt x="32" y="99"/>
                  </a:lnTo>
                  <a:lnTo>
                    <a:pt x="29" y="102"/>
                  </a:lnTo>
                  <a:lnTo>
                    <a:pt x="28" y="103"/>
                  </a:lnTo>
                  <a:lnTo>
                    <a:pt x="25" y="104"/>
                  </a:lnTo>
                  <a:lnTo>
                    <a:pt x="23" y="104"/>
                  </a:lnTo>
                  <a:lnTo>
                    <a:pt x="22" y="103"/>
                  </a:lnTo>
                  <a:lnTo>
                    <a:pt x="19" y="102"/>
                  </a:lnTo>
                  <a:lnTo>
                    <a:pt x="16" y="99"/>
                  </a:lnTo>
                  <a:lnTo>
                    <a:pt x="13" y="94"/>
                  </a:lnTo>
                  <a:lnTo>
                    <a:pt x="8" y="88"/>
                  </a:lnTo>
                  <a:lnTo>
                    <a:pt x="2" y="82"/>
                  </a:lnTo>
                  <a:lnTo>
                    <a:pt x="1" y="81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1" y="75"/>
                  </a:lnTo>
                  <a:lnTo>
                    <a:pt x="2" y="74"/>
                  </a:lnTo>
                  <a:lnTo>
                    <a:pt x="5" y="71"/>
                  </a:lnTo>
                  <a:lnTo>
                    <a:pt x="8" y="70"/>
                  </a:lnTo>
                  <a:lnTo>
                    <a:pt x="10" y="67"/>
                  </a:lnTo>
                  <a:lnTo>
                    <a:pt x="11" y="66"/>
                  </a:lnTo>
                  <a:lnTo>
                    <a:pt x="14" y="65"/>
                  </a:lnTo>
                  <a:lnTo>
                    <a:pt x="16" y="65"/>
                  </a:lnTo>
                  <a:lnTo>
                    <a:pt x="19" y="65"/>
                  </a:lnTo>
                  <a:lnTo>
                    <a:pt x="22" y="65"/>
                  </a:lnTo>
                  <a:lnTo>
                    <a:pt x="25" y="63"/>
                  </a:lnTo>
                  <a:lnTo>
                    <a:pt x="29" y="61"/>
                  </a:lnTo>
                  <a:lnTo>
                    <a:pt x="32" y="57"/>
                  </a:lnTo>
                  <a:lnTo>
                    <a:pt x="33" y="53"/>
                  </a:lnTo>
                  <a:lnTo>
                    <a:pt x="34" y="51"/>
                  </a:lnTo>
                  <a:lnTo>
                    <a:pt x="34" y="47"/>
                  </a:lnTo>
                  <a:lnTo>
                    <a:pt x="36" y="44"/>
                  </a:lnTo>
                  <a:lnTo>
                    <a:pt x="37" y="42"/>
                  </a:lnTo>
                  <a:lnTo>
                    <a:pt x="39" y="39"/>
                  </a:lnTo>
                  <a:lnTo>
                    <a:pt x="46" y="34"/>
                  </a:lnTo>
                  <a:lnTo>
                    <a:pt x="59" y="25"/>
                  </a:lnTo>
                  <a:lnTo>
                    <a:pt x="69" y="19"/>
                  </a:lnTo>
                  <a:lnTo>
                    <a:pt x="81" y="10"/>
                  </a:lnTo>
                  <a:lnTo>
                    <a:pt x="95" y="3"/>
                  </a:lnTo>
                  <a:lnTo>
                    <a:pt x="110" y="0"/>
                  </a:lnTo>
                  <a:lnTo>
                    <a:pt x="116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63835" y="0"/>
            <a:ext cx="2883239" cy="6858001"/>
            <a:chOff x="-63835" y="0"/>
            <a:chExt cx="2883239" cy="6858001"/>
          </a:xfrm>
        </p:grpSpPr>
        <p:grpSp>
          <p:nvGrpSpPr>
            <p:cNvPr id="23" name="组合 22"/>
            <p:cNvGrpSpPr/>
            <p:nvPr/>
          </p:nvGrpSpPr>
          <p:grpSpPr>
            <a:xfrm>
              <a:off x="-15879" y="0"/>
              <a:ext cx="2835283" cy="6858001"/>
              <a:chOff x="-15879" y="0"/>
              <a:chExt cx="2835283" cy="685800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-15879" y="0"/>
                <a:ext cx="2819404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0"/>
                <a:ext cx="2819404" cy="2222500"/>
              </a:xfrm>
              <a:prstGeom prst="rect">
                <a:avLst/>
              </a:prstGeom>
              <a:solidFill>
                <a:srgbClr val="17324D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3886201"/>
                <a:ext cx="2819403" cy="2971800"/>
              </a:xfrm>
              <a:prstGeom prst="rect">
                <a:avLst/>
              </a:prstGeom>
              <a:solidFill>
                <a:srgbClr val="17324D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-63835" y="2370593"/>
              <a:ext cx="2820996" cy="70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4000" b="1" dirty="0" smtClean="0">
                <a:solidFill>
                  <a:srgbClr val="17324D"/>
                </a:solidFill>
                <a:latin typeface="黑体" charset="0"/>
                <a:ea typeface="黑体" charset="0"/>
                <a:cs typeface="Aharoni" pitchFamily="2" charset="-79"/>
              </a:endParaRPr>
            </a:p>
          </p:txBody>
        </p:sp>
      </p:grpSp>
      <p:pic>
        <p:nvPicPr>
          <p:cNvPr id="3" name="图片 2" descr="20111118102547016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2580" y="2368550"/>
            <a:ext cx="2263140" cy="14058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984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6050" y="-57785"/>
            <a:ext cx="5217160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800" b="1" dirty="0" smtClean="0">
                <a:solidFill>
                  <a:srgbClr val="E7B552"/>
                </a:solidFill>
                <a:latin typeface="微软雅黑" charset="0"/>
                <a:ea typeface="微软雅黑" charset="0"/>
              </a:rPr>
              <a:t>英国保诚公司介绍</a:t>
            </a:r>
            <a:endParaRPr lang="zh-CN" sz="4800" b="1" dirty="0">
              <a:solidFill>
                <a:srgbClr val="E7B552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3" name="图片 22" descr="400px-142_Holborn_Bars,_Lond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280" y="1577975"/>
            <a:ext cx="4997450" cy="3748405"/>
          </a:xfrm>
          <a:prstGeom prst="rect">
            <a:avLst/>
          </a:prstGeom>
        </p:spPr>
      </p:pic>
      <p:pic>
        <p:nvPicPr>
          <p:cNvPr id="24" name="图片 23" descr="1038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830" y="1545590"/>
            <a:ext cx="5249545" cy="3770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>
            <a:off x="-39916" y="39915"/>
            <a:ext cx="6858000" cy="6778171"/>
          </a:xfrm>
          <a:prstGeom prst="flowChartManualInput">
            <a:avLst/>
          </a:prstGeom>
          <a:solidFill>
            <a:srgbClr val="E2E6C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019721" y="0"/>
            <a:ext cx="1369472" cy="1206500"/>
            <a:chOff x="9019721" y="0"/>
            <a:chExt cx="1369472" cy="1206500"/>
          </a:xfrm>
        </p:grpSpPr>
        <p:sp>
          <p:nvSpPr>
            <p:cNvPr id="6" name="椭圆 5"/>
            <p:cNvSpPr/>
            <p:nvPr/>
          </p:nvSpPr>
          <p:spPr>
            <a:xfrm>
              <a:off x="9101207" y="0"/>
              <a:ext cx="1206500" cy="1206500"/>
            </a:xfrm>
            <a:prstGeom prst="ellipse">
              <a:avLst/>
            </a:prstGeom>
            <a:solidFill>
              <a:srgbClr val="E2E6C3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alibri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019721" y="341640"/>
              <a:ext cx="1369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17324D"/>
                  </a:solidFill>
                  <a:latin typeface="Calibri" pitchFamily="34" charset="0"/>
                </a:rPr>
                <a:t>DESIGN</a:t>
              </a:r>
              <a:endParaRPr lang="zh-CN" altLang="en-US" sz="2400" b="1" dirty="0">
                <a:solidFill>
                  <a:srgbClr val="17324D"/>
                </a:solidFill>
                <a:latin typeface="Calibri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72407" y="2463800"/>
            <a:ext cx="1676400" cy="1676400"/>
            <a:chOff x="7272407" y="2463800"/>
            <a:chExt cx="1676400" cy="1676400"/>
          </a:xfrm>
        </p:grpSpPr>
        <p:sp>
          <p:nvSpPr>
            <p:cNvPr id="5" name="椭圆 4"/>
            <p:cNvSpPr/>
            <p:nvPr/>
          </p:nvSpPr>
          <p:spPr>
            <a:xfrm>
              <a:off x="7272407" y="2463800"/>
              <a:ext cx="1676400" cy="1676400"/>
            </a:xfrm>
            <a:prstGeom prst="ellipse">
              <a:avLst/>
            </a:prstGeom>
            <a:solidFill>
              <a:srgbClr val="994C52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alibri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73471" y="2978834"/>
              <a:ext cx="1675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E2E6C3"/>
                  </a:solidFill>
                  <a:latin typeface="Calibri" pitchFamily="34" charset="0"/>
                </a:rPr>
                <a:t>ACEPPT</a:t>
              </a:r>
              <a:endParaRPr lang="zh-CN" altLang="en-US" sz="3200" b="1" dirty="0">
                <a:solidFill>
                  <a:srgbClr val="E2E6C3"/>
                </a:solidFill>
                <a:latin typeface="Calibri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882256" y="4521200"/>
            <a:ext cx="1724026" cy="1301750"/>
            <a:chOff x="9882256" y="4521200"/>
            <a:chExt cx="1724026" cy="1301750"/>
          </a:xfrm>
        </p:grpSpPr>
        <p:sp>
          <p:nvSpPr>
            <p:cNvPr id="7" name="椭圆 6"/>
            <p:cNvSpPr/>
            <p:nvPr/>
          </p:nvSpPr>
          <p:spPr>
            <a:xfrm>
              <a:off x="10079107" y="4521200"/>
              <a:ext cx="1301750" cy="1301750"/>
            </a:xfrm>
            <a:prstGeom prst="ellipse">
              <a:avLst/>
            </a:prstGeom>
            <a:solidFill>
              <a:srgbClr val="D9742C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alibri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82256" y="4862840"/>
              <a:ext cx="17240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994C52"/>
                  </a:solidFill>
                  <a:latin typeface="Calibri" pitchFamily="34" charset="0"/>
                </a:rPr>
                <a:t>PROUD</a:t>
              </a:r>
              <a:endParaRPr lang="en-US" altLang="zh-CN" sz="2800" b="1" dirty="0" smtClean="0">
                <a:solidFill>
                  <a:srgbClr val="994C52"/>
                </a:solidFill>
                <a:latin typeface="Calibri" pitchFamily="34" charset="0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8021706" y="5594349"/>
            <a:ext cx="927101" cy="927101"/>
          </a:xfrm>
          <a:prstGeom prst="ellipse">
            <a:avLst/>
          </a:prstGeom>
          <a:solidFill>
            <a:srgbClr val="E5B35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11175" y="2734945"/>
            <a:ext cx="5104765" cy="1757045"/>
          </a:xfrm>
          <a:prstGeom prst="roundRect">
            <a:avLst>
              <a:gd name="adj" fmla="val 50000"/>
            </a:avLst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4000" b="1" dirty="0">
                <a:latin typeface="微软雅黑" charset="0"/>
                <a:ea typeface="微软雅黑" charset="0"/>
              </a:rPr>
              <a:t>隽升储蓄保障计划</a:t>
            </a:r>
            <a:endParaRPr lang="zh-CN" sz="4000" b="1" dirty="0"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224287" y="0"/>
            <a:ext cx="465827" cy="6858001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8371" y="3093178"/>
            <a:ext cx="1208675" cy="1208675"/>
            <a:chOff x="675935" y="-638075"/>
            <a:chExt cx="1704875" cy="1704875"/>
          </a:xfrm>
        </p:grpSpPr>
        <p:sp>
          <p:nvSpPr>
            <p:cNvPr id="2" name="圆角矩形 1"/>
            <p:cNvSpPr/>
            <p:nvPr/>
          </p:nvSpPr>
          <p:spPr>
            <a:xfrm>
              <a:off x="675935" y="-638075"/>
              <a:ext cx="1704875" cy="1704875"/>
            </a:xfrm>
            <a:prstGeom prst="roundRect">
              <a:avLst/>
            </a:prstGeom>
            <a:noFill/>
            <a:ln w="28575">
              <a:solidFill>
                <a:srgbClr val="D974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" name="Freeform 130"/>
            <p:cNvSpPr>
              <a:spLocks noEditPoints="1"/>
            </p:cNvSpPr>
            <p:nvPr/>
          </p:nvSpPr>
          <p:spPr bwMode="auto">
            <a:xfrm>
              <a:off x="861182" y="-291450"/>
              <a:ext cx="1334380" cy="1011623"/>
            </a:xfrm>
            <a:custGeom>
              <a:avLst/>
              <a:gdLst>
                <a:gd name="T0" fmla="*/ 138 w 277"/>
                <a:gd name="T1" fmla="*/ 183 h 210"/>
                <a:gd name="T2" fmla="*/ 212 w 277"/>
                <a:gd name="T3" fmla="*/ 156 h 210"/>
                <a:gd name="T4" fmla="*/ 209 w 277"/>
                <a:gd name="T5" fmla="*/ 171 h 210"/>
                <a:gd name="T6" fmla="*/ 200 w 277"/>
                <a:gd name="T7" fmla="*/ 182 h 210"/>
                <a:gd name="T8" fmla="*/ 170 w 277"/>
                <a:gd name="T9" fmla="*/ 196 h 210"/>
                <a:gd name="T10" fmla="*/ 146 w 277"/>
                <a:gd name="T11" fmla="*/ 209 h 210"/>
                <a:gd name="T12" fmla="*/ 129 w 277"/>
                <a:gd name="T13" fmla="*/ 209 h 210"/>
                <a:gd name="T14" fmla="*/ 105 w 277"/>
                <a:gd name="T15" fmla="*/ 194 h 210"/>
                <a:gd name="T16" fmla="*/ 70 w 277"/>
                <a:gd name="T17" fmla="*/ 176 h 210"/>
                <a:gd name="T18" fmla="*/ 51 w 277"/>
                <a:gd name="T19" fmla="*/ 153 h 210"/>
                <a:gd name="T20" fmla="*/ 248 w 277"/>
                <a:gd name="T21" fmla="*/ 98 h 210"/>
                <a:gd name="T22" fmla="*/ 251 w 277"/>
                <a:gd name="T23" fmla="*/ 103 h 210"/>
                <a:gd name="T24" fmla="*/ 255 w 277"/>
                <a:gd name="T25" fmla="*/ 124 h 210"/>
                <a:gd name="T26" fmla="*/ 256 w 277"/>
                <a:gd name="T27" fmla="*/ 161 h 210"/>
                <a:gd name="T28" fmla="*/ 253 w 277"/>
                <a:gd name="T29" fmla="*/ 193 h 210"/>
                <a:gd name="T30" fmla="*/ 248 w 277"/>
                <a:gd name="T31" fmla="*/ 197 h 210"/>
                <a:gd name="T32" fmla="*/ 243 w 277"/>
                <a:gd name="T33" fmla="*/ 197 h 210"/>
                <a:gd name="T34" fmla="*/ 238 w 277"/>
                <a:gd name="T35" fmla="*/ 196 h 210"/>
                <a:gd name="T36" fmla="*/ 234 w 277"/>
                <a:gd name="T37" fmla="*/ 192 h 210"/>
                <a:gd name="T38" fmla="*/ 238 w 277"/>
                <a:gd name="T39" fmla="*/ 165 h 210"/>
                <a:gd name="T40" fmla="*/ 237 w 277"/>
                <a:gd name="T41" fmla="*/ 130 h 210"/>
                <a:gd name="T42" fmla="*/ 232 w 277"/>
                <a:gd name="T43" fmla="*/ 114 h 210"/>
                <a:gd name="T44" fmla="*/ 229 w 277"/>
                <a:gd name="T45" fmla="*/ 109 h 210"/>
                <a:gd name="T46" fmla="*/ 143 w 277"/>
                <a:gd name="T47" fmla="*/ 0 h 210"/>
                <a:gd name="T48" fmla="*/ 270 w 277"/>
                <a:gd name="T49" fmla="*/ 68 h 210"/>
                <a:gd name="T50" fmla="*/ 275 w 277"/>
                <a:gd name="T51" fmla="*/ 74 h 210"/>
                <a:gd name="T52" fmla="*/ 275 w 277"/>
                <a:gd name="T53" fmla="*/ 80 h 210"/>
                <a:gd name="T54" fmla="*/ 270 w 277"/>
                <a:gd name="T55" fmla="*/ 87 h 210"/>
                <a:gd name="T56" fmla="*/ 162 w 277"/>
                <a:gd name="T57" fmla="*/ 70 h 210"/>
                <a:gd name="T58" fmla="*/ 148 w 277"/>
                <a:gd name="T59" fmla="*/ 61 h 210"/>
                <a:gd name="T60" fmla="*/ 124 w 277"/>
                <a:gd name="T61" fmla="*/ 62 h 210"/>
                <a:gd name="T62" fmla="*/ 111 w 277"/>
                <a:gd name="T63" fmla="*/ 75 h 210"/>
                <a:gd name="T64" fmla="*/ 124 w 277"/>
                <a:gd name="T65" fmla="*/ 89 h 210"/>
                <a:gd name="T66" fmla="*/ 143 w 277"/>
                <a:gd name="T67" fmla="*/ 91 h 210"/>
                <a:gd name="T68" fmla="*/ 229 w 277"/>
                <a:gd name="T69" fmla="*/ 109 h 210"/>
                <a:gd name="T70" fmla="*/ 143 w 277"/>
                <a:gd name="T71" fmla="*/ 155 h 210"/>
                <a:gd name="T72" fmla="*/ 121 w 277"/>
                <a:gd name="T73" fmla="*/ 151 h 210"/>
                <a:gd name="T74" fmla="*/ 2 w 277"/>
                <a:gd name="T75" fmla="*/ 83 h 210"/>
                <a:gd name="T76" fmla="*/ 0 w 277"/>
                <a:gd name="T77" fmla="*/ 77 h 210"/>
                <a:gd name="T78" fmla="*/ 2 w 277"/>
                <a:gd name="T79" fmla="*/ 70 h 210"/>
                <a:gd name="T80" fmla="*/ 121 w 277"/>
                <a:gd name="T81" fmla="*/ 3 h 210"/>
                <a:gd name="T82" fmla="*/ 143 w 277"/>
                <a:gd name="T8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7" h="210">
                  <a:moveTo>
                    <a:pt x="44" y="135"/>
                  </a:moveTo>
                  <a:lnTo>
                    <a:pt x="138" y="183"/>
                  </a:lnTo>
                  <a:lnTo>
                    <a:pt x="215" y="146"/>
                  </a:lnTo>
                  <a:lnTo>
                    <a:pt x="212" y="156"/>
                  </a:lnTo>
                  <a:lnTo>
                    <a:pt x="211" y="165"/>
                  </a:lnTo>
                  <a:lnTo>
                    <a:pt x="209" y="171"/>
                  </a:lnTo>
                  <a:lnTo>
                    <a:pt x="206" y="176"/>
                  </a:lnTo>
                  <a:lnTo>
                    <a:pt x="200" y="182"/>
                  </a:lnTo>
                  <a:lnTo>
                    <a:pt x="188" y="187"/>
                  </a:lnTo>
                  <a:lnTo>
                    <a:pt x="170" y="196"/>
                  </a:lnTo>
                  <a:lnTo>
                    <a:pt x="157" y="203"/>
                  </a:lnTo>
                  <a:lnTo>
                    <a:pt x="146" y="209"/>
                  </a:lnTo>
                  <a:lnTo>
                    <a:pt x="138" y="210"/>
                  </a:lnTo>
                  <a:lnTo>
                    <a:pt x="129" y="209"/>
                  </a:lnTo>
                  <a:lnTo>
                    <a:pt x="119" y="202"/>
                  </a:lnTo>
                  <a:lnTo>
                    <a:pt x="105" y="194"/>
                  </a:lnTo>
                  <a:lnTo>
                    <a:pt x="87" y="185"/>
                  </a:lnTo>
                  <a:lnTo>
                    <a:pt x="70" y="176"/>
                  </a:lnTo>
                  <a:lnTo>
                    <a:pt x="59" y="166"/>
                  </a:lnTo>
                  <a:lnTo>
                    <a:pt x="51" y="153"/>
                  </a:lnTo>
                  <a:lnTo>
                    <a:pt x="44" y="135"/>
                  </a:lnTo>
                  <a:close/>
                  <a:moveTo>
                    <a:pt x="248" y="98"/>
                  </a:moveTo>
                  <a:lnTo>
                    <a:pt x="250" y="100"/>
                  </a:lnTo>
                  <a:lnTo>
                    <a:pt x="251" y="103"/>
                  </a:lnTo>
                  <a:lnTo>
                    <a:pt x="253" y="111"/>
                  </a:lnTo>
                  <a:lnTo>
                    <a:pt x="255" y="124"/>
                  </a:lnTo>
                  <a:lnTo>
                    <a:pt x="256" y="141"/>
                  </a:lnTo>
                  <a:lnTo>
                    <a:pt x="256" y="161"/>
                  </a:lnTo>
                  <a:lnTo>
                    <a:pt x="253" y="189"/>
                  </a:lnTo>
                  <a:lnTo>
                    <a:pt x="253" y="193"/>
                  </a:lnTo>
                  <a:lnTo>
                    <a:pt x="251" y="196"/>
                  </a:lnTo>
                  <a:lnTo>
                    <a:pt x="248" y="197"/>
                  </a:lnTo>
                  <a:lnTo>
                    <a:pt x="246" y="197"/>
                  </a:lnTo>
                  <a:lnTo>
                    <a:pt x="243" y="197"/>
                  </a:lnTo>
                  <a:lnTo>
                    <a:pt x="241" y="197"/>
                  </a:lnTo>
                  <a:lnTo>
                    <a:pt x="238" y="196"/>
                  </a:lnTo>
                  <a:lnTo>
                    <a:pt x="235" y="193"/>
                  </a:lnTo>
                  <a:lnTo>
                    <a:pt x="234" y="192"/>
                  </a:lnTo>
                  <a:lnTo>
                    <a:pt x="234" y="191"/>
                  </a:lnTo>
                  <a:lnTo>
                    <a:pt x="238" y="165"/>
                  </a:lnTo>
                  <a:lnTo>
                    <a:pt x="238" y="146"/>
                  </a:lnTo>
                  <a:lnTo>
                    <a:pt x="237" y="130"/>
                  </a:lnTo>
                  <a:lnTo>
                    <a:pt x="234" y="120"/>
                  </a:lnTo>
                  <a:lnTo>
                    <a:pt x="232" y="114"/>
                  </a:lnTo>
                  <a:lnTo>
                    <a:pt x="230" y="110"/>
                  </a:lnTo>
                  <a:lnTo>
                    <a:pt x="229" y="109"/>
                  </a:lnTo>
                  <a:lnTo>
                    <a:pt x="248" y="98"/>
                  </a:lnTo>
                  <a:close/>
                  <a:moveTo>
                    <a:pt x="143" y="0"/>
                  </a:moveTo>
                  <a:lnTo>
                    <a:pt x="155" y="3"/>
                  </a:lnTo>
                  <a:lnTo>
                    <a:pt x="270" y="68"/>
                  </a:lnTo>
                  <a:lnTo>
                    <a:pt x="274" y="70"/>
                  </a:lnTo>
                  <a:lnTo>
                    <a:pt x="275" y="74"/>
                  </a:lnTo>
                  <a:lnTo>
                    <a:pt x="277" y="77"/>
                  </a:lnTo>
                  <a:lnTo>
                    <a:pt x="275" y="80"/>
                  </a:lnTo>
                  <a:lnTo>
                    <a:pt x="274" y="83"/>
                  </a:lnTo>
                  <a:lnTo>
                    <a:pt x="270" y="87"/>
                  </a:lnTo>
                  <a:lnTo>
                    <a:pt x="248" y="98"/>
                  </a:lnTo>
                  <a:lnTo>
                    <a:pt x="162" y="70"/>
                  </a:lnTo>
                  <a:lnTo>
                    <a:pt x="157" y="65"/>
                  </a:lnTo>
                  <a:lnTo>
                    <a:pt x="148" y="61"/>
                  </a:lnTo>
                  <a:lnTo>
                    <a:pt x="138" y="60"/>
                  </a:lnTo>
                  <a:lnTo>
                    <a:pt x="124" y="62"/>
                  </a:lnTo>
                  <a:lnTo>
                    <a:pt x="115" y="68"/>
                  </a:lnTo>
                  <a:lnTo>
                    <a:pt x="111" y="75"/>
                  </a:lnTo>
                  <a:lnTo>
                    <a:pt x="115" y="83"/>
                  </a:lnTo>
                  <a:lnTo>
                    <a:pt x="124" y="89"/>
                  </a:lnTo>
                  <a:lnTo>
                    <a:pt x="138" y="92"/>
                  </a:lnTo>
                  <a:lnTo>
                    <a:pt x="143" y="91"/>
                  </a:lnTo>
                  <a:lnTo>
                    <a:pt x="148" y="91"/>
                  </a:lnTo>
                  <a:lnTo>
                    <a:pt x="229" y="109"/>
                  </a:lnTo>
                  <a:lnTo>
                    <a:pt x="155" y="151"/>
                  </a:lnTo>
                  <a:lnTo>
                    <a:pt x="143" y="155"/>
                  </a:lnTo>
                  <a:lnTo>
                    <a:pt x="132" y="155"/>
                  </a:lnTo>
                  <a:lnTo>
                    <a:pt x="121" y="151"/>
                  </a:lnTo>
                  <a:lnTo>
                    <a:pt x="6" y="87"/>
                  </a:lnTo>
                  <a:lnTo>
                    <a:pt x="2" y="83"/>
                  </a:lnTo>
                  <a:lnTo>
                    <a:pt x="0" y="80"/>
                  </a:lnTo>
                  <a:lnTo>
                    <a:pt x="0" y="77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8"/>
                  </a:lnTo>
                  <a:lnTo>
                    <a:pt x="121" y="3"/>
                  </a:lnTo>
                  <a:lnTo>
                    <a:pt x="132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D9742C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436495" y="3292475"/>
            <a:ext cx="3111500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800" b="1" dirty="0" smtClean="0">
                <a:solidFill>
                  <a:srgbClr val="D9742C"/>
                </a:solidFill>
                <a:latin typeface="微软雅黑" charset="0"/>
                <a:ea typeface="微软雅黑" charset="0"/>
              </a:rPr>
              <a:t>线上推广</a:t>
            </a:r>
            <a:endParaRPr lang="zh-CN" sz="4800" b="1" dirty="0">
              <a:solidFill>
                <a:srgbClr val="D9742C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48980" y="3339408"/>
            <a:ext cx="3832562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4800" b="1" dirty="0" smtClean="0">
                <a:solidFill>
                  <a:srgbClr val="17324D"/>
                </a:solidFill>
                <a:latin typeface="微软雅黑" charset="0"/>
                <a:ea typeface="微软雅黑" charset="0"/>
              </a:rPr>
              <a:t>线下推广</a:t>
            </a:r>
            <a:endParaRPr lang="zh-CN" sz="4800" b="1" dirty="0">
              <a:solidFill>
                <a:srgbClr val="17324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347087" y="3072395"/>
            <a:ext cx="1208675" cy="1208675"/>
          </a:xfrm>
          <a:prstGeom prst="roundRect">
            <a:avLst/>
          </a:prstGeom>
          <a:noFill/>
          <a:ln w="28575"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21" name="Freeform 134"/>
          <p:cNvSpPr/>
          <p:nvPr/>
        </p:nvSpPr>
        <p:spPr bwMode="auto">
          <a:xfrm>
            <a:off x="10628359" y="3278448"/>
            <a:ext cx="646129" cy="900563"/>
          </a:xfrm>
          <a:custGeom>
            <a:avLst/>
            <a:gdLst>
              <a:gd name="T0" fmla="*/ 64 w 193"/>
              <a:gd name="T1" fmla="*/ 3 h 269"/>
              <a:gd name="T2" fmla="*/ 192 w 193"/>
              <a:gd name="T3" fmla="*/ 69 h 269"/>
              <a:gd name="T4" fmla="*/ 193 w 193"/>
              <a:gd name="T5" fmla="*/ 75 h 269"/>
              <a:gd name="T6" fmla="*/ 193 w 193"/>
              <a:gd name="T7" fmla="*/ 235 h 269"/>
              <a:gd name="T8" fmla="*/ 187 w 193"/>
              <a:gd name="T9" fmla="*/ 240 h 269"/>
              <a:gd name="T10" fmla="*/ 181 w 193"/>
              <a:gd name="T11" fmla="*/ 241 h 269"/>
              <a:gd name="T12" fmla="*/ 174 w 193"/>
              <a:gd name="T13" fmla="*/ 239 h 269"/>
              <a:gd name="T14" fmla="*/ 170 w 193"/>
              <a:gd name="T15" fmla="*/ 235 h 269"/>
              <a:gd name="T16" fmla="*/ 170 w 193"/>
              <a:gd name="T17" fmla="*/ 139 h 269"/>
              <a:gd name="T18" fmla="*/ 170 w 193"/>
              <a:gd name="T19" fmla="*/ 103 h 269"/>
              <a:gd name="T20" fmla="*/ 170 w 193"/>
              <a:gd name="T21" fmla="*/ 86 h 269"/>
              <a:gd name="T22" fmla="*/ 169 w 193"/>
              <a:gd name="T23" fmla="*/ 83 h 269"/>
              <a:gd name="T24" fmla="*/ 166 w 193"/>
              <a:gd name="T25" fmla="*/ 81 h 269"/>
              <a:gd name="T26" fmla="*/ 154 w 193"/>
              <a:gd name="T27" fmla="*/ 75 h 269"/>
              <a:gd name="T28" fmla="*/ 125 w 193"/>
              <a:gd name="T29" fmla="*/ 59 h 269"/>
              <a:gd name="T30" fmla="*/ 93 w 193"/>
              <a:gd name="T31" fmla="*/ 42 h 269"/>
              <a:gd name="T32" fmla="*/ 65 w 193"/>
              <a:gd name="T33" fmla="*/ 27 h 269"/>
              <a:gd name="T34" fmla="*/ 55 w 193"/>
              <a:gd name="T35" fmla="*/ 21 h 269"/>
              <a:gd name="T36" fmla="*/ 50 w 193"/>
              <a:gd name="T37" fmla="*/ 21 h 269"/>
              <a:gd name="T38" fmla="*/ 41 w 193"/>
              <a:gd name="T39" fmla="*/ 22 h 269"/>
              <a:gd name="T40" fmla="*/ 29 w 193"/>
              <a:gd name="T41" fmla="*/ 27 h 269"/>
              <a:gd name="T42" fmla="*/ 22 w 193"/>
              <a:gd name="T43" fmla="*/ 33 h 269"/>
              <a:gd name="T44" fmla="*/ 133 w 193"/>
              <a:gd name="T45" fmla="*/ 100 h 269"/>
              <a:gd name="T46" fmla="*/ 138 w 193"/>
              <a:gd name="T47" fmla="*/ 104 h 269"/>
              <a:gd name="T48" fmla="*/ 138 w 193"/>
              <a:gd name="T49" fmla="*/ 260 h 269"/>
              <a:gd name="T50" fmla="*/ 136 w 193"/>
              <a:gd name="T51" fmla="*/ 265 h 269"/>
              <a:gd name="T52" fmla="*/ 131 w 193"/>
              <a:gd name="T53" fmla="*/ 268 h 269"/>
              <a:gd name="T54" fmla="*/ 125 w 193"/>
              <a:gd name="T55" fmla="*/ 268 h 269"/>
              <a:gd name="T56" fmla="*/ 119 w 193"/>
              <a:gd name="T57" fmla="*/ 265 h 269"/>
              <a:gd name="T58" fmla="*/ 98 w 193"/>
              <a:gd name="T59" fmla="*/ 251 h 269"/>
              <a:gd name="T60" fmla="*/ 68 w 193"/>
              <a:gd name="T61" fmla="*/ 232 h 269"/>
              <a:gd name="T62" fmla="*/ 36 w 193"/>
              <a:gd name="T63" fmla="*/ 213 h 269"/>
              <a:gd name="T64" fmla="*/ 14 w 193"/>
              <a:gd name="T65" fmla="*/ 199 h 269"/>
              <a:gd name="T66" fmla="*/ 6 w 193"/>
              <a:gd name="T67" fmla="*/ 194 h 269"/>
              <a:gd name="T68" fmla="*/ 2 w 193"/>
              <a:gd name="T69" fmla="*/ 189 h 269"/>
              <a:gd name="T70" fmla="*/ 0 w 193"/>
              <a:gd name="T71" fmla="*/ 41 h 269"/>
              <a:gd name="T72" fmla="*/ 0 w 193"/>
              <a:gd name="T73" fmla="*/ 36 h 269"/>
              <a:gd name="T74" fmla="*/ 4 w 193"/>
              <a:gd name="T75" fmla="*/ 27 h 269"/>
              <a:gd name="T76" fmla="*/ 20 w 193"/>
              <a:gd name="T77" fmla="*/ 12 h 269"/>
              <a:gd name="T78" fmla="*/ 43 w 193"/>
              <a:gd name="T79" fmla="*/ 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269">
                <a:moveTo>
                  <a:pt x="55" y="0"/>
                </a:moveTo>
                <a:lnTo>
                  <a:pt x="64" y="3"/>
                </a:lnTo>
                <a:lnTo>
                  <a:pt x="190" y="67"/>
                </a:lnTo>
                <a:lnTo>
                  <a:pt x="192" y="69"/>
                </a:lnTo>
                <a:lnTo>
                  <a:pt x="193" y="72"/>
                </a:lnTo>
                <a:lnTo>
                  <a:pt x="193" y="75"/>
                </a:lnTo>
                <a:lnTo>
                  <a:pt x="193" y="231"/>
                </a:lnTo>
                <a:lnTo>
                  <a:pt x="193" y="235"/>
                </a:lnTo>
                <a:lnTo>
                  <a:pt x="191" y="239"/>
                </a:lnTo>
                <a:lnTo>
                  <a:pt x="187" y="240"/>
                </a:lnTo>
                <a:lnTo>
                  <a:pt x="183" y="241"/>
                </a:lnTo>
                <a:lnTo>
                  <a:pt x="181" y="241"/>
                </a:lnTo>
                <a:lnTo>
                  <a:pt x="177" y="240"/>
                </a:lnTo>
                <a:lnTo>
                  <a:pt x="174" y="239"/>
                </a:lnTo>
                <a:lnTo>
                  <a:pt x="172" y="237"/>
                </a:lnTo>
                <a:lnTo>
                  <a:pt x="170" y="235"/>
                </a:lnTo>
                <a:lnTo>
                  <a:pt x="170" y="231"/>
                </a:lnTo>
                <a:lnTo>
                  <a:pt x="170" y="139"/>
                </a:lnTo>
                <a:lnTo>
                  <a:pt x="170" y="119"/>
                </a:lnTo>
                <a:lnTo>
                  <a:pt x="170" y="103"/>
                </a:lnTo>
                <a:lnTo>
                  <a:pt x="170" y="91"/>
                </a:lnTo>
                <a:lnTo>
                  <a:pt x="170" y="86"/>
                </a:lnTo>
                <a:lnTo>
                  <a:pt x="170" y="85"/>
                </a:lnTo>
                <a:lnTo>
                  <a:pt x="169" y="83"/>
                </a:lnTo>
                <a:lnTo>
                  <a:pt x="169" y="82"/>
                </a:lnTo>
                <a:lnTo>
                  <a:pt x="166" y="81"/>
                </a:lnTo>
                <a:lnTo>
                  <a:pt x="163" y="80"/>
                </a:lnTo>
                <a:lnTo>
                  <a:pt x="154" y="75"/>
                </a:lnTo>
                <a:lnTo>
                  <a:pt x="141" y="68"/>
                </a:lnTo>
                <a:lnTo>
                  <a:pt x="125" y="59"/>
                </a:lnTo>
                <a:lnTo>
                  <a:pt x="109" y="50"/>
                </a:lnTo>
                <a:lnTo>
                  <a:pt x="93" y="42"/>
                </a:lnTo>
                <a:lnTo>
                  <a:pt x="78" y="33"/>
                </a:lnTo>
                <a:lnTo>
                  <a:pt x="65" y="27"/>
                </a:lnTo>
                <a:lnTo>
                  <a:pt x="57" y="23"/>
                </a:lnTo>
                <a:lnTo>
                  <a:pt x="55" y="21"/>
                </a:lnTo>
                <a:lnTo>
                  <a:pt x="52" y="21"/>
                </a:lnTo>
                <a:lnTo>
                  <a:pt x="50" y="21"/>
                </a:lnTo>
                <a:lnTo>
                  <a:pt x="46" y="21"/>
                </a:lnTo>
                <a:lnTo>
                  <a:pt x="41" y="22"/>
                </a:lnTo>
                <a:lnTo>
                  <a:pt x="36" y="23"/>
                </a:lnTo>
                <a:lnTo>
                  <a:pt x="29" y="27"/>
                </a:lnTo>
                <a:lnTo>
                  <a:pt x="25" y="31"/>
                </a:lnTo>
                <a:lnTo>
                  <a:pt x="22" y="33"/>
                </a:lnTo>
                <a:lnTo>
                  <a:pt x="20" y="36"/>
                </a:lnTo>
                <a:lnTo>
                  <a:pt x="133" y="100"/>
                </a:lnTo>
                <a:lnTo>
                  <a:pt x="136" y="101"/>
                </a:lnTo>
                <a:lnTo>
                  <a:pt x="138" y="104"/>
                </a:lnTo>
                <a:lnTo>
                  <a:pt x="138" y="108"/>
                </a:lnTo>
                <a:lnTo>
                  <a:pt x="138" y="260"/>
                </a:lnTo>
                <a:lnTo>
                  <a:pt x="138" y="263"/>
                </a:lnTo>
                <a:lnTo>
                  <a:pt x="136" y="265"/>
                </a:lnTo>
                <a:lnTo>
                  <a:pt x="133" y="268"/>
                </a:lnTo>
                <a:lnTo>
                  <a:pt x="131" y="268"/>
                </a:lnTo>
                <a:lnTo>
                  <a:pt x="128" y="269"/>
                </a:lnTo>
                <a:lnTo>
                  <a:pt x="125" y="268"/>
                </a:lnTo>
                <a:lnTo>
                  <a:pt x="123" y="268"/>
                </a:lnTo>
                <a:lnTo>
                  <a:pt x="119" y="265"/>
                </a:lnTo>
                <a:lnTo>
                  <a:pt x="111" y="260"/>
                </a:lnTo>
                <a:lnTo>
                  <a:pt x="98" y="251"/>
                </a:lnTo>
                <a:lnTo>
                  <a:pt x="83" y="242"/>
                </a:lnTo>
                <a:lnTo>
                  <a:pt x="68" y="232"/>
                </a:lnTo>
                <a:lnTo>
                  <a:pt x="51" y="222"/>
                </a:lnTo>
                <a:lnTo>
                  <a:pt x="36" y="213"/>
                </a:lnTo>
                <a:lnTo>
                  <a:pt x="23" y="205"/>
                </a:lnTo>
                <a:lnTo>
                  <a:pt x="14" y="199"/>
                </a:lnTo>
                <a:lnTo>
                  <a:pt x="9" y="196"/>
                </a:lnTo>
                <a:lnTo>
                  <a:pt x="6" y="194"/>
                </a:lnTo>
                <a:lnTo>
                  <a:pt x="4" y="191"/>
                </a:lnTo>
                <a:lnTo>
                  <a:pt x="2" y="189"/>
                </a:lnTo>
                <a:lnTo>
                  <a:pt x="1" y="186"/>
                </a:lnTo>
                <a:lnTo>
                  <a:pt x="0" y="41"/>
                </a:lnTo>
                <a:lnTo>
                  <a:pt x="0" y="39"/>
                </a:lnTo>
                <a:lnTo>
                  <a:pt x="0" y="36"/>
                </a:lnTo>
                <a:lnTo>
                  <a:pt x="1" y="31"/>
                </a:lnTo>
                <a:lnTo>
                  <a:pt x="4" y="27"/>
                </a:lnTo>
                <a:lnTo>
                  <a:pt x="10" y="19"/>
                </a:lnTo>
                <a:lnTo>
                  <a:pt x="20" y="12"/>
                </a:lnTo>
                <a:lnTo>
                  <a:pt x="31" y="5"/>
                </a:lnTo>
                <a:lnTo>
                  <a:pt x="43" y="1"/>
                </a:lnTo>
                <a:lnTo>
                  <a:pt x="55" y="0"/>
                </a:lnTo>
                <a:close/>
              </a:path>
            </a:pathLst>
          </a:custGeom>
          <a:solidFill>
            <a:srgbClr val="17324D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835" y="53340"/>
            <a:ext cx="239204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 smtClean="0">
                <a:solidFill>
                  <a:srgbClr val="17324D"/>
                </a:solidFill>
                <a:latin typeface="微软雅黑" charset="0"/>
                <a:ea typeface="微软雅黑" charset="0"/>
              </a:rPr>
              <a:t>推广计划</a:t>
            </a:r>
            <a:endParaRPr lang="zh-CN" altLang="en-US" sz="3600" b="1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76400" y="1911985"/>
            <a:ext cx="7665720" cy="380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>
                <a:solidFill>
                  <a:schemeClr val="accent2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4800" b="1">
                <a:solidFill>
                  <a:schemeClr val="accent2"/>
                </a:solidFill>
                <a:latin typeface="微软雅黑" charset="0"/>
                <a:ea typeface="微软雅黑" charset="0"/>
              </a:rPr>
              <a:t>、电商平台</a:t>
            </a:r>
            <a:endParaRPr lang="zh-CN" altLang="en-US" sz="4800" b="1">
              <a:solidFill>
                <a:schemeClr val="accent2"/>
              </a:solidFill>
              <a:latin typeface="微软雅黑" charset="0"/>
              <a:ea typeface="微软雅黑" charset="0"/>
            </a:endParaRPr>
          </a:p>
          <a:p>
            <a:endParaRPr lang="zh-CN" altLang="en-US" sz="4800" b="1">
              <a:solidFill>
                <a:schemeClr val="accent2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4800" b="1">
                <a:solidFill>
                  <a:schemeClr val="accent2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4800" b="1">
                <a:solidFill>
                  <a:schemeClr val="accent2"/>
                </a:solidFill>
                <a:latin typeface="微软雅黑" charset="0"/>
                <a:ea typeface="微软雅黑" charset="0"/>
              </a:rPr>
              <a:t>、电视购物</a:t>
            </a:r>
            <a:endParaRPr lang="zh-CN" altLang="en-US" sz="4800" b="1">
              <a:solidFill>
                <a:schemeClr val="accent2"/>
              </a:solidFill>
              <a:latin typeface="微软雅黑" charset="0"/>
              <a:ea typeface="微软雅黑" charset="0"/>
            </a:endParaRPr>
          </a:p>
          <a:p>
            <a:endParaRPr lang="zh-CN" altLang="en-US" sz="4800" b="1">
              <a:solidFill>
                <a:schemeClr val="accent2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4800" b="1">
                <a:solidFill>
                  <a:schemeClr val="accent2"/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 sz="4800" b="1">
                <a:solidFill>
                  <a:schemeClr val="accent2"/>
                </a:solidFill>
                <a:latin typeface="微软雅黑" charset="0"/>
                <a:ea typeface="微软雅黑" charset="0"/>
              </a:rPr>
              <a:t>、拍摄微电影</a:t>
            </a:r>
            <a:endParaRPr lang="zh-CN" altLang="en-US" sz="4800" b="1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535" y="-44450"/>
            <a:ext cx="3111500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800" b="1" dirty="0" smtClean="0">
                <a:solidFill>
                  <a:schemeClr val="tx2"/>
                </a:solidFill>
                <a:latin typeface="微软雅黑" charset="0"/>
                <a:ea typeface="微软雅黑" charset="0"/>
              </a:rPr>
              <a:t>线上推广</a:t>
            </a:r>
            <a:endParaRPr lang="zh-CN" sz="4800" b="1" dirty="0" smtClean="0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itchFamily="34" charset="0"/>
            </a:endParaRPr>
          </a:p>
        </p:txBody>
      </p:sp>
      <p:pic>
        <p:nvPicPr>
          <p:cNvPr id="7" name="内容占位符 6" descr="webwxgetmsgim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3315" y="972185"/>
            <a:ext cx="4726940" cy="5595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5240"/>
            <a:ext cx="12192000" cy="6858000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Calibri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575" y="-44450"/>
            <a:ext cx="3111500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800" b="1" dirty="0" smtClean="0">
                <a:solidFill>
                  <a:schemeClr val="tx2"/>
                </a:solidFill>
                <a:latin typeface="微软雅黑" charset="0"/>
                <a:ea typeface="微软雅黑" charset="0"/>
              </a:rPr>
              <a:t>线下推广</a:t>
            </a:r>
            <a:endParaRPr lang="zh-CN" sz="4800" b="1" dirty="0" smtClean="0">
              <a:solidFill>
                <a:schemeClr val="tx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46120" y="2847340"/>
            <a:ext cx="5074920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accent2"/>
                </a:solidFill>
                <a:latin typeface="微软雅黑" charset="0"/>
                <a:ea typeface="微软雅黑" charset="0"/>
              </a:rPr>
              <a:t>活 动 策 划 书</a:t>
            </a:r>
            <a:endParaRPr lang="zh-CN" altLang="en-US" sz="6000" b="1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175397" y="659757"/>
            <a:ext cx="11016601" cy="0"/>
          </a:xfrm>
          <a:prstGeom prst="line">
            <a:avLst/>
          </a:prstGeom>
          <a:ln w="19050"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58586" y="37275"/>
            <a:ext cx="3465203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7324D"/>
                </a:solidFill>
                <a:latin typeface="微软雅黑" charset="0"/>
                <a:ea typeface="微软雅黑" charset="0"/>
              </a:rPr>
              <a:t>后期维护</a:t>
            </a:r>
            <a:endParaRPr lang="zh-CN" altLang="en-US" sz="3600" b="1" dirty="0">
              <a:solidFill>
                <a:srgbClr val="17324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Freeform 29"/>
          <p:cNvSpPr>
            <a:spLocks noChangeAspect="1" noEditPoints="1"/>
          </p:cNvSpPr>
          <p:nvPr/>
        </p:nvSpPr>
        <p:spPr bwMode="auto">
          <a:xfrm>
            <a:off x="950276" y="47757"/>
            <a:ext cx="640106" cy="612000"/>
          </a:xfrm>
          <a:custGeom>
            <a:avLst/>
            <a:gdLst>
              <a:gd name="T0" fmla="*/ 130 w 274"/>
              <a:gd name="T1" fmla="*/ 30 h 247"/>
              <a:gd name="T2" fmla="*/ 225 w 274"/>
              <a:gd name="T3" fmla="*/ 30 h 247"/>
              <a:gd name="T4" fmla="*/ 228 w 274"/>
              <a:gd name="T5" fmla="*/ 30 h 247"/>
              <a:gd name="T6" fmla="*/ 232 w 274"/>
              <a:gd name="T7" fmla="*/ 31 h 247"/>
              <a:gd name="T8" fmla="*/ 236 w 274"/>
              <a:gd name="T9" fmla="*/ 33 h 247"/>
              <a:gd name="T10" fmla="*/ 240 w 274"/>
              <a:gd name="T11" fmla="*/ 34 h 247"/>
              <a:gd name="T12" fmla="*/ 272 w 274"/>
              <a:gd name="T13" fmla="*/ 57 h 247"/>
              <a:gd name="T14" fmla="*/ 274 w 274"/>
              <a:gd name="T15" fmla="*/ 58 h 247"/>
              <a:gd name="T16" fmla="*/ 274 w 274"/>
              <a:gd name="T17" fmla="*/ 61 h 247"/>
              <a:gd name="T18" fmla="*/ 274 w 274"/>
              <a:gd name="T19" fmla="*/ 63 h 247"/>
              <a:gd name="T20" fmla="*/ 272 w 274"/>
              <a:gd name="T21" fmla="*/ 66 h 247"/>
              <a:gd name="T22" fmla="*/ 240 w 274"/>
              <a:gd name="T23" fmla="*/ 89 h 247"/>
              <a:gd name="T24" fmla="*/ 236 w 274"/>
              <a:gd name="T25" fmla="*/ 90 h 247"/>
              <a:gd name="T26" fmla="*/ 232 w 274"/>
              <a:gd name="T27" fmla="*/ 91 h 247"/>
              <a:gd name="T28" fmla="*/ 228 w 274"/>
              <a:gd name="T29" fmla="*/ 93 h 247"/>
              <a:gd name="T30" fmla="*/ 225 w 274"/>
              <a:gd name="T31" fmla="*/ 93 h 247"/>
              <a:gd name="T32" fmla="*/ 142 w 274"/>
              <a:gd name="T33" fmla="*/ 93 h 247"/>
              <a:gd name="T34" fmla="*/ 130 w 274"/>
              <a:gd name="T35" fmla="*/ 30 h 247"/>
              <a:gd name="T36" fmla="*/ 105 w 274"/>
              <a:gd name="T37" fmla="*/ 0 h 247"/>
              <a:gd name="T38" fmla="*/ 116 w 274"/>
              <a:gd name="T39" fmla="*/ 0 h 247"/>
              <a:gd name="T40" fmla="*/ 120 w 274"/>
              <a:gd name="T41" fmla="*/ 0 h 247"/>
              <a:gd name="T42" fmla="*/ 121 w 274"/>
              <a:gd name="T43" fmla="*/ 2 h 247"/>
              <a:gd name="T44" fmla="*/ 123 w 274"/>
              <a:gd name="T45" fmla="*/ 5 h 247"/>
              <a:gd name="T46" fmla="*/ 123 w 274"/>
              <a:gd name="T47" fmla="*/ 242 h 247"/>
              <a:gd name="T48" fmla="*/ 121 w 274"/>
              <a:gd name="T49" fmla="*/ 244 h 247"/>
              <a:gd name="T50" fmla="*/ 120 w 274"/>
              <a:gd name="T51" fmla="*/ 246 h 247"/>
              <a:gd name="T52" fmla="*/ 116 w 274"/>
              <a:gd name="T53" fmla="*/ 247 h 247"/>
              <a:gd name="T54" fmla="*/ 105 w 274"/>
              <a:gd name="T55" fmla="*/ 247 h 247"/>
              <a:gd name="T56" fmla="*/ 101 w 274"/>
              <a:gd name="T57" fmla="*/ 246 h 247"/>
              <a:gd name="T58" fmla="*/ 100 w 274"/>
              <a:gd name="T59" fmla="*/ 244 h 247"/>
              <a:gd name="T60" fmla="*/ 98 w 274"/>
              <a:gd name="T61" fmla="*/ 242 h 247"/>
              <a:gd name="T62" fmla="*/ 98 w 274"/>
              <a:gd name="T63" fmla="*/ 121 h 247"/>
              <a:gd name="T64" fmla="*/ 50 w 274"/>
              <a:gd name="T65" fmla="*/ 121 h 247"/>
              <a:gd name="T66" fmla="*/ 46 w 274"/>
              <a:gd name="T67" fmla="*/ 119 h 247"/>
              <a:gd name="T68" fmla="*/ 42 w 274"/>
              <a:gd name="T69" fmla="*/ 119 h 247"/>
              <a:gd name="T70" fmla="*/ 38 w 274"/>
              <a:gd name="T71" fmla="*/ 117 h 247"/>
              <a:gd name="T72" fmla="*/ 35 w 274"/>
              <a:gd name="T73" fmla="*/ 116 h 247"/>
              <a:gd name="T74" fmla="*/ 3 w 274"/>
              <a:gd name="T75" fmla="*/ 94 h 247"/>
              <a:gd name="T76" fmla="*/ 0 w 274"/>
              <a:gd name="T77" fmla="*/ 91 h 247"/>
              <a:gd name="T78" fmla="*/ 0 w 274"/>
              <a:gd name="T79" fmla="*/ 89 h 247"/>
              <a:gd name="T80" fmla="*/ 0 w 274"/>
              <a:gd name="T81" fmla="*/ 86 h 247"/>
              <a:gd name="T82" fmla="*/ 3 w 274"/>
              <a:gd name="T83" fmla="*/ 84 h 247"/>
              <a:gd name="T84" fmla="*/ 35 w 274"/>
              <a:gd name="T85" fmla="*/ 62 h 247"/>
              <a:gd name="T86" fmla="*/ 38 w 274"/>
              <a:gd name="T87" fmla="*/ 59 h 247"/>
              <a:gd name="T88" fmla="*/ 42 w 274"/>
              <a:gd name="T89" fmla="*/ 58 h 247"/>
              <a:gd name="T90" fmla="*/ 46 w 274"/>
              <a:gd name="T91" fmla="*/ 57 h 247"/>
              <a:gd name="T92" fmla="*/ 50 w 274"/>
              <a:gd name="T93" fmla="*/ 57 h 247"/>
              <a:gd name="T94" fmla="*/ 98 w 274"/>
              <a:gd name="T95" fmla="*/ 57 h 247"/>
              <a:gd name="T96" fmla="*/ 98 w 274"/>
              <a:gd name="T97" fmla="*/ 5 h 247"/>
              <a:gd name="T98" fmla="*/ 100 w 274"/>
              <a:gd name="T99" fmla="*/ 2 h 247"/>
              <a:gd name="T100" fmla="*/ 101 w 274"/>
              <a:gd name="T101" fmla="*/ 0 h 247"/>
              <a:gd name="T102" fmla="*/ 105 w 274"/>
              <a:gd name="T103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4" h="247">
                <a:moveTo>
                  <a:pt x="130" y="30"/>
                </a:moveTo>
                <a:lnTo>
                  <a:pt x="225" y="30"/>
                </a:lnTo>
                <a:lnTo>
                  <a:pt x="228" y="30"/>
                </a:lnTo>
                <a:lnTo>
                  <a:pt x="232" y="31"/>
                </a:lnTo>
                <a:lnTo>
                  <a:pt x="236" y="33"/>
                </a:lnTo>
                <a:lnTo>
                  <a:pt x="240" y="34"/>
                </a:lnTo>
                <a:lnTo>
                  <a:pt x="272" y="57"/>
                </a:lnTo>
                <a:lnTo>
                  <a:pt x="274" y="58"/>
                </a:lnTo>
                <a:lnTo>
                  <a:pt x="274" y="61"/>
                </a:lnTo>
                <a:lnTo>
                  <a:pt x="274" y="63"/>
                </a:lnTo>
                <a:lnTo>
                  <a:pt x="272" y="66"/>
                </a:lnTo>
                <a:lnTo>
                  <a:pt x="240" y="89"/>
                </a:lnTo>
                <a:lnTo>
                  <a:pt x="236" y="90"/>
                </a:lnTo>
                <a:lnTo>
                  <a:pt x="232" y="91"/>
                </a:lnTo>
                <a:lnTo>
                  <a:pt x="228" y="93"/>
                </a:lnTo>
                <a:lnTo>
                  <a:pt x="225" y="93"/>
                </a:lnTo>
                <a:lnTo>
                  <a:pt x="142" y="93"/>
                </a:lnTo>
                <a:lnTo>
                  <a:pt x="130" y="30"/>
                </a:lnTo>
                <a:close/>
                <a:moveTo>
                  <a:pt x="105" y="0"/>
                </a:moveTo>
                <a:lnTo>
                  <a:pt x="116" y="0"/>
                </a:lnTo>
                <a:lnTo>
                  <a:pt x="120" y="0"/>
                </a:lnTo>
                <a:lnTo>
                  <a:pt x="121" y="2"/>
                </a:lnTo>
                <a:lnTo>
                  <a:pt x="123" y="5"/>
                </a:lnTo>
                <a:lnTo>
                  <a:pt x="123" y="242"/>
                </a:lnTo>
                <a:lnTo>
                  <a:pt x="121" y="244"/>
                </a:lnTo>
                <a:lnTo>
                  <a:pt x="120" y="246"/>
                </a:lnTo>
                <a:lnTo>
                  <a:pt x="116" y="247"/>
                </a:lnTo>
                <a:lnTo>
                  <a:pt x="105" y="247"/>
                </a:lnTo>
                <a:lnTo>
                  <a:pt x="101" y="246"/>
                </a:lnTo>
                <a:lnTo>
                  <a:pt x="100" y="244"/>
                </a:lnTo>
                <a:lnTo>
                  <a:pt x="98" y="242"/>
                </a:lnTo>
                <a:lnTo>
                  <a:pt x="98" y="121"/>
                </a:lnTo>
                <a:lnTo>
                  <a:pt x="50" y="121"/>
                </a:lnTo>
                <a:lnTo>
                  <a:pt x="46" y="119"/>
                </a:lnTo>
                <a:lnTo>
                  <a:pt x="42" y="119"/>
                </a:lnTo>
                <a:lnTo>
                  <a:pt x="38" y="117"/>
                </a:lnTo>
                <a:lnTo>
                  <a:pt x="35" y="116"/>
                </a:lnTo>
                <a:lnTo>
                  <a:pt x="3" y="94"/>
                </a:lnTo>
                <a:lnTo>
                  <a:pt x="0" y="91"/>
                </a:lnTo>
                <a:lnTo>
                  <a:pt x="0" y="89"/>
                </a:lnTo>
                <a:lnTo>
                  <a:pt x="0" y="86"/>
                </a:lnTo>
                <a:lnTo>
                  <a:pt x="3" y="84"/>
                </a:lnTo>
                <a:lnTo>
                  <a:pt x="35" y="62"/>
                </a:lnTo>
                <a:lnTo>
                  <a:pt x="38" y="59"/>
                </a:lnTo>
                <a:lnTo>
                  <a:pt x="42" y="58"/>
                </a:lnTo>
                <a:lnTo>
                  <a:pt x="46" y="57"/>
                </a:lnTo>
                <a:lnTo>
                  <a:pt x="50" y="57"/>
                </a:lnTo>
                <a:lnTo>
                  <a:pt x="98" y="57"/>
                </a:lnTo>
                <a:lnTo>
                  <a:pt x="98" y="5"/>
                </a:lnTo>
                <a:lnTo>
                  <a:pt x="100" y="2"/>
                </a:lnTo>
                <a:lnTo>
                  <a:pt x="101" y="0"/>
                </a:lnTo>
                <a:lnTo>
                  <a:pt x="105" y="0"/>
                </a:lnTo>
                <a:close/>
              </a:path>
            </a:pathLst>
          </a:custGeom>
          <a:solidFill>
            <a:srgbClr val="17324D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3" name="图片 2" descr="1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160" y="1022985"/>
            <a:ext cx="10058400" cy="5238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Kingsoft Office WPP</Application>
  <PresentationFormat>宽屏</PresentationFormat>
  <Paragraphs>43</Paragraphs>
  <Slides>10</Slides>
  <Notes>3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Murphy</cp:lastModifiedBy>
  <cp:revision>25</cp:revision>
  <dcterms:created xsi:type="dcterms:W3CDTF">2015-10-14T15:29:00Z</dcterms:created>
  <dcterms:modified xsi:type="dcterms:W3CDTF">2016-01-22T05:07:56Z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